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71" r:id="rId6"/>
    <p:sldId id="260" r:id="rId7"/>
    <p:sldId id="269" r:id="rId8"/>
    <p:sldId id="261" r:id="rId9"/>
    <p:sldId id="270" r:id="rId10"/>
    <p:sldId id="262" r:id="rId11"/>
    <p:sldId id="263" r:id="rId12"/>
    <p:sldId id="264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3BA80E-0628-4321-8D6C-416ABFFA2922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C50D9E-0EEB-4F59-B8A4-BAB63E3469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825B424-A55A-4EF2-8AF6-10C065DB00A6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4779A48-AAA7-428D-A440-684FDC774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B424-A55A-4EF2-8AF6-10C065DB00A6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79A48-AAA7-428D-A440-684FDC774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B424-A55A-4EF2-8AF6-10C065DB00A6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79A48-AAA7-428D-A440-684FDC774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825B424-A55A-4EF2-8AF6-10C065DB00A6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79A48-AAA7-428D-A440-684FDC774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825B424-A55A-4EF2-8AF6-10C065DB00A6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4779A48-AAA7-428D-A440-684FDC774B9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825B424-A55A-4EF2-8AF6-10C065DB00A6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4779A48-AAA7-428D-A440-684FDC774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825B424-A55A-4EF2-8AF6-10C065DB00A6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4779A48-AAA7-428D-A440-684FDC774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B424-A55A-4EF2-8AF6-10C065DB00A6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79A48-AAA7-428D-A440-684FDC774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825B424-A55A-4EF2-8AF6-10C065DB00A6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4779A48-AAA7-428D-A440-684FDC774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825B424-A55A-4EF2-8AF6-10C065DB00A6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4779A48-AAA7-428D-A440-684FDC774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825B424-A55A-4EF2-8AF6-10C065DB00A6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4779A48-AAA7-428D-A440-684FDC774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825B424-A55A-4EF2-8AF6-10C065DB00A6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4779A48-AAA7-428D-A440-684FDC774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CMU Dining: You Are What You Eat!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By: Joyner Yu, Jasmine </a:t>
            </a:r>
            <a:r>
              <a:rPr lang="en-US" dirty="0" err="1" smtClean="0"/>
              <a:t>Qi</a:t>
            </a:r>
            <a:r>
              <a:rPr lang="en-US" dirty="0" smtClean="0"/>
              <a:t>, </a:t>
            </a:r>
            <a:r>
              <a:rPr lang="en-US" dirty="0" err="1" smtClean="0"/>
              <a:t>Jisu</a:t>
            </a:r>
            <a:r>
              <a:rPr lang="en-US" dirty="0" smtClean="0"/>
              <a:t> Kim, </a:t>
            </a:r>
            <a:br>
              <a:rPr lang="en-US" dirty="0" smtClean="0"/>
            </a:br>
            <a:r>
              <a:rPr lang="en-US" dirty="0" smtClean="0"/>
              <a:t>Sally Cheung, Jenny Chi </a:t>
            </a:r>
            <a:endParaRPr lang="en-US" dirty="0"/>
          </a:p>
        </p:txBody>
      </p:sp>
      <p:pic>
        <p:nvPicPr>
          <p:cNvPr id="4" name="Picture 3" descr="fancy-food-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8681" y="3200400"/>
            <a:ext cx="3713719" cy="3429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Contacted 547 CMU Freshmen</a:t>
            </a:r>
          </a:p>
          <a:p>
            <a:r>
              <a:rPr lang="en-US" dirty="0" smtClean="0"/>
              <a:t>115 responded to survey starter</a:t>
            </a:r>
          </a:p>
          <a:p>
            <a:r>
              <a:rPr lang="en-US" dirty="0" smtClean="0"/>
              <a:t>100 completed survey</a:t>
            </a:r>
          </a:p>
          <a:p>
            <a:r>
              <a:rPr lang="en-US" dirty="0" smtClean="0"/>
              <a:t>Current response rate: 100/542 = 18.5% </a:t>
            </a:r>
          </a:p>
          <a:p>
            <a:r>
              <a:rPr lang="en-US" dirty="0" smtClean="0"/>
              <a:t>Will send out 2</a:t>
            </a:r>
            <a:r>
              <a:rPr lang="en-US" baseline="30000" dirty="0" smtClean="0"/>
              <a:t>nd</a:t>
            </a:r>
            <a:r>
              <a:rPr lang="en-US" dirty="0" smtClean="0"/>
              <a:t>  and 3</a:t>
            </a:r>
            <a:r>
              <a:rPr lang="en-US" baseline="30000" dirty="0" smtClean="0"/>
              <a:t>rd</a:t>
            </a:r>
            <a:r>
              <a:rPr lang="en-US" dirty="0" smtClean="0"/>
              <a:t> follow up, in hope of getting a 25% response rate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Question 20: If you can add one type of food to the CMU dining service’s menu, what would it be?</a:t>
            </a:r>
          </a:p>
          <a:p>
            <a:pPr lvl="1"/>
            <a:r>
              <a:rPr lang="en-US" dirty="0" smtClean="0"/>
              <a:t>“</a:t>
            </a:r>
            <a:r>
              <a:rPr lang="en-US" b="1" dirty="0" smtClean="0"/>
              <a:t>SPAGHETTI</a:t>
            </a:r>
            <a:r>
              <a:rPr lang="en-US" dirty="0" smtClean="0"/>
              <a:t> WITH SAUCE?? WHY IS THERE NO PLAIN OLD SPAGHETTI ALWAYS AVAILABLE ON CAMPUS?”</a:t>
            </a:r>
          </a:p>
          <a:p>
            <a:pPr lvl="1"/>
            <a:r>
              <a:rPr lang="en-US" dirty="0" smtClean="0"/>
              <a:t>“</a:t>
            </a:r>
            <a:r>
              <a:rPr lang="en-US" b="1" dirty="0" smtClean="0"/>
              <a:t>Pasta</a:t>
            </a:r>
            <a:r>
              <a:rPr lang="en-US" dirty="0" smtClean="0"/>
              <a:t>! I would like to see a place that has a pasta bar of sorts, everyday.”</a:t>
            </a:r>
          </a:p>
          <a:p>
            <a:pPr lvl="1"/>
            <a:r>
              <a:rPr lang="en-US" dirty="0" smtClean="0"/>
              <a:t>“</a:t>
            </a:r>
            <a:r>
              <a:rPr lang="en-US" b="1" dirty="0" smtClean="0"/>
              <a:t>Pasta</a:t>
            </a:r>
            <a:r>
              <a:rPr lang="en-US" dirty="0" smtClean="0"/>
              <a:t> – as in spaghetti. That’s the one thing I miss from home that I can’t find anywhere here!”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 and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Cut off date: April 14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r>
              <a:rPr lang="en-US" dirty="0" smtClean="0"/>
              <a:t>Follow ups: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: sent, 100 responses so far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follow up: April 6</a:t>
            </a:r>
            <a:r>
              <a:rPr lang="en-US" baseline="30000" dirty="0" smtClean="0"/>
              <a:t>th	</a:t>
            </a:r>
            <a:endParaRPr lang="en-US" dirty="0" smtClean="0"/>
          </a:p>
          <a:p>
            <a:pPr lvl="1"/>
            <a:r>
              <a:rPr lang="en-US" dirty="0" smtClean="0"/>
              <a:t>Last follow up: April 13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r>
              <a:rPr lang="en-US" dirty="0" smtClean="0"/>
              <a:t>Post Processing:</a:t>
            </a:r>
          </a:p>
          <a:p>
            <a:pPr lvl="1"/>
            <a:r>
              <a:rPr lang="en-US" dirty="0" smtClean="0"/>
              <a:t>Weight based on gender</a:t>
            </a:r>
          </a:p>
          <a:p>
            <a:pPr lvl="1"/>
            <a:r>
              <a:rPr lang="en-US" dirty="0" smtClean="0"/>
              <a:t>Weight based on school/college</a:t>
            </a:r>
          </a:p>
          <a:p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100 respondents </a:t>
            </a:r>
          </a:p>
          <a:p>
            <a:r>
              <a:rPr lang="en-US" dirty="0" smtClean="0"/>
              <a:t>1:1 male to female ratio (freshmen 1.3 :</a:t>
            </a:r>
            <a:r>
              <a:rPr lang="en-US" dirty="0" smtClean="0"/>
              <a:t>1)</a:t>
            </a:r>
            <a:endParaRPr lang="en-US" dirty="0" smtClean="0"/>
          </a:p>
          <a:p>
            <a:r>
              <a:rPr lang="en-US" dirty="0" smtClean="0"/>
              <a:t>99% of respondents on meal plan</a:t>
            </a:r>
          </a:p>
          <a:p>
            <a:r>
              <a:rPr lang="en-US" dirty="0" smtClean="0"/>
              <a:t>76% also have </a:t>
            </a:r>
            <a:r>
              <a:rPr lang="en-US" dirty="0" err="1" smtClean="0"/>
              <a:t>DineX</a:t>
            </a:r>
            <a:endParaRPr lang="en-US" dirty="0" smtClean="0"/>
          </a:p>
          <a:p>
            <a:r>
              <a:rPr lang="en-US" dirty="0" smtClean="0"/>
              <a:t>6% has plaid cash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respondents live on campus</a:t>
            </a:r>
          </a:p>
          <a:p>
            <a:pPr lvl="1"/>
            <a:r>
              <a:rPr lang="en-US" dirty="0" smtClean="0"/>
              <a:t>30 from </a:t>
            </a:r>
            <a:r>
              <a:rPr lang="en-US" dirty="0" err="1" smtClean="0"/>
              <a:t>Mudge</a:t>
            </a:r>
            <a:r>
              <a:rPr lang="en-US" dirty="0" smtClean="0"/>
              <a:t> house (weird/interesting)</a:t>
            </a:r>
          </a:p>
          <a:p>
            <a:r>
              <a:rPr lang="en-US" dirty="0" smtClean="0"/>
              <a:t>Issues: </a:t>
            </a:r>
          </a:p>
          <a:p>
            <a:pPr lvl="1"/>
            <a:r>
              <a:rPr lang="en-US" dirty="0" smtClean="0"/>
              <a:t>Pricing</a:t>
            </a:r>
          </a:p>
          <a:p>
            <a:pPr lvl="1"/>
            <a:r>
              <a:rPr lang="en-US" dirty="0" smtClean="0"/>
              <a:t>Healthy options</a:t>
            </a:r>
          </a:p>
          <a:p>
            <a:r>
              <a:rPr lang="en-US" dirty="0" smtClean="0"/>
              <a:t>High ratings:</a:t>
            </a:r>
          </a:p>
          <a:p>
            <a:pPr lvl="1"/>
            <a:r>
              <a:rPr lang="en-US" dirty="0" smtClean="0"/>
              <a:t>Cleanliness</a:t>
            </a:r>
          </a:p>
          <a:p>
            <a:pPr lvl="1"/>
            <a:r>
              <a:rPr lang="en-US" dirty="0" smtClean="0"/>
              <a:t>Staff Friendliness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satisfied are freshmen with the current dining options?</a:t>
            </a:r>
          </a:p>
          <a:p>
            <a:r>
              <a:rPr lang="en-US" dirty="0" smtClean="0"/>
              <a:t>Where students like to go the most and least and </a:t>
            </a:r>
            <a:r>
              <a:rPr lang="en-US" dirty="0" smtClean="0"/>
              <a:t>why?</a:t>
            </a:r>
            <a:endParaRPr lang="en-US" dirty="0" smtClean="0"/>
          </a:p>
          <a:p>
            <a:r>
              <a:rPr lang="en-US" dirty="0" smtClean="0"/>
              <a:t>What changes should there be for further improvements?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Freshmen required to be on meal place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Although changes have been made, constant improvements can motivate students to eat at school vendors more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Questionnaire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Demographic Questions:</a:t>
            </a:r>
          </a:p>
          <a:p>
            <a:pPr lvl="1"/>
            <a:r>
              <a:rPr lang="en-US" dirty="0" smtClean="0"/>
              <a:t>Gender</a:t>
            </a:r>
          </a:p>
          <a:p>
            <a:pPr lvl="1"/>
            <a:r>
              <a:rPr lang="en-US" dirty="0" smtClean="0"/>
              <a:t>What Meal Plan are you currently on?</a:t>
            </a:r>
          </a:p>
          <a:p>
            <a:pPr lvl="1"/>
            <a:r>
              <a:rPr lang="en-US" dirty="0" smtClean="0"/>
              <a:t>What college are you in?</a:t>
            </a:r>
          </a:p>
          <a:p>
            <a:r>
              <a:rPr lang="en-US" dirty="0" smtClean="0"/>
              <a:t>Dining Option Questions: </a:t>
            </a:r>
          </a:p>
          <a:p>
            <a:pPr lvl="1"/>
            <a:r>
              <a:rPr lang="en-US" dirty="0" smtClean="0"/>
              <a:t>How often do you dine at one of the on-campus food vendors?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Questionnaire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marL="448056" lvl="1" indent="-384048">
              <a:buSzPct val="80000"/>
              <a:buFont typeface="Wingdings 2"/>
              <a:buChar char=""/>
            </a:pPr>
            <a:r>
              <a:rPr lang="en-US" dirty="0" smtClean="0"/>
              <a:t>How would you rate the CMU dining services when it comes to…</a:t>
            </a:r>
          </a:p>
          <a:p>
            <a:endParaRPr lang="en-US" dirty="0"/>
          </a:p>
        </p:txBody>
      </p:sp>
      <p:pic>
        <p:nvPicPr>
          <p:cNvPr id="4" name="Picture 3" descr="table q1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1438" y="2514600"/>
            <a:ext cx="6995762" cy="3962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R to generate numbers of freshmen pairs</a:t>
            </a:r>
          </a:p>
          <a:p>
            <a:r>
              <a:rPr lang="en-US" dirty="0" smtClean="0"/>
              <a:t>Find out total random number of pairs which contain page and row number</a:t>
            </a:r>
          </a:p>
          <a:p>
            <a:r>
              <a:rPr lang="en-US" dirty="0" smtClean="0"/>
              <a:t>Total number of randomly generated pairs: 4100</a:t>
            </a:r>
          </a:p>
          <a:p>
            <a:r>
              <a:rPr lang="en-US" dirty="0" smtClean="0"/>
              <a:t>Flip through C-book, sort out by page and row given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Glitches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Duplications within sample selected</a:t>
            </a:r>
          </a:p>
          <a:p>
            <a:pPr lvl="1"/>
            <a:r>
              <a:rPr lang="en-US" dirty="0" smtClean="0"/>
              <a:t>Excel is handy tool! (using sort function and delete duplicates) </a:t>
            </a:r>
          </a:p>
          <a:p>
            <a:r>
              <a:rPr lang="en-US" dirty="0" smtClean="0"/>
              <a:t>No simple tools to find pairs of freshmen in C-book </a:t>
            </a:r>
          </a:p>
          <a:p>
            <a:pPr lvl="1"/>
            <a:r>
              <a:rPr lang="en-US" dirty="0" smtClean="0"/>
              <a:t>Go through all the page and row to find each freshmen’s </a:t>
            </a:r>
            <a:r>
              <a:rPr lang="en-US" dirty="0" err="1" smtClean="0"/>
              <a:t>andrew</a:t>
            </a:r>
            <a:r>
              <a:rPr lang="en-US" dirty="0" smtClean="0"/>
              <a:t> ID 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Set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Google Form:</a:t>
            </a:r>
          </a:p>
          <a:p>
            <a:pPr lvl="1"/>
            <a:r>
              <a:rPr lang="en-US" dirty="0" smtClean="0"/>
              <a:t>1. Starter: Filter meal plan, over </a:t>
            </a:r>
            <a:r>
              <a:rPr lang="en-US" dirty="0" smtClean="0"/>
              <a:t>18, </a:t>
            </a:r>
            <a:r>
              <a:rPr lang="en-US" dirty="0" smtClean="0"/>
              <a:t>consent </a:t>
            </a:r>
            <a:r>
              <a:rPr lang="en-US" dirty="0" smtClean="0"/>
              <a:t>form, agreement to participate </a:t>
            </a:r>
            <a:endParaRPr lang="en-US" dirty="0" smtClean="0"/>
          </a:p>
          <a:p>
            <a:pPr lvl="1"/>
            <a:r>
              <a:rPr lang="en-US" dirty="0" smtClean="0"/>
              <a:t>2. Survey: Questionnaire </a:t>
            </a:r>
          </a:p>
          <a:p>
            <a:r>
              <a:rPr lang="en-US" dirty="0" smtClean="0"/>
              <a:t>Survey period: </a:t>
            </a:r>
          </a:p>
          <a:p>
            <a:pPr lvl="1"/>
            <a:r>
              <a:rPr lang="en-US" dirty="0" smtClean="0"/>
              <a:t>3/24 – </a:t>
            </a:r>
            <a:r>
              <a:rPr lang="en-US" dirty="0" smtClean="0"/>
              <a:t>4/14</a:t>
            </a:r>
            <a:endParaRPr lang="en-US" dirty="0" smtClean="0"/>
          </a:p>
          <a:p>
            <a:r>
              <a:rPr lang="en-US" dirty="0" smtClean="0"/>
              <a:t>Contact Method: </a:t>
            </a:r>
          </a:p>
          <a:p>
            <a:pPr lvl="1"/>
            <a:r>
              <a:rPr lang="en-US" dirty="0" smtClean="0"/>
              <a:t>Email: member’s </a:t>
            </a:r>
            <a:r>
              <a:rPr lang="en-US" dirty="0" err="1" smtClean="0"/>
              <a:t>andrew</a:t>
            </a:r>
            <a:r>
              <a:rPr lang="en-US" dirty="0" smtClean="0"/>
              <a:t> email and </a:t>
            </a:r>
            <a:r>
              <a:rPr lang="en-US" dirty="0" err="1" smtClean="0"/>
              <a:t>gmail</a:t>
            </a:r>
            <a:r>
              <a:rPr lang="en-US" dirty="0" smtClean="0"/>
              <a:t> account</a:t>
            </a:r>
          </a:p>
          <a:p>
            <a:pPr lvl="1"/>
            <a:r>
              <a:rPr lang="en-US" dirty="0" smtClean="0"/>
              <a:t>Follow up email 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Glitches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forms of survey</a:t>
            </a:r>
          </a:p>
          <a:p>
            <a:pPr lvl="1"/>
            <a:r>
              <a:rPr lang="en-US" dirty="0" smtClean="0"/>
              <a:t>Starter and questionnaire </a:t>
            </a:r>
            <a:r>
              <a:rPr lang="en-US" dirty="0" smtClean="0">
                <a:sym typeface="Wingdings" pitchFamily="2" charset="2"/>
              </a:rPr>
              <a:t> dropout rate while transitioning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Not contacted again 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129</TotalTime>
  <Words>498</Words>
  <Application>Microsoft Office PowerPoint</Application>
  <PresentationFormat>On-screen Show (4:3)</PresentationFormat>
  <Paragraphs>93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Verve</vt:lpstr>
      <vt:lpstr>CMU Dining: You Are What You Eat!</vt:lpstr>
      <vt:lpstr>Introduction</vt:lpstr>
      <vt:lpstr>Motivation</vt:lpstr>
      <vt:lpstr>Questionnaire </vt:lpstr>
      <vt:lpstr>Questionnaire </vt:lpstr>
      <vt:lpstr>Sample Selection</vt:lpstr>
      <vt:lpstr>Glitches</vt:lpstr>
      <vt:lpstr>Survey Set Up</vt:lpstr>
      <vt:lpstr>Glitches</vt:lpstr>
      <vt:lpstr>Nonresponse</vt:lpstr>
      <vt:lpstr>Successes</vt:lpstr>
      <vt:lpstr>Data collection and processing</vt:lpstr>
      <vt:lpstr>Results so far…</vt:lpstr>
      <vt:lpstr>Results so far…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CMU Dining: You Are What You Eat!</dc:title>
  <dc:creator>Sally</dc:creator>
  <cp:lastModifiedBy>Sally</cp:lastModifiedBy>
  <cp:revision>10</cp:revision>
  <dcterms:created xsi:type="dcterms:W3CDTF">2010-04-04T21:16:19Z</dcterms:created>
  <dcterms:modified xsi:type="dcterms:W3CDTF">2010-04-05T22:17:52Z</dcterms:modified>
</cp:coreProperties>
</file>