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4"/>
  </p:notesMasterIdLst>
  <p:sldIdLst>
    <p:sldId id="256" r:id="rId2"/>
    <p:sldId id="272" r:id="rId3"/>
    <p:sldId id="257" r:id="rId4"/>
    <p:sldId id="259" r:id="rId5"/>
    <p:sldId id="260" r:id="rId6"/>
    <p:sldId id="262" r:id="rId7"/>
    <p:sldId id="289" r:id="rId8"/>
    <p:sldId id="290" r:id="rId9"/>
    <p:sldId id="264" r:id="rId10"/>
    <p:sldId id="273" r:id="rId11"/>
    <p:sldId id="282" r:id="rId12"/>
    <p:sldId id="283" r:id="rId13"/>
    <p:sldId id="292" r:id="rId14"/>
    <p:sldId id="284" r:id="rId15"/>
    <p:sldId id="275" r:id="rId16"/>
    <p:sldId id="276" r:id="rId17"/>
    <p:sldId id="287" r:id="rId18"/>
    <p:sldId id="288" r:id="rId19"/>
    <p:sldId id="285" r:id="rId20"/>
    <p:sldId id="286" r:id="rId21"/>
    <p:sldId id="278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69713" autoAdjust="0"/>
  </p:normalViewPr>
  <p:slideViewPr>
    <p:cSldViewPr>
      <p:cViewPr varScale="1">
        <p:scale>
          <a:sx n="46" d="100"/>
          <a:sy n="46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BA80E-0628-4321-8D6C-416ABFFA2922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50D9E-0EEB-4F59-B8A4-BAB63E346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Slides 10-13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b="0" dirty="0" smtClean="0"/>
              <a:t>Relationship between major and dining location?</a:t>
            </a:r>
          </a:p>
          <a:p>
            <a:r>
              <a:rPr lang="en-US" sz="1200" b="0" dirty="0" err="1" smtClean="0"/>
              <a:t>Gingers’s</a:t>
            </a:r>
            <a:r>
              <a:rPr lang="en-US" sz="1200" b="0" dirty="0" smtClean="0"/>
              <a:t> all major’s top 3 (5 out of 6 1</a:t>
            </a:r>
            <a:r>
              <a:rPr lang="en-US" sz="1200" b="0" baseline="30000" dirty="0" smtClean="0"/>
              <a:t>st</a:t>
            </a:r>
            <a:r>
              <a:rPr lang="en-US" sz="1200" b="0" dirty="0" smtClean="0"/>
              <a:t>)</a:t>
            </a:r>
          </a:p>
          <a:p>
            <a:r>
              <a:rPr lang="en-US" sz="1200" b="0" dirty="0" err="1" smtClean="0"/>
              <a:t>Skibo</a:t>
            </a:r>
            <a:r>
              <a:rPr lang="en-US" sz="1200" b="0" dirty="0" smtClean="0"/>
              <a:t> appears quite often also (4 out of 6) </a:t>
            </a:r>
          </a:p>
          <a:p>
            <a:r>
              <a:rPr lang="en-US" sz="1200" b="0" dirty="0" smtClean="0"/>
              <a:t>No relationship between major and location</a:t>
            </a:r>
          </a:p>
          <a:p>
            <a:pPr>
              <a:buNone/>
            </a:pPr>
            <a:endParaRPr lang="en-US" sz="1200" b="0" dirty="0" smtClean="0"/>
          </a:p>
          <a:p>
            <a:pPr>
              <a:buNone/>
            </a:pPr>
            <a:r>
              <a:rPr lang="en-US" sz="1200" b="0" dirty="0" smtClean="0"/>
              <a:t>Some problems:</a:t>
            </a:r>
          </a:p>
          <a:p>
            <a:r>
              <a:rPr lang="en-US" sz="1200" b="0" dirty="0" smtClean="0"/>
              <a:t>People didn’t read instructions </a:t>
            </a:r>
          </a:p>
          <a:p>
            <a:r>
              <a:rPr lang="en-US" sz="1200" b="0" dirty="0" smtClean="0"/>
              <a:t>We allowed up to 3 choices, and some people picked up to 9 choices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Change 19-20</a:t>
            </a:r>
            <a:r>
              <a:rPr lang="en-US" baseline="0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50D9E-0EEB-4F59-B8A4-BAB63E3469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825B424-A55A-4EF2-8AF6-10C065DB00A6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4779A48-AAA7-428D-A440-684FDC774B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CMU Dining: You Are What You Eat!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By: Joyner Yu, Jasmine </a:t>
            </a:r>
            <a:r>
              <a:rPr lang="en-US" dirty="0" err="1" smtClean="0"/>
              <a:t>Qi</a:t>
            </a:r>
            <a:r>
              <a:rPr lang="en-US" dirty="0" smtClean="0"/>
              <a:t>, </a:t>
            </a:r>
            <a:r>
              <a:rPr lang="en-US" dirty="0" err="1" smtClean="0"/>
              <a:t>Jisu</a:t>
            </a:r>
            <a:r>
              <a:rPr lang="en-US" dirty="0" smtClean="0"/>
              <a:t> Kim, </a:t>
            </a:r>
            <a:br>
              <a:rPr lang="en-US" dirty="0" smtClean="0"/>
            </a:br>
            <a:r>
              <a:rPr lang="en-US" dirty="0" smtClean="0"/>
              <a:t>Sally Cheung, Jenny Chi </a:t>
            </a:r>
            <a:endParaRPr lang="en-US" dirty="0"/>
          </a:p>
        </p:txBody>
      </p:sp>
      <p:pic>
        <p:nvPicPr>
          <p:cNvPr id="4" name="Picture 3" descr="fancy-food-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681" y="3200400"/>
            <a:ext cx="3713719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4572000"/>
          </a:xfrm>
        </p:spPr>
        <p:txBody>
          <a:bodyPr/>
          <a:lstStyle/>
          <a:p>
            <a:pPr marL="0" indent="22225" algn="ctr">
              <a:buNone/>
            </a:pPr>
            <a:r>
              <a:rPr lang="en-US" sz="2300" b="1" dirty="0" smtClean="0"/>
              <a:t>How satisfied, in general, were you with your meals/snacks? </a:t>
            </a:r>
            <a:endParaRPr lang="en-US" sz="2300" dirty="0" smtClean="0"/>
          </a:p>
        </p:txBody>
      </p:sp>
      <p:pic>
        <p:nvPicPr>
          <p:cNvPr id="6" name="Picture 5" descr="overall.pd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33600" y="1828800"/>
            <a:ext cx="5029200" cy="46482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300" b="1" dirty="0" smtClean="0"/>
              <a:t>The food and drinks offered suit my taste/need</a:t>
            </a:r>
            <a:endParaRPr lang="en-US" sz="23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Picture 5" descr="taste.pd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33600" y="1752600"/>
            <a:ext cx="5029200" cy="48768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n-US" sz="2300" b="1" dirty="0" smtClean="0"/>
              <a:t>Prices </a:t>
            </a:r>
            <a:endParaRPr lang="en-US" sz="2300" dirty="0" smtClean="0"/>
          </a:p>
        </p:txBody>
      </p:sp>
      <p:pic>
        <p:nvPicPr>
          <p:cNvPr id="8" name="Picture 7" descr="price.pd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057400" y="1676400"/>
            <a:ext cx="5334000" cy="49530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300" b="1" dirty="0" smtClean="0"/>
              <a:t>Healthy Options</a:t>
            </a:r>
            <a:endParaRPr lang="en-US" sz="2300" b="1" dirty="0"/>
          </a:p>
        </p:txBody>
      </p:sp>
      <p:pic>
        <p:nvPicPr>
          <p:cNvPr id="4" name="Picture 3" descr="importance of heaOpt.pd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05000" y="1752600"/>
            <a:ext cx="5334000" cy="48006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n-US" sz="2300" b="1" dirty="0" smtClean="0"/>
              <a:t>Organic Options</a:t>
            </a:r>
            <a:endParaRPr lang="en-US" sz="23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importance of orgOpt.pdf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133600" y="1752600"/>
            <a:ext cx="5257800" cy="49530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b="1" dirty="0" smtClean="0"/>
              <a:t>Relationship between major and dining location?</a:t>
            </a:r>
          </a:p>
          <a:p>
            <a:pPr>
              <a:buNone/>
            </a:pPr>
            <a:endParaRPr lang="en-US" sz="2600" b="1" dirty="0" smtClean="0"/>
          </a:p>
          <a:p>
            <a:pPr>
              <a:buNone/>
            </a:pPr>
            <a:r>
              <a:rPr lang="en-US" sz="2600" b="1" dirty="0" smtClean="0"/>
              <a:t> </a:t>
            </a:r>
          </a:p>
          <a:p>
            <a:pPr>
              <a:buNone/>
            </a:pPr>
            <a:endParaRPr lang="en-US" sz="2400" b="1" dirty="0"/>
          </a:p>
        </p:txBody>
      </p:sp>
      <p:pic>
        <p:nvPicPr>
          <p:cNvPr id="6" name="Picture 5" descr="hypothesis 2 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39727" y="1761424"/>
            <a:ext cx="6332673" cy="494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en-US" sz="2600" b="1" dirty="0" smtClean="0"/>
              <a:t>Relationship between major and dining location?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844040"/>
          <a:ext cx="8153397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771"/>
                <a:gridCol w="1164771"/>
                <a:gridCol w="1164771"/>
                <a:gridCol w="1164771"/>
                <a:gridCol w="1164771"/>
                <a:gridCol w="1186542"/>
                <a:gridCol w="1143000"/>
              </a:tblGrid>
              <a:tr h="9144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CFA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Gingers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Gingers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Gingers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Taste of India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Gingers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: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Schatz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 Comfort Entropy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Take Comfort, Schatz, Carnegie Mellon Café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Taste of India, Spice it up Grill and Si Senor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Skibo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Schatz, Gingers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Entropy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: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Skibo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Zebra Lounge, Si Senor and Carnegie Mellon Cafe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Entropy 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Skibo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Underground,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Tazza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D’oro</a:t>
                      </a:r>
                      <a:r>
                        <a:rPr kumimoji="0"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Spice it up grill, Carnegie Mellon Café </a:t>
                      </a:r>
                    </a:p>
                    <a:p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Skibo</a:t>
                      </a:r>
                      <a:endParaRPr kumimoji="0" lang="en-US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Reasons for Students’ favorite vendors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jenny 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2209800"/>
            <a:ext cx="6096000" cy="4133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572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Reasons for Student’s Least Favorite Vendors</a:t>
            </a:r>
            <a:endParaRPr lang="en-US" b="1" dirty="0"/>
          </a:p>
        </p:txBody>
      </p:sp>
      <p:pic>
        <p:nvPicPr>
          <p:cNvPr id="4" name="Picture 3" descr="jenny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2102767"/>
            <a:ext cx="5902792" cy="41456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54608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Ethnicity vs. Food Type</a:t>
            </a:r>
          </a:p>
          <a:p>
            <a:r>
              <a:rPr lang="en-US" sz="2400" dirty="0" smtClean="0"/>
              <a:t>Differences among ethnicities for preferred food types</a:t>
            </a:r>
          </a:p>
          <a:p>
            <a:endParaRPr lang="en-US" b="1" dirty="0" smtClean="0"/>
          </a:p>
        </p:txBody>
      </p:sp>
      <p:pic>
        <p:nvPicPr>
          <p:cNvPr id="5" name="그림 4" descr="jisu tabl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240" y="2819400"/>
            <a:ext cx="874336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Recap </a:t>
            </a:r>
          </a:p>
          <a:p>
            <a:r>
              <a:rPr lang="en-US" dirty="0" smtClean="0"/>
              <a:t>Sample Size and Response Rate</a:t>
            </a:r>
          </a:p>
          <a:p>
            <a:r>
              <a:rPr lang="en-US" dirty="0" smtClean="0"/>
              <a:t>Demographics</a:t>
            </a:r>
          </a:p>
          <a:p>
            <a:r>
              <a:rPr lang="en-US" dirty="0" smtClean="0"/>
              <a:t>Post Stratification</a:t>
            </a:r>
          </a:p>
          <a:p>
            <a:r>
              <a:rPr lang="en-US" dirty="0" smtClean="0"/>
              <a:t>Results and Analysis</a:t>
            </a:r>
          </a:p>
          <a:p>
            <a:r>
              <a:rPr lang="en-US" dirty="0" smtClean="0"/>
              <a:t>Conclusion </a:t>
            </a:r>
          </a:p>
          <a:p>
            <a:endParaRPr lang="en-US" dirty="0"/>
          </a:p>
        </p:txBody>
      </p:sp>
      <p:pic>
        <p:nvPicPr>
          <p:cNvPr id="4" name="Picture 3" descr="eggplant-appetiz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3505200"/>
            <a:ext cx="4177675" cy="30414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54608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Ethnicity vs. Food Type</a:t>
            </a:r>
          </a:p>
          <a:p>
            <a:pPr algn="ctr">
              <a:buNone/>
            </a:pPr>
            <a:endParaRPr lang="en-US" sz="1000" b="1" dirty="0" smtClean="0"/>
          </a:p>
          <a:p>
            <a:r>
              <a:rPr lang="en-US" b="1" dirty="0" smtClean="0"/>
              <a:t>Result: </a:t>
            </a:r>
            <a:r>
              <a:rPr lang="en-US" dirty="0" smtClean="0"/>
              <a:t>No significant trend found</a:t>
            </a:r>
          </a:p>
          <a:p>
            <a:r>
              <a:rPr lang="en-US" b="1" dirty="0" smtClean="0"/>
              <a:t>Overall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Western food tops in popularity</a:t>
            </a:r>
          </a:p>
          <a:p>
            <a:pPr lvl="1"/>
            <a:r>
              <a:rPr lang="en-US" dirty="0" smtClean="0"/>
              <a:t>Alternative follows up</a:t>
            </a:r>
          </a:p>
          <a:p>
            <a:pPr lvl="1"/>
            <a:r>
              <a:rPr lang="en-US" dirty="0" smtClean="0"/>
              <a:t>Third place in general is Asian</a:t>
            </a:r>
          </a:p>
          <a:p>
            <a:endParaRPr lang="en-US" b="1" dirty="0" smtClean="0"/>
          </a:p>
        </p:txBody>
      </p:sp>
      <p:pic>
        <p:nvPicPr>
          <p:cNvPr id="5" name="Picture 4" descr="re-ep313-spain-paella6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4562475"/>
            <a:ext cx="3429000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2895600" cy="4572000"/>
          </a:xfrm>
        </p:spPr>
        <p:txBody>
          <a:bodyPr>
            <a:normAutofit/>
          </a:bodyPr>
          <a:lstStyle/>
          <a:p>
            <a:pPr lvl="0"/>
            <a:r>
              <a:rPr lang="en-US" sz="2000" dirty="0" smtClean="0"/>
              <a:t>Consistent with the </a:t>
            </a:r>
            <a:r>
              <a:rPr lang="en-US" sz="2000" dirty="0" smtClean="0"/>
              <a:t>findings, </a:t>
            </a:r>
            <a:r>
              <a:rPr lang="en-US" sz="2000" dirty="0" smtClean="0"/>
              <a:t>many students want healthier options (19%)! </a:t>
            </a:r>
          </a:p>
          <a:p>
            <a:pPr lvl="0"/>
            <a:r>
              <a:rPr lang="en-US" sz="2000" dirty="0" smtClean="0"/>
              <a:t>Students want wholesome, well-rounded options: carbohydrates, veggies, and fruits all in one package. </a:t>
            </a:r>
          </a:p>
          <a:p>
            <a:pPr>
              <a:buNone/>
            </a:pPr>
            <a:endParaRPr lang="en-US" sz="1600" b="1" dirty="0" smtClean="0"/>
          </a:p>
        </p:txBody>
      </p:sp>
      <p:pic>
        <p:nvPicPr>
          <p:cNvPr id="5" name="Picture 4" descr="joyn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2057400"/>
            <a:ext cx="5973009" cy="42773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12192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Suggestions?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dirty="0" smtClean="0"/>
              <a:t>Will be contacting Dining Services </a:t>
            </a:r>
          </a:p>
          <a:p>
            <a:r>
              <a:rPr lang="en-US" dirty="0" smtClean="0"/>
              <a:t>Healthier Options</a:t>
            </a:r>
          </a:p>
          <a:p>
            <a:r>
              <a:rPr lang="en-US" dirty="0" smtClean="0"/>
              <a:t>Include Pasta/Spaghetti Bar!!!</a:t>
            </a:r>
          </a:p>
          <a:p>
            <a:r>
              <a:rPr lang="en-US" dirty="0" smtClean="0"/>
              <a:t>Gingers is top dining location! </a:t>
            </a:r>
          </a:p>
          <a:p>
            <a:r>
              <a:rPr lang="en-US" dirty="0" smtClean="0"/>
              <a:t>Be more considerate of people with limited Diets  </a:t>
            </a:r>
          </a:p>
          <a:p>
            <a:r>
              <a:rPr lang="en-US" dirty="0" smtClean="0"/>
              <a:t>Forcing people to buy soda is unhealthy!</a:t>
            </a:r>
          </a:p>
          <a:p>
            <a:r>
              <a:rPr lang="en-US" dirty="0" smtClean="0"/>
              <a:t>Consult Nutritionist!!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r>
              <a:rPr lang="en-US" dirty="0" smtClean="0"/>
              <a:t>Satisfaction of current dining options?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Most and least favorite vendors, why?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Improvements, motivation for students?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Freshmen requirement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Questions: </a:t>
            </a:r>
          </a:p>
          <a:p>
            <a:pPr lvl="1"/>
            <a:r>
              <a:rPr lang="en-US" dirty="0" smtClean="0"/>
              <a:t>7 Demographic Questions:</a:t>
            </a:r>
          </a:p>
          <a:p>
            <a:pPr lvl="2"/>
            <a:r>
              <a:rPr lang="en-US" dirty="0" smtClean="0"/>
              <a:t>Ex. Gender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13 Dining Option Questions: </a:t>
            </a:r>
          </a:p>
          <a:p>
            <a:pPr lvl="2"/>
            <a:r>
              <a:rPr lang="en-US" dirty="0" smtClean="0"/>
              <a:t>Ex. How often do you dine at one of the on-campus food vendors?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dirty="0" smtClean="0"/>
              <a:t>Used R to generate a total of 4100 freshmen pairs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Flip through C-book, sort out by page and row given </a:t>
            </a:r>
            <a:endParaRPr lang="en-US" dirty="0"/>
          </a:p>
        </p:txBody>
      </p:sp>
      <p:pic>
        <p:nvPicPr>
          <p:cNvPr id="5" name="Picture 4" descr="1235782080-new_england_clam_chow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373380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dirty="0" smtClean="0"/>
              <a:t>Contacted 547 CMU Freshmen</a:t>
            </a:r>
          </a:p>
          <a:p>
            <a:r>
              <a:rPr lang="en-US" dirty="0" smtClean="0"/>
              <a:t>3 Follow up reminder emails</a:t>
            </a:r>
          </a:p>
          <a:p>
            <a:r>
              <a:rPr lang="en-US" dirty="0" smtClean="0"/>
              <a:t>170 responded to survey starter</a:t>
            </a:r>
          </a:p>
          <a:p>
            <a:r>
              <a:rPr lang="en-US" dirty="0" smtClean="0"/>
              <a:t>140 completed survey</a:t>
            </a:r>
          </a:p>
          <a:p>
            <a:r>
              <a:rPr lang="en-US" dirty="0" smtClean="0"/>
              <a:t>Final response rate: 140/547 = 25.6%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 </a:t>
            </a:r>
            <a:endParaRPr lang="en-US" dirty="0"/>
          </a:p>
        </p:txBody>
      </p:sp>
      <p:pic>
        <p:nvPicPr>
          <p:cNvPr id="4" name="Content Placeholder 3" descr="Gender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52600" y="1676400"/>
            <a:ext cx="6055511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pic>
        <p:nvPicPr>
          <p:cNvPr id="4" name="Content Placeholder 3" descr="Colleg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676400"/>
            <a:ext cx="6773069" cy="4038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Stratification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72000"/>
          </a:xfrm>
        </p:spPr>
        <p:txBody>
          <a:bodyPr/>
          <a:lstStyle/>
          <a:p>
            <a:r>
              <a:rPr lang="en-US" sz="2400" dirty="0" smtClean="0"/>
              <a:t>Post Processing:</a:t>
            </a:r>
          </a:p>
          <a:p>
            <a:pPr lvl="1"/>
            <a:r>
              <a:rPr lang="en-US" sz="2400" dirty="0" smtClean="0"/>
              <a:t>Weight based on gender </a:t>
            </a:r>
          </a:p>
          <a:p>
            <a:r>
              <a:rPr lang="en-US" sz="2400" dirty="0" smtClean="0"/>
              <a:t>Weight = population proportion/sample proportion </a:t>
            </a:r>
          </a:p>
          <a:p>
            <a:r>
              <a:rPr lang="en-US" sz="2400" dirty="0" smtClean="0"/>
              <a:t>To Calculate:</a:t>
            </a:r>
          </a:p>
          <a:p>
            <a:pPr lvl="1"/>
            <a:r>
              <a:rPr lang="en-US" sz="2400" dirty="0" smtClean="0"/>
              <a:t>Males = (812/1423)/(69/138) = 1.14125</a:t>
            </a:r>
          </a:p>
          <a:p>
            <a:pPr lvl="1"/>
            <a:r>
              <a:rPr lang="en-US" sz="2400" dirty="0" smtClean="0"/>
              <a:t>Females = (611/1423)/(69/138) = .85875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4724400"/>
          <a:ext cx="4114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5842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Arial"/>
                        </a:rPr>
                        <a:t>Weighted</a:t>
                      </a:r>
                      <a:r>
                        <a:rPr lang="en-US" sz="1600" b="0" i="0" u="none" strike="noStrike" baseline="0" dirty="0" smtClean="0">
                          <a:latin typeface="Arial"/>
                        </a:rPr>
                        <a:t> Freshmen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Arial"/>
                        </a:rPr>
                        <a:t>1.14125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584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Arial"/>
                        </a:rPr>
                        <a:t>Female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Arial"/>
                        </a:rPr>
                        <a:t>.85875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1533</TotalTime>
  <Words>495</Words>
  <Application>Microsoft Office PowerPoint</Application>
  <PresentationFormat>On-screen Show (4:3)</PresentationFormat>
  <Paragraphs>151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Verve</vt:lpstr>
      <vt:lpstr>CMU Dining: You Are What You Eat!</vt:lpstr>
      <vt:lpstr>Agenda</vt:lpstr>
      <vt:lpstr>Introduction</vt:lpstr>
      <vt:lpstr>Questionnaire </vt:lpstr>
      <vt:lpstr>Sample Selection</vt:lpstr>
      <vt:lpstr>Response Rate</vt:lpstr>
      <vt:lpstr>Demographics </vt:lpstr>
      <vt:lpstr>Demographics</vt:lpstr>
      <vt:lpstr>Post Stratification</vt:lpstr>
      <vt:lpstr>Results and Analysis</vt:lpstr>
      <vt:lpstr>Results and Analysis</vt:lpstr>
      <vt:lpstr>Results and Analysis</vt:lpstr>
      <vt:lpstr>Results and Analysis</vt:lpstr>
      <vt:lpstr>Results and Analysis</vt:lpstr>
      <vt:lpstr>Results and Analysis</vt:lpstr>
      <vt:lpstr>Results and Analysis</vt:lpstr>
      <vt:lpstr>Results and Analysis</vt:lpstr>
      <vt:lpstr>Results and Analysis </vt:lpstr>
      <vt:lpstr>Results and Analysis</vt:lpstr>
      <vt:lpstr>Results and Analysis</vt:lpstr>
      <vt:lpstr>Results and Analysis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CMU Dining: You Are What You Eat!</dc:title>
  <dc:creator>Sally</dc:creator>
  <cp:lastModifiedBy>Sally</cp:lastModifiedBy>
  <cp:revision>41</cp:revision>
  <dcterms:created xsi:type="dcterms:W3CDTF">2010-04-04T21:16:19Z</dcterms:created>
  <dcterms:modified xsi:type="dcterms:W3CDTF">2010-04-28T03:46:51Z</dcterms:modified>
</cp:coreProperties>
</file>