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hart24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charts/chart3.xml" ContentType="application/vnd.openxmlformats-officedocument.drawingml.chart+xml"/>
  <Override PartName="/ppt/charts/chart5.xml" ContentType="application/vnd.openxmlformats-officedocument.drawingml.char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charts/chart16.xml" ContentType="application/vnd.openxmlformats-officedocument.drawingml.char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diagrams/data3.xml" ContentType="application/vnd.openxmlformats-officedocument.drawingml.diagramData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38" r:id="rId2"/>
    <p:sldId id="339" r:id="rId3"/>
    <p:sldId id="341" r:id="rId4"/>
    <p:sldId id="326" r:id="rId5"/>
    <p:sldId id="331" r:id="rId6"/>
    <p:sldId id="332" r:id="rId7"/>
    <p:sldId id="324" r:id="rId8"/>
    <p:sldId id="337" r:id="rId9"/>
    <p:sldId id="360" r:id="rId10"/>
    <p:sldId id="361" r:id="rId11"/>
    <p:sldId id="350" r:id="rId12"/>
    <p:sldId id="351" r:id="rId13"/>
    <p:sldId id="352" r:id="rId14"/>
    <p:sldId id="353" r:id="rId15"/>
    <p:sldId id="354" r:id="rId16"/>
    <p:sldId id="355" r:id="rId17"/>
    <p:sldId id="356" r:id="rId18"/>
    <p:sldId id="357" r:id="rId19"/>
    <p:sldId id="358" r:id="rId20"/>
    <p:sldId id="359" r:id="rId21"/>
    <p:sldId id="344" r:id="rId22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xmlns:mc="http://schemas.openxmlformats.org/markup-compatibility/2006" xmlns:a14="http://schemas.microsoft.com/office/drawing/2010/main" val="FF0000" mc:Ignorable="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0000"/>
    <a:srgbClr val="00B050"/>
    <a:srgbClr val="990000"/>
    <a:srgbClr val="A50021"/>
    <a:srgbClr val="FFFFFF"/>
    <a:srgbClr val="FE8637"/>
    <a:srgbClr val="318F5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643" autoAdjust="0"/>
    <p:restoredTop sz="89829" autoAdjust="0"/>
  </p:normalViewPr>
  <p:slideViewPr>
    <p:cSldViewPr>
      <p:cViewPr varScale="1">
        <p:scale>
          <a:sx n="94" d="100"/>
          <a:sy n="94" d="100"/>
        </p:scale>
        <p:origin x="-46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3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https://webmail.andrew.cmu.edu/src/download.php?startMessage=1&amp;passed_id=1812&amp;mailbox=INBOX&amp;ent_id=2&amp;passed_ent_id=0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jgalvan\Mis%20documentos\A.%20PhD\B.%20Spring10\Sampling,%20survey%20and%20society\Project%20SSS\Final%20Report\Official%20responses%20database-Region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jgalvan\Mis%20documentos\A.%20PhD\B.%20Spring10\Sampling,%20survey%20and%20society\Project%20SSS\Final%20Report\Official%20responses%20database-Region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jgalvan\Mis%20documentos\A.%20PhD\B.%20Spring10\Sampling,%20survey%20and%20society\Project%20SSS\Final%20Report\Official%20responses%20database-Region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jgalvan\Mis%20documentos\A.%20PhD\B.%20Spring10\Sampling,%20survey%20and%20society\Project%20SSS\Final%20Report\Official%20responses%20database-CMU%20Schools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jgalvan\Datos%20de%20programa\Microsoft\Excel\Official%20responses%20database-CMU%20Schools%20(version%201).xlsb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jgalvan\Mis%20documentos\A.%20PhD\B.%20Spring10\Sampling,%20survey%20and%20society\Project%20SSS\Final%20Report\Official%20responses%20database-CMU%20Schools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jgalvan\Datos%20de%20programa\Microsoft\Excel\Official%20responses%20database-CMU%20Schools%20(version%201).xlsb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Book3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Book3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Book3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https://webmail.andrew.cmu.edu/src/download.php?startMessage=1&amp;passed_id=1812&amp;mailbox=INBOX&amp;ent_id=2&amp;passed_ent_id=0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Book3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https://webmail.andrew.cmu.edu/src/download.php?startMessage=1&amp;passed_id=1812&amp;mailbox=INBOX&amp;ent_id=2&amp;passed_ent_id=0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https://webmail.andrew.cmu.edu/src/download.php?startMessage=1&amp;passed_id=1812&amp;mailbox=INBOX&amp;ent_id=2&amp;passed_ent_id=0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jgalvan\Mis%20documentos\A.%20PhD\B.%20Spring10\Sampling,%20survey%20and%20society\Project%20SSS\Final%20Report\Official%20responses%20database-Academic%20Level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jgalvan\Mis%20documentos\A.%20PhD\B.%20Spring10\Sampling,%20survey%20and%20society\Project%20SSS\Final%20Report\Official%20responses%20database-Academic%20Level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jgalvan\Mis%20documentos\A.%20PhD\B.%20Spring10\Sampling,%20survey%20and%20society\Project%20SSS\Final%20Report\Official%20responses%20database-Academic%20Level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jgalvan\Mis%20documentos\A.%20PhD\B.%20Spring10\Sampling,%20survey%20and%20society\Project%20SSS\Final%20Report\Official%20responses%20database-Academic%20Level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jgalvan\Mis%20documentos\A.%20PhD\B.%20Spring10\Sampling,%20survey%20and%20society\Project%20SSS\Final%20Report\Official%20responses%20database-Regio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[download.php]Sheet1!$A$3</c:f>
              <c:strCache>
                <c:ptCount val="1"/>
                <c:pt idx="0">
                  <c:v>Overall</c:v>
                </c:pt>
              </c:strCache>
            </c:strRef>
          </c:tx>
          <c:cat>
            <c:strRef>
              <c:f>[download.php]Sheet1!$C$2:$G$2</c:f>
              <c:strCache>
                <c:ptCount val="5"/>
                <c:pt idx="0">
                  <c:v>Creative approach</c:v>
                </c:pt>
                <c:pt idx="1">
                  <c:v>Self-driven and persistent</c:v>
                </c:pt>
                <c:pt idx="2">
                  <c:v>Resourceful and shrewd</c:v>
                </c:pt>
                <c:pt idx="3">
                  <c:v>Initiator of change</c:v>
                </c:pt>
                <c:pt idx="4">
                  <c:v>Highly future oriented</c:v>
                </c:pt>
              </c:strCache>
            </c:strRef>
          </c:cat>
          <c:val>
            <c:numRef>
              <c:f>[download.php]Sheet1!$C$3:$G$3</c:f>
              <c:numCache>
                <c:formatCode>0.0</c:formatCode>
                <c:ptCount val="5"/>
                <c:pt idx="0">
                  <c:v>4.5294117647058805</c:v>
                </c:pt>
                <c:pt idx="1">
                  <c:v>4.3382352941176485</c:v>
                </c:pt>
                <c:pt idx="2">
                  <c:v>3.8235294117647061</c:v>
                </c:pt>
                <c:pt idx="3">
                  <c:v>3.9705882352941178</c:v>
                </c:pt>
                <c:pt idx="4">
                  <c:v>3.7058823529411775</c:v>
                </c:pt>
              </c:numCache>
            </c:numRef>
          </c:val>
        </c:ser>
        <c:dLbls>
          <c:showVal val="1"/>
        </c:dLbls>
        <c:gapWidth val="75"/>
        <c:axId val="125048704"/>
        <c:axId val="125196160"/>
      </c:barChart>
      <c:catAx>
        <c:axId val="12504870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800"/>
            </a:pPr>
            <a:endParaRPr lang="es-MX"/>
          </a:p>
        </c:txPr>
        <c:crossAx val="125196160"/>
        <c:crosses val="autoZero"/>
        <c:auto val="1"/>
        <c:lblAlgn val="ctr"/>
        <c:lblOffset val="100"/>
      </c:catAx>
      <c:valAx>
        <c:axId val="125196160"/>
        <c:scaling>
          <c:orientation val="minMax"/>
          <c:max val="5"/>
          <c:min val="1"/>
        </c:scaling>
        <c:axPos val="l"/>
        <c:numFmt formatCode="[=1]\ &quot;Strongly Disagree&quot;;[=3]\ \ &quot;Indifference&quot;;\ &quot;Strongly Agree&quot;" sourceLinked="0"/>
        <c:majorTickMark val="none"/>
        <c:tickLblPos val="nextTo"/>
        <c:crossAx val="125048704"/>
        <c:crosses val="autoZero"/>
        <c:crossBetween val="between"/>
        <c:majorUnit val="2"/>
      </c:valAx>
    </c:plotArea>
    <c:plotVisOnly val="1"/>
    <c:dispBlanksAs val="gap"/>
  </c:chart>
  <c:externalData r:id="rId1">
    <c:autoUpdate val="1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plotArea>
      <c:layout/>
      <c:barChart>
        <c:barDir val="col"/>
        <c:grouping val="clustered"/>
        <c:ser>
          <c:idx val="0"/>
          <c:order val="0"/>
          <c:tx>
            <c:strRef>
              <c:f>'CMU School analysis'!$A$3</c:f>
              <c:strCache>
                <c:ptCount val="1"/>
                <c:pt idx="0">
                  <c:v>American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es-MX"/>
              </a:p>
            </c:txPr>
            <c:showVal val="1"/>
          </c:dLbls>
          <c:cat>
            <c:strRef>
              <c:f>'CMU School analysis'!$H$2:$L$2</c:f>
              <c:strCache>
                <c:ptCount val="5"/>
                <c:pt idx="0">
                  <c:v>Challenge Seeking</c:v>
                </c:pt>
                <c:pt idx="1">
                  <c:v>Persistence</c:v>
                </c:pt>
                <c:pt idx="2">
                  <c:v>Curiosity</c:v>
                </c:pt>
                <c:pt idx="3">
                  <c:v>Commitment</c:v>
                </c:pt>
                <c:pt idx="4">
                  <c:v>Aggressively ambitious</c:v>
                </c:pt>
              </c:strCache>
            </c:strRef>
          </c:cat>
          <c:val>
            <c:numRef>
              <c:f>'CMU School analysis'!$H$3:$L$3</c:f>
              <c:numCache>
                <c:formatCode>0.0</c:formatCode>
                <c:ptCount val="5"/>
                <c:pt idx="0">
                  <c:v>3.8235294117647061</c:v>
                </c:pt>
                <c:pt idx="1">
                  <c:v>4</c:v>
                </c:pt>
                <c:pt idx="2">
                  <c:v>4.2647058823529411</c:v>
                </c:pt>
                <c:pt idx="3">
                  <c:v>3.8823529411764706</c:v>
                </c:pt>
                <c:pt idx="4">
                  <c:v>3.2352941176470589</c:v>
                </c:pt>
              </c:numCache>
            </c:numRef>
          </c:val>
        </c:ser>
        <c:ser>
          <c:idx val="1"/>
          <c:order val="1"/>
          <c:tx>
            <c:strRef>
              <c:f>'CMU School analysis'!$A$4</c:f>
              <c:strCache>
                <c:ptCount val="1"/>
                <c:pt idx="0">
                  <c:v>Australian-Asian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es-MX"/>
              </a:p>
            </c:txPr>
            <c:showVal val="1"/>
          </c:dLbls>
          <c:cat>
            <c:strRef>
              <c:f>'CMU School analysis'!$H$2:$L$2</c:f>
              <c:strCache>
                <c:ptCount val="5"/>
                <c:pt idx="0">
                  <c:v>Challenge Seeking</c:v>
                </c:pt>
                <c:pt idx="1">
                  <c:v>Persistence</c:v>
                </c:pt>
                <c:pt idx="2">
                  <c:v>Curiosity</c:v>
                </c:pt>
                <c:pt idx="3">
                  <c:v>Commitment</c:v>
                </c:pt>
                <c:pt idx="4">
                  <c:v>Aggressively ambitious</c:v>
                </c:pt>
              </c:strCache>
            </c:strRef>
          </c:cat>
          <c:val>
            <c:numRef>
              <c:f>'CMU School analysis'!$H$4:$L$4</c:f>
              <c:numCache>
                <c:formatCode>0.0</c:formatCode>
                <c:ptCount val="5"/>
                <c:pt idx="0">
                  <c:v>4.1764705882352944</c:v>
                </c:pt>
                <c:pt idx="1">
                  <c:v>4.4117647058823533</c:v>
                </c:pt>
                <c:pt idx="2">
                  <c:v>4.5294117647058822</c:v>
                </c:pt>
                <c:pt idx="3">
                  <c:v>4.2941176470588234</c:v>
                </c:pt>
                <c:pt idx="4">
                  <c:v>3.1764705882352939</c:v>
                </c:pt>
              </c:numCache>
            </c:numRef>
          </c:val>
        </c:ser>
        <c:ser>
          <c:idx val="2"/>
          <c:order val="2"/>
          <c:tx>
            <c:strRef>
              <c:f>'CMU School analysis'!$A$5</c:f>
              <c:strCache>
                <c:ptCount val="1"/>
                <c:pt idx="0">
                  <c:v>European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es-MX"/>
              </a:p>
            </c:txPr>
            <c:showVal val="1"/>
          </c:dLbls>
          <c:cat>
            <c:strRef>
              <c:f>'CMU School analysis'!$H$2:$L$2</c:f>
              <c:strCache>
                <c:ptCount val="5"/>
                <c:pt idx="0">
                  <c:v>Challenge Seeking</c:v>
                </c:pt>
                <c:pt idx="1">
                  <c:v>Persistence</c:v>
                </c:pt>
                <c:pt idx="2">
                  <c:v>Curiosity</c:v>
                </c:pt>
                <c:pt idx="3">
                  <c:v>Commitment</c:v>
                </c:pt>
                <c:pt idx="4">
                  <c:v>Aggressively ambitious</c:v>
                </c:pt>
              </c:strCache>
            </c:strRef>
          </c:cat>
          <c:val>
            <c:numRef>
              <c:f>'CMU School analysis'!$H$5:$L$5</c:f>
              <c:numCache>
                <c:formatCode>0.0</c:formatCode>
                <c:ptCount val="5"/>
                <c:pt idx="0">
                  <c:v>4.8</c:v>
                </c:pt>
                <c:pt idx="1">
                  <c:v>4</c:v>
                </c:pt>
                <c:pt idx="2">
                  <c:v>4.2</c:v>
                </c:pt>
                <c:pt idx="3">
                  <c:v>4.2</c:v>
                </c:pt>
                <c:pt idx="4">
                  <c:v>4.2</c:v>
                </c:pt>
              </c:numCache>
            </c:numRef>
          </c:val>
        </c:ser>
        <c:ser>
          <c:idx val="3"/>
          <c:order val="3"/>
          <c:tx>
            <c:strRef>
              <c:f>'CMU School analysis'!$A$6</c:f>
              <c:strCache>
                <c:ptCount val="1"/>
                <c:pt idx="0">
                  <c:v>Indian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es-MX"/>
              </a:p>
            </c:txPr>
            <c:showVal val="1"/>
          </c:dLbls>
          <c:cat>
            <c:strRef>
              <c:f>'CMU School analysis'!$H$2:$L$2</c:f>
              <c:strCache>
                <c:ptCount val="5"/>
                <c:pt idx="0">
                  <c:v>Challenge Seeking</c:v>
                </c:pt>
                <c:pt idx="1">
                  <c:v>Persistence</c:v>
                </c:pt>
                <c:pt idx="2">
                  <c:v>Curiosity</c:v>
                </c:pt>
                <c:pt idx="3">
                  <c:v>Commitment</c:v>
                </c:pt>
                <c:pt idx="4">
                  <c:v>Aggressively ambitious</c:v>
                </c:pt>
              </c:strCache>
            </c:strRef>
          </c:cat>
          <c:val>
            <c:numRef>
              <c:f>'CMU School analysis'!$H$6:$L$6</c:f>
              <c:numCache>
                <c:formatCode>0.0</c:formatCode>
                <c:ptCount val="5"/>
                <c:pt idx="0">
                  <c:v>4.1428571428571432</c:v>
                </c:pt>
                <c:pt idx="1">
                  <c:v>3.8571428571428572</c:v>
                </c:pt>
                <c:pt idx="2">
                  <c:v>4</c:v>
                </c:pt>
                <c:pt idx="3">
                  <c:v>4.1428571428571432</c:v>
                </c:pt>
                <c:pt idx="4">
                  <c:v>3.1428571428571428</c:v>
                </c:pt>
              </c:numCache>
            </c:numRef>
          </c:val>
        </c:ser>
        <c:dLbls>
          <c:showVal val="1"/>
        </c:dLbls>
        <c:gapWidth val="75"/>
        <c:axId val="81405824"/>
        <c:axId val="81407360"/>
      </c:barChart>
      <c:catAx>
        <c:axId val="8140582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900"/>
            </a:pPr>
            <a:endParaRPr lang="es-MX"/>
          </a:p>
        </c:txPr>
        <c:crossAx val="81407360"/>
        <c:crosses val="autoZero"/>
        <c:auto val="1"/>
        <c:lblAlgn val="ctr"/>
        <c:lblOffset val="100"/>
      </c:catAx>
      <c:valAx>
        <c:axId val="81407360"/>
        <c:scaling>
          <c:orientation val="minMax"/>
          <c:min val="1"/>
        </c:scaling>
        <c:axPos val="l"/>
        <c:numFmt formatCode="[=1]\ &quot;Strongly Disagree&quot;;[=3]\ \ &quot;Indifference&quot;;\ &quot;Strongly Agree&quot;" sourceLinked="0"/>
        <c:majorTickMark val="none"/>
        <c:tickLblPos val="nextTo"/>
        <c:txPr>
          <a:bodyPr/>
          <a:lstStyle/>
          <a:p>
            <a:pPr>
              <a:defRPr sz="900"/>
            </a:pPr>
            <a:endParaRPr lang="es-MX"/>
          </a:p>
        </c:txPr>
        <c:crossAx val="81405824"/>
        <c:crosses val="autoZero"/>
        <c:crossBetween val="between"/>
        <c:majorUnit val="2"/>
      </c:valAx>
    </c:plotArea>
    <c:legend>
      <c:legendPos val="b"/>
      <c:layout/>
      <c:txPr>
        <a:bodyPr/>
        <a:lstStyle/>
        <a:p>
          <a:pPr>
            <a:defRPr sz="900"/>
          </a:pPr>
          <a:endParaRPr lang="es-MX"/>
        </a:p>
      </c:txPr>
    </c:legend>
    <c:plotVisOnly val="1"/>
    <c:dispBlanksAs val="gap"/>
  </c:chart>
  <c:externalData r:id="rId1">
    <c:autoUpdate val="1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plotArea>
      <c:layout/>
      <c:barChart>
        <c:barDir val="col"/>
        <c:grouping val="clustered"/>
        <c:ser>
          <c:idx val="0"/>
          <c:order val="0"/>
          <c:tx>
            <c:strRef>
              <c:f>'CMU School analysis'!$A$3</c:f>
              <c:strCache>
                <c:ptCount val="1"/>
                <c:pt idx="0">
                  <c:v>American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es-MX"/>
              </a:p>
            </c:txPr>
            <c:showVal val="1"/>
          </c:dLbls>
          <c:cat>
            <c:strRef>
              <c:f>'CMU School analysis'!$M$2:$Q$2</c:f>
              <c:strCache>
                <c:ptCount val="5"/>
                <c:pt idx="0">
                  <c:v>Integrity</c:v>
                </c:pt>
                <c:pt idx="1">
                  <c:v>Respectful to others</c:v>
                </c:pt>
                <c:pt idx="2">
                  <c:v>Peace</c:v>
                </c:pt>
                <c:pt idx="3">
                  <c:v>Freedom</c:v>
                </c:pt>
                <c:pt idx="4">
                  <c:v>Personal and social responibility</c:v>
                </c:pt>
              </c:strCache>
            </c:strRef>
          </c:cat>
          <c:val>
            <c:numRef>
              <c:f>'CMU School analysis'!$M$3:$Q$3</c:f>
              <c:numCache>
                <c:formatCode>0.0</c:formatCode>
                <c:ptCount val="5"/>
                <c:pt idx="0">
                  <c:v>3.2058823529411766</c:v>
                </c:pt>
                <c:pt idx="1">
                  <c:v>3.1470588235294117</c:v>
                </c:pt>
                <c:pt idx="2">
                  <c:v>2.5</c:v>
                </c:pt>
                <c:pt idx="3">
                  <c:v>3.2352941176470589</c:v>
                </c:pt>
                <c:pt idx="4">
                  <c:v>3.1470588235294117</c:v>
                </c:pt>
              </c:numCache>
            </c:numRef>
          </c:val>
        </c:ser>
        <c:ser>
          <c:idx val="1"/>
          <c:order val="1"/>
          <c:tx>
            <c:strRef>
              <c:f>'CMU School analysis'!$A$4</c:f>
              <c:strCache>
                <c:ptCount val="1"/>
                <c:pt idx="0">
                  <c:v>Australian-Asian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es-MX"/>
              </a:p>
            </c:txPr>
            <c:showVal val="1"/>
          </c:dLbls>
          <c:cat>
            <c:strRef>
              <c:f>'CMU School analysis'!$M$2:$Q$2</c:f>
              <c:strCache>
                <c:ptCount val="5"/>
                <c:pt idx="0">
                  <c:v>Integrity</c:v>
                </c:pt>
                <c:pt idx="1">
                  <c:v>Respectful to others</c:v>
                </c:pt>
                <c:pt idx="2">
                  <c:v>Peace</c:v>
                </c:pt>
                <c:pt idx="3">
                  <c:v>Freedom</c:v>
                </c:pt>
                <c:pt idx="4">
                  <c:v>Personal and social responibility</c:v>
                </c:pt>
              </c:strCache>
            </c:strRef>
          </c:cat>
          <c:val>
            <c:numRef>
              <c:f>'CMU School analysis'!$M$4:$Q$4</c:f>
              <c:numCache>
                <c:formatCode>0.0</c:formatCode>
                <c:ptCount val="5"/>
                <c:pt idx="0">
                  <c:v>3.5882352941176472</c:v>
                </c:pt>
                <c:pt idx="1">
                  <c:v>3.2941176470588234</c:v>
                </c:pt>
                <c:pt idx="2">
                  <c:v>3.2352941176470589</c:v>
                </c:pt>
                <c:pt idx="3">
                  <c:v>3.5882352941176472</c:v>
                </c:pt>
                <c:pt idx="4">
                  <c:v>3.2941176470588234</c:v>
                </c:pt>
              </c:numCache>
            </c:numRef>
          </c:val>
        </c:ser>
        <c:ser>
          <c:idx val="2"/>
          <c:order val="2"/>
          <c:tx>
            <c:strRef>
              <c:f>'CMU School analysis'!$A$5</c:f>
              <c:strCache>
                <c:ptCount val="1"/>
                <c:pt idx="0">
                  <c:v>European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es-MX"/>
              </a:p>
            </c:txPr>
            <c:showVal val="1"/>
          </c:dLbls>
          <c:cat>
            <c:strRef>
              <c:f>'CMU School analysis'!$M$2:$Q$2</c:f>
              <c:strCache>
                <c:ptCount val="5"/>
                <c:pt idx="0">
                  <c:v>Integrity</c:v>
                </c:pt>
                <c:pt idx="1">
                  <c:v>Respectful to others</c:v>
                </c:pt>
                <c:pt idx="2">
                  <c:v>Peace</c:v>
                </c:pt>
                <c:pt idx="3">
                  <c:v>Freedom</c:v>
                </c:pt>
                <c:pt idx="4">
                  <c:v>Personal and social responibility</c:v>
                </c:pt>
              </c:strCache>
            </c:strRef>
          </c:cat>
          <c:val>
            <c:numRef>
              <c:f>'CMU School analysis'!$M$5:$Q$5</c:f>
              <c:numCache>
                <c:formatCode>0.0</c:formatCode>
                <c:ptCount val="5"/>
                <c:pt idx="0">
                  <c:v>3.6</c:v>
                </c:pt>
                <c:pt idx="1">
                  <c:v>3.8</c:v>
                </c:pt>
                <c:pt idx="2">
                  <c:v>3</c:v>
                </c:pt>
                <c:pt idx="3">
                  <c:v>3.2</c:v>
                </c:pt>
                <c:pt idx="4">
                  <c:v>3.4</c:v>
                </c:pt>
              </c:numCache>
            </c:numRef>
          </c:val>
        </c:ser>
        <c:ser>
          <c:idx val="3"/>
          <c:order val="3"/>
          <c:tx>
            <c:strRef>
              <c:f>'CMU School analysis'!$A$6</c:f>
              <c:strCache>
                <c:ptCount val="1"/>
                <c:pt idx="0">
                  <c:v>Indian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es-MX"/>
              </a:p>
            </c:txPr>
            <c:showVal val="1"/>
          </c:dLbls>
          <c:cat>
            <c:strRef>
              <c:f>'CMU School analysis'!$M$2:$Q$2</c:f>
              <c:strCache>
                <c:ptCount val="5"/>
                <c:pt idx="0">
                  <c:v>Integrity</c:v>
                </c:pt>
                <c:pt idx="1">
                  <c:v>Respectful to others</c:v>
                </c:pt>
                <c:pt idx="2">
                  <c:v>Peace</c:v>
                </c:pt>
                <c:pt idx="3">
                  <c:v>Freedom</c:v>
                </c:pt>
                <c:pt idx="4">
                  <c:v>Personal and social responibility</c:v>
                </c:pt>
              </c:strCache>
            </c:strRef>
          </c:cat>
          <c:val>
            <c:numRef>
              <c:f>'CMU School analysis'!$M$6:$Q$6</c:f>
              <c:numCache>
                <c:formatCode>0.0</c:formatCode>
                <c:ptCount val="5"/>
                <c:pt idx="0">
                  <c:v>3.2857142857142856</c:v>
                </c:pt>
                <c:pt idx="1">
                  <c:v>3.5714285714285716</c:v>
                </c:pt>
                <c:pt idx="2">
                  <c:v>2.7142857142857144</c:v>
                </c:pt>
                <c:pt idx="3">
                  <c:v>3.1428571428571428</c:v>
                </c:pt>
                <c:pt idx="4">
                  <c:v>3.2857142857142856</c:v>
                </c:pt>
              </c:numCache>
            </c:numRef>
          </c:val>
        </c:ser>
        <c:dLbls>
          <c:showVal val="1"/>
        </c:dLbls>
        <c:gapWidth val="75"/>
        <c:axId val="81526144"/>
        <c:axId val="81294464"/>
      </c:barChart>
      <c:catAx>
        <c:axId val="8152614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900"/>
            </a:pPr>
            <a:endParaRPr lang="es-MX"/>
          </a:p>
        </c:txPr>
        <c:crossAx val="81294464"/>
        <c:crosses val="autoZero"/>
        <c:auto val="1"/>
        <c:lblAlgn val="ctr"/>
        <c:lblOffset val="100"/>
      </c:catAx>
      <c:valAx>
        <c:axId val="81294464"/>
        <c:scaling>
          <c:orientation val="minMax"/>
          <c:min val="1"/>
        </c:scaling>
        <c:axPos val="l"/>
        <c:numFmt formatCode="[=1]\ &quot;Strongly Disagree&quot;;[=3]\ \ &quot;Indifference&quot;;\ &quot;Strongly Agree&quot;" sourceLinked="0"/>
        <c:majorTickMark val="none"/>
        <c:tickLblPos val="nextTo"/>
        <c:txPr>
          <a:bodyPr/>
          <a:lstStyle/>
          <a:p>
            <a:pPr>
              <a:defRPr sz="900"/>
            </a:pPr>
            <a:endParaRPr lang="es-MX"/>
          </a:p>
        </c:txPr>
        <c:crossAx val="81526144"/>
        <c:crosses val="autoZero"/>
        <c:crossBetween val="between"/>
        <c:majorUnit val="2"/>
      </c:valAx>
    </c:plotArea>
    <c:legend>
      <c:legendPos val="b"/>
      <c:layout/>
      <c:txPr>
        <a:bodyPr/>
        <a:lstStyle/>
        <a:p>
          <a:pPr>
            <a:defRPr sz="900"/>
          </a:pPr>
          <a:endParaRPr lang="es-MX"/>
        </a:p>
      </c:txPr>
    </c:legend>
    <c:plotVisOnly val="1"/>
    <c:dispBlanksAs val="gap"/>
  </c:chart>
  <c:externalData r:id="rId1">
    <c:autoUpdate val="1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plotArea>
      <c:layout/>
      <c:barChart>
        <c:barDir val="col"/>
        <c:grouping val="clustered"/>
        <c:ser>
          <c:idx val="0"/>
          <c:order val="0"/>
          <c:tx>
            <c:strRef>
              <c:f>'CMU School analysis'!$A$3</c:f>
              <c:strCache>
                <c:ptCount val="1"/>
                <c:pt idx="0">
                  <c:v>American</c:v>
                </c:pt>
              </c:strCache>
            </c:strRef>
          </c:tx>
          <c:cat>
            <c:strRef>
              <c:f>'CMU School analysis'!$X$2:$AM$2</c:f>
              <c:strCache>
                <c:ptCount val="7"/>
                <c:pt idx="0">
                  <c:v>CMU culture</c:v>
                </c:pt>
                <c:pt idx="1">
                  <c:v>Your academic department’s culture</c:v>
                </c:pt>
                <c:pt idx="2">
                  <c:v>CMU facilities</c:v>
                </c:pt>
                <c:pt idx="3">
                  <c:v>CMU faculty skills</c:v>
                </c:pt>
                <c:pt idx="4">
                  <c:v>Academic activities</c:v>
                </c:pt>
                <c:pt idx="5">
                  <c:v>Your classmates and/or colleagues in CMU</c:v>
                </c:pt>
                <c:pt idx="6">
                  <c:v>Curriculum in your program</c:v>
                </c:pt>
              </c:strCache>
            </c:strRef>
          </c:cat>
          <c:val>
            <c:numRef>
              <c:f>'CMU School analysis'!$X$3:$AM$3</c:f>
              <c:numCache>
                <c:formatCode>0.0</c:formatCode>
                <c:ptCount val="7"/>
                <c:pt idx="0">
                  <c:v>3.6470588235294117</c:v>
                </c:pt>
                <c:pt idx="1">
                  <c:v>3.5882352941176472</c:v>
                </c:pt>
                <c:pt idx="2">
                  <c:v>3.5882352941176472</c:v>
                </c:pt>
                <c:pt idx="3">
                  <c:v>4.117647058823529</c:v>
                </c:pt>
                <c:pt idx="4">
                  <c:v>3.9117647058823528</c:v>
                </c:pt>
                <c:pt idx="5">
                  <c:v>3.8823529411764706</c:v>
                </c:pt>
                <c:pt idx="6">
                  <c:v>3.8235294117647061</c:v>
                </c:pt>
              </c:numCache>
            </c:numRef>
          </c:val>
        </c:ser>
        <c:ser>
          <c:idx val="1"/>
          <c:order val="1"/>
          <c:tx>
            <c:strRef>
              <c:f>'CMU School analysis'!$A$4</c:f>
              <c:strCache>
                <c:ptCount val="1"/>
                <c:pt idx="0">
                  <c:v>Australian-Asian</c:v>
                </c:pt>
              </c:strCache>
            </c:strRef>
          </c:tx>
          <c:cat>
            <c:strRef>
              <c:f>'CMU School analysis'!$X$2:$AM$2</c:f>
              <c:strCache>
                <c:ptCount val="7"/>
                <c:pt idx="0">
                  <c:v>CMU culture</c:v>
                </c:pt>
                <c:pt idx="1">
                  <c:v>Your academic department’s culture</c:v>
                </c:pt>
                <c:pt idx="2">
                  <c:v>CMU facilities</c:v>
                </c:pt>
                <c:pt idx="3">
                  <c:v>CMU faculty skills</c:v>
                </c:pt>
                <c:pt idx="4">
                  <c:v>Academic activities</c:v>
                </c:pt>
                <c:pt idx="5">
                  <c:v>Your classmates and/or colleagues in CMU</c:v>
                </c:pt>
                <c:pt idx="6">
                  <c:v>Curriculum in your program</c:v>
                </c:pt>
              </c:strCache>
            </c:strRef>
          </c:cat>
          <c:val>
            <c:numRef>
              <c:f>'CMU School analysis'!$X$4:$AM$4</c:f>
              <c:numCache>
                <c:formatCode>0.0</c:formatCode>
                <c:ptCount val="7"/>
                <c:pt idx="0">
                  <c:v>3.5882352941176472</c:v>
                </c:pt>
                <c:pt idx="1">
                  <c:v>3.9411764705882355</c:v>
                </c:pt>
                <c:pt idx="2">
                  <c:v>3.9411764705882355</c:v>
                </c:pt>
                <c:pt idx="3">
                  <c:v>3.8235294117647061</c:v>
                </c:pt>
                <c:pt idx="4">
                  <c:v>3.7058823529411766</c:v>
                </c:pt>
                <c:pt idx="5">
                  <c:v>4.1764705882352944</c:v>
                </c:pt>
                <c:pt idx="6">
                  <c:v>3.6470588235294117</c:v>
                </c:pt>
              </c:numCache>
            </c:numRef>
          </c:val>
        </c:ser>
        <c:ser>
          <c:idx val="2"/>
          <c:order val="2"/>
          <c:tx>
            <c:strRef>
              <c:f>'CMU School analysis'!$A$5</c:f>
              <c:strCache>
                <c:ptCount val="1"/>
                <c:pt idx="0">
                  <c:v>European</c:v>
                </c:pt>
              </c:strCache>
            </c:strRef>
          </c:tx>
          <c:cat>
            <c:strRef>
              <c:f>'CMU School analysis'!$X$2:$AM$2</c:f>
              <c:strCache>
                <c:ptCount val="7"/>
                <c:pt idx="0">
                  <c:v>CMU culture</c:v>
                </c:pt>
                <c:pt idx="1">
                  <c:v>Your academic department’s culture</c:v>
                </c:pt>
                <c:pt idx="2">
                  <c:v>CMU facilities</c:v>
                </c:pt>
                <c:pt idx="3">
                  <c:v>CMU faculty skills</c:v>
                </c:pt>
                <c:pt idx="4">
                  <c:v>Academic activities</c:v>
                </c:pt>
                <c:pt idx="5">
                  <c:v>Your classmates and/or colleagues in CMU</c:v>
                </c:pt>
                <c:pt idx="6">
                  <c:v>Curriculum in your program</c:v>
                </c:pt>
              </c:strCache>
            </c:strRef>
          </c:cat>
          <c:val>
            <c:numRef>
              <c:f>'CMU School analysis'!$X$5:$AM$5</c:f>
              <c:numCache>
                <c:formatCode>0.0</c:formatCode>
                <c:ptCount val="7"/>
                <c:pt idx="0">
                  <c:v>4.4000000000000004</c:v>
                </c:pt>
                <c:pt idx="1">
                  <c:v>3.4</c:v>
                </c:pt>
                <c:pt idx="2">
                  <c:v>4.4000000000000004</c:v>
                </c:pt>
                <c:pt idx="3">
                  <c:v>4.8</c:v>
                </c:pt>
                <c:pt idx="4">
                  <c:v>4.5999999999999996</c:v>
                </c:pt>
                <c:pt idx="5">
                  <c:v>4.5999999999999996</c:v>
                </c:pt>
                <c:pt idx="6">
                  <c:v>3.6</c:v>
                </c:pt>
              </c:numCache>
            </c:numRef>
          </c:val>
        </c:ser>
        <c:ser>
          <c:idx val="3"/>
          <c:order val="3"/>
          <c:tx>
            <c:strRef>
              <c:f>'CMU School analysis'!$A$6</c:f>
              <c:strCache>
                <c:ptCount val="1"/>
                <c:pt idx="0">
                  <c:v>Indian</c:v>
                </c:pt>
              </c:strCache>
            </c:strRef>
          </c:tx>
          <c:cat>
            <c:strRef>
              <c:f>'CMU School analysis'!$X$2:$AM$2</c:f>
              <c:strCache>
                <c:ptCount val="7"/>
                <c:pt idx="0">
                  <c:v>CMU culture</c:v>
                </c:pt>
                <c:pt idx="1">
                  <c:v>Your academic department’s culture</c:v>
                </c:pt>
                <c:pt idx="2">
                  <c:v>CMU facilities</c:v>
                </c:pt>
                <c:pt idx="3">
                  <c:v>CMU faculty skills</c:v>
                </c:pt>
                <c:pt idx="4">
                  <c:v>Academic activities</c:v>
                </c:pt>
                <c:pt idx="5">
                  <c:v>Your classmates and/or colleagues in CMU</c:v>
                </c:pt>
                <c:pt idx="6">
                  <c:v>Curriculum in your program</c:v>
                </c:pt>
              </c:strCache>
            </c:strRef>
          </c:cat>
          <c:val>
            <c:numRef>
              <c:f>'CMU School analysis'!$X$6:$AM$6</c:f>
              <c:numCache>
                <c:formatCode>0.0</c:formatCode>
                <c:ptCount val="7"/>
                <c:pt idx="0">
                  <c:v>3.5714285714285716</c:v>
                </c:pt>
                <c:pt idx="1">
                  <c:v>3.1428571428571428</c:v>
                </c:pt>
                <c:pt idx="2">
                  <c:v>3.7142857142857144</c:v>
                </c:pt>
                <c:pt idx="3">
                  <c:v>3.8571428571428572</c:v>
                </c:pt>
                <c:pt idx="4">
                  <c:v>3.7142857142857144</c:v>
                </c:pt>
                <c:pt idx="5">
                  <c:v>3.8571428571428572</c:v>
                </c:pt>
                <c:pt idx="6">
                  <c:v>3</c:v>
                </c:pt>
              </c:numCache>
            </c:numRef>
          </c:val>
        </c:ser>
        <c:dLbls>
          <c:showVal val="1"/>
        </c:dLbls>
        <c:gapWidth val="75"/>
        <c:axId val="81534976"/>
        <c:axId val="81536512"/>
      </c:barChart>
      <c:catAx>
        <c:axId val="81534976"/>
        <c:scaling>
          <c:orientation val="minMax"/>
        </c:scaling>
        <c:axPos val="b"/>
        <c:majorTickMark val="none"/>
        <c:tickLblPos val="nextTo"/>
        <c:crossAx val="81536512"/>
        <c:crosses val="autoZero"/>
        <c:auto val="1"/>
        <c:lblAlgn val="ctr"/>
        <c:lblOffset val="100"/>
      </c:catAx>
      <c:valAx>
        <c:axId val="81536512"/>
        <c:scaling>
          <c:orientation val="minMax"/>
          <c:max val="5"/>
          <c:min val="1"/>
        </c:scaling>
        <c:axPos val="l"/>
        <c:numFmt formatCode="[=1]\ &quot;Strongly Disagree&quot;;[=3]\ \ &quot;Indifference&quot;;\ &quot;Strongly Agree&quot;" sourceLinked="0"/>
        <c:majorTickMark val="none"/>
        <c:tickLblPos val="nextTo"/>
        <c:crossAx val="81534976"/>
        <c:crosses val="autoZero"/>
        <c:crossBetween val="between"/>
        <c:majorUnit val="2"/>
      </c:valAx>
    </c:plotArea>
    <c:legend>
      <c:legendPos val="b"/>
      <c:layout/>
    </c:legend>
    <c:plotVisOnly val="1"/>
    <c:dispBlanksAs val="gap"/>
  </c:chart>
  <c:externalData r:id="rId1">
    <c:autoUpdate val="1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'CMU School analysis'!$A$3</c:f>
              <c:strCache>
                <c:ptCount val="1"/>
                <c:pt idx="0">
                  <c:v>Business</c:v>
                </c:pt>
              </c:strCache>
            </c:strRef>
          </c:tx>
          <c:cat>
            <c:strRef>
              <c:f>'CMU School analysis'!$C$2:$G$2</c:f>
              <c:strCache>
                <c:ptCount val="5"/>
                <c:pt idx="0">
                  <c:v>Creative approach</c:v>
                </c:pt>
                <c:pt idx="1">
                  <c:v>Self-driven and persistent</c:v>
                </c:pt>
                <c:pt idx="2">
                  <c:v>Resourceful and shrewd</c:v>
                </c:pt>
                <c:pt idx="3">
                  <c:v>Initiator of change</c:v>
                </c:pt>
                <c:pt idx="4">
                  <c:v>Highly future oriented</c:v>
                </c:pt>
              </c:strCache>
            </c:strRef>
          </c:cat>
          <c:val>
            <c:numRef>
              <c:f>'CMU School analysis'!$C$3:$G$3</c:f>
              <c:numCache>
                <c:formatCode>0.0</c:formatCode>
                <c:ptCount val="5"/>
                <c:pt idx="0">
                  <c:v>4.5681818181818183</c:v>
                </c:pt>
                <c:pt idx="1">
                  <c:v>4.2954545454545459</c:v>
                </c:pt>
                <c:pt idx="2">
                  <c:v>3.9090909090909092</c:v>
                </c:pt>
                <c:pt idx="3">
                  <c:v>4.0454545454545459</c:v>
                </c:pt>
                <c:pt idx="4">
                  <c:v>3.7727272727272729</c:v>
                </c:pt>
              </c:numCache>
            </c:numRef>
          </c:val>
        </c:ser>
        <c:ser>
          <c:idx val="1"/>
          <c:order val="1"/>
          <c:tx>
            <c:strRef>
              <c:f>'CMU School analysis'!$A$4</c:f>
              <c:strCache>
                <c:ptCount val="1"/>
                <c:pt idx="0">
                  <c:v>Design</c:v>
                </c:pt>
              </c:strCache>
            </c:strRef>
          </c:tx>
          <c:cat>
            <c:strRef>
              <c:f>'CMU School analysis'!$C$2:$G$2</c:f>
              <c:strCache>
                <c:ptCount val="5"/>
                <c:pt idx="0">
                  <c:v>Creative approach</c:v>
                </c:pt>
                <c:pt idx="1">
                  <c:v>Self-driven and persistent</c:v>
                </c:pt>
                <c:pt idx="2">
                  <c:v>Resourceful and shrewd</c:v>
                </c:pt>
                <c:pt idx="3">
                  <c:v>Initiator of change</c:v>
                </c:pt>
                <c:pt idx="4">
                  <c:v>Highly future oriented</c:v>
                </c:pt>
              </c:strCache>
            </c:strRef>
          </c:cat>
          <c:val>
            <c:numRef>
              <c:f>'CMU School analysis'!$C$4:$G$4</c:f>
              <c:numCache>
                <c:formatCode>0.0</c:formatCode>
                <c:ptCount val="5"/>
                <c:pt idx="0">
                  <c:v>4.75</c:v>
                </c:pt>
                <c:pt idx="1">
                  <c:v>4.75</c:v>
                </c:pt>
                <c:pt idx="2">
                  <c:v>4</c:v>
                </c:pt>
                <c:pt idx="3">
                  <c:v>4.25</c:v>
                </c:pt>
                <c:pt idx="4">
                  <c:v>3.75</c:v>
                </c:pt>
              </c:numCache>
            </c:numRef>
          </c:val>
        </c:ser>
        <c:ser>
          <c:idx val="2"/>
          <c:order val="2"/>
          <c:tx>
            <c:strRef>
              <c:f>'CMU School analysis'!$A$5</c:f>
              <c:strCache>
                <c:ptCount val="1"/>
                <c:pt idx="0">
                  <c:v>Engineering</c:v>
                </c:pt>
              </c:strCache>
            </c:strRef>
          </c:tx>
          <c:cat>
            <c:strRef>
              <c:f>'CMU School analysis'!$C$2:$G$2</c:f>
              <c:strCache>
                <c:ptCount val="5"/>
                <c:pt idx="0">
                  <c:v>Creative approach</c:v>
                </c:pt>
                <c:pt idx="1">
                  <c:v>Self-driven and persistent</c:v>
                </c:pt>
                <c:pt idx="2">
                  <c:v>Resourceful and shrewd</c:v>
                </c:pt>
                <c:pt idx="3">
                  <c:v>Initiator of change</c:v>
                </c:pt>
                <c:pt idx="4">
                  <c:v>Highly future oriented</c:v>
                </c:pt>
              </c:strCache>
            </c:strRef>
          </c:cat>
          <c:val>
            <c:numRef>
              <c:f>'CMU School analysis'!$C$5:$G$5</c:f>
              <c:numCache>
                <c:formatCode>0.0</c:formatCode>
                <c:ptCount val="5"/>
                <c:pt idx="0">
                  <c:v>4.4000000000000004</c:v>
                </c:pt>
                <c:pt idx="1">
                  <c:v>4.3499999999999996</c:v>
                </c:pt>
                <c:pt idx="2">
                  <c:v>3.6</c:v>
                </c:pt>
                <c:pt idx="3">
                  <c:v>3.75</c:v>
                </c:pt>
                <c:pt idx="4">
                  <c:v>3.55</c:v>
                </c:pt>
              </c:numCache>
            </c:numRef>
          </c:val>
        </c:ser>
        <c:dLbls>
          <c:showVal val="1"/>
        </c:dLbls>
        <c:gapWidth val="75"/>
        <c:axId val="81679872"/>
        <c:axId val="81681408"/>
      </c:barChart>
      <c:catAx>
        <c:axId val="8167987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900"/>
            </a:pPr>
            <a:endParaRPr lang="es-MX"/>
          </a:p>
        </c:txPr>
        <c:crossAx val="81681408"/>
        <c:crosses val="autoZero"/>
        <c:auto val="1"/>
        <c:lblAlgn val="ctr"/>
        <c:lblOffset val="100"/>
      </c:catAx>
      <c:valAx>
        <c:axId val="81681408"/>
        <c:scaling>
          <c:orientation val="minMax"/>
          <c:min val="1"/>
        </c:scaling>
        <c:axPos val="l"/>
        <c:numFmt formatCode="[=1]\ &quot;Strongly Disagree&quot;;[=3]\ \ &quot;Indifference&quot;;\ &quot;Strongly Agree&quot;" sourceLinked="0"/>
        <c:majorTickMark val="none"/>
        <c:tickLblPos val="nextTo"/>
        <c:txPr>
          <a:bodyPr/>
          <a:lstStyle/>
          <a:p>
            <a:pPr>
              <a:defRPr sz="900"/>
            </a:pPr>
            <a:endParaRPr lang="es-MX"/>
          </a:p>
        </c:txPr>
        <c:crossAx val="81679872"/>
        <c:crosses val="autoZero"/>
        <c:crossBetween val="between"/>
        <c:majorUnit val="2"/>
      </c:valAx>
    </c:plotArea>
    <c:legend>
      <c:legendPos val="b"/>
      <c:layout/>
    </c:legend>
    <c:plotVisOnly val="1"/>
    <c:dispBlanksAs val="gap"/>
  </c:chart>
  <c:externalData r:id="rId1">
    <c:autoUpdate val="1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plotArea>
      <c:layout/>
      <c:barChart>
        <c:barDir val="col"/>
        <c:grouping val="clustered"/>
        <c:ser>
          <c:idx val="0"/>
          <c:order val="0"/>
          <c:tx>
            <c:strRef>
              <c:f>'CMU School analysis'!$A$3</c:f>
              <c:strCache>
                <c:ptCount val="1"/>
                <c:pt idx="0">
                  <c:v>Business</c:v>
                </c:pt>
              </c:strCache>
            </c:strRef>
          </c:tx>
          <c:cat>
            <c:strRef>
              <c:f>'CMU School analysis'!$H$2:$L$2</c:f>
              <c:strCache>
                <c:ptCount val="5"/>
                <c:pt idx="0">
                  <c:v>Challenge Seeking</c:v>
                </c:pt>
                <c:pt idx="1">
                  <c:v>Persistence</c:v>
                </c:pt>
                <c:pt idx="2">
                  <c:v>Curiosity</c:v>
                </c:pt>
                <c:pt idx="3">
                  <c:v>Commitment</c:v>
                </c:pt>
                <c:pt idx="4">
                  <c:v>Aggressively ambitious</c:v>
                </c:pt>
              </c:strCache>
            </c:strRef>
          </c:cat>
          <c:val>
            <c:numRef>
              <c:f>'CMU School analysis'!$H$3:$L$3</c:f>
              <c:numCache>
                <c:formatCode>0.0</c:formatCode>
                <c:ptCount val="5"/>
                <c:pt idx="0">
                  <c:v>3.9772727272727271</c:v>
                </c:pt>
                <c:pt idx="1">
                  <c:v>4.1590909090909065</c:v>
                </c:pt>
                <c:pt idx="2">
                  <c:v>4.2954545454545459</c:v>
                </c:pt>
                <c:pt idx="3">
                  <c:v>4.0909090909090908</c:v>
                </c:pt>
                <c:pt idx="4">
                  <c:v>3.25</c:v>
                </c:pt>
              </c:numCache>
            </c:numRef>
          </c:val>
        </c:ser>
        <c:ser>
          <c:idx val="1"/>
          <c:order val="1"/>
          <c:tx>
            <c:strRef>
              <c:f>'CMU School analysis'!$A$4</c:f>
              <c:strCache>
                <c:ptCount val="1"/>
                <c:pt idx="0">
                  <c:v>Design</c:v>
                </c:pt>
              </c:strCache>
            </c:strRef>
          </c:tx>
          <c:cat>
            <c:strRef>
              <c:f>'CMU School analysis'!$H$2:$L$2</c:f>
              <c:strCache>
                <c:ptCount val="5"/>
                <c:pt idx="0">
                  <c:v>Challenge Seeking</c:v>
                </c:pt>
                <c:pt idx="1">
                  <c:v>Persistence</c:v>
                </c:pt>
                <c:pt idx="2">
                  <c:v>Curiosity</c:v>
                </c:pt>
                <c:pt idx="3">
                  <c:v>Commitment</c:v>
                </c:pt>
                <c:pt idx="4">
                  <c:v>Aggressively ambitious</c:v>
                </c:pt>
              </c:strCache>
            </c:strRef>
          </c:cat>
          <c:val>
            <c:numRef>
              <c:f>'CMU School analysis'!$H$4:$L$4</c:f>
              <c:numCache>
                <c:formatCode>0.0</c:formatCode>
                <c:ptCount val="5"/>
                <c:pt idx="0">
                  <c:v>4.5</c:v>
                </c:pt>
                <c:pt idx="1">
                  <c:v>4.5</c:v>
                </c:pt>
                <c:pt idx="2">
                  <c:v>4.75</c:v>
                </c:pt>
                <c:pt idx="3">
                  <c:v>4.75</c:v>
                </c:pt>
                <c:pt idx="4">
                  <c:v>3</c:v>
                </c:pt>
              </c:numCache>
            </c:numRef>
          </c:val>
        </c:ser>
        <c:ser>
          <c:idx val="2"/>
          <c:order val="2"/>
          <c:tx>
            <c:strRef>
              <c:f>'CMU School analysis'!$A$5</c:f>
              <c:strCache>
                <c:ptCount val="1"/>
                <c:pt idx="0">
                  <c:v>Engineering</c:v>
                </c:pt>
              </c:strCache>
            </c:strRef>
          </c:tx>
          <c:cat>
            <c:strRef>
              <c:f>'CMU School analysis'!$H$2:$L$2</c:f>
              <c:strCache>
                <c:ptCount val="5"/>
                <c:pt idx="0">
                  <c:v>Challenge Seeking</c:v>
                </c:pt>
                <c:pt idx="1">
                  <c:v>Persistence</c:v>
                </c:pt>
                <c:pt idx="2">
                  <c:v>Curiosity</c:v>
                </c:pt>
                <c:pt idx="3">
                  <c:v>Commitment</c:v>
                </c:pt>
                <c:pt idx="4">
                  <c:v>Aggressively ambitious</c:v>
                </c:pt>
              </c:strCache>
            </c:strRef>
          </c:cat>
          <c:val>
            <c:numRef>
              <c:f>'CMU School analysis'!$H$5:$L$5</c:f>
              <c:numCache>
                <c:formatCode>0.0</c:formatCode>
                <c:ptCount val="5"/>
                <c:pt idx="0">
                  <c:v>3.9499999999999997</c:v>
                </c:pt>
                <c:pt idx="1">
                  <c:v>4.05</c:v>
                </c:pt>
                <c:pt idx="2">
                  <c:v>4.3</c:v>
                </c:pt>
                <c:pt idx="3">
                  <c:v>3.9</c:v>
                </c:pt>
                <c:pt idx="4">
                  <c:v>3.4</c:v>
                </c:pt>
              </c:numCache>
            </c:numRef>
          </c:val>
        </c:ser>
        <c:dLbls>
          <c:showVal val="1"/>
        </c:dLbls>
        <c:gapWidth val="75"/>
        <c:axId val="81700352"/>
        <c:axId val="81701888"/>
      </c:barChart>
      <c:catAx>
        <c:axId val="8170035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900"/>
            </a:pPr>
            <a:endParaRPr lang="es-MX"/>
          </a:p>
        </c:txPr>
        <c:crossAx val="81701888"/>
        <c:crosses val="autoZero"/>
        <c:auto val="1"/>
        <c:lblAlgn val="ctr"/>
        <c:lblOffset val="100"/>
      </c:catAx>
      <c:valAx>
        <c:axId val="81701888"/>
        <c:scaling>
          <c:orientation val="minMax"/>
          <c:min val="1"/>
        </c:scaling>
        <c:axPos val="l"/>
        <c:numFmt formatCode="[=1]\ &quot;Strongly Disagree&quot;;[=3]\ \ &quot;Indifference&quot;;\ &quot;Strongly Agree&quot;" sourceLinked="0"/>
        <c:majorTickMark val="none"/>
        <c:tickLblPos val="nextTo"/>
        <c:txPr>
          <a:bodyPr/>
          <a:lstStyle/>
          <a:p>
            <a:pPr>
              <a:defRPr sz="900"/>
            </a:pPr>
            <a:endParaRPr lang="es-MX"/>
          </a:p>
        </c:txPr>
        <c:crossAx val="81700352"/>
        <c:crosses val="autoZero"/>
        <c:crossBetween val="between"/>
        <c:majorUnit val="2"/>
      </c:valAx>
    </c:plotArea>
    <c:legend>
      <c:legendPos val="b"/>
      <c:layout/>
    </c:legend>
    <c:plotVisOnly val="1"/>
    <c:dispBlanksAs val="gap"/>
  </c:chart>
  <c:externalData r:id="rId1">
    <c:autoUpdate val="1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plotArea>
      <c:layout/>
      <c:barChart>
        <c:barDir val="col"/>
        <c:grouping val="clustered"/>
        <c:ser>
          <c:idx val="0"/>
          <c:order val="0"/>
          <c:tx>
            <c:strRef>
              <c:f>'CMU School analysis'!$A$3</c:f>
              <c:strCache>
                <c:ptCount val="1"/>
                <c:pt idx="0">
                  <c:v>Business</c:v>
                </c:pt>
              </c:strCache>
            </c:strRef>
          </c:tx>
          <c:cat>
            <c:strRef>
              <c:f>'CMU School analysis'!$M$2:$Q$2</c:f>
              <c:strCache>
                <c:ptCount val="5"/>
                <c:pt idx="0">
                  <c:v>Integrity</c:v>
                </c:pt>
                <c:pt idx="1">
                  <c:v>Respectful to others</c:v>
                </c:pt>
                <c:pt idx="2">
                  <c:v>Peace</c:v>
                </c:pt>
                <c:pt idx="3">
                  <c:v>Freedom</c:v>
                </c:pt>
                <c:pt idx="4">
                  <c:v>Personal and social responibility</c:v>
                </c:pt>
              </c:strCache>
            </c:strRef>
          </c:cat>
          <c:val>
            <c:numRef>
              <c:f>'CMU School analysis'!$M$3:$Q$3</c:f>
              <c:numCache>
                <c:formatCode>0.0</c:formatCode>
                <c:ptCount val="5"/>
                <c:pt idx="0">
                  <c:v>3.4772727272727271</c:v>
                </c:pt>
                <c:pt idx="1">
                  <c:v>3.3863636363636349</c:v>
                </c:pt>
                <c:pt idx="2">
                  <c:v>2.7272727272727284</c:v>
                </c:pt>
                <c:pt idx="3">
                  <c:v>3.2045454545454546</c:v>
                </c:pt>
                <c:pt idx="4">
                  <c:v>3.3409090909090908</c:v>
                </c:pt>
              </c:numCache>
            </c:numRef>
          </c:val>
        </c:ser>
        <c:ser>
          <c:idx val="1"/>
          <c:order val="1"/>
          <c:tx>
            <c:strRef>
              <c:f>'CMU School analysis'!$A$4</c:f>
              <c:strCache>
                <c:ptCount val="1"/>
                <c:pt idx="0">
                  <c:v>Design</c:v>
                </c:pt>
              </c:strCache>
            </c:strRef>
          </c:tx>
          <c:cat>
            <c:strRef>
              <c:f>'CMU School analysis'!$M$2:$Q$2</c:f>
              <c:strCache>
                <c:ptCount val="5"/>
                <c:pt idx="0">
                  <c:v>Integrity</c:v>
                </c:pt>
                <c:pt idx="1">
                  <c:v>Respectful to others</c:v>
                </c:pt>
                <c:pt idx="2">
                  <c:v>Peace</c:v>
                </c:pt>
                <c:pt idx="3">
                  <c:v>Freedom</c:v>
                </c:pt>
                <c:pt idx="4">
                  <c:v>Personal and social responibility</c:v>
                </c:pt>
              </c:strCache>
            </c:strRef>
          </c:cat>
          <c:val>
            <c:numRef>
              <c:f>'CMU School analysis'!$M$4:$Q$4</c:f>
              <c:numCache>
                <c:formatCode>0.0</c:formatCode>
                <c:ptCount val="5"/>
                <c:pt idx="0">
                  <c:v>4.5</c:v>
                </c:pt>
                <c:pt idx="1">
                  <c:v>4.5</c:v>
                </c:pt>
                <c:pt idx="2">
                  <c:v>3.5</c:v>
                </c:pt>
                <c:pt idx="3">
                  <c:v>4</c:v>
                </c:pt>
                <c:pt idx="4">
                  <c:v>4.5</c:v>
                </c:pt>
              </c:numCache>
            </c:numRef>
          </c:val>
        </c:ser>
        <c:ser>
          <c:idx val="2"/>
          <c:order val="2"/>
          <c:tx>
            <c:strRef>
              <c:f>'CMU School analysis'!$A$5</c:f>
              <c:strCache>
                <c:ptCount val="1"/>
                <c:pt idx="0">
                  <c:v>Engineering</c:v>
                </c:pt>
              </c:strCache>
            </c:strRef>
          </c:tx>
          <c:cat>
            <c:strRef>
              <c:f>'CMU School analysis'!$M$2:$Q$2</c:f>
              <c:strCache>
                <c:ptCount val="5"/>
                <c:pt idx="0">
                  <c:v>Integrity</c:v>
                </c:pt>
                <c:pt idx="1">
                  <c:v>Respectful to others</c:v>
                </c:pt>
                <c:pt idx="2">
                  <c:v>Peace</c:v>
                </c:pt>
                <c:pt idx="3">
                  <c:v>Freedom</c:v>
                </c:pt>
                <c:pt idx="4">
                  <c:v>Personal and social responibility</c:v>
                </c:pt>
              </c:strCache>
            </c:strRef>
          </c:cat>
          <c:val>
            <c:numRef>
              <c:f>'CMU School analysis'!$M$5:$Q$5</c:f>
              <c:numCache>
                <c:formatCode>0.0</c:formatCode>
                <c:ptCount val="5"/>
                <c:pt idx="0">
                  <c:v>3.05</c:v>
                </c:pt>
                <c:pt idx="1">
                  <c:v>2.9499999999999997</c:v>
                </c:pt>
                <c:pt idx="2">
                  <c:v>2.6</c:v>
                </c:pt>
                <c:pt idx="3">
                  <c:v>3.3</c:v>
                </c:pt>
                <c:pt idx="4">
                  <c:v>2.9499999999999997</c:v>
                </c:pt>
              </c:numCache>
            </c:numRef>
          </c:val>
        </c:ser>
        <c:dLbls>
          <c:showVal val="1"/>
        </c:dLbls>
        <c:gapWidth val="75"/>
        <c:axId val="18273024"/>
        <c:axId val="18274560"/>
      </c:barChart>
      <c:catAx>
        <c:axId val="1827302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900"/>
            </a:pPr>
            <a:endParaRPr lang="es-MX"/>
          </a:p>
        </c:txPr>
        <c:crossAx val="18274560"/>
        <c:crosses val="autoZero"/>
        <c:auto val="1"/>
        <c:lblAlgn val="ctr"/>
        <c:lblOffset val="100"/>
      </c:catAx>
      <c:valAx>
        <c:axId val="18274560"/>
        <c:scaling>
          <c:orientation val="minMax"/>
          <c:min val="1"/>
        </c:scaling>
        <c:axPos val="l"/>
        <c:numFmt formatCode="[=1]\ &quot;Strongly Disagree&quot;;[=3]\ \ &quot;Indifference&quot;;\ &quot;Strongly Agree&quot;" sourceLinked="0"/>
        <c:majorTickMark val="none"/>
        <c:tickLblPos val="nextTo"/>
        <c:txPr>
          <a:bodyPr/>
          <a:lstStyle/>
          <a:p>
            <a:pPr>
              <a:defRPr sz="900"/>
            </a:pPr>
            <a:endParaRPr lang="es-MX"/>
          </a:p>
        </c:txPr>
        <c:crossAx val="18273024"/>
        <c:crosses val="autoZero"/>
        <c:crossBetween val="between"/>
        <c:majorUnit val="2"/>
      </c:valAx>
    </c:plotArea>
    <c:legend>
      <c:legendPos val="b"/>
      <c:layout/>
    </c:legend>
    <c:plotVisOnly val="1"/>
  </c:chart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plotArea>
      <c:layout/>
      <c:barChart>
        <c:barDir val="col"/>
        <c:grouping val="clustered"/>
        <c:ser>
          <c:idx val="0"/>
          <c:order val="0"/>
          <c:tx>
            <c:strRef>
              <c:f>'CMU School analysis'!$A$3</c:f>
              <c:strCache>
                <c:ptCount val="1"/>
                <c:pt idx="0">
                  <c:v>Business</c:v>
                </c:pt>
              </c:strCache>
            </c:strRef>
          </c:tx>
          <c:cat>
            <c:strRef>
              <c:f>('CMU School analysis'!$X$2:$AL$2,'CMU School analysis'!$AM$2)</c:f>
              <c:strCache>
                <c:ptCount val="7"/>
                <c:pt idx="0">
                  <c:v>CMU culture</c:v>
                </c:pt>
                <c:pt idx="1">
                  <c:v>Your academic department’s culture</c:v>
                </c:pt>
                <c:pt idx="2">
                  <c:v>CMU facilities</c:v>
                </c:pt>
                <c:pt idx="3">
                  <c:v>CMU faculty skills</c:v>
                </c:pt>
                <c:pt idx="4">
                  <c:v>Academic activities</c:v>
                </c:pt>
                <c:pt idx="5">
                  <c:v>Your classmates and/or colleagues in CMU</c:v>
                </c:pt>
                <c:pt idx="6">
                  <c:v>Curriculum in your program</c:v>
                </c:pt>
              </c:strCache>
            </c:strRef>
          </c:cat>
          <c:val>
            <c:numRef>
              <c:f>('CMU School analysis'!$X$3:$AL$3,'CMU School analysis'!$AM$3)</c:f>
              <c:numCache>
                <c:formatCode>0.0</c:formatCode>
                <c:ptCount val="7"/>
                <c:pt idx="0">
                  <c:v>3.5909090909090908</c:v>
                </c:pt>
                <c:pt idx="1">
                  <c:v>3.4090909090909087</c:v>
                </c:pt>
                <c:pt idx="2">
                  <c:v>3.6590909090909087</c:v>
                </c:pt>
                <c:pt idx="3">
                  <c:v>4</c:v>
                </c:pt>
                <c:pt idx="4">
                  <c:v>3.75</c:v>
                </c:pt>
                <c:pt idx="5">
                  <c:v>4</c:v>
                </c:pt>
                <c:pt idx="6">
                  <c:v>3.5</c:v>
                </c:pt>
              </c:numCache>
            </c:numRef>
          </c:val>
        </c:ser>
        <c:ser>
          <c:idx val="1"/>
          <c:order val="1"/>
          <c:tx>
            <c:strRef>
              <c:f>'CMU School analysis'!$A$4</c:f>
              <c:strCache>
                <c:ptCount val="1"/>
                <c:pt idx="0">
                  <c:v>Design</c:v>
                </c:pt>
              </c:strCache>
            </c:strRef>
          </c:tx>
          <c:cat>
            <c:strRef>
              <c:f>('CMU School analysis'!$X$2:$AL$2,'CMU School analysis'!$AM$2)</c:f>
              <c:strCache>
                <c:ptCount val="7"/>
                <c:pt idx="0">
                  <c:v>CMU culture</c:v>
                </c:pt>
                <c:pt idx="1">
                  <c:v>Your academic department’s culture</c:v>
                </c:pt>
                <c:pt idx="2">
                  <c:v>CMU facilities</c:v>
                </c:pt>
                <c:pt idx="3">
                  <c:v>CMU faculty skills</c:v>
                </c:pt>
                <c:pt idx="4">
                  <c:v>Academic activities</c:v>
                </c:pt>
                <c:pt idx="5">
                  <c:v>Your classmates and/or colleagues in CMU</c:v>
                </c:pt>
                <c:pt idx="6">
                  <c:v>Curriculum in your program</c:v>
                </c:pt>
              </c:strCache>
            </c:strRef>
          </c:cat>
          <c:val>
            <c:numRef>
              <c:f>('CMU School analysis'!$X$4:$AL$4,'CMU School analysis'!$AM$4)</c:f>
              <c:numCache>
                <c:formatCode>0.0</c:formatCode>
                <c:ptCount val="7"/>
                <c:pt idx="0">
                  <c:v>4.5</c:v>
                </c:pt>
                <c:pt idx="1">
                  <c:v>4.25</c:v>
                </c:pt>
                <c:pt idx="2">
                  <c:v>4.5</c:v>
                </c:pt>
                <c:pt idx="3">
                  <c:v>4.75</c:v>
                </c:pt>
                <c:pt idx="4">
                  <c:v>4.5</c:v>
                </c:pt>
                <c:pt idx="5">
                  <c:v>4.75</c:v>
                </c:pt>
                <c:pt idx="6">
                  <c:v>4.5</c:v>
                </c:pt>
              </c:numCache>
            </c:numRef>
          </c:val>
        </c:ser>
        <c:ser>
          <c:idx val="2"/>
          <c:order val="2"/>
          <c:tx>
            <c:strRef>
              <c:f>'CMU School analysis'!$A$5</c:f>
              <c:strCache>
                <c:ptCount val="1"/>
                <c:pt idx="0">
                  <c:v>Engineering</c:v>
                </c:pt>
              </c:strCache>
            </c:strRef>
          </c:tx>
          <c:cat>
            <c:strRef>
              <c:f>('CMU School analysis'!$X$2:$AL$2,'CMU School analysis'!$AM$2)</c:f>
              <c:strCache>
                <c:ptCount val="7"/>
                <c:pt idx="0">
                  <c:v>CMU culture</c:v>
                </c:pt>
                <c:pt idx="1">
                  <c:v>Your academic department’s culture</c:v>
                </c:pt>
                <c:pt idx="2">
                  <c:v>CMU facilities</c:v>
                </c:pt>
                <c:pt idx="3">
                  <c:v>CMU faculty skills</c:v>
                </c:pt>
                <c:pt idx="4">
                  <c:v>Academic activities</c:v>
                </c:pt>
                <c:pt idx="5">
                  <c:v>Your classmates and/or colleagues in CMU</c:v>
                </c:pt>
                <c:pt idx="6">
                  <c:v>Curriculum in your program</c:v>
                </c:pt>
              </c:strCache>
            </c:strRef>
          </c:cat>
          <c:val>
            <c:numRef>
              <c:f>('CMU School analysis'!$X$5:$AL$5,'CMU School analysis'!$AM$5)</c:f>
              <c:numCache>
                <c:formatCode>0.0</c:formatCode>
                <c:ptCount val="7"/>
                <c:pt idx="0">
                  <c:v>3.75</c:v>
                </c:pt>
                <c:pt idx="1">
                  <c:v>3.9499999999999997</c:v>
                </c:pt>
                <c:pt idx="2">
                  <c:v>3.8499999999999988</c:v>
                </c:pt>
                <c:pt idx="3">
                  <c:v>4.0999999999999996</c:v>
                </c:pt>
                <c:pt idx="4">
                  <c:v>4.05</c:v>
                </c:pt>
                <c:pt idx="5">
                  <c:v>3.9</c:v>
                </c:pt>
                <c:pt idx="6">
                  <c:v>4</c:v>
                </c:pt>
              </c:numCache>
            </c:numRef>
          </c:val>
        </c:ser>
        <c:dLbls>
          <c:showVal val="1"/>
        </c:dLbls>
        <c:gapWidth val="75"/>
        <c:axId val="81610240"/>
        <c:axId val="81611776"/>
      </c:barChart>
      <c:catAx>
        <c:axId val="8161024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900"/>
            </a:pPr>
            <a:endParaRPr lang="es-MX"/>
          </a:p>
        </c:txPr>
        <c:crossAx val="81611776"/>
        <c:crosses val="autoZero"/>
        <c:auto val="1"/>
        <c:lblAlgn val="ctr"/>
        <c:lblOffset val="100"/>
      </c:catAx>
      <c:valAx>
        <c:axId val="81611776"/>
        <c:scaling>
          <c:orientation val="minMax"/>
          <c:min val="1"/>
        </c:scaling>
        <c:axPos val="l"/>
        <c:numFmt formatCode="[=1]\ &quot;Strongly Disagree&quot;;[=3]\ \ &quot;Indifference&quot;;\ &quot;Strongly Agree&quot;" sourceLinked="0"/>
        <c:majorTickMark val="none"/>
        <c:tickLblPos val="nextTo"/>
        <c:crossAx val="81610240"/>
        <c:crosses val="autoZero"/>
        <c:crossBetween val="between"/>
        <c:majorUnit val="2"/>
      </c:valAx>
    </c:plotArea>
    <c:legend>
      <c:legendPos val="b"/>
      <c:layout/>
    </c:legend>
    <c:plotVisOnly val="1"/>
    <c:dispBlanksAs val="gap"/>
  </c:chart>
  <c:externalData r:id="rId1">
    <c:autoUpdate val="1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plotArea>
      <c:layout/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Male</c:v>
                </c:pt>
              </c:strCache>
            </c:strRef>
          </c:tx>
          <c:dLbls>
            <c:numFmt formatCode="#,##0.0" sourceLinked="0"/>
            <c:dLblPos val="outEnd"/>
            <c:showVal val="1"/>
          </c:dLbls>
          <c:cat>
            <c:strRef>
              <c:f>Sheet1!$B$1:$F$1</c:f>
              <c:strCache>
                <c:ptCount val="5"/>
                <c:pt idx="0">
                  <c:v>Creative approach</c:v>
                </c:pt>
                <c:pt idx="1">
                  <c:v>Self-driven and persistent</c:v>
                </c:pt>
                <c:pt idx="2">
                  <c:v>Resourceful and shrewd</c:v>
                </c:pt>
                <c:pt idx="3">
                  <c:v>Initiator of change</c:v>
                </c:pt>
                <c:pt idx="4">
                  <c:v>Highly future oriented</c:v>
                </c:pt>
              </c:strCache>
            </c:strRef>
          </c:cat>
          <c:val>
            <c:numRef>
              <c:f>Sheet1!$B$2:$F$2</c:f>
              <c:numCache>
                <c:formatCode>0.00</c:formatCode>
                <c:ptCount val="5"/>
                <c:pt idx="0">
                  <c:v>4.3414630000000125</c:v>
                </c:pt>
                <c:pt idx="1">
                  <c:v>4.2195119999999955</c:v>
                </c:pt>
                <c:pt idx="2">
                  <c:v>3.7073170000000086</c:v>
                </c:pt>
                <c:pt idx="3">
                  <c:v>3.7073170000000086</c:v>
                </c:pt>
                <c:pt idx="4">
                  <c:v>3.5121949999999997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Female</c:v>
                </c:pt>
              </c:strCache>
            </c:strRef>
          </c:tx>
          <c:dLbls>
            <c:numFmt formatCode="#,##0.0" sourceLinked="0"/>
            <c:dLblPos val="outEnd"/>
            <c:showVal val="1"/>
          </c:dLbls>
          <c:cat>
            <c:strRef>
              <c:f>Sheet1!$B$1:$F$1</c:f>
              <c:strCache>
                <c:ptCount val="5"/>
                <c:pt idx="0">
                  <c:v>Creative approach</c:v>
                </c:pt>
                <c:pt idx="1">
                  <c:v>Self-driven and persistent</c:v>
                </c:pt>
                <c:pt idx="2">
                  <c:v>Resourceful and shrewd</c:v>
                </c:pt>
                <c:pt idx="3">
                  <c:v>Initiator of change</c:v>
                </c:pt>
                <c:pt idx="4">
                  <c:v>Highly future oriented</c:v>
                </c:pt>
              </c:strCache>
            </c:strRef>
          </c:cat>
          <c:val>
            <c:numRef>
              <c:f>Sheet1!$B$3:$F$3</c:f>
              <c:numCache>
                <c:formatCode>0.00</c:formatCode>
                <c:ptCount val="5"/>
                <c:pt idx="0">
                  <c:v>4.8148149999999754</c:v>
                </c:pt>
                <c:pt idx="1">
                  <c:v>4.518518999999988</c:v>
                </c:pt>
                <c:pt idx="2">
                  <c:v>4</c:v>
                </c:pt>
                <c:pt idx="3">
                  <c:v>4.3703700000000003</c:v>
                </c:pt>
                <c:pt idx="4">
                  <c:v>4</c:v>
                </c:pt>
              </c:numCache>
            </c:numRef>
          </c:val>
        </c:ser>
        <c:dLbls>
          <c:dLblPos val="outEnd"/>
          <c:showVal val="1"/>
        </c:dLbls>
        <c:axId val="105652608"/>
        <c:axId val="105654144"/>
      </c:barChart>
      <c:catAx>
        <c:axId val="105652608"/>
        <c:scaling>
          <c:orientation val="minMax"/>
        </c:scaling>
        <c:axPos val="b"/>
        <c:tickLblPos val="nextTo"/>
        <c:txPr>
          <a:bodyPr/>
          <a:lstStyle/>
          <a:p>
            <a:pPr>
              <a:defRPr sz="800"/>
            </a:pPr>
            <a:endParaRPr lang="es-MX"/>
          </a:p>
        </c:txPr>
        <c:crossAx val="105654144"/>
        <c:crosses val="autoZero"/>
        <c:auto val="1"/>
        <c:lblAlgn val="ctr"/>
        <c:lblOffset val="100"/>
      </c:catAx>
      <c:valAx>
        <c:axId val="105654144"/>
        <c:scaling>
          <c:orientation val="minMax"/>
          <c:max val="5"/>
          <c:min val="1"/>
        </c:scaling>
        <c:axPos val="l"/>
        <c:majorGridlines/>
        <c:numFmt formatCode="[=1]\ &quot;Strongly disagree&quot;;[=3]\ \ &quot;Indifference&quot;;\ &quot;Strongly Agree&quot;" sourceLinked="0"/>
        <c:tickLblPos val="nextTo"/>
        <c:txPr>
          <a:bodyPr/>
          <a:lstStyle/>
          <a:p>
            <a:pPr>
              <a:defRPr sz="800"/>
            </a:pPr>
            <a:endParaRPr lang="es-MX"/>
          </a:p>
        </c:txPr>
        <c:crossAx val="105652608"/>
        <c:crosses val="autoZero"/>
        <c:crossBetween val="between"/>
        <c:majorUnit val="2"/>
      </c:valAx>
    </c:plotArea>
    <c:plotVisOnly val="1"/>
    <c:dispBlanksAs val="gap"/>
  </c:chart>
  <c:externalData r:id="rId1">
    <c:autoUpdate val="1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plotArea>
      <c:layout/>
      <c:barChart>
        <c:barDir val="col"/>
        <c:grouping val="clustered"/>
        <c:ser>
          <c:idx val="0"/>
          <c:order val="0"/>
          <c:tx>
            <c:strRef>
              <c:f>Sheet1!$A$10</c:f>
              <c:strCache>
                <c:ptCount val="1"/>
                <c:pt idx="0">
                  <c:v>Male</c:v>
                </c:pt>
              </c:strCache>
            </c:strRef>
          </c:tx>
          <c:dLbls>
            <c:numFmt formatCode="#,##0.0" sourceLinked="0"/>
            <c:dLblPos val="outEnd"/>
            <c:showVal val="1"/>
          </c:dLbls>
          <c:cat>
            <c:strRef>
              <c:f>Sheet1!$B$9:$F$9</c:f>
              <c:strCache>
                <c:ptCount val="5"/>
                <c:pt idx="0">
                  <c:v>Challenge Seeking</c:v>
                </c:pt>
                <c:pt idx="1">
                  <c:v>Persistence</c:v>
                </c:pt>
                <c:pt idx="2">
                  <c:v>Curiosity</c:v>
                </c:pt>
                <c:pt idx="3">
                  <c:v>Commitment</c:v>
                </c:pt>
                <c:pt idx="4">
                  <c:v>Aggressively ambitious</c:v>
                </c:pt>
              </c:strCache>
            </c:strRef>
          </c:cat>
          <c:val>
            <c:numRef>
              <c:f>Sheet1!$B$10:$F$10</c:f>
              <c:numCache>
                <c:formatCode>General</c:formatCode>
                <c:ptCount val="5"/>
                <c:pt idx="0">
                  <c:v>3.8292679999999977</c:v>
                </c:pt>
                <c:pt idx="1">
                  <c:v>4.121950999999985</c:v>
                </c:pt>
                <c:pt idx="2">
                  <c:v>4.121950999999985</c:v>
                </c:pt>
                <c:pt idx="3">
                  <c:v>3.9268289999999935</c:v>
                </c:pt>
                <c:pt idx="4">
                  <c:v>3.2195119999999999</c:v>
                </c:pt>
              </c:numCache>
            </c:numRef>
          </c:val>
        </c:ser>
        <c:ser>
          <c:idx val="1"/>
          <c:order val="1"/>
          <c:tx>
            <c:strRef>
              <c:f>Sheet1!$A$11</c:f>
              <c:strCache>
                <c:ptCount val="1"/>
                <c:pt idx="0">
                  <c:v>Female</c:v>
                </c:pt>
              </c:strCache>
            </c:strRef>
          </c:tx>
          <c:dLbls>
            <c:numFmt formatCode="#,##0.0" sourceLinked="0"/>
            <c:dLblPos val="outEnd"/>
            <c:showVal val="1"/>
          </c:dLbls>
          <c:cat>
            <c:strRef>
              <c:f>Sheet1!$B$9:$F$9</c:f>
              <c:strCache>
                <c:ptCount val="5"/>
                <c:pt idx="0">
                  <c:v>Challenge Seeking</c:v>
                </c:pt>
                <c:pt idx="1">
                  <c:v>Persistence</c:v>
                </c:pt>
                <c:pt idx="2">
                  <c:v>Curiosity</c:v>
                </c:pt>
                <c:pt idx="3">
                  <c:v>Commitment</c:v>
                </c:pt>
                <c:pt idx="4">
                  <c:v>Aggressively ambitious</c:v>
                </c:pt>
              </c:strCache>
            </c:strRef>
          </c:cat>
          <c:val>
            <c:numRef>
              <c:f>Sheet1!$B$11:$F$11</c:f>
              <c:numCache>
                <c:formatCode>General</c:formatCode>
                <c:ptCount val="5"/>
                <c:pt idx="0">
                  <c:v>4.2592590000000126</c:v>
                </c:pt>
                <c:pt idx="1">
                  <c:v>4.1851849999999784</c:v>
                </c:pt>
                <c:pt idx="2">
                  <c:v>4.6296299999999997</c:v>
                </c:pt>
                <c:pt idx="3">
                  <c:v>4.2962959999999999</c:v>
                </c:pt>
                <c:pt idx="4">
                  <c:v>3.3703699999999968</c:v>
                </c:pt>
              </c:numCache>
            </c:numRef>
          </c:val>
        </c:ser>
        <c:dLbls>
          <c:dLblPos val="outEnd"/>
          <c:showVal val="1"/>
        </c:dLbls>
        <c:axId val="105679104"/>
        <c:axId val="105697280"/>
      </c:barChart>
      <c:catAx>
        <c:axId val="105679104"/>
        <c:scaling>
          <c:orientation val="minMax"/>
        </c:scaling>
        <c:axPos val="b"/>
        <c:tickLblPos val="nextTo"/>
        <c:txPr>
          <a:bodyPr/>
          <a:lstStyle/>
          <a:p>
            <a:pPr>
              <a:defRPr sz="800"/>
            </a:pPr>
            <a:endParaRPr lang="es-MX"/>
          </a:p>
        </c:txPr>
        <c:crossAx val="105697280"/>
        <c:crosses val="autoZero"/>
        <c:auto val="1"/>
        <c:lblAlgn val="ctr"/>
        <c:lblOffset val="100"/>
      </c:catAx>
      <c:valAx>
        <c:axId val="105697280"/>
        <c:scaling>
          <c:orientation val="minMax"/>
          <c:max val="5"/>
          <c:min val="1"/>
        </c:scaling>
        <c:axPos val="l"/>
        <c:majorGridlines/>
        <c:numFmt formatCode="[=1]\ &quot;Strongly disagree&quot;;[=3]\ \ &quot;Indifference&quot;;\ &quot;Strongly Agree&quot;" sourceLinked="0"/>
        <c:tickLblPos val="nextTo"/>
        <c:txPr>
          <a:bodyPr/>
          <a:lstStyle/>
          <a:p>
            <a:pPr>
              <a:defRPr sz="800"/>
            </a:pPr>
            <a:endParaRPr lang="es-MX"/>
          </a:p>
        </c:txPr>
        <c:crossAx val="105679104"/>
        <c:crosses val="autoZero"/>
        <c:crossBetween val="between"/>
        <c:majorUnit val="2"/>
      </c:valAx>
    </c:plotArea>
    <c:plotVisOnly val="1"/>
    <c:dispBlanksAs val="gap"/>
  </c:chart>
  <c:externalData r:id="rId1">
    <c:autoUpdate val="1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plotArea>
      <c:layout/>
      <c:barChart>
        <c:barDir val="col"/>
        <c:grouping val="clustered"/>
        <c:ser>
          <c:idx val="0"/>
          <c:order val="0"/>
          <c:tx>
            <c:strRef>
              <c:f>Sheet1!$A$17</c:f>
              <c:strCache>
                <c:ptCount val="1"/>
                <c:pt idx="0">
                  <c:v>Male</c:v>
                </c:pt>
              </c:strCache>
            </c:strRef>
          </c:tx>
          <c:dLbls>
            <c:numFmt formatCode="#,##0.0" sourceLinked="0"/>
            <c:dLblPos val="outEnd"/>
            <c:showVal val="1"/>
          </c:dLbls>
          <c:cat>
            <c:strRef>
              <c:f>Sheet1!$B$16:$F$16</c:f>
              <c:strCache>
                <c:ptCount val="5"/>
                <c:pt idx="0">
                  <c:v>Integrity</c:v>
                </c:pt>
                <c:pt idx="1">
                  <c:v>Respectful to others</c:v>
                </c:pt>
                <c:pt idx="2">
                  <c:v>Peace</c:v>
                </c:pt>
                <c:pt idx="3">
                  <c:v>Freedom</c:v>
                </c:pt>
                <c:pt idx="4">
                  <c:v>Personal and social responsbility</c:v>
                </c:pt>
              </c:strCache>
            </c:strRef>
          </c:cat>
          <c:val>
            <c:numRef>
              <c:f>Sheet1!$B$17:$F$17</c:f>
              <c:numCache>
                <c:formatCode>General</c:formatCode>
                <c:ptCount val="5"/>
                <c:pt idx="0">
                  <c:v>3.2682929999999999</c:v>
                </c:pt>
                <c:pt idx="1">
                  <c:v>3.1219510000000001</c:v>
                </c:pt>
                <c:pt idx="2">
                  <c:v>2.6341459999999977</c:v>
                </c:pt>
                <c:pt idx="3">
                  <c:v>3.195122</c:v>
                </c:pt>
                <c:pt idx="4">
                  <c:v>3.0487799999999998</c:v>
                </c:pt>
              </c:numCache>
            </c:numRef>
          </c:val>
        </c:ser>
        <c:ser>
          <c:idx val="1"/>
          <c:order val="1"/>
          <c:tx>
            <c:strRef>
              <c:f>Sheet1!$A$18</c:f>
              <c:strCache>
                <c:ptCount val="1"/>
                <c:pt idx="0">
                  <c:v>Female</c:v>
                </c:pt>
              </c:strCache>
            </c:strRef>
          </c:tx>
          <c:dLbls>
            <c:numFmt formatCode="#,##0.0" sourceLinked="0"/>
            <c:dLblPos val="outEnd"/>
            <c:showVal val="1"/>
          </c:dLbls>
          <c:cat>
            <c:strRef>
              <c:f>Sheet1!$B$16:$F$16</c:f>
              <c:strCache>
                <c:ptCount val="5"/>
                <c:pt idx="0">
                  <c:v>Integrity</c:v>
                </c:pt>
                <c:pt idx="1">
                  <c:v>Respectful to others</c:v>
                </c:pt>
                <c:pt idx="2">
                  <c:v>Peace</c:v>
                </c:pt>
                <c:pt idx="3">
                  <c:v>Freedom</c:v>
                </c:pt>
                <c:pt idx="4">
                  <c:v>Personal and social responsbility</c:v>
                </c:pt>
              </c:strCache>
            </c:strRef>
          </c:cat>
          <c:val>
            <c:numRef>
              <c:f>Sheet1!$B$18:$F$18</c:f>
              <c:numCache>
                <c:formatCode>General</c:formatCode>
                <c:ptCount val="5"/>
                <c:pt idx="0">
                  <c:v>3.6296300000000001</c:v>
                </c:pt>
                <c:pt idx="1">
                  <c:v>3.6296300000000001</c:v>
                </c:pt>
                <c:pt idx="2">
                  <c:v>2.8888889999999967</c:v>
                </c:pt>
                <c:pt idx="3">
                  <c:v>3.4074070000000001</c:v>
                </c:pt>
                <c:pt idx="4">
                  <c:v>3.6666669999999977</c:v>
                </c:pt>
              </c:numCache>
            </c:numRef>
          </c:val>
        </c:ser>
        <c:dLbls>
          <c:dLblPos val="outEnd"/>
          <c:showVal val="1"/>
        </c:dLbls>
        <c:axId val="105722240"/>
        <c:axId val="105723776"/>
      </c:barChart>
      <c:catAx>
        <c:axId val="105722240"/>
        <c:scaling>
          <c:orientation val="minMax"/>
        </c:scaling>
        <c:axPos val="b"/>
        <c:tickLblPos val="nextTo"/>
        <c:txPr>
          <a:bodyPr/>
          <a:lstStyle/>
          <a:p>
            <a:pPr>
              <a:defRPr sz="800"/>
            </a:pPr>
            <a:endParaRPr lang="es-MX"/>
          </a:p>
        </c:txPr>
        <c:crossAx val="105723776"/>
        <c:crosses val="autoZero"/>
        <c:auto val="1"/>
        <c:lblAlgn val="ctr"/>
        <c:lblOffset val="100"/>
      </c:catAx>
      <c:valAx>
        <c:axId val="105723776"/>
        <c:scaling>
          <c:orientation val="minMax"/>
          <c:max val="5"/>
          <c:min val="1"/>
        </c:scaling>
        <c:axPos val="l"/>
        <c:majorGridlines/>
        <c:numFmt formatCode="[=1]\ &quot;Strongly disagree&quot;;[=3]\ \ &quot;Indifference&quot;;\ &quot;Strongly Agree&quot;" sourceLinked="0"/>
        <c:tickLblPos val="nextTo"/>
        <c:txPr>
          <a:bodyPr/>
          <a:lstStyle/>
          <a:p>
            <a:pPr>
              <a:defRPr sz="800"/>
            </a:pPr>
            <a:endParaRPr lang="es-MX"/>
          </a:p>
        </c:txPr>
        <c:crossAx val="105722240"/>
        <c:crosses val="autoZero"/>
        <c:crossBetween val="between"/>
        <c:majorUnit val="2"/>
      </c:valAx>
    </c:plotArea>
    <c:plotVisOnly val="1"/>
    <c:dispBlanksAs val="gap"/>
  </c:chart>
  <c:externalData r:id="rId1">
    <c:autoUpdate val="1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[download.php]Sheet1!$A$3</c:f>
              <c:strCache>
                <c:ptCount val="1"/>
                <c:pt idx="0">
                  <c:v>Overall</c:v>
                </c:pt>
              </c:strCache>
            </c:strRef>
          </c:tx>
          <c:dPt>
            <c:idx val="4"/>
            <c:spPr>
              <a:solidFill>
                <a:schemeClr val="accent2"/>
              </a:solidFill>
            </c:spPr>
          </c:dPt>
          <c:cat>
            <c:strRef>
              <c:f>[download.php]Sheet1!$H$2:$L$2</c:f>
              <c:strCache>
                <c:ptCount val="5"/>
                <c:pt idx="0">
                  <c:v>Challenge Seeking</c:v>
                </c:pt>
                <c:pt idx="1">
                  <c:v>Persistence</c:v>
                </c:pt>
                <c:pt idx="2">
                  <c:v>Curiosity</c:v>
                </c:pt>
                <c:pt idx="3">
                  <c:v>Commitment</c:v>
                </c:pt>
                <c:pt idx="4">
                  <c:v>Aggressively ambitious</c:v>
                </c:pt>
              </c:strCache>
            </c:strRef>
          </c:cat>
          <c:val>
            <c:numRef>
              <c:f>[download.php]Sheet1!$H$3:$L$3</c:f>
              <c:numCache>
                <c:formatCode>0.0</c:formatCode>
                <c:ptCount val="5"/>
                <c:pt idx="0">
                  <c:v>4</c:v>
                </c:pt>
                <c:pt idx="1">
                  <c:v>4.1470588235294086</c:v>
                </c:pt>
                <c:pt idx="2">
                  <c:v>4.3235294117647074</c:v>
                </c:pt>
                <c:pt idx="3">
                  <c:v>4.0735294117647083</c:v>
                </c:pt>
                <c:pt idx="4">
                  <c:v>3.2794117647058822</c:v>
                </c:pt>
              </c:numCache>
            </c:numRef>
          </c:val>
        </c:ser>
        <c:dLbls>
          <c:showVal val="1"/>
        </c:dLbls>
        <c:gapWidth val="75"/>
        <c:axId val="125847424"/>
        <c:axId val="126988288"/>
      </c:barChart>
      <c:catAx>
        <c:axId val="12584742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800"/>
            </a:pPr>
            <a:endParaRPr lang="es-MX"/>
          </a:p>
        </c:txPr>
        <c:crossAx val="126988288"/>
        <c:crosses val="autoZero"/>
        <c:auto val="1"/>
        <c:lblAlgn val="ctr"/>
        <c:lblOffset val="100"/>
      </c:catAx>
      <c:valAx>
        <c:axId val="126988288"/>
        <c:scaling>
          <c:orientation val="minMax"/>
          <c:max val="5"/>
          <c:min val="1"/>
        </c:scaling>
        <c:axPos val="l"/>
        <c:numFmt formatCode="[=1]\ &quot;Strongly Disagree&quot;;[=3]\ \ &quot;Indifference&quot;;\ &quot;Strongly Agree&quot;" sourceLinked="0"/>
        <c:majorTickMark val="none"/>
        <c:tickLblPos val="nextTo"/>
        <c:crossAx val="125847424"/>
        <c:crosses val="autoZero"/>
        <c:crossBetween val="between"/>
        <c:majorUnit val="2"/>
      </c:valAx>
    </c:plotArea>
    <c:plotVisOnly val="1"/>
    <c:dispBlanksAs val="gap"/>
  </c:chart>
  <c:externalData r:id="rId1">
    <c:autoUpdate val="1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plotArea>
      <c:layout/>
      <c:barChart>
        <c:barDir val="col"/>
        <c:grouping val="clustered"/>
        <c:ser>
          <c:idx val="0"/>
          <c:order val="0"/>
          <c:tx>
            <c:strRef>
              <c:f>Sheet1!$A$29</c:f>
              <c:strCache>
                <c:ptCount val="1"/>
                <c:pt idx="0">
                  <c:v>Male</c:v>
                </c:pt>
              </c:strCache>
            </c:strRef>
          </c:tx>
          <c:dLbls>
            <c:numFmt formatCode="#,##0.0" sourceLinked="0"/>
            <c:dLblPos val="outEnd"/>
            <c:showVal val="1"/>
          </c:dLbls>
          <c:cat>
            <c:strRef>
              <c:f>Sheet1!$B$28:$H$28</c:f>
              <c:strCache>
                <c:ptCount val="7"/>
                <c:pt idx="0">
                  <c:v>CMU culture</c:v>
                </c:pt>
                <c:pt idx="1">
                  <c:v>Dept. culture</c:v>
                </c:pt>
                <c:pt idx="2">
                  <c:v>CMU facility</c:v>
                </c:pt>
                <c:pt idx="3">
                  <c:v>CMU faculty skills</c:v>
                </c:pt>
                <c:pt idx="4">
                  <c:v>Academic activities</c:v>
                </c:pt>
                <c:pt idx="5">
                  <c:v>Classmate/ colleagues</c:v>
                </c:pt>
                <c:pt idx="6">
                  <c:v>Curriculum in prog.</c:v>
                </c:pt>
              </c:strCache>
            </c:strRef>
          </c:cat>
          <c:val>
            <c:numRef>
              <c:f>Sheet1!$B$29:$H$29</c:f>
              <c:numCache>
                <c:formatCode>General</c:formatCode>
                <c:ptCount val="7"/>
                <c:pt idx="0">
                  <c:v>3.6585369999999999</c:v>
                </c:pt>
                <c:pt idx="1">
                  <c:v>3.7317070000000001</c:v>
                </c:pt>
                <c:pt idx="2">
                  <c:v>3.6585369999999999</c:v>
                </c:pt>
                <c:pt idx="3">
                  <c:v>3.9756099999999934</c:v>
                </c:pt>
                <c:pt idx="4">
                  <c:v>3.8292679999999977</c:v>
                </c:pt>
                <c:pt idx="5">
                  <c:v>3.9756099999999934</c:v>
                </c:pt>
                <c:pt idx="6">
                  <c:v>3.5121949999999997</c:v>
                </c:pt>
              </c:numCache>
            </c:numRef>
          </c:val>
        </c:ser>
        <c:ser>
          <c:idx val="1"/>
          <c:order val="1"/>
          <c:tx>
            <c:strRef>
              <c:f>Sheet1!$A$30</c:f>
              <c:strCache>
                <c:ptCount val="1"/>
                <c:pt idx="0">
                  <c:v>Female</c:v>
                </c:pt>
              </c:strCache>
            </c:strRef>
          </c:tx>
          <c:dLbls>
            <c:numFmt formatCode="#,##0.0" sourceLinked="0"/>
            <c:dLblPos val="outEnd"/>
            <c:showVal val="1"/>
          </c:dLbls>
          <c:cat>
            <c:strRef>
              <c:f>Sheet1!$B$28:$H$28</c:f>
              <c:strCache>
                <c:ptCount val="7"/>
                <c:pt idx="0">
                  <c:v>CMU culture</c:v>
                </c:pt>
                <c:pt idx="1">
                  <c:v>Dept. culture</c:v>
                </c:pt>
                <c:pt idx="2">
                  <c:v>CMU facility</c:v>
                </c:pt>
                <c:pt idx="3">
                  <c:v>CMU faculty skills</c:v>
                </c:pt>
                <c:pt idx="4">
                  <c:v>Academic activities</c:v>
                </c:pt>
                <c:pt idx="5">
                  <c:v>Classmate/ colleagues</c:v>
                </c:pt>
                <c:pt idx="6">
                  <c:v>Curriculum in prog.</c:v>
                </c:pt>
              </c:strCache>
            </c:strRef>
          </c:cat>
          <c:val>
            <c:numRef>
              <c:f>Sheet1!$B$30:$H$30</c:f>
              <c:numCache>
                <c:formatCode>General</c:formatCode>
                <c:ptCount val="7"/>
                <c:pt idx="0">
                  <c:v>3.7407409999999999</c:v>
                </c:pt>
                <c:pt idx="1">
                  <c:v>3.4444439999999967</c:v>
                </c:pt>
                <c:pt idx="2">
                  <c:v>3.925926</c:v>
                </c:pt>
                <c:pt idx="3">
                  <c:v>4.2222220000000004</c:v>
                </c:pt>
                <c:pt idx="4">
                  <c:v>3.9629629999999967</c:v>
                </c:pt>
                <c:pt idx="5">
                  <c:v>4.0740739999999995</c:v>
                </c:pt>
                <c:pt idx="6">
                  <c:v>4</c:v>
                </c:pt>
              </c:numCache>
            </c:numRef>
          </c:val>
        </c:ser>
        <c:dLbls>
          <c:dLblPos val="outEnd"/>
          <c:showVal val="1"/>
        </c:dLbls>
        <c:axId val="105593856"/>
        <c:axId val="105599744"/>
      </c:barChart>
      <c:catAx>
        <c:axId val="105593856"/>
        <c:scaling>
          <c:orientation val="minMax"/>
        </c:scaling>
        <c:axPos val="b"/>
        <c:tickLblPos val="nextTo"/>
        <c:txPr>
          <a:bodyPr/>
          <a:lstStyle/>
          <a:p>
            <a:pPr>
              <a:defRPr sz="800"/>
            </a:pPr>
            <a:endParaRPr lang="es-MX"/>
          </a:p>
        </c:txPr>
        <c:crossAx val="105599744"/>
        <c:crosses val="autoZero"/>
        <c:auto val="1"/>
        <c:lblAlgn val="ctr"/>
        <c:lblOffset val="100"/>
      </c:catAx>
      <c:valAx>
        <c:axId val="105599744"/>
        <c:scaling>
          <c:orientation val="minMax"/>
          <c:max val="5"/>
          <c:min val="1"/>
        </c:scaling>
        <c:axPos val="l"/>
        <c:majorGridlines/>
        <c:numFmt formatCode="[=1]\ &quot;Strongly disagree&quot;;[=3]\ \ &quot;Indifference&quot;;\ &quot;Strongly Agree&quot;" sourceLinked="0"/>
        <c:tickLblPos val="nextTo"/>
        <c:txPr>
          <a:bodyPr/>
          <a:lstStyle/>
          <a:p>
            <a:pPr>
              <a:defRPr sz="800"/>
            </a:pPr>
            <a:endParaRPr lang="es-MX"/>
          </a:p>
        </c:txPr>
        <c:crossAx val="105593856"/>
        <c:crosses val="autoZero"/>
        <c:crossBetween val="between"/>
        <c:majorUnit val="2"/>
      </c:valAx>
    </c:plotArea>
    <c:plotVisOnly val="1"/>
    <c:dispBlanksAs val="gap"/>
  </c:chart>
  <c:externalData r:id="rId1">
    <c:autoUpdate val="1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plotArea>
      <c:layout/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None</c:v>
                </c:pt>
              </c:strCache>
            </c:strRef>
          </c:tx>
          <c:dLbls>
            <c:numFmt formatCode="#,##0.0" sourceLinked="0"/>
            <c:txPr>
              <a:bodyPr/>
              <a:lstStyle/>
              <a:p>
                <a:pPr>
                  <a:defRPr sz="800"/>
                </a:pPr>
                <a:endParaRPr lang="es-MX"/>
              </a:p>
            </c:txPr>
            <c:dLblPos val="outEnd"/>
            <c:showVal val="1"/>
          </c:dLbls>
          <c:cat>
            <c:strRef>
              <c:f>Sheet1!$B$1:$F$1</c:f>
              <c:strCache>
                <c:ptCount val="5"/>
                <c:pt idx="0">
                  <c:v>Creative approach</c:v>
                </c:pt>
                <c:pt idx="1">
                  <c:v>Self-driven and persistent</c:v>
                </c:pt>
                <c:pt idx="2">
                  <c:v>Resourceful and shrewd</c:v>
                </c:pt>
                <c:pt idx="3">
                  <c:v>Initiator of change</c:v>
                </c:pt>
                <c:pt idx="4">
                  <c:v>Highly future oriented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4.3333329999999997</c:v>
                </c:pt>
                <c:pt idx="1">
                  <c:v>4.6666670000000003</c:v>
                </c:pt>
                <c:pt idx="2">
                  <c:v>3.3333330000000001</c:v>
                </c:pt>
                <c:pt idx="3">
                  <c:v>4</c:v>
                </c:pt>
                <c:pt idx="4">
                  <c:v>3.6666669999999977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Work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-4.5454545454545456E-2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1.1752000992018454E-16"/>
                  <c:y val="-3.5353535353535352E-2"/>
                </c:manualLayout>
              </c:layout>
              <c:dLblPos val="outEnd"/>
              <c:showVal val="1"/>
            </c:dLbl>
            <c:numFmt formatCode="#,##0.0" sourceLinked="0"/>
            <c:txPr>
              <a:bodyPr/>
              <a:lstStyle/>
              <a:p>
                <a:pPr>
                  <a:defRPr sz="800"/>
                </a:pPr>
                <a:endParaRPr lang="es-MX"/>
              </a:p>
            </c:txPr>
            <c:dLblPos val="outEnd"/>
            <c:showVal val="1"/>
          </c:dLbls>
          <c:cat>
            <c:strRef>
              <c:f>Sheet1!$B$1:$F$1</c:f>
              <c:strCache>
                <c:ptCount val="5"/>
                <c:pt idx="0">
                  <c:v>Creative approach</c:v>
                </c:pt>
                <c:pt idx="1">
                  <c:v>Self-driven and persistent</c:v>
                </c:pt>
                <c:pt idx="2">
                  <c:v>Resourceful and shrewd</c:v>
                </c:pt>
                <c:pt idx="3">
                  <c:v>Initiator of change</c:v>
                </c:pt>
                <c:pt idx="4">
                  <c:v>Highly future oriented</c:v>
                </c:pt>
              </c:strCache>
            </c:strRef>
          </c:cat>
          <c:val>
            <c:numRef>
              <c:f>Sheet1!$B$3:$F$3</c:f>
              <c:numCache>
                <c:formatCode>General</c:formatCode>
                <c:ptCount val="5"/>
                <c:pt idx="0">
                  <c:v>4.3529409999999915</c:v>
                </c:pt>
                <c:pt idx="1">
                  <c:v>4.1764710000000003</c:v>
                </c:pt>
                <c:pt idx="2">
                  <c:v>3.7058819999999999</c:v>
                </c:pt>
                <c:pt idx="3">
                  <c:v>3.7058819999999999</c:v>
                </c:pt>
                <c:pt idx="4">
                  <c:v>3.7058819999999999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Intern</c:v>
                </c:pt>
              </c:strCache>
            </c:strRef>
          </c:tx>
          <c:dLbls>
            <c:dLbl>
              <c:idx val="1"/>
              <c:layout>
                <c:manualLayout>
                  <c:x val="-5.876000496009227E-17"/>
                  <c:y val="-4.5454545454545463E-2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0"/>
                  <c:y val="-8.585858585858587E-2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0"/>
                  <c:y val="-3.0303030303030304E-2"/>
                </c:manualLayout>
              </c:layout>
              <c:dLblPos val="outEnd"/>
              <c:showVal val="1"/>
            </c:dLbl>
            <c:numFmt formatCode="#,##0.0" sourceLinked="0"/>
            <c:txPr>
              <a:bodyPr/>
              <a:lstStyle/>
              <a:p>
                <a:pPr>
                  <a:defRPr sz="800"/>
                </a:pPr>
                <a:endParaRPr lang="es-MX"/>
              </a:p>
            </c:txPr>
            <c:dLblPos val="outEnd"/>
            <c:showVal val="1"/>
          </c:dLbls>
          <c:cat>
            <c:strRef>
              <c:f>Sheet1!$B$1:$F$1</c:f>
              <c:strCache>
                <c:ptCount val="5"/>
                <c:pt idx="0">
                  <c:v>Creative approach</c:v>
                </c:pt>
                <c:pt idx="1">
                  <c:v>Self-driven and persistent</c:v>
                </c:pt>
                <c:pt idx="2">
                  <c:v>Resourceful and shrewd</c:v>
                </c:pt>
                <c:pt idx="3">
                  <c:v>Initiator of change</c:v>
                </c:pt>
                <c:pt idx="4">
                  <c:v>Highly future oriented</c:v>
                </c:pt>
              </c:strCache>
            </c:strRef>
          </c:cat>
          <c:val>
            <c:numRef>
              <c:f>Sheet1!$B$4:$F$4</c:f>
              <c:numCache>
                <c:formatCode>General</c:formatCode>
                <c:ptCount val="5"/>
                <c:pt idx="0">
                  <c:v>4.3888889999999945</c:v>
                </c:pt>
                <c:pt idx="1">
                  <c:v>4.3333329999999997</c:v>
                </c:pt>
                <c:pt idx="2">
                  <c:v>3.7777780000000001</c:v>
                </c:pt>
                <c:pt idx="3">
                  <c:v>3.7222219999999999</c:v>
                </c:pt>
                <c:pt idx="4">
                  <c:v>3.5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Both</c:v>
                </c:pt>
              </c:strCache>
            </c:strRef>
          </c:tx>
          <c:dLbls>
            <c:numFmt formatCode="#,##0.0" sourceLinked="0"/>
            <c:txPr>
              <a:bodyPr/>
              <a:lstStyle/>
              <a:p>
                <a:pPr>
                  <a:defRPr sz="800"/>
                </a:pPr>
                <a:endParaRPr lang="es-MX"/>
              </a:p>
            </c:txPr>
            <c:dLblPos val="outEnd"/>
            <c:showVal val="1"/>
          </c:dLbls>
          <c:cat>
            <c:strRef>
              <c:f>Sheet1!$B$1:$F$1</c:f>
              <c:strCache>
                <c:ptCount val="5"/>
                <c:pt idx="0">
                  <c:v>Creative approach</c:v>
                </c:pt>
                <c:pt idx="1">
                  <c:v>Self-driven and persistent</c:v>
                </c:pt>
                <c:pt idx="2">
                  <c:v>Resourceful and shrewd</c:v>
                </c:pt>
                <c:pt idx="3">
                  <c:v>Initiator of change</c:v>
                </c:pt>
                <c:pt idx="4">
                  <c:v>Highly future oriented</c:v>
                </c:pt>
              </c:strCache>
            </c:strRef>
          </c:cat>
          <c:val>
            <c:numRef>
              <c:f>Sheet1!$B$5:$F$5</c:f>
              <c:numCache>
                <c:formatCode>General</c:formatCode>
                <c:ptCount val="5"/>
                <c:pt idx="0">
                  <c:v>4.7333330000000089</c:v>
                </c:pt>
                <c:pt idx="1">
                  <c:v>4.4000000000000004</c:v>
                </c:pt>
                <c:pt idx="2">
                  <c:v>3.9666669999999962</c:v>
                </c:pt>
                <c:pt idx="3">
                  <c:v>4.266667000000008</c:v>
                </c:pt>
                <c:pt idx="4">
                  <c:v>3.8333330000000001</c:v>
                </c:pt>
              </c:numCache>
            </c:numRef>
          </c:val>
        </c:ser>
        <c:dLbls>
          <c:dLblPos val="outEnd"/>
          <c:showVal val="1"/>
        </c:dLbls>
        <c:axId val="9695616"/>
        <c:axId val="9697152"/>
      </c:barChart>
      <c:catAx>
        <c:axId val="9695616"/>
        <c:scaling>
          <c:orientation val="minMax"/>
        </c:scaling>
        <c:axPos val="b"/>
        <c:tickLblPos val="nextTo"/>
        <c:txPr>
          <a:bodyPr/>
          <a:lstStyle/>
          <a:p>
            <a:pPr>
              <a:defRPr sz="800"/>
            </a:pPr>
            <a:endParaRPr lang="es-MX"/>
          </a:p>
        </c:txPr>
        <c:crossAx val="9697152"/>
        <c:crosses val="autoZero"/>
        <c:auto val="1"/>
        <c:lblAlgn val="ctr"/>
        <c:lblOffset val="100"/>
      </c:catAx>
      <c:valAx>
        <c:axId val="9697152"/>
        <c:scaling>
          <c:orientation val="minMax"/>
          <c:max val="5"/>
          <c:min val="1"/>
        </c:scaling>
        <c:axPos val="l"/>
        <c:majorGridlines/>
        <c:numFmt formatCode="[=1]\ &quot;Strongly disagree&quot;;[=3]\ \ &quot;Indifference&quot;;\ &quot;Strongly Agree&quot;" sourceLinked="0"/>
        <c:tickLblPos val="nextTo"/>
        <c:txPr>
          <a:bodyPr/>
          <a:lstStyle/>
          <a:p>
            <a:pPr>
              <a:defRPr sz="800"/>
            </a:pPr>
            <a:endParaRPr lang="es-MX"/>
          </a:p>
        </c:txPr>
        <c:crossAx val="9695616"/>
        <c:crosses val="autoZero"/>
        <c:crossBetween val="between"/>
        <c:majorUnit val="2"/>
      </c:valAx>
    </c:plotArea>
    <c:plotVisOnly val="1"/>
    <c:dispBlanksAs val="gap"/>
  </c:chart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plotArea>
      <c:layout/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None</c:v>
                </c:pt>
              </c:strCache>
            </c:strRef>
          </c:tx>
          <c:dLbls>
            <c:numFmt formatCode="#,##0.0" sourceLinked="0"/>
            <c:txPr>
              <a:bodyPr/>
              <a:lstStyle/>
              <a:p>
                <a:pPr>
                  <a:defRPr sz="800"/>
                </a:pPr>
                <a:endParaRPr lang="es-MX"/>
              </a:p>
            </c:txPr>
            <c:dLblPos val="outEnd"/>
            <c:showVal val="1"/>
          </c:dLbls>
          <c:cat>
            <c:strRef>
              <c:f>Sheet1!$B$1:$F$1</c:f>
              <c:strCache>
                <c:ptCount val="5"/>
                <c:pt idx="0">
                  <c:v>Challenge Seeking</c:v>
                </c:pt>
                <c:pt idx="1">
                  <c:v>Persistence</c:v>
                </c:pt>
                <c:pt idx="2">
                  <c:v>Curiosity</c:v>
                </c:pt>
                <c:pt idx="3">
                  <c:v>Commitment</c:v>
                </c:pt>
                <c:pt idx="4">
                  <c:v>Aggressively ambitious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3.6666669999999977</c:v>
                </c:pt>
                <c:pt idx="1">
                  <c:v>4</c:v>
                </c:pt>
                <c:pt idx="2">
                  <c:v>4</c:v>
                </c:pt>
                <c:pt idx="3">
                  <c:v>3</c:v>
                </c:pt>
                <c:pt idx="4">
                  <c:v>4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Work</c:v>
                </c:pt>
              </c:strCache>
            </c:strRef>
          </c:tx>
          <c:dLbls>
            <c:dLbl>
              <c:idx val="2"/>
              <c:layout>
                <c:manualLayout>
                  <c:x val="0"/>
                  <c:y val="-4.0404040404040407E-2"/>
                </c:manualLayout>
              </c:layout>
              <c:dLblPos val="outEnd"/>
              <c:showVal val="1"/>
            </c:dLbl>
            <c:numFmt formatCode="#,##0.0" sourceLinked="0"/>
            <c:txPr>
              <a:bodyPr/>
              <a:lstStyle/>
              <a:p>
                <a:pPr>
                  <a:defRPr sz="800"/>
                </a:pPr>
                <a:endParaRPr lang="es-MX"/>
              </a:p>
            </c:txPr>
            <c:dLblPos val="outEnd"/>
            <c:showVal val="1"/>
          </c:dLbls>
          <c:cat>
            <c:strRef>
              <c:f>Sheet1!$B$1:$F$1</c:f>
              <c:strCache>
                <c:ptCount val="5"/>
                <c:pt idx="0">
                  <c:v>Challenge Seeking</c:v>
                </c:pt>
                <c:pt idx="1">
                  <c:v>Persistence</c:v>
                </c:pt>
                <c:pt idx="2">
                  <c:v>Curiosity</c:v>
                </c:pt>
                <c:pt idx="3">
                  <c:v>Commitment</c:v>
                </c:pt>
                <c:pt idx="4">
                  <c:v>Aggressively ambitious</c:v>
                </c:pt>
              </c:strCache>
            </c:strRef>
          </c:cat>
          <c:val>
            <c:numRef>
              <c:f>Sheet1!$B$3:$F$3</c:f>
              <c:numCache>
                <c:formatCode>General</c:formatCode>
                <c:ptCount val="5"/>
                <c:pt idx="0">
                  <c:v>3.8235290000000002</c:v>
                </c:pt>
                <c:pt idx="1">
                  <c:v>3.8823529999999962</c:v>
                </c:pt>
                <c:pt idx="2">
                  <c:v>4</c:v>
                </c:pt>
                <c:pt idx="3">
                  <c:v>4.0588239999999995</c:v>
                </c:pt>
                <c:pt idx="4">
                  <c:v>2.8823529999999962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Intern</c:v>
                </c:pt>
              </c:strCache>
            </c:strRef>
          </c:tx>
          <c:dLbls>
            <c:numFmt formatCode="#,##0.0" sourceLinked="0"/>
            <c:txPr>
              <a:bodyPr/>
              <a:lstStyle/>
              <a:p>
                <a:pPr>
                  <a:defRPr sz="800"/>
                </a:pPr>
                <a:endParaRPr lang="es-MX"/>
              </a:p>
            </c:txPr>
            <c:dLblPos val="outEnd"/>
            <c:showVal val="1"/>
          </c:dLbls>
          <c:cat>
            <c:strRef>
              <c:f>Sheet1!$B$1:$F$1</c:f>
              <c:strCache>
                <c:ptCount val="5"/>
                <c:pt idx="0">
                  <c:v>Challenge Seeking</c:v>
                </c:pt>
                <c:pt idx="1">
                  <c:v>Persistence</c:v>
                </c:pt>
                <c:pt idx="2">
                  <c:v>Curiosity</c:v>
                </c:pt>
                <c:pt idx="3">
                  <c:v>Commitment</c:v>
                </c:pt>
                <c:pt idx="4">
                  <c:v>Aggressively ambitious</c:v>
                </c:pt>
              </c:strCache>
            </c:strRef>
          </c:cat>
          <c:val>
            <c:numRef>
              <c:f>Sheet1!$B$4:$F$4</c:f>
              <c:numCache>
                <c:formatCode>General</c:formatCode>
                <c:ptCount val="5"/>
                <c:pt idx="0">
                  <c:v>4</c:v>
                </c:pt>
                <c:pt idx="1">
                  <c:v>4.2222220000000004</c:v>
                </c:pt>
                <c:pt idx="2">
                  <c:v>4.0555559999999886</c:v>
                </c:pt>
                <c:pt idx="3">
                  <c:v>4.2222220000000004</c:v>
                </c:pt>
                <c:pt idx="4">
                  <c:v>3.5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Both</c:v>
                </c:pt>
              </c:strCache>
            </c:strRef>
          </c:tx>
          <c:dLbls>
            <c:numFmt formatCode="#,##0.0" sourceLinked="0"/>
            <c:txPr>
              <a:bodyPr/>
              <a:lstStyle/>
              <a:p>
                <a:pPr>
                  <a:defRPr sz="800"/>
                </a:pPr>
                <a:endParaRPr lang="es-MX"/>
              </a:p>
            </c:txPr>
            <c:dLblPos val="outEnd"/>
            <c:showVal val="1"/>
          </c:dLbls>
          <c:cat>
            <c:strRef>
              <c:f>Sheet1!$B$1:$F$1</c:f>
              <c:strCache>
                <c:ptCount val="5"/>
                <c:pt idx="0">
                  <c:v>Challenge Seeking</c:v>
                </c:pt>
                <c:pt idx="1">
                  <c:v>Persistence</c:v>
                </c:pt>
                <c:pt idx="2">
                  <c:v>Curiosity</c:v>
                </c:pt>
                <c:pt idx="3">
                  <c:v>Commitment</c:v>
                </c:pt>
                <c:pt idx="4">
                  <c:v>Aggressively ambitious</c:v>
                </c:pt>
              </c:strCache>
            </c:strRef>
          </c:cat>
          <c:val>
            <c:numRef>
              <c:f>Sheet1!$B$5:$F$5</c:f>
              <c:numCache>
                <c:formatCode>General</c:formatCode>
                <c:ptCount val="5"/>
                <c:pt idx="0">
                  <c:v>4.1333330000000004</c:v>
                </c:pt>
                <c:pt idx="1">
                  <c:v>4.266667000000008</c:v>
                </c:pt>
                <c:pt idx="2">
                  <c:v>4.7</c:v>
                </c:pt>
                <c:pt idx="3">
                  <c:v>4.0999999999999996</c:v>
                </c:pt>
                <c:pt idx="4">
                  <c:v>3.3</c:v>
                </c:pt>
              </c:numCache>
            </c:numRef>
          </c:val>
        </c:ser>
        <c:dLbls>
          <c:dLblPos val="outEnd"/>
          <c:showVal val="1"/>
        </c:dLbls>
        <c:axId val="151302912"/>
        <c:axId val="151304448"/>
      </c:barChart>
      <c:catAx>
        <c:axId val="151302912"/>
        <c:scaling>
          <c:orientation val="minMax"/>
        </c:scaling>
        <c:axPos val="b"/>
        <c:tickLblPos val="nextTo"/>
        <c:txPr>
          <a:bodyPr/>
          <a:lstStyle/>
          <a:p>
            <a:pPr>
              <a:defRPr sz="800"/>
            </a:pPr>
            <a:endParaRPr lang="es-MX"/>
          </a:p>
        </c:txPr>
        <c:crossAx val="151304448"/>
        <c:crosses val="autoZero"/>
        <c:auto val="1"/>
        <c:lblAlgn val="ctr"/>
        <c:lblOffset val="100"/>
      </c:catAx>
      <c:valAx>
        <c:axId val="151304448"/>
        <c:scaling>
          <c:orientation val="minMax"/>
          <c:max val="5"/>
          <c:min val="1"/>
        </c:scaling>
        <c:axPos val="l"/>
        <c:majorGridlines/>
        <c:numFmt formatCode="[=1]\ &quot;Strongly disagree&quot;;[=3]\ \ &quot;Indifference&quot;;\ &quot;Strongly Agree&quot;" sourceLinked="0"/>
        <c:tickLblPos val="nextTo"/>
        <c:txPr>
          <a:bodyPr/>
          <a:lstStyle/>
          <a:p>
            <a:pPr>
              <a:defRPr sz="800"/>
            </a:pPr>
            <a:endParaRPr lang="es-MX"/>
          </a:p>
        </c:txPr>
        <c:crossAx val="151302912"/>
        <c:crosses val="autoZero"/>
        <c:crossBetween val="between"/>
        <c:majorUnit val="2"/>
      </c:valAx>
    </c:plotArea>
    <c:plotVisOnly val="1"/>
    <c:dispBlanksAs val="gap"/>
  </c:chart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plotArea>
      <c:layout/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None</c:v>
                </c:pt>
              </c:strCache>
            </c:strRef>
          </c:tx>
          <c:dLbls>
            <c:numFmt formatCode="#,##0.0" sourceLinked="0"/>
            <c:txPr>
              <a:bodyPr/>
              <a:lstStyle/>
              <a:p>
                <a:pPr>
                  <a:defRPr sz="800"/>
                </a:pPr>
                <a:endParaRPr lang="es-MX"/>
              </a:p>
            </c:txPr>
            <c:dLblPos val="outEnd"/>
            <c:showVal val="1"/>
          </c:dLbls>
          <c:cat>
            <c:strRef>
              <c:f>Sheet1!$B$1:$F$1</c:f>
              <c:strCache>
                <c:ptCount val="5"/>
                <c:pt idx="0">
                  <c:v>Integrity</c:v>
                </c:pt>
                <c:pt idx="1">
                  <c:v>Respectful to others</c:v>
                </c:pt>
                <c:pt idx="2">
                  <c:v>Peace</c:v>
                </c:pt>
                <c:pt idx="3">
                  <c:v>Freedom</c:v>
                </c:pt>
                <c:pt idx="4">
                  <c:v>Personal and social responsibility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2.6666669999999977</c:v>
                </c:pt>
                <c:pt idx="1">
                  <c:v>2.3333330000000001</c:v>
                </c:pt>
                <c:pt idx="2">
                  <c:v>1.6666669999999999</c:v>
                </c:pt>
                <c:pt idx="3">
                  <c:v>1.6666669999999999</c:v>
                </c:pt>
                <c:pt idx="4">
                  <c:v>2.6666669999999977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Work</c:v>
                </c:pt>
              </c:strCache>
            </c:strRef>
          </c:tx>
          <c:dLbls>
            <c:dLbl>
              <c:idx val="1"/>
              <c:layout>
                <c:manualLayout>
                  <c:x val="5.5554913780450882E-17"/>
                  <c:y val="-2.3148148148148147E-2"/>
                </c:manualLayout>
              </c:layout>
              <c:dLblPos val="outEnd"/>
              <c:showVal val="1"/>
            </c:dLbl>
            <c:numFmt formatCode="#,##0.0" sourceLinked="0"/>
            <c:txPr>
              <a:bodyPr/>
              <a:lstStyle/>
              <a:p>
                <a:pPr>
                  <a:defRPr sz="800"/>
                </a:pPr>
                <a:endParaRPr lang="es-MX"/>
              </a:p>
            </c:txPr>
            <c:dLblPos val="outEnd"/>
            <c:showVal val="1"/>
          </c:dLbls>
          <c:cat>
            <c:strRef>
              <c:f>Sheet1!$B$1:$F$1</c:f>
              <c:strCache>
                <c:ptCount val="5"/>
                <c:pt idx="0">
                  <c:v>Integrity</c:v>
                </c:pt>
                <c:pt idx="1">
                  <c:v>Respectful to others</c:v>
                </c:pt>
                <c:pt idx="2">
                  <c:v>Peace</c:v>
                </c:pt>
                <c:pt idx="3">
                  <c:v>Freedom</c:v>
                </c:pt>
                <c:pt idx="4">
                  <c:v>Personal and social responsibility</c:v>
                </c:pt>
              </c:strCache>
            </c:strRef>
          </c:cat>
          <c:val>
            <c:numRef>
              <c:f>Sheet1!$B$3:$F$3</c:f>
              <c:numCache>
                <c:formatCode>General</c:formatCode>
                <c:ptCount val="5"/>
                <c:pt idx="0">
                  <c:v>3.2941180000000001</c:v>
                </c:pt>
                <c:pt idx="1">
                  <c:v>3.3529409999999937</c:v>
                </c:pt>
                <c:pt idx="2">
                  <c:v>2.7058819999999999</c:v>
                </c:pt>
                <c:pt idx="3">
                  <c:v>3</c:v>
                </c:pt>
                <c:pt idx="4">
                  <c:v>3.1176469999999967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Intern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-4.1666666666666664E-2"/>
                </c:manualLayout>
              </c:layout>
              <c:dLblPos val="outEnd"/>
              <c:showVal val="1"/>
            </c:dLbl>
            <c:numFmt formatCode="#,##0.0" sourceLinked="0"/>
            <c:txPr>
              <a:bodyPr/>
              <a:lstStyle/>
              <a:p>
                <a:pPr>
                  <a:defRPr sz="800"/>
                </a:pPr>
                <a:endParaRPr lang="es-MX"/>
              </a:p>
            </c:txPr>
            <c:dLblPos val="outEnd"/>
            <c:showVal val="1"/>
          </c:dLbls>
          <c:cat>
            <c:strRef>
              <c:f>Sheet1!$B$1:$F$1</c:f>
              <c:strCache>
                <c:ptCount val="5"/>
                <c:pt idx="0">
                  <c:v>Integrity</c:v>
                </c:pt>
                <c:pt idx="1">
                  <c:v>Respectful to others</c:v>
                </c:pt>
                <c:pt idx="2">
                  <c:v>Peace</c:v>
                </c:pt>
                <c:pt idx="3">
                  <c:v>Freedom</c:v>
                </c:pt>
                <c:pt idx="4">
                  <c:v>Personal and social responsibility</c:v>
                </c:pt>
              </c:strCache>
            </c:strRef>
          </c:cat>
          <c:val>
            <c:numRef>
              <c:f>Sheet1!$B$4:$F$4</c:f>
              <c:numCache>
                <c:formatCode>General</c:formatCode>
                <c:ptCount val="5"/>
                <c:pt idx="0">
                  <c:v>3.5</c:v>
                </c:pt>
                <c:pt idx="1">
                  <c:v>3.2777780000000001</c:v>
                </c:pt>
                <c:pt idx="2">
                  <c:v>2.9444439999999967</c:v>
                </c:pt>
                <c:pt idx="3">
                  <c:v>3.3333330000000001</c:v>
                </c:pt>
                <c:pt idx="4">
                  <c:v>3.5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Both</c:v>
                </c:pt>
              </c:strCache>
            </c:strRef>
          </c:tx>
          <c:dLbls>
            <c:numFmt formatCode="#,##0.0" sourceLinked="0"/>
            <c:txPr>
              <a:bodyPr/>
              <a:lstStyle/>
              <a:p>
                <a:pPr>
                  <a:defRPr sz="800"/>
                </a:pPr>
                <a:endParaRPr lang="es-MX"/>
              </a:p>
            </c:txPr>
            <c:dLblPos val="outEnd"/>
            <c:showVal val="1"/>
          </c:dLbls>
          <c:cat>
            <c:strRef>
              <c:f>Sheet1!$B$1:$F$1</c:f>
              <c:strCache>
                <c:ptCount val="5"/>
                <c:pt idx="0">
                  <c:v>Integrity</c:v>
                </c:pt>
                <c:pt idx="1">
                  <c:v>Respectful to others</c:v>
                </c:pt>
                <c:pt idx="2">
                  <c:v>Peace</c:v>
                </c:pt>
                <c:pt idx="3">
                  <c:v>Freedom</c:v>
                </c:pt>
                <c:pt idx="4">
                  <c:v>Personal and social responsibility</c:v>
                </c:pt>
              </c:strCache>
            </c:strRef>
          </c:cat>
          <c:val>
            <c:numRef>
              <c:f>Sheet1!$B$5:$F$5</c:f>
              <c:numCache>
                <c:formatCode>General</c:formatCode>
                <c:ptCount val="5"/>
                <c:pt idx="0">
                  <c:v>3.5</c:v>
                </c:pt>
                <c:pt idx="1">
                  <c:v>3.4333330000000002</c:v>
                </c:pt>
                <c:pt idx="2">
                  <c:v>2.7333330000000045</c:v>
                </c:pt>
                <c:pt idx="3">
                  <c:v>3.5666669999999967</c:v>
                </c:pt>
                <c:pt idx="4">
                  <c:v>3.3333330000000001</c:v>
                </c:pt>
              </c:numCache>
            </c:numRef>
          </c:val>
        </c:ser>
        <c:dLbls>
          <c:dLblPos val="outEnd"/>
          <c:showVal val="1"/>
        </c:dLbls>
        <c:axId val="151823488"/>
        <c:axId val="151825024"/>
      </c:barChart>
      <c:catAx>
        <c:axId val="151823488"/>
        <c:scaling>
          <c:orientation val="minMax"/>
        </c:scaling>
        <c:axPos val="b"/>
        <c:tickLblPos val="nextTo"/>
        <c:txPr>
          <a:bodyPr/>
          <a:lstStyle/>
          <a:p>
            <a:pPr>
              <a:defRPr sz="800"/>
            </a:pPr>
            <a:endParaRPr lang="es-MX"/>
          </a:p>
        </c:txPr>
        <c:crossAx val="151825024"/>
        <c:crosses val="autoZero"/>
        <c:auto val="1"/>
        <c:lblAlgn val="ctr"/>
        <c:lblOffset val="100"/>
      </c:catAx>
      <c:valAx>
        <c:axId val="151825024"/>
        <c:scaling>
          <c:orientation val="minMax"/>
          <c:max val="5"/>
          <c:min val="1"/>
        </c:scaling>
        <c:axPos val="l"/>
        <c:majorGridlines/>
        <c:numFmt formatCode="[=1]\ &quot;Strongly disagree&quot;;[=3]\ \ &quot;Indifference&quot;;\ &quot;Strongly Agree&quot;" sourceLinked="0"/>
        <c:tickLblPos val="nextTo"/>
        <c:txPr>
          <a:bodyPr/>
          <a:lstStyle/>
          <a:p>
            <a:pPr>
              <a:defRPr sz="800"/>
            </a:pPr>
            <a:endParaRPr lang="es-MX"/>
          </a:p>
        </c:txPr>
        <c:crossAx val="151823488"/>
        <c:crosses val="autoZero"/>
        <c:crossBetween val="between"/>
        <c:majorUnit val="2"/>
      </c:valAx>
    </c:plotArea>
    <c:plotVisOnly val="1"/>
    <c:dispBlanksAs val="gap"/>
  </c:chart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plotArea>
      <c:layout/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None</c:v>
                </c:pt>
              </c:strCache>
            </c:strRef>
          </c:tx>
          <c:dLbls>
            <c:numFmt formatCode="#,##0.0" sourceLinked="0"/>
            <c:txPr>
              <a:bodyPr/>
              <a:lstStyle/>
              <a:p>
                <a:pPr>
                  <a:defRPr sz="800"/>
                </a:pPr>
                <a:endParaRPr lang="es-MX"/>
              </a:p>
            </c:txPr>
            <c:dLblPos val="outEnd"/>
            <c:showVal val="1"/>
          </c:dLbls>
          <c:cat>
            <c:strRef>
              <c:f>Sheet1!$B$1:$H$1</c:f>
              <c:strCache>
                <c:ptCount val="7"/>
                <c:pt idx="0">
                  <c:v>CMU culture</c:v>
                </c:pt>
                <c:pt idx="1">
                  <c:v>Dept. culture</c:v>
                </c:pt>
                <c:pt idx="2">
                  <c:v>CMU facility</c:v>
                </c:pt>
                <c:pt idx="3">
                  <c:v>CMU faculty skills</c:v>
                </c:pt>
                <c:pt idx="4">
                  <c:v>Academic activities</c:v>
                </c:pt>
                <c:pt idx="5">
                  <c:v>Classmate/ colleagues</c:v>
                </c:pt>
                <c:pt idx="6">
                  <c:v>Curriculum in prog.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3</c:v>
                </c:pt>
                <c:pt idx="1">
                  <c:v>3</c:v>
                </c:pt>
                <c:pt idx="2">
                  <c:v>4</c:v>
                </c:pt>
                <c:pt idx="3">
                  <c:v>4</c:v>
                </c:pt>
                <c:pt idx="4">
                  <c:v>3.6666669999999977</c:v>
                </c:pt>
                <c:pt idx="5">
                  <c:v>3.6666669999999977</c:v>
                </c:pt>
                <c:pt idx="6">
                  <c:v>3.6666669999999977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Work</c:v>
                </c:pt>
              </c:strCache>
            </c:strRef>
          </c:tx>
          <c:dLbls>
            <c:dLbl>
              <c:idx val="4"/>
              <c:layout>
                <c:manualLayout>
                  <c:x val="0"/>
                  <c:y val="-3.6363636363636334E-2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0"/>
                  <c:y val="-1.8181818181818153E-2"/>
                </c:manualLayout>
              </c:layout>
              <c:dLblPos val="outEnd"/>
              <c:showVal val="1"/>
            </c:dLbl>
            <c:numFmt formatCode="#,##0.0" sourceLinked="0"/>
            <c:txPr>
              <a:bodyPr/>
              <a:lstStyle/>
              <a:p>
                <a:pPr>
                  <a:defRPr sz="800"/>
                </a:pPr>
                <a:endParaRPr lang="es-MX"/>
              </a:p>
            </c:txPr>
            <c:dLblPos val="outEnd"/>
            <c:showVal val="1"/>
          </c:dLbls>
          <c:cat>
            <c:strRef>
              <c:f>Sheet1!$B$1:$H$1</c:f>
              <c:strCache>
                <c:ptCount val="7"/>
                <c:pt idx="0">
                  <c:v>CMU culture</c:v>
                </c:pt>
                <c:pt idx="1">
                  <c:v>Dept. culture</c:v>
                </c:pt>
                <c:pt idx="2">
                  <c:v>CMU facility</c:v>
                </c:pt>
                <c:pt idx="3">
                  <c:v>CMU faculty skills</c:v>
                </c:pt>
                <c:pt idx="4">
                  <c:v>Academic activities</c:v>
                </c:pt>
                <c:pt idx="5">
                  <c:v>Classmate/ colleagues</c:v>
                </c:pt>
                <c:pt idx="6">
                  <c:v>Curriculum in prog.</c:v>
                </c:pt>
              </c:strCache>
            </c:strRef>
          </c:cat>
          <c:val>
            <c:numRef>
              <c:f>Sheet1!$B$3:$H$3</c:f>
              <c:numCache>
                <c:formatCode>General</c:formatCode>
                <c:ptCount val="7"/>
                <c:pt idx="0">
                  <c:v>3.7058819999999999</c:v>
                </c:pt>
                <c:pt idx="1">
                  <c:v>3.5294119999999998</c:v>
                </c:pt>
                <c:pt idx="2">
                  <c:v>3.5294119999999998</c:v>
                </c:pt>
                <c:pt idx="3">
                  <c:v>3.8235290000000002</c:v>
                </c:pt>
                <c:pt idx="4">
                  <c:v>3.7058819999999999</c:v>
                </c:pt>
                <c:pt idx="5">
                  <c:v>3.4705879999999998</c:v>
                </c:pt>
                <c:pt idx="6">
                  <c:v>3.7058819999999999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Intern</c:v>
                </c:pt>
              </c:strCache>
            </c:strRef>
          </c:tx>
          <c:dLbls>
            <c:dLbl>
              <c:idx val="2"/>
              <c:layout>
                <c:manualLayout>
                  <c:x val="0"/>
                  <c:y val="-3.0303030303030304E-2"/>
                </c:manualLayout>
              </c:layout>
              <c:dLblPos val="outEnd"/>
              <c:showVal val="1"/>
            </c:dLbl>
            <c:numFmt formatCode="#,##0.0" sourceLinked="0"/>
            <c:txPr>
              <a:bodyPr/>
              <a:lstStyle/>
              <a:p>
                <a:pPr>
                  <a:defRPr sz="800"/>
                </a:pPr>
                <a:endParaRPr lang="es-MX"/>
              </a:p>
            </c:txPr>
            <c:dLblPos val="outEnd"/>
            <c:showVal val="1"/>
          </c:dLbls>
          <c:cat>
            <c:strRef>
              <c:f>Sheet1!$B$1:$H$1</c:f>
              <c:strCache>
                <c:ptCount val="7"/>
                <c:pt idx="0">
                  <c:v>CMU culture</c:v>
                </c:pt>
                <c:pt idx="1">
                  <c:v>Dept. culture</c:v>
                </c:pt>
                <c:pt idx="2">
                  <c:v>CMU facility</c:v>
                </c:pt>
                <c:pt idx="3">
                  <c:v>CMU faculty skills</c:v>
                </c:pt>
                <c:pt idx="4">
                  <c:v>Academic activities</c:v>
                </c:pt>
                <c:pt idx="5">
                  <c:v>Classmate/ colleagues</c:v>
                </c:pt>
                <c:pt idx="6">
                  <c:v>Curriculum in prog.</c:v>
                </c:pt>
              </c:strCache>
            </c:strRef>
          </c:cat>
          <c:val>
            <c:numRef>
              <c:f>Sheet1!$B$4:$H$4</c:f>
              <c:numCache>
                <c:formatCode>General</c:formatCode>
                <c:ptCount val="7"/>
                <c:pt idx="0">
                  <c:v>3.5555559999999962</c:v>
                </c:pt>
                <c:pt idx="1">
                  <c:v>3.3333330000000001</c:v>
                </c:pt>
                <c:pt idx="2">
                  <c:v>3.5555559999999962</c:v>
                </c:pt>
                <c:pt idx="3">
                  <c:v>4.0555559999999886</c:v>
                </c:pt>
                <c:pt idx="4">
                  <c:v>3.7777780000000001</c:v>
                </c:pt>
                <c:pt idx="5">
                  <c:v>4.1666670000000003</c:v>
                </c:pt>
                <c:pt idx="6">
                  <c:v>3.4444439999999967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Both</c:v>
                </c:pt>
              </c:strCache>
            </c:strRef>
          </c:tx>
          <c:dLbls>
            <c:numFmt formatCode="#,##0.0" sourceLinked="0"/>
            <c:txPr>
              <a:bodyPr/>
              <a:lstStyle/>
              <a:p>
                <a:pPr>
                  <a:defRPr sz="800"/>
                </a:pPr>
                <a:endParaRPr lang="es-MX"/>
              </a:p>
            </c:txPr>
            <c:dLblPos val="outEnd"/>
            <c:showVal val="1"/>
          </c:dLbls>
          <c:cat>
            <c:strRef>
              <c:f>Sheet1!$B$1:$H$1</c:f>
              <c:strCache>
                <c:ptCount val="7"/>
                <c:pt idx="0">
                  <c:v>CMU culture</c:v>
                </c:pt>
                <c:pt idx="1">
                  <c:v>Dept. culture</c:v>
                </c:pt>
                <c:pt idx="2">
                  <c:v>CMU facility</c:v>
                </c:pt>
                <c:pt idx="3">
                  <c:v>CMU faculty skills</c:v>
                </c:pt>
                <c:pt idx="4">
                  <c:v>Academic activities</c:v>
                </c:pt>
                <c:pt idx="5">
                  <c:v>Classmate/ colleagues</c:v>
                </c:pt>
                <c:pt idx="6">
                  <c:v>Curriculum in prog.</c:v>
                </c:pt>
              </c:strCache>
            </c:strRef>
          </c:cat>
          <c:val>
            <c:numRef>
              <c:f>Sheet1!$B$5:$H$5</c:f>
              <c:numCache>
                <c:formatCode>General</c:formatCode>
                <c:ptCount val="7"/>
                <c:pt idx="0">
                  <c:v>3.8333330000000001</c:v>
                </c:pt>
                <c:pt idx="1">
                  <c:v>3.9</c:v>
                </c:pt>
                <c:pt idx="2">
                  <c:v>4</c:v>
                </c:pt>
                <c:pt idx="3">
                  <c:v>4.2333330000000089</c:v>
                </c:pt>
                <c:pt idx="4">
                  <c:v>4.0666669999999998</c:v>
                </c:pt>
                <c:pt idx="5">
                  <c:v>4.266667000000008</c:v>
                </c:pt>
                <c:pt idx="6">
                  <c:v>3.8666669999999956</c:v>
                </c:pt>
              </c:numCache>
            </c:numRef>
          </c:val>
        </c:ser>
        <c:dLbls>
          <c:dLblPos val="outEnd"/>
          <c:showVal val="1"/>
        </c:dLbls>
        <c:axId val="156818048"/>
        <c:axId val="157036928"/>
      </c:barChart>
      <c:catAx>
        <c:axId val="156818048"/>
        <c:scaling>
          <c:orientation val="minMax"/>
        </c:scaling>
        <c:axPos val="b"/>
        <c:tickLblPos val="nextTo"/>
        <c:crossAx val="157036928"/>
        <c:crosses val="autoZero"/>
        <c:auto val="1"/>
        <c:lblAlgn val="ctr"/>
        <c:lblOffset val="100"/>
      </c:catAx>
      <c:valAx>
        <c:axId val="157036928"/>
        <c:scaling>
          <c:orientation val="minMax"/>
          <c:max val="5"/>
          <c:min val="1"/>
        </c:scaling>
        <c:axPos val="l"/>
        <c:majorGridlines/>
        <c:numFmt formatCode="[=1]\ &quot;Strongly disagree&quot;;[=3]\ \ &quot;Indifference&quot;;\ &quot;Strongly Agree&quot;" sourceLinked="0"/>
        <c:tickLblPos val="nextTo"/>
        <c:crossAx val="156818048"/>
        <c:crosses val="autoZero"/>
        <c:crossBetween val="between"/>
        <c:majorUnit val="2"/>
      </c:valAx>
    </c:plotArea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[download.php]Sheet1!$A$3</c:f>
              <c:strCache>
                <c:ptCount val="1"/>
                <c:pt idx="0">
                  <c:v>Overall</c:v>
                </c:pt>
              </c:strCache>
            </c:strRef>
          </c:tx>
          <c:spPr>
            <a:solidFill>
              <a:schemeClr val="accent2"/>
            </a:solidFill>
          </c:spPr>
          <c:dPt>
            <c:idx val="1"/>
          </c:dPt>
          <c:dPt>
            <c:idx val="2"/>
          </c:dPt>
          <c:dPt>
            <c:idx val="3"/>
          </c:dPt>
          <c:dPt>
            <c:idx val="4"/>
          </c:dPt>
          <c:cat>
            <c:strRef>
              <c:f>[download.php]Sheet1!$M$2:$Q$2</c:f>
              <c:strCache>
                <c:ptCount val="5"/>
                <c:pt idx="0">
                  <c:v>Integrity</c:v>
                </c:pt>
                <c:pt idx="1">
                  <c:v>Respectful to others</c:v>
                </c:pt>
                <c:pt idx="2">
                  <c:v>Peace</c:v>
                </c:pt>
                <c:pt idx="3">
                  <c:v>Freedom</c:v>
                </c:pt>
                <c:pt idx="4">
                  <c:v>Personal and social responibility</c:v>
                </c:pt>
              </c:strCache>
            </c:strRef>
          </c:cat>
          <c:val>
            <c:numRef>
              <c:f>[download.php]Sheet1!$M$3:$Q$3</c:f>
              <c:numCache>
                <c:formatCode>0.0</c:formatCode>
                <c:ptCount val="5"/>
                <c:pt idx="0">
                  <c:v>3.4117647058823546</c:v>
                </c:pt>
                <c:pt idx="1">
                  <c:v>3.3235294117647061</c:v>
                </c:pt>
                <c:pt idx="2">
                  <c:v>2.7352941176470598</c:v>
                </c:pt>
                <c:pt idx="3">
                  <c:v>3.2794117647058822</c:v>
                </c:pt>
                <c:pt idx="4">
                  <c:v>3.2941176470588243</c:v>
                </c:pt>
              </c:numCache>
            </c:numRef>
          </c:val>
        </c:ser>
        <c:dLbls>
          <c:showVal val="1"/>
        </c:dLbls>
        <c:gapWidth val="75"/>
        <c:axId val="127014400"/>
        <c:axId val="127026304"/>
      </c:barChart>
      <c:catAx>
        <c:axId val="12701440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800"/>
            </a:pPr>
            <a:endParaRPr lang="es-MX"/>
          </a:p>
        </c:txPr>
        <c:crossAx val="127026304"/>
        <c:crosses val="autoZero"/>
        <c:auto val="1"/>
        <c:lblAlgn val="ctr"/>
        <c:lblOffset val="100"/>
      </c:catAx>
      <c:valAx>
        <c:axId val="127026304"/>
        <c:scaling>
          <c:orientation val="minMax"/>
          <c:max val="5"/>
          <c:min val="1"/>
        </c:scaling>
        <c:axPos val="l"/>
        <c:numFmt formatCode="[=1]\ &quot;Strongly Disagree&quot;;[=3]\ \ &quot;Indifference&quot;;\ &quot;Strongly Agree&quot;" sourceLinked="0"/>
        <c:majorTickMark val="none"/>
        <c:tickLblPos val="nextTo"/>
        <c:crossAx val="127014400"/>
        <c:crosses val="autoZero"/>
        <c:crossBetween val="between"/>
        <c:majorUnit val="2"/>
      </c:valAx>
    </c:plotArea>
    <c:plotVisOnly val="1"/>
    <c:dispBlanksAs val="gap"/>
  </c:chart>
  <c:externalData r:id="rId1">
    <c:autoUpdate val="1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[download.php]Sheet1!$A$3</c:f>
              <c:strCache>
                <c:ptCount val="1"/>
                <c:pt idx="0">
                  <c:v>Overall</c:v>
                </c:pt>
              </c:strCache>
            </c:strRef>
          </c:tx>
          <c:cat>
            <c:strRef>
              <c:f>[download.php]Sheet1!$X$2:$AM$2</c:f>
              <c:strCache>
                <c:ptCount val="7"/>
                <c:pt idx="0">
                  <c:v>CMU culture</c:v>
                </c:pt>
                <c:pt idx="1">
                  <c:v>Your academic department’s culture</c:v>
                </c:pt>
                <c:pt idx="2">
                  <c:v>CMU facilities</c:v>
                </c:pt>
                <c:pt idx="3">
                  <c:v>CMU faculty skills</c:v>
                </c:pt>
                <c:pt idx="4">
                  <c:v>Academic activities</c:v>
                </c:pt>
                <c:pt idx="5">
                  <c:v>Your classmates and/or colleagues in CMU</c:v>
                </c:pt>
                <c:pt idx="6">
                  <c:v>Curriculum in your program</c:v>
                </c:pt>
              </c:strCache>
            </c:strRef>
          </c:cat>
          <c:val>
            <c:numRef>
              <c:f>[download.php]Sheet1!$X$3:$AM$3</c:f>
              <c:numCache>
                <c:formatCode>0.0</c:formatCode>
                <c:ptCount val="7"/>
                <c:pt idx="0">
                  <c:v>3.6911764705882346</c:v>
                </c:pt>
                <c:pt idx="1">
                  <c:v>3.6176470588235294</c:v>
                </c:pt>
                <c:pt idx="2">
                  <c:v>3.764705882352942</c:v>
                </c:pt>
                <c:pt idx="3">
                  <c:v>4.0735294117647083</c:v>
                </c:pt>
                <c:pt idx="4">
                  <c:v>3.8823529411764706</c:v>
                </c:pt>
                <c:pt idx="5">
                  <c:v>4.0147058823529393</c:v>
                </c:pt>
                <c:pt idx="6">
                  <c:v>3.7058823529411775</c:v>
                </c:pt>
              </c:numCache>
            </c:numRef>
          </c:val>
        </c:ser>
        <c:dLbls/>
        <c:axId val="125026304"/>
        <c:axId val="125027840"/>
      </c:barChart>
      <c:catAx>
        <c:axId val="125026304"/>
        <c:scaling>
          <c:orientation val="minMax"/>
        </c:scaling>
        <c:axPos val="b"/>
        <c:majorTickMark val="none"/>
        <c:tickLblPos val="nextTo"/>
        <c:crossAx val="125027840"/>
        <c:crosses val="autoZero"/>
        <c:auto val="1"/>
        <c:lblAlgn val="ctr"/>
        <c:lblOffset val="100"/>
      </c:catAx>
      <c:valAx>
        <c:axId val="125027840"/>
        <c:scaling>
          <c:orientation val="minMax"/>
          <c:max val="5"/>
          <c:min val="1"/>
        </c:scaling>
        <c:axPos val="l"/>
        <c:majorGridlines/>
        <c:numFmt formatCode="[=1]\ &quot;Strongly Disagree&quot;;[=3]\ \ &quot;Indifference&quot;;\ &quot;Strongly Agree&quot;" sourceLinked="0"/>
        <c:majorTickMark val="none"/>
        <c:tickLblPos val="nextTo"/>
        <c:crossAx val="125026304"/>
        <c:crosses val="autoZero"/>
        <c:crossBetween val="between"/>
        <c:majorUnit val="2"/>
      </c:valAx>
      <c:dTable>
        <c:showHorzBorder val="1"/>
        <c:showVertBorder val="1"/>
        <c:showOutline val="1"/>
        <c:showKeys val="1"/>
      </c:dTable>
    </c:plotArea>
    <c:plotVisOnly val="1"/>
    <c:dispBlanksAs val="gap"/>
  </c:chart>
  <c:externalData r:id="rId1">
    <c:autoUpdate val="1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plotArea>
      <c:layout/>
      <c:barChart>
        <c:barDir val="col"/>
        <c:grouping val="clustered"/>
        <c:ser>
          <c:idx val="0"/>
          <c:order val="0"/>
          <c:tx>
            <c:strRef>
              <c:f>Sheet1!$A$3</c:f>
              <c:strCache>
                <c:ptCount val="1"/>
                <c:pt idx="0">
                  <c:v>Master</c:v>
                </c:pt>
              </c:strCache>
            </c:strRef>
          </c:tx>
          <c:cat>
            <c:strRef>
              <c:f>Sheet1!$C$2:$G$2</c:f>
              <c:strCache>
                <c:ptCount val="5"/>
                <c:pt idx="0">
                  <c:v>Creative approach</c:v>
                </c:pt>
                <c:pt idx="1">
                  <c:v>Self-driven and persistent</c:v>
                </c:pt>
                <c:pt idx="2">
                  <c:v>Resourceful and shrewd</c:v>
                </c:pt>
                <c:pt idx="3">
                  <c:v>Initiator of change</c:v>
                </c:pt>
                <c:pt idx="4">
                  <c:v>Highly future oriented</c:v>
                </c:pt>
              </c:strCache>
            </c:strRef>
          </c:cat>
          <c:val>
            <c:numRef>
              <c:f>Sheet1!$C$3:$G$3</c:f>
              <c:numCache>
                <c:formatCode>0.0</c:formatCode>
                <c:ptCount val="5"/>
                <c:pt idx="0">
                  <c:v>4.4749999999999996</c:v>
                </c:pt>
                <c:pt idx="1">
                  <c:v>4.2750000000000004</c:v>
                </c:pt>
                <c:pt idx="2">
                  <c:v>3.9</c:v>
                </c:pt>
                <c:pt idx="3">
                  <c:v>3.9750000000000001</c:v>
                </c:pt>
                <c:pt idx="4">
                  <c:v>3.7250000000000001</c:v>
                </c:pt>
              </c:numCache>
            </c:numRef>
          </c:val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PhD</c:v>
                </c:pt>
              </c:strCache>
            </c:strRef>
          </c:tx>
          <c:cat>
            <c:strRef>
              <c:f>Sheet1!$C$2:$G$2</c:f>
              <c:strCache>
                <c:ptCount val="5"/>
                <c:pt idx="0">
                  <c:v>Creative approach</c:v>
                </c:pt>
                <c:pt idx="1">
                  <c:v>Self-driven and persistent</c:v>
                </c:pt>
                <c:pt idx="2">
                  <c:v>Resourceful and shrewd</c:v>
                </c:pt>
                <c:pt idx="3">
                  <c:v>Initiator of change</c:v>
                </c:pt>
                <c:pt idx="4">
                  <c:v>Highly future oriented</c:v>
                </c:pt>
              </c:strCache>
            </c:strRef>
          </c:cat>
          <c:val>
            <c:numRef>
              <c:f>Sheet1!$C$4:$G$4</c:f>
              <c:numCache>
                <c:formatCode>0.0</c:formatCode>
                <c:ptCount val="5"/>
                <c:pt idx="0">
                  <c:v>4.6071428571428568</c:v>
                </c:pt>
                <c:pt idx="1">
                  <c:v>4.4285714285714288</c:v>
                </c:pt>
                <c:pt idx="2">
                  <c:v>3.7142857142857144</c:v>
                </c:pt>
                <c:pt idx="3">
                  <c:v>3.9642857142857144</c:v>
                </c:pt>
                <c:pt idx="4">
                  <c:v>3.6785714285714284</c:v>
                </c:pt>
              </c:numCache>
            </c:numRef>
          </c:val>
        </c:ser>
        <c:dLbls>
          <c:showVal val="1"/>
        </c:dLbls>
        <c:gapWidth val="75"/>
        <c:axId val="126531072"/>
        <c:axId val="126532608"/>
      </c:barChart>
      <c:catAx>
        <c:axId val="126531072"/>
        <c:scaling>
          <c:orientation val="minMax"/>
        </c:scaling>
        <c:axPos val="b"/>
        <c:majorTickMark val="none"/>
        <c:tickLblPos val="nextTo"/>
        <c:crossAx val="126532608"/>
        <c:crosses val="autoZero"/>
        <c:auto val="1"/>
        <c:lblAlgn val="ctr"/>
        <c:lblOffset val="100"/>
      </c:catAx>
      <c:valAx>
        <c:axId val="126532608"/>
        <c:scaling>
          <c:orientation val="minMax"/>
          <c:max val="5"/>
          <c:min val="1"/>
        </c:scaling>
        <c:axPos val="l"/>
        <c:numFmt formatCode="[=1]\ &quot;Strongly Disagree&quot;;[=3]\ \ &quot;Indifference&quot;;\ &quot;Strongly Agree&quot;" sourceLinked="0"/>
        <c:majorTickMark val="none"/>
        <c:tickLblPos val="nextTo"/>
        <c:crossAx val="126531072"/>
        <c:crosses val="autoZero"/>
        <c:crossBetween val="between"/>
        <c:majorUnit val="2"/>
      </c:valAx>
    </c:plotArea>
    <c:legend>
      <c:legendPos val="b"/>
      <c:layout/>
    </c:legend>
    <c:plotVisOnly val="1"/>
    <c:dispBlanksAs val="gap"/>
  </c:chart>
  <c:spPr>
    <a:ln>
      <a:noFill/>
    </a:ln>
  </c:spPr>
  <c:txPr>
    <a:bodyPr/>
    <a:lstStyle/>
    <a:p>
      <a:pPr>
        <a:defRPr sz="800"/>
      </a:pPr>
      <a:endParaRPr lang="es-MX"/>
    </a:p>
  </c:txPr>
  <c:externalData r:id="rId1">
    <c:autoUpdate val="1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plotArea>
      <c:layout/>
      <c:barChart>
        <c:barDir val="col"/>
        <c:grouping val="clustered"/>
        <c:ser>
          <c:idx val="0"/>
          <c:order val="0"/>
          <c:tx>
            <c:strRef>
              <c:f>Sheet1!$A$3</c:f>
              <c:strCache>
                <c:ptCount val="1"/>
                <c:pt idx="0">
                  <c:v>Master</c:v>
                </c:pt>
              </c:strCache>
            </c:strRef>
          </c:tx>
          <c:cat>
            <c:strRef>
              <c:f>Sheet1!$H$2:$L$2</c:f>
              <c:strCache>
                <c:ptCount val="5"/>
                <c:pt idx="0">
                  <c:v>Challenge Seeking</c:v>
                </c:pt>
                <c:pt idx="1">
                  <c:v>Persistence</c:v>
                </c:pt>
                <c:pt idx="2">
                  <c:v>Curiosity</c:v>
                </c:pt>
                <c:pt idx="3">
                  <c:v>Commitment</c:v>
                </c:pt>
                <c:pt idx="4">
                  <c:v>Aggressively ambitious</c:v>
                </c:pt>
              </c:strCache>
            </c:strRef>
          </c:cat>
          <c:val>
            <c:numRef>
              <c:f>Sheet1!$H$3:$L$3</c:f>
              <c:numCache>
                <c:formatCode>0.0</c:formatCode>
                <c:ptCount val="5"/>
                <c:pt idx="0">
                  <c:v>3.9249999999999998</c:v>
                </c:pt>
                <c:pt idx="1">
                  <c:v>4.2249999999999996</c:v>
                </c:pt>
                <c:pt idx="2">
                  <c:v>4.3</c:v>
                </c:pt>
                <c:pt idx="3">
                  <c:v>4.1500000000000004</c:v>
                </c:pt>
                <c:pt idx="4">
                  <c:v>3.1749999999999998</c:v>
                </c:pt>
              </c:numCache>
            </c:numRef>
          </c:val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PhD</c:v>
                </c:pt>
              </c:strCache>
            </c:strRef>
          </c:tx>
          <c:cat>
            <c:strRef>
              <c:f>Sheet1!$H$2:$L$2</c:f>
              <c:strCache>
                <c:ptCount val="5"/>
                <c:pt idx="0">
                  <c:v>Challenge Seeking</c:v>
                </c:pt>
                <c:pt idx="1">
                  <c:v>Persistence</c:v>
                </c:pt>
                <c:pt idx="2">
                  <c:v>Curiosity</c:v>
                </c:pt>
                <c:pt idx="3">
                  <c:v>Commitment</c:v>
                </c:pt>
                <c:pt idx="4">
                  <c:v>Aggressively ambitious</c:v>
                </c:pt>
              </c:strCache>
            </c:strRef>
          </c:cat>
          <c:val>
            <c:numRef>
              <c:f>Sheet1!$H$4:$L$4</c:f>
              <c:numCache>
                <c:formatCode>0.0</c:formatCode>
                <c:ptCount val="5"/>
                <c:pt idx="0">
                  <c:v>4.1071428571428568</c:v>
                </c:pt>
                <c:pt idx="1">
                  <c:v>4.0357142857142856</c:v>
                </c:pt>
                <c:pt idx="2">
                  <c:v>4.3571428571428568</c:v>
                </c:pt>
                <c:pt idx="3">
                  <c:v>3.9642857142857144</c:v>
                </c:pt>
                <c:pt idx="4">
                  <c:v>3.4285714285714284</c:v>
                </c:pt>
              </c:numCache>
            </c:numRef>
          </c:val>
        </c:ser>
        <c:dLbls>
          <c:showVal val="1"/>
        </c:dLbls>
        <c:gapWidth val="75"/>
        <c:axId val="126980480"/>
        <c:axId val="126982016"/>
      </c:barChart>
      <c:catAx>
        <c:axId val="12698048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800"/>
            </a:pPr>
            <a:endParaRPr lang="es-MX"/>
          </a:p>
        </c:txPr>
        <c:crossAx val="126982016"/>
        <c:crosses val="autoZero"/>
        <c:auto val="1"/>
        <c:lblAlgn val="ctr"/>
        <c:lblOffset val="100"/>
      </c:catAx>
      <c:valAx>
        <c:axId val="126982016"/>
        <c:scaling>
          <c:orientation val="minMax"/>
          <c:max val="5"/>
          <c:min val="1"/>
        </c:scaling>
        <c:axPos val="l"/>
        <c:numFmt formatCode="[=1]\ &quot;Strongly Disagree&quot;;[=3]\ \ &quot;Indifference&quot;;\ &quot;Strongly Agree&quot;" sourceLinked="0"/>
        <c:majorTickMark val="none"/>
        <c:tickLblPos val="nextTo"/>
        <c:txPr>
          <a:bodyPr/>
          <a:lstStyle/>
          <a:p>
            <a:pPr>
              <a:defRPr sz="800"/>
            </a:pPr>
            <a:endParaRPr lang="es-MX"/>
          </a:p>
        </c:txPr>
        <c:crossAx val="126980480"/>
        <c:crosses val="autoZero"/>
        <c:crossBetween val="between"/>
        <c:majorUnit val="2"/>
      </c:valAx>
    </c:plotArea>
    <c:legend>
      <c:legendPos val="b"/>
      <c:layout/>
    </c:legend>
    <c:plotVisOnly val="1"/>
    <c:dispBlanksAs val="gap"/>
  </c:chart>
  <c:externalData r:id="rId1">
    <c:autoUpdate val="1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plotArea>
      <c:layout/>
      <c:barChart>
        <c:barDir val="col"/>
        <c:grouping val="clustered"/>
        <c:ser>
          <c:idx val="0"/>
          <c:order val="0"/>
          <c:tx>
            <c:strRef>
              <c:f>Sheet1!$A$3</c:f>
              <c:strCache>
                <c:ptCount val="1"/>
                <c:pt idx="0">
                  <c:v>Master</c:v>
                </c:pt>
              </c:strCache>
            </c:strRef>
          </c:tx>
          <c:cat>
            <c:strRef>
              <c:f>Sheet1!$M$2:$Q$2</c:f>
              <c:strCache>
                <c:ptCount val="5"/>
                <c:pt idx="0">
                  <c:v>Integrity</c:v>
                </c:pt>
                <c:pt idx="1">
                  <c:v>Respectful to others</c:v>
                </c:pt>
                <c:pt idx="2">
                  <c:v>Peace</c:v>
                </c:pt>
                <c:pt idx="3">
                  <c:v>Freedom</c:v>
                </c:pt>
                <c:pt idx="4">
                  <c:v>Personal and social responibility</c:v>
                </c:pt>
              </c:strCache>
            </c:strRef>
          </c:cat>
          <c:val>
            <c:numRef>
              <c:f>Sheet1!$M$3:$Q$3</c:f>
              <c:numCache>
                <c:formatCode>0.0</c:formatCode>
                <c:ptCount val="5"/>
                <c:pt idx="0">
                  <c:v>3.5750000000000002</c:v>
                </c:pt>
                <c:pt idx="1">
                  <c:v>3.4750000000000001</c:v>
                </c:pt>
                <c:pt idx="2">
                  <c:v>2.75</c:v>
                </c:pt>
                <c:pt idx="3">
                  <c:v>3.4</c:v>
                </c:pt>
                <c:pt idx="4">
                  <c:v>3.45</c:v>
                </c:pt>
              </c:numCache>
            </c:numRef>
          </c:val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PhD</c:v>
                </c:pt>
              </c:strCache>
            </c:strRef>
          </c:tx>
          <c:cat>
            <c:strRef>
              <c:f>Sheet1!$M$2:$Q$2</c:f>
              <c:strCache>
                <c:ptCount val="5"/>
                <c:pt idx="0">
                  <c:v>Integrity</c:v>
                </c:pt>
                <c:pt idx="1">
                  <c:v>Respectful to others</c:v>
                </c:pt>
                <c:pt idx="2">
                  <c:v>Peace</c:v>
                </c:pt>
                <c:pt idx="3">
                  <c:v>Freedom</c:v>
                </c:pt>
                <c:pt idx="4">
                  <c:v>Personal and social responibility</c:v>
                </c:pt>
              </c:strCache>
            </c:strRef>
          </c:cat>
          <c:val>
            <c:numRef>
              <c:f>Sheet1!$M$4:$Q$4</c:f>
              <c:numCache>
                <c:formatCode>0.0</c:formatCode>
                <c:ptCount val="5"/>
                <c:pt idx="0">
                  <c:v>3.1785714285714284</c:v>
                </c:pt>
                <c:pt idx="1">
                  <c:v>3.1071428571428572</c:v>
                </c:pt>
                <c:pt idx="2">
                  <c:v>2.7142857142857144</c:v>
                </c:pt>
                <c:pt idx="3">
                  <c:v>3.1071428571428572</c:v>
                </c:pt>
                <c:pt idx="4">
                  <c:v>3.0714285714285716</c:v>
                </c:pt>
              </c:numCache>
            </c:numRef>
          </c:val>
        </c:ser>
        <c:dLbls>
          <c:showVal val="1"/>
        </c:dLbls>
        <c:gapWidth val="75"/>
        <c:axId val="127060992"/>
        <c:axId val="81199872"/>
      </c:barChart>
      <c:catAx>
        <c:axId val="12706099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900"/>
            </a:pPr>
            <a:endParaRPr lang="es-MX"/>
          </a:p>
        </c:txPr>
        <c:crossAx val="81199872"/>
        <c:crosses val="autoZero"/>
        <c:auto val="1"/>
        <c:lblAlgn val="ctr"/>
        <c:lblOffset val="100"/>
      </c:catAx>
      <c:valAx>
        <c:axId val="81199872"/>
        <c:scaling>
          <c:orientation val="minMax"/>
          <c:max val="5"/>
          <c:min val="1"/>
        </c:scaling>
        <c:axPos val="l"/>
        <c:numFmt formatCode="[=1]\ &quot;Strongly Disagree&quot;;[=3]\ \ &quot;Indifference&quot;;\ &quot;Strongly Agree&quot;" sourceLinked="0"/>
        <c:majorTickMark val="none"/>
        <c:tickLblPos val="nextTo"/>
        <c:txPr>
          <a:bodyPr/>
          <a:lstStyle/>
          <a:p>
            <a:pPr>
              <a:defRPr sz="900"/>
            </a:pPr>
            <a:endParaRPr lang="es-MX"/>
          </a:p>
        </c:txPr>
        <c:crossAx val="127060992"/>
        <c:crosses val="autoZero"/>
        <c:crossBetween val="between"/>
        <c:majorUnit val="2"/>
      </c:valAx>
    </c:plotArea>
    <c:legend>
      <c:legendPos val="b"/>
      <c:layout/>
    </c:legend>
    <c:plotVisOnly val="1"/>
    <c:dispBlanksAs val="gap"/>
  </c:chart>
  <c:externalData r:id="rId1">
    <c:autoUpdate val="1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Sheet1!$A$3</c:f>
              <c:strCache>
                <c:ptCount val="1"/>
                <c:pt idx="0">
                  <c:v>Master</c:v>
                </c:pt>
              </c:strCache>
            </c:strRef>
          </c:tx>
          <c:cat>
            <c:strRef>
              <c:f>Sheet1!$X$2:$AM$2</c:f>
              <c:strCache>
                <c:ptCount val="7"/>
                <c:pt idx="0">
                  <c:v>CMU culture</c:v>
                </c:pt>
                <c:pt idx="1">
                  <c:v>Your academic department’s culture</c:v>
                </c:pt>
                <c:pt idx="2">
                  <c:v>CMU facilities</c:v>
                </c:pt>
                <c:pt idx="3">
                  <c:v>CMU faculty skills</c:v>
                </c:pt>
                <c:pt idx="4">
                  <c:v>Academic activities</c:v>
                </c:pt>
                <c:pt idx="5">
                  <c:v>Your classmates and/or colleagues in CMU</c:v>
                </c:pt>
                <c:pt idx="6">
                  <c:v>Curriculum in your program</c:v>
                </c:pt>
              </c:strCache>
            </c:strRef>
          </c:cat>
          <c:val>
            <c:numRef>
              <c:f>Sheet1!$X$3:$AM$3</c:f>
              <c:numCache>
                <c:formatCode>0.0</c:formatCode>
                <c:ptCount val="7"/>
                <c:pt idx="0">
                  <c:v>3.6749999999999998</c:v>
                </c:pt>
                <c:pt idx="1">
                  <c:v>3.45</c:v>
                </c:pt>
                <c:pt idx="2">
                  <c:v>3.75</c:v>
                </c:pt>
                <c:pt idx="3">
                  <c:v>4.1749999999999998</c:v>
                </c:pt>
                <c:pt idx="4">
                  <c:v>3.875</c:v>
                </c:pt>
                <c:pt idx="5">
                  <c:v>4.0750000000000002</c:v>
                </c:pt>
                <c:pt idx="6">
                  <c:v>3.65</c:v>
                </c:pt>
              </c:numCache>
            </c:numRef>
          </c:val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PhD</c:v>
                </c:pt>
              </c:strCache>
            </c:strRef>
          </c:tx>
          <c:cat>
            <c:strRef>
              <c:f>Sheet1!$X$2:$AM$2</c:f>
              <c:strCache>
                <c:ptCount val="7"/>
                <c:pt idx="0">
                  <c:v>CMU culture</c:v>
                </c:pt>
                <c:pt idx="1">
                  <c:v>Your academic department’s culture</c:v>
                </c:pt>
                <c:pt idx="2">
                  <c:v>CMU facilities</c:v>
                </c:pt>
                <c:pt idx="3">
                  <c:v>CMU faculty skills</c:v>
                </c:pt>
                <c:pt idx="4">
                  <c:v>Academic activities</c:v>
                </c:pt>
                <c:pt idx="5">
                  <c:v>Your classmates and/or colleagues in CMU</c:v>
                </c:pt>
                <c:pt idx="6">
                  <c:v>Curriculum in your program</c:v>
                </c:pt>
              </c:strCache>
            </c:strRef>
          </c:cat>
          <c:val>
            <c:numRef>
              <c:f>Sheet1!$X$4:$AM$4</c:f>
              <c:numCache>
                <c:formatCode>0.0</c:formatCode>
                <c:ptCount val="7"/>
                <c:pt idx="0">
                  <c:v>3.7142857142857144</c:v>
                </c:pt>
                <c:pt idx="1">
                  <c:v>3.8571428571428572</c:v>
                </c:pt>
                <c:pt idx="2">
                  <c:v>3.7857142857142856</c:v>
                </c:pt>
                <c:pt idx="3">
                  <c:v>3.9285714285714284</c:v>
                </c:pt>
                <c:pt idx="4">
                  <c:v>3.8928571428571428</c:v>
                </c:pt>
                <c:pt idx="5">
                  <c:v>3.9285714285714284</c:v>
                </c:pt>
                <c:pt idx="6">
                  <c:v>3.7857142857142856</c:v>
                </c:pt>
              </c:numCache>
            </c:numRef>
          </c:val>
        </c:ser>
        <c:dLbls>
          <c:showVal val="1"/>
        </c:dLbls>
        <c:gapWidth val="75"/>
        <c:axId val="81160832"/>
        <c:axId val="81170816"/>
      </c:barChart>
      <c:catAx>
        <c:axId val="8116083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900"/>
            </a:pPr>
            <a:endParaRPr lang="es-MX"/>
          </a:p>
        </c:txPr>
        <c:crossAx val="81170816"/>
        <c:crosses val="autoZero"/>
        <c:auto val="1"/>
        <c:lblAlgn val="ctr"/>
        <c:lblOffset val="100"/>
      </c:catAx>
      <c:valAx>
        <c:axId val="81170816"/>
        <c:scaling>
          <c:orientation val="minMax"/>
          <c:max val="5"/>
          <c:min val="1"/>
        </c:scaling>
        <c:axPos val="l"/>
        <c:numFmt formatCode="[=1]\ &quot;Strongly Disagree&quot;;[=3]\ \ &quot;Indifference&quot;;\ &quot;Strongly Agree&quot;" sourceLinked="0"/>
        <c:majorTickMark val="none"/>
        <c:tickLblPos val="nextTo"/>
        <c:crossAx val="81160832"/>
        <c:crosses val="autoZero"/>
        <c:crossBetween val="between"/>
        <c:majorUnit val="2"/>
      </c:valAx>
    </c:plotArea>
    <c:legend>
      <c:legendPos val="b"/>
      <c:layout/>
    </c:legend>
    <c:plotVisOnly val="1"/>
    <c:dispBlanksAs val="gap"/>
  </c:chart>
  <c:externalData r:id="rId1">
    <c:autoUpdate val="1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'CMU School analysis'!$A$3</c:f>
              <c:strCache>
                <c:ptCount val="1"/>
                <c:pt idx="0">
                  <c:v>American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es-MX"/>
              </a:p>
            </c:txPr>
            <c:showVal val="1"/>
          </c:dLbls>
          <c:cat>
            <c:strRef>
              <c:f>'CMU School analysis'!$C$2:$G$2</c:f>
              <c:strCache>
                <c:ptCount val="5"/>
                <c:pt idx="0">
                  <c:v>Creative approach</c:v>
                </c:pt>
                <c:pt idx="1">
                  <c:v>Self-driven and persistent</c:v>
                </c:pt>
                <c:pt idx="2">
                  <c:v>Resourceful and shrewd</c:v>
                </c:pt>
                <c:pt idx="3">
                  <c:v>Initiator of change</c:v>
                </c:pt>
                <c:pt idx="4">
                  <c:v>Highly future oriented</c:v>
                </c:pt>
              </c:strCache>
            </c:strRef>
          </c:cat>
          <c:val>
            <c:numRef>
              <c:f>'CMU School analysis'!$C$3:$G$3</c:f>
              <c:numCache>
                <c:formatCode>0.0</c:formatCode>
                <c:ptCount val="5"/>
                <c:pt idx="0">
                  <c:v>4.382352941176471</c:v>
                </c:pt>
                <c:pt idx="1">
                  <c:v>4.0882352941176467</c:v>
                </c:pt>
                <c:pt idx="2">
                  <c:v>3.6764705882352939</c:v>
                </c:pt>
                <c:pt idx="3">
                  <c:v>3.8235294117647061</c:v>
                </c:pt>
                <c:pt idx="4">
                  <c:v>3.6176470588235294</c:v>
                </c:pt>
              </c:numCache>
            </c:numRef>
          </c:val>
        </c:ser>
        <c:ser>
          <c:idx val="1"/>
          <c:order val="1"/>
          <c:tx>
            <c:strRef>
              <c:f>'CMU School analysis'!$A$4</c:f>
              <c:strCache>
                <c:ptCount val="1"/>
                <c:pt idx="0">
                  <c:v>Australian-Asian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es-MX"/>
              </a:p>
            </c:txPr>
            <c:showVal val="1"/>
          </c:dLbls>
          <c:cat>
            <c:strRef>
              <c:f>'CMU School analysis'!$C$2:$G$2</c:f>
              <c:strCache>
                <c:ptCount val="5"/>
                <c:pt idx="0">
                  <c:v>Creative approach</c:v>
                </c:pt>
                <c:pt idx="1">
                  <c:v>Self-driven and persistent</c:v>
                </c:pt>
                <c:pt idx="2">
                  <c:v>Resourceful and shrewd</c:v>
                </c:pt>
                <c:pt idx="3">
                  <c:v>Initiator of change</c:v>
                </c:pt>
                <c:pt idx="4">
                  <c:v>Highly future oriented</c:v>
                </c:pt>
              </c:strCache>
            </c:strRef>
          </c:cat>
          <c:val>
            <c:numRef>
              <c:f>'CMU School analysis'!$C$4:$G$4</c:f>
              <c:numCache>
                <c:formatCode>0.0</c:formatCode>
                <c:ptCount val="5"/>
                <c:pt idx="0">
                  <c:v>4.882352941176471</c:v>
                </c:pt>
                <c:pt idx="1">
                  <c:v>4.6470588235294121</c:v>
                </c:pt>
                <c:pt idx="2">
                  <c:v>4.0588235294117645</c:v>
                </c:pt>
                <c:pt idx="3">
                  <c:v>4.3529411764705879</c:v>
                </c:pt>
                <c:pt idx="4">
                  <c:v>3.8823529411764706</c:v>
                </c:pt>
              </c:numCache>
            </c:numRef>
          </c:val>
        </c:ser>
        <c:ser>
          <c:idx val="2"/>
          <c:order val="2"/>
          <c:tx>
            <c:strRef>
              <c:f>'CMU School analysis'!$A$5</c:f>
              <c:strCache>
                <c:ptCount val="1"/>
                <c:pt idx="0">
                  <c:v>European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es-MX"/>
              </a:p>
            </c:txPr>
            <c:showVal val="1"/>
          </c:dLbls>
          <c:cat>
            <c:strRef>
              <c:f>'CMU School analysis'!$C$2:$G$2</c:f>
              <c:strCache>
                <c:ptCount val="5"/>
                <c:pt idx="0">
                  <c:v>Creative approach</c:v>
                </c:pt>
                <c:pt idx="1">
                  <c:v>Self-driven and persistent</c:v>
                </c:pt>
                <c:pt idx="2">
                  <c:v>Resourceful and shrewd</c:v>
                </c:pt>
                <c:pt idx="3">
                  <c:v>Initiator of change</c:v>
                </c:pt>
                <c:pt idx="4">
                  <c:v>Highly future oriented</c:v>
                </c:pt>
              </c:strCache>
            </c:strRef>
          </c:cat>
          <c:val>
            <c:numRef>
              <c:f>'CMU School analysis'!$C$5:$G$5</c:f>
              <c:numCache>
                <c:formatCode>0.0</c:formatCode>
                <c:ptCount val="5"/>
                <c:pt idx="0">
                  <c:v>4.8</c:v>
                </c:pt>
                <c:pt idx="1">
                  <c:v>4.5999999999999996</c:v>
                </c:pt>
                <c:pt idx="2">
                  <c:v>4.2</c:v>
                </c:pt>
                <c:pt idx="3">
                  <c:v>4.5999999999999996</c:v>
                </c:pt>
                <c:pt idx="4">
                  <c:v>4.4000000000000004</c:v>
                </c:pt>
              </c:numCache>
            </c:numRef>
          </c:val>
        </c:ser>
        <c:ser>
          <c:idx val="3"/>
          <c:order val="3"/>
          <c:tx>
            <c:strRef>
              <c:f>'CMU School analysis'!$A$6</c:f>
              <c:strCache>
                <c:ptCount val="1"/>
                <c:pt idx="0">
                  <c:v>Indian</c:v>
                </c:pt>
              </c:strCache>
            </c:strRef>
          </c:tx>
          <c:dLbls>
            <c:dLbl>
              <c:idx val="0"/>
              <c:spPr/>
              <c:txPr>
                <a:bodyPr/>
                <a:lstStyle/>
                <a:p>
                  <a:pPr>
                    <a:defRPr sz="800"/>
                  </a:pPr>
                  <a:endParaRPr lang="es-MX"/>
                </a:p>
              </c:txPr>
            </c:dLbl>
            <c:showVal val="1"/>
          </c:dLbls>
          <c:cat>
            <c:strRef>
              <c:f>'CMU School analysis'!$C$2:$G$2</c:f>
              <c:strCache>
                <c:ptCount val="5"/>
                <c:pt idx="0">
                  <c:v>Creative approach</c:v>
                </c:pt>
                <c:pt idx="1">
                  <c:v>Self-driven and persistent</c:v>
                </c:pt>
                <c:pt idx="2">
                  <c:v>Resourceful and shrewd</c:v>
                </c:pt>
                <c:pt idx="3">
                  <c:v>Initiator of change</c:v>
                </c:pt>
                <c:pt idx="4">
                  <c:v>Highly future oriented</c:v>
                </c:pt>
              </c:strCache>
            </c:strRef>
          </c:cat>
          <c:val>
            <c:numRef>
              <c:f>'CMU School analysis'!$C$6:$G$6</c:f>
              <c:numCache>
                <c:formatCode>0.0</c:formatCode>
                <c:ptCount val="5"/>
                <c:pt idx="0">
                  <c:v>4.4285714285714288</c:v>
                </c:pt>
                <c:pt idx="1">
                  <c:v>4.1428571428571432</c:v>
                </c:pt>
                <c:pt idx="2">
                  <c:v>3.7142857142857144</c:v>
                </c:pt>
                <c:pt idx="3">
                  <c:v>3.4285714285714284</c:v>
                </c:pt>
                <c:pt idx="4">
                  <c:v>3.2857142857142856</c:v>
                </c:pt>
              </c:numCache>
            </c:numRef>
          </c:val>
        </c:ser>
        <c:dLbls>
          <c:showVal val="1"/>
        </c:dLbls>
        <c:gapWidth val="75"/>
        <c:axId val="81355520"/>
        <c:axId val="81357056"/>
      </c:barChart>
      <c:catAx>
        <c:axId val="8135552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900"/>
            </a:pPr>
            <a:endParaRPr lang="es-MX"/>
          </a:p>
        </c:txPr>
        <c:crossAx val="81357056"/>
        <c:crosses val="autoZero"/>
        <c:auto val="1"/>
        <c:lblAlgn val="ctr"/>
        <c:lblOffset val="100"/>
      </c:catAx>
      <c:valAx>
        <c:axId val="81357056"/>
        <c:scaling>
          <c:orientation val="minMax"/>
          <c:max val="5"/>
          <c:min val="1"/>
        </c:scaling>
        <c:axPos val="l"/>
        <c:numFmt formatCode="[=1]\ &quot;Strongly Disagree&quot;;[=3]\ \ &quot;Indifference&quot;;\ &quot;Strongly Agree&quot;" sourceLinked="0"/>
        <c:majorTickMark val="none"/>
        <c:tickLblPos val="nextTo"/>
        <c:txPr>
          <a:bodyPr/>
          <a:lstStyle/>
          <a:p>
            <a:pPr>
              <a:defRPr sz="900"/>
            </a:pPr>
            <a:endParaRPr lang="es-MX"/>
          </a:p>
        </c:txPr>
        <c:crossAx val="81355520"/>
        <c:crosses val="autoZero"/>
        <c:crossBetween val="between"/>
        <c:majorUnit val="2"/>
      </c:valAx>
    </c:plotArea>
    <c:legend>
      <c:legendPos val="b"/>
      <c:layout/>
      <c:txPr>
        <a:bodyPr/>
        <a:lstStyle/>
        <a:p>
          <a:pPr>
            <a:defRPr sz="900"/>
          </a:pPr>
          <a:endParaRPr lang="es-MX"/>
        </a:p>
      </c:txPr>
    </c:legend>
    <c:plotVisOnly val="1"/>
    <c:dispBlanksAs val="gap"/>
  </c:chart>
  <c:externalData r:id="rId1">
    <c:autoUpdate val="1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472F48-857E-4E06-8705-CE9E406E1F3A}" type="doc">
      <dgm:prSet loTypeId="urn:microsoft.com/office/officeart/2005/8/layout/StepDownProcess" loCatId="process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B9B615A5-C6B0-447B-BA11-E08C544BBCA9}">
      <dgm:prSet/>
      <dgm:spPr/>
      <dgm:t>
        <a:bodyPr/>
        <a:lstStyle/>
        <a:p>
          <a:pPr rtl="0"/>
          <a:r>
            <a:rPr lang="en-US" b="1" dirty="0" smtClean="0"/>
            <a:t>Survey review</a:t>
          </a:r>
          <a:endParaRPr lang="en-US" b="1" dirty="0"/>
        </a:p>
      </dgm:t>
    </dgm:pt>
    <dgm:pt modelId="{6A35C8D9-F6E6-4127-8917-F657916F7381}" type="parTrans" cxnId="{6F237F59-9259-4FC0-B689-74BA41C88190}">
      <dgm:prSet/>
      <dgm:spPr/>
      <dgm:t>
        <a:bodyPr/>
        <a:lstStyle/>
        <a:p>
          <a:endParaRPr lang="en-US"/>
        </a:p>
      </dgm:t>
    </dgm:pt>
    <dgm:pt modelId="{615E623B-3DE4-4A09-A0ED-C0CA87365DFB}" type="sibTrans" cxnId="{6F237F59-9259-4FC0-B689-74BA41C88190}">
      <dgm:prSet/>
      <dgm:spPr/>
      <dgm:t>
        <a:bodyPr/>
        <a:lstStyle/>
        <a:p>
          <a:endParaRPr lang="en-US"/>
        </a:p>
      </dgm:t>
    </dgm:pt>
    <dgm:pt modelId="{FB1B57F0-FEF0-4197-AF2E-682DCE82473C}">
      <dgm:prSet/>
      <dgm:spPr/>
      <dgm:t>
        <a:bodyPr/>
        <a:lstStyle/>
        <a:p>
          <a:pPr rtl="0"/>
          <a:r>
            <a:rPr lang="en-US" b="1" dirty="0" smtClean="0"/>
            <a:t>Post survey processing</a:t>
          </a:r>
          <a:endParaRPr lang="es-MX" dirty="0"/>
        </a:p>
      </dgm:t>
    </dgm:pt>
    <dgm:pt modelId="{BDEC5E0A-53FD-49C2-950B-92A480DF3D7B}" type="parTrans" cxnId="{21EA2D42-30DD-4752-A72D-AE4A37C64240}">
      <dgm:prSet/>
      <dgm:spPr/>
      <dgm:t>
        <a:bodyPr/>
        <a:lstStyle/>
        <a:p>
          <a:endParaRPr lang="en-US"/>
        </a:p>
      </dgm:t>
    </dgm:pt>
    <dgm:pt modelId="{D3A425E5-C6BA-4274-AF57-079ACF632342}" type="sibTrans" cxnId="{21EA2D42-30DD-4752-A72D-AE4A37C64240}">
      <dgm:prSet/>
      <dgm:spPr/>
      <dgm:t>
        <a:bodyPr/>
        <a:lstStyle/>
        <a:p>
          <a:endParaRPr lang="en-US"/>
        </a:p>
      </dgm:t>
    </dgm:pt>
    <dgm:pt modelId="{9C5BD93C-2BEC-416F-8E08-ED2479BB3C29}">
      <dgm:prSet/>
      <dgm:spPr/>
      <dgm:t>
        <a:bodyPr/>
        <a:lstStyle/>
        <a:p>
          <a:pPr rtl="0"/>
          <a:r>
            <a:rPr lang="en-US" b="1" dirty="0" smtClean="0"/>
            <a:t>Results</a:t>
          </a:r>
          <a:endParaRPr lang="es-MX" dirty="0"/>
        </a:p>
      </dgm:t>
    </dgm:pt>
    <dgm:pt modelId="{CB1DBC9B-5B10-49D4-AF7F-2603DF703A8B}" type="parTrans" cxnId="{E29B40D0-F345-4217-A1CA-BBE167EB7753}">
      <dgm:prSet/>
      <dgm:spPr/>
      <dgm:t>
        <a:bodyPr/>
        <a:lstStyle/>
        <a:p>
          <a:endParaRPr lang="en-US"/>
        </a:p>
      </dgm:t>
    </dgm:pt>
    <dgm:pt modelId="{7629FFAF-7489-4A8C-B1D0-907554D4DD79}" type="sibTrans" cxnId="{E29B40D0-F345-4217-A1CA-BBE167EB7753}">
      <dgm:prSet/>
      <dgm:spPr/>
      <dgm:t>
        <a:bodyPr/>
        <a:lstStyle/>
        <a:p>
          <a:endParaRPr lang="en-US"/>
        </a:p>
      </dgm:t>
    </dgm:pt>
    <dgm:pt modelId="{9ED06D64-E103-44F6-93FF-C1A4C4F28D4C}">
      <dgm:prSet/>
      <dgm:spPr/>
      <dgm:t>
        <a:bodyPr/>
        <a:lstStyle/>
        <a:p>
          <a:pPr rtl="0"/>
          <a:r>
            <a:rPr lang="en-US" b="1" dirty="0" smtClean="0"/>
            <a:t>Discussion</a:t>
          </a:r>
          <a:endParaRPr lang="en-US" b="1" dirty="0"/>
        </a:p>
      </dgm:t>
    </dgm:pt>
    <dgm:pt modelId="{E61D12D9-D93D-425A-853E-E80ACD056259}" type="parTrans" cxnId="{3CAFC1D1-7AB6-49A8-9099-51F5406A85F1}">
      <dgm:prSet/>
      <dgm:spPr/>
      <dgm:t>
        <a:bodyPr/>
        <a:lstStyle/>
        <a:p>
          <a:endParaRPr lang="en-US"/>
        </a:p>
      </dgm:t>
    </dgm:pt>
    <dgm:pt modelId="{8F81B0C0-C347-4C4B-8027-75154D35E061}" type="sibTrans" cxnId="{3CAFC1D1-7AB6-49A8-9099-51F5406A85F1}">
      <dgm:prSet/>
      <dgm:spPr/>
      <dgm:t>
        <a:bodyPr/>
        <a:lstStyle/>
        <a:p>
          <a:endParaRPr lang="en-US"/>
        </a:p>
      </dgm:t>
    </dgm:pt>
    <dgm:pt modelId="{7405B432-5CFB-4B41-A033-345C23C26E66}" type="pres">
      <dgm:prSet presAssocID="{0B472F48-857E-4E06-8705-CE9E406E1F3A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5646EB36-7BAD-4286-A0F5-C1A11E9E9D8C}" type="pres">
      <dgm:prSet presAssocID="{B9B615A5-C6B0-447B-BA11-E08C544BBCA9}" presName="composite" presStyleCnt="0"/>
      <dgm:spPr/>
      <dgm:t>
        <a:bodyPr/>
        <a:lstStyle/>
        <a:p>
          <a:endParaRPr lang="en-US"/>
        </a:p>
      </dgm:t>
    </dgm:pt>
    <dgm:pt modelId="{02F2AD80-A1F8-40D9-BB72-0CFED2C95344}" type="pres">
      <dgm:prSet presAssocID="{B9B615A5-C6B0-447B-BA11-E08C544BBCA9}" presName="bentUpArrow1" presStyleLbl="alignImgPlace1" presStyleIdx="0" presStyleCnt="3"/>
      <dgm:spPr/>
      <dgm:t>
        <a:bodyPr/>
        <a:lstStyle/>
        <a:p>
          <a:endParaRPr lang="en-US"/>
        </a:p>
      </dgm:t>
    </dgm:pt>
    <dgm:pt modelId="{ECDB9B99-ACA1-4713-8D8D-CE5ED4CD1558}" type="pres">
      <dgm:prSet presAssocID="{B9B615A5-C6B0-447B-BA11-E08C544BBCA9}" presName="ParentText" presStyleLbl="node1" presStyleIdx="0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7029AA-8C91-49A8-BF4E-244640B50C97}" type="pres">
      <dgm:prSet presAssocID="{B9B615A5-C6B0-447B-BA11-E08C544BBCA9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5F64EB-AC16-48E6-B11D-8B13BBC05715}" type="pres">
      <dgm:prSet presAssocID="{615E623B-3DE4-4A09-A0ED-C0CA87365DFB}" presName="sibTrans" presStyleCnt="0"/>
      <dgm:spPr/>
      <dgm:t>
        <a:bodyPr/>
        <a:lstStyle/>
        <a:p>
          <a:endParaRPr lang="en-US"/>
        </a:p>
      </dgm:t>
    </dgm:pt>
    <dgm:pt modelId="{80642000-7A9A-4640-B581-9C7A2E9A3D2B}" type="pres">
      <dgm:prSet presAssocID="{FB1B57F0-FEF0-4197-AF2E-682DCE82473C}" presName="composite" presStyleCnt="0"/>
      <dgm:spPr/>
      <dgm:t>
        <a:bodyPr/>
        <a:lstStyle/>
        <a:p>
          <a:endParaRPr lang="en-US"/>
        </a:p>
      </dgm:t>
    </dgm:pt>
    <dgm:pt modelId="{2735DE3B-7916-40F2-8C28-24350A8B79D9}" type="pres">
      <dgm:prSet presAssocID="{FB1B57F0-FEF0-4197-AF2E-682DCE82473C}" presName="bentUpArrow1" presStyleLbl="alignImgPlace1" presStyleIdx="1" presStyleCnt="3"/>
      <dgm:spPr/>
      <dgm:t>
        <a:bodyPr/>
        <a:lstStyle/>
        <a:p>
          <a:endParaRPr lang="en-US"/>
        </a:p>
      </dgm:t>
    </dgm:pt>
    <dgm:pt modelId="{0418477E-D4F1-4FBF-9EDA-87CBDBFA34D4}" type="pres">
      <dgm:prSet presAssocID="{FB1B57F0-FEF0-4197-AF2E-682DCE82473C}" presName="ParentText" presStyleLbl="node1" presStyleIdx="1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2CD0A0-5946-4616-BD06-31FED22AE419}" type="pres">
      <dgm:prSet presAssocID="{FB1B57F0-FEF0-4197-AF2E-682DCE82473C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0CF8A5-C1FF-40A1-8E75-F443FF7A4844}" type="pres">
      <dgm:prSet presAssocID="{D3A425E5-C6BA-4274-AF57-079ACF632342}" presName="sibTrans" presStyleCnt="0"/>
      <dgm:spPr/>
      <dgm:t>
        <a:bodyPr/>
        <a:lstStyle/>
        <a:p>
          <a:endParaRPr lang="en-US"/>
        </a:p>
      </dgm:t>
    </dgm:pt>
    <dgm:pt modelId="{8962F8DA-DBA5-41CA-A2A1-E65076598B52}" type="pres">
      <dgm:prSet presAssocID="{9C5BD93C-2BEC-416F-8E08-ED2479BB3C29}" presName="composite" presStyleCnt="0"/>
      <dgm:spPr/>
      <dgm:t>
        <a:bodyPr/>
        <a:lstStyle/>
        <a:p>
          <a:endParaRPr lang="en-US"/>
        </a:p>
      </dgm:t>
    </dgm:pt>
    <dgm:pt modelId="{873C935C-30F9-4D1D-BD1E-5EFE80B0CACF}" type="pres">
      <dgm:prSet presAssocID="{9C5BD93C-2BEC-416F-8E08-ED2479BB3C29}" presName="bentUpArrow1" presStyleLbl="alignImgPlace1" presStyleIdx="2" presStyleCnt="3"/>
      <dgm:spPr/>
      <dgm:t>
        <a:bodyPr/>
        <a:lstStyle/>
        <a:p>
          <a:endParaRPr lang="en-US"/>
        </a:p>
      </dgm:t>
    </dgm:pt>
    <dgm:pt modelId="{7FE42759-F5B2-4EC7-B9F0-1FA47044D6D2}" type="pres">
      <dgm:prSet presAssocID="{9C5BD93C-2BEC-416F-8E08-ED2479BB3C29}" presName="ParentText" presStyleLbl="node1" presStyleIdx="2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8BC087-6096-4164-8703-823DBD6C6EBB}" type="pres">
      <dgm:prSet presAssocID="{9C5BD93C-2BEC-416F-8E08-ED2479BB3C29}" presName="Child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9B63A4-EB10-44E7-BFE3-6C5A7F59C90A}" type="pres">
      <dgm:prSet presAssocID="{7629FFAF-7489-4A8C-B1D0-907554D4DD79}" presName="sibTrans" presStyleCnt="0"/>
      <dgm:spPr/>
      <dgm:t>
        <a:bodyPr/>
        <a:lstStyle/>
        <a:p>
          <a:endParaRPr lang="en-US"/>
        </a:p>
      </dgm:t>
    </dgm:pt>
    <dgm:pt modelId="{CFF1A01E-0182-4E41-B719-8931A4AD7E87}" type="pres">
      <dgm:prSet presAssocID="{9ED06D64-E103-44F6-93FF-C1A4C4F28D4C}" presName="composite" presStyleCnt="0"/>
      <dgm:spPr/>
      <dgm:t>
        <a:bodyPr/>
        <a:lstStyle/>
        <a:p>
          <a:endParaRPr lang="en-US"/>
        </a:p>
      </dgm:t>
    </dgm:pt>
    <dgm:pt modelId="{CE79FF76-7126-4869-9697-B97ECFA75002}" type="pres">
      <dgm:prSet presAssocID="{9ED06D64-E103-44F6-93FF-C1A4C4F28D4C}" presName="ParentText" presStyleLbl="node1" presStyleIdx="3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1EA2D42-30DD-4752-A72D-AE4A37C64240}" srcId="{0B472F48-857E-4E06-8705-CE9E406E1F3A}" destId="{FB1B57F0-FEF0-4197-AF2E-682DCE82473C}" srcOrd="1" destOrd="0" parTransId="{BDEC5E0A-53FD-49C2-950B-92A480DF3D7B}" sibTransId="{D3A425E5-C6BA-4274-AF57-079ACF632342}"/>
    <dgm:cxn modelId="{3CAFC1D1-7AB6-49A8-9099-51F5406A85F1}" srcId="{0B472F48-857E-4E06-8705-CE9E406E1F3A}" destId="{9ED06D64-E103-44F6-93FF-C1A4C4F28D4C}" srcOrd="3" destOrd="0" parTransId="{E61D12D9-D93D-425A-853E-E80ACD056259}" sibTransId="{8F81B0C0-C347-4C4B-8027-75154D35E061}"/>
    <dgm:cxn modelId="{4C66710B-7239-459D-94B7-F3C6E6A96572}" type="presOf" srcId="{9C5BD93C-2BEC-416F-8E08-ED2479BB3C29}" destId="{7FE42759-F5B2-4EC7-B9F0-1FA47044D6D2}" srcOrd="0" destOrd="0" presId="urn:microsoft.com/office/officeart/2005/8/layout/StepDownProcess"/>
    <dgm:cxn modelId="{E29B40D0-F345-4217-A1CA-BBE167EB7753}" srcId="{0B472F48-857E-4E06-8705-CE9E406E1F3A}" destId="{9C5BD93C-2BEC-416F-8E08-ED2479BB3C29}" srcOrd="2" destOrd="0" parTransId="{CB1DBC9B-5B10-49D4-AF7F-2603DF703A8B}" sibTransId="{7629FFAF-7489-4A8C-B1D0-907554D4DD79}"/>
    <dgm:cxn modelId="{EB13EDD3-3EF2-406E-B656-3ADD36F7C4D5}" type="presOf" srcId="{0B472F48-857E-4E06-8705-CE9E406E1F3A}" destId="{7405B432-5CFB-4B41-A033-345C23C26E66}" srcOrd="0" destOrd="0" presId="urn:microsoft.com/office/officeart/2005/8/layout/StepDownProcess"/>
    <dgm:cxn modelId="{6F237F59-9259-4FC0-B689-74BA41C88190}" srcId="{0B472F48-857E-4E06-8705-CE9E406E1F3A}" destId="{B9B615A5-C6B0-447B-BA11-E08C544BBCA9}" srcOrd="0" destOrd="0" parTransId="{6A35C8D9-F6E6-4127-8917-F657916F7381}" sibTransId="{615E623B-3DE4-4A09-A0ED-C0CA87365DFB}"/>
    <dgm:cxn modelId="{714C04F4-AFEF-4B18-A0BE-99CD529D1350}" type="presOf" srcId="{FB1B57F0-FEF0-4197-AF2E-682DCE82473C}" destId="{0418477E-D4F1-4FBF-9EDA-87CBDBFA34D4}" srcOrd="0" destOrd="0" presId="urn:microsoft.com/office/officeart/2005/8/layout/StepDownProcess"/>
    <dgm:cxn modelId="{3FB30AD5-5227-4684-80EE-2B08556ECFC9}" type="presOf" srcId="{B9B615A5-C6B0-447B-BA11-E08C544BBCA9}" destId="{ECDB9B99-ACA1-4713-8D8D-CE5ED4CD1558}" srcOrd="0" destOrd="0" presId="urn:microsoft.com/office/officeart/2005/8/layout/StepDownProcess"/>
    <dgm:cxn modelId="{8C0E0770-D2A7-45EB-985F-D25F8DC8E7E1}" type="presOf" srcId="{9ED06D64-E103-44F6-93FF-C1A4C4F28D4C}" destId="{CE79FF76-7126-4869-9697-B97ECFA75002}" srcOrd="0" destOrd="0" presId="urn:microsoft.com/office/officeart/2005/8/layout/StepDownProcess"/>
    <dgm:cxn modelId="{1BEBF350-45B9-474A-8508-8C5C7B4D43C9}" type="presParOf" srcId="{7405B432-5CFB-4B41-A033-345C23C26E66}" destId="{5646EB36-7BAD-4286-A0F5-C1A11E9E9D8C}" srcOrd="0" destOrd="0" presId="urn:microsoft.com/office/officeart/2005/8/layout/StepDownProcess"/>
    <dgm:cxn modelId="{EDE4D6CC-BA78-41B9-BB70-167189C382BC}" type="presParOf" srcId="{5646EB36-7BAD-4286-A0F5-C1A11E9E9D8C}" destId="{02F2AD80-A1F8-40D9-BB72-0CFED2C95344}" srcOrd="0" destOrd="0" presId="urn:microsoft.com/office/officeart/2005/8/layout/StepDownProcess"/>
    <dgm:cxn modelId="{CF49DF4B-7D62-4710-B0E5-88EE8CFDBEE3}" type="presParOf" srcId="{5646EB36-7BAD-4286-A0F5-C1A11E9E9D8C}" destId="{ECDB9B99-ACA1-4713-8D8D-CE5ED4CD1558}" srcOrd="1" destOrd="0" presId="urn:microsoft.com/office/officeart/2005/8/layout/StepDownProcess"/>
    <dgm:cxn modelId="{1BE59D21-238F-4E4C-B4A5-BDB082EB56ED}" type="presParOf" srcId="{5646EB36-7BAD-4286-A0F5-C1A11E9E9D8C}" destId="{307029AA-8C91-49A8-BF4E-244640B50C97}" srcOrd="2" destOrd="0" presId="urn:microsoft.com/office/officeart/2005/8/layout/StepDownProcess"/>
    <dgm:cxn modelId="{99349B0B-EFB6-4AEE-843C-3061D2A06190}" type="presParOf" srcId="{7405B432-5CFB-4B41-A033-345C23C26E66}" destId="{A65F64EB-AC16-48E6-B11D-8B13BBC05715}" srcOrd="1" destOrd="0" presId="urn:microsoft.com/office/officeart/2005/8/layout/StepDownProcess"/>
    <dgm:cxn modelId="{C8B43861-1A91-4A32-BC59-BE93E65269CF}" type="presParOf" srcId="{7405B432-5CFB-4B41-A033-345C23C26E66}" destId="{80642000-7A9A-4640-B581-9C7A2E9A3D2B}" srcOrd="2" destOrd="0" presId="urn:microsoft.com/office/officeart/2005/8/layout/StepDownProcess"/>
    <dgm:cxn modelId="{2DDFC083-56A2-43FB-AC7C-E5121A694E93}" type="presParOf" srcId="{80642000-7A9A-4640-B581-9C7A2E9A3D2B}" destId="{2735DE3B-7916-40F2-8C28-24350A8B79D9}" srcOrd="0" destOrd="0" presId="urn:microsoft.com/office/officeart/2005/8/layout/StepDownProcess"/>
    <dgm:cxn modelId="{49B0D213-54D2-4463-9F75-70D52E41A344}" type="presParOf" srcId="{80642000-7A9A-4640-B581-9C7A2E9A3D2B}" destId="{0418477E-D4F1-4FBF-9EDA-87CBDBFA34D4}" srcOrd="1" destOrd="0" presId="urn:microsoft.com/office/officeart/2005/8/layout/StepDownProcess"/>
    <dgm:cxn modelId="{94F5C488-02E3-40BB-95F7-3BF57B64E61F}" type="presParOf" srcId="{80642000-7A9A-4640-B581-9C7A2E9A3D2B}" destId="{A02CD0A0-5946-4616-BD06-31FED22AE419}" srcOrd="2" destOrd="0" presId="urn:microsoft.com/office/officeart/2005/8/layout/StepDownProcess"/>
    <dgm:cxn modelId="{E07E462A-0D67-43B1-B50F-6A8EA1BA1517}" type="presParOf" srcId="{7405B432-5CFB-4B41-A033-345C23C26E66}" destId="{D60CF8A5-C1FF-40A1-8E75-F443FF7A4844}" srcOrd="3" destOrd="0" presId="urn:microsoft.com/office/officeart/2005/8/layout/StepDownProcess"/>
    <dgm:cxn modelId="{111514CA-0136-49AF-866B-BEC2B949EA4A}" type="presParOf" srcId="{7405B432-5CFB-4B41-A033-345C23C26E66}" destId="{8962F8DA-DBA5-41CA-A2A1-E65076598B52}" srcOrd="4" destOrd="0" presId="urn:microsoft.com/office/officeart/2005/8/layout/StepDownProcess"/>
    <dgm:cxn modelId="{3F94FE51-7B86-44EC-B19D-99774E3AA5A4}" type="presParOf" srcId="{8962F8DA-DBA5-41CA-A2A1-E65076598B52}" destId="{873C935C-30F9-4D1D-BD1E-5EFE80B0CACF}" srcOrd="0" destOrd="0" presId="urn:microsoft.com/office/officeart/2005/8/layout/StepDownProcess"/>
    <dgm:cxn modelId="{7C09EB46-F302-4601-B01B-226868F92F00}" type="presParOf" srcId="{8962F8DA-DBA5-41CA-A2A1-E65076598B52}" destId="{7FE42759-F5B2-4EC7-B9F0-1FA47044D6D2}" srcOrd="1" destOrd="0" presId="urn:microsoft.com/office/officeart/2005/8/layout/StepDownProcess"/>
    <dgm:cxn modelId="{4BB92961-1980-475E-BD4A-AB717E0B6C01}" type="presParOf" srcId="{8962F8DA-DBA5-41CA-A2A1-E65076598B52}" destId="{428BC087-6096-4164-8703-823DBD6C6EBB}" srcOrd="2" destOrd="0" presId="urn:microsoft.com/office/officeart/2005/8/layout/StepDownProcess"/>
    <dgm:cxn modelId="{0ABBAB09-426D-4759-A35A-A818CB2A6DFC}" type="presParOf" srcId="{7405B432-5CFB-4B41-A033-345C23C26E66}" destId="{2D9B63A4-EB10-44E7-BFE3-6C5A7F59C90A}" srcOrd="5" destOrd="0" presId="urn:microsoft.com/office/officeart/2005/8/layout/StepDownProcess"/>
    <dgm:cxn modelId="{5910CE30-0C6C-435F-B5BE-F9D732772D08}" type="presParOf" srcId="{7405B432-5CFB-4B41-A033-345C23C26E66}" destId="{CFF1A01E-0182-4E41-B719-8931A4AD7E87}" srcOrd="6" destOrd="0" presId="urn:microsoft.com/office/officeart/2005/8/layout/StepDownProcess"/>
    <dgm:cxn modelId="{8840906C-6AE6-4033-962F-C7349A23E5F8}" type="presParOf" srcId="{CFF1A01E-0182-4E41-B719-8931A4AD7E87}" destId="{CE79FF76-7126-4869-9697-B97ECFA75002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606AE86-D81A-4FBF-96D6-76F86736A284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74F5445D-7B65-440E-840B-6E015D020ABF}">
      <dgm:prSet phldrT="[Text]"/>
      <dgm:spPr/>
      <dgm:t>
        <a:bodyPr/>
        <a:lstStyle/>
        <a:p>
          <a:r>
            <a:rPr lang="en-US" dirty="0" smtClean="0"/>
            <a:t>Target population</a:t>
          </a:r>
          <a:endParaRPr lang="en-US" dirty="0"/>
        </a:p>
      </dgm:t>
    </dgm:pt>
    <dgm:pt modelId="{67E0B5B8-885D-4194-BC0C-3E66CECBBEC6}" type="parTrans" cxnId="{41EC046C-1D0E-44CB-A2F9-93F2E6AE34C0}">
      <dgm:prSet/>
      <dgm:spPr/>
      <dgm:t>
        <a:bodyPr/>
        <a:lstStyle/>
        <a:p>
          <a:endParaRPr lang="en-US"/>
        </a:p>
      </dgm:t>
    </dgm:pt>
    <dgm:pt modelId="{86E255FD-051A-4B6E-8075-AB4C6D2917BE}" type="sibTrans" cxnId="{41EC046C-1D0E-44CB-A2F9-93F2E6AE34C0}">
      <dgm:prSet/>
      <dgm:spPr/>
      <dgm:t>
        <a:bodyPr/>
        <a:lstStyle/>
        <a:p>
          <a:endParaRPr lang="en-US"/>
        </a:p>
      </dgm:t>
    </dgm:pt>
    <dgm:pt modelId="{D8AEE4F5-7AE9-42DD-AA68-5F31FFEE0386}">
      <dgm:prSet phldrT="[Text]"/>
      <dgm:spPr/>
      <dgm:t>
        <a:bodyPr/>
        <a:lstStyle/>
        <a:p>
          <a:r>
            <a:rPr lang="en-US" dirty="0" smtClean="0"/>
            <a:t>Sampling frame</a:t>
          </a:r>
          <a:endParaRPr lang="en-US" dirty="0"/>
        </a:p>
      </dgm:t>
    </dgm:pt>
    <dgm:pt modelId="{C3EFAA39-46D7-4C37-82B8-D43E6B9BF420}" type="parTrans" cxnId="{DDFD5EEC-28F0-457E-91B9-C26DEB4A97DB}">
      <dgm:prSet/>
      <dgm:spPr/>
      <dgm:t>
        <a:bodyPr/>
        <a:lstStyle/>
        <a:p>
          <a:endParaRPr lang="en-US"/>
        </a:p>
      </dgm:t>
    </dgm:pt>
    <dgm:pt modelId="{2DD5BDB3-606C-4D3B-AD96-6535978889A7}" type="sibTrans" cxnId="{DDFD5EEC-28F0-457E-91B9-C26DEB4A97DB}">
      <dgm:prSet/>
      <dgm:spPr/>
      <dgm:t>
        <a:bodyPr/>
        <a:lstStyle/>
        <a:p>
          <a:endParaRPr lang="en-US"/>
        </a:p>
      </dgm:t>
    </dgm:pt>
    <dgm:pt modelId="{9ABC3B49-81C2-4567-B724-E39443C956DC}">
      <dgm:prSet phldrT="[Text]"/>
      <dgm:spPr/>
      <dgm:t>
        <a:bodyPr/>
        <a:lstStyle/>
        <a:p>
          <a:r>
            <a:rPr lang="en-US" dirty="0" smtClean="0"/>
            <a:t>Master and PhD  students of CMU whose area of research or curriculum is relative to engineering, industrial design or business administration</a:t>
          </a:r>
          <a:endParaRPr lang="en-US" dirty="0"/>
        </a:p>
      </dgm:t>
    </dgm:pt>
    <dgm:pt modelId="{91A494AD-92DD-4A3B-A2A9-DB146B938E78}" type="parTrans" cxnId="{4629185A-6C79-4816-8114-5E1C600C7E94}">
      <dgm:prSet/>
      <dgm:spPr/>
      <dgm:t>
        <a:bodyPr/>
        <a:lstStyle/>
        <a:p>
          <a:endParaRPr lang="en-US"/>
        </a:p>
      </dgm:t>
    </dgm:pt>
    <dgm:pt modelId="{29ECA5FE-123E-4199-912B-63D176CC84B4}" type="sibTrans" cxnId="{4629185A-6C79-4816-8114-5E1C600C7E94}">
      <dgm:prSet/>
      <dgm:spPr/>
      <dgm:t>
        <a:bodyPr/>
        <a:lstStyle/>
        <a:p>
          <a:endParaRPr lang="en-US"/>
        </a:p>
      </dgm:t>
    </dgm:pt>
    <dgm:pt modelId="{1970E065-1AF5-4318-BF95-20C9E447B94D}">
      <dgm:prSet phldrT="[Text]"/>
      <dgm:spPr/>
      <dgm:t>
        <a:bodyPr/>
        <a:lstStyle/>
        <a:p>
          <a:r>
            <a:rPr lang="en-US" dirty="0" smtClean="0"/>
            <a:t>Students in the target population that either have past job experience or they have been in CMU long enough to be able to have an opinion. </a:t>
          </a:r>
          <a:endParaRPr lang="en-US" dirty="0"/>
        </a:p>
      </dgm:t>
    </dgm:pt>
    <dgm:pt modelId="{4A151577-8140-469E-A59D-A2F622467197}" type="parTrans" cxnId="{175567CC-573B-44DD-AB03-EF821FC43D4A}">
      <dgm:prSet/>
      <dgm:spPr/>
      <dgm:t>
        <a:bodyPr/>
        <a:lstStyle/>
        <a:p>
          <a:endParaRPr lang="en-US"/>
        </a:p>
      </dgm:t>
    </dgm:pt>
    <dgm:pt modelId="{AA8266ED-081B-4769-BDF9-87CFBE809299}" type="sibTrans" cxnId="{175567CC-573B-44DD-AB03-EF821FC43D4A}">
      <dgm:prSet/>
      <dgm:spPr/>
      <dgm:t>
        <a:bodyPr/>
        <a:lstStyle/>
        <a:p>
          <a:endParaRPr lang="en-US"/>
        </a:p>
      </dgm:t>
    </dgm:pt>
    <dgm:pt modelId="{504099E6-F32C-4742-A0D7-C0A28555E454}">
      <dgm:prSet phldrT="[Text]"/>
      <dgm:spPr/>
      <dgm:t>
        <a:bodyPr/>
        <a:lstStyle/>
        <a:p>
          <a:r>
            <a:rPr lang="en-US" smtClean="0"/>
            <a:t>Sample design</a:t>
          </a:r>
          <a:endParaRPr lang="en-US" dirty="0"/>
        </a:p>
      </dgm:t>
    </dgm:pt>
    <dgm:pt modelId="{30D04081-BDAD-4882-B2C5-F3AC2E6E1DCC}" type="parTrans" cxnId="{456692A8-7639-497E-8395-85D6106FF606}">
      <dgm:prSet/>
      <dgm:spPr/>
      <dgm:t>
        <a:bodyPr/>
        <a:lstStyle/>
        <a:p>
          <a:endParaRPr lang="en-US"/>
        </a:p>
      </dgm:t>
    </dgm:pt>
    <dgm:pt modelId="{D7CCBD48-A734-419B-9532-EEEF1197F4BB}" type="sibTrans" cxnId="{456692A8-7639-497E-8395-85D6106FF606}">
      <dgm:prSet/>
      <dgm:spPr/>
      <dgm:t>
        <a:bodyPr/>
        <a:lstStyle/>
        <a:p>
          <a:endParaRPr lang="en-US"/>
        </a:p>
      </dgm:t>
    </dgm:pt>
    <dgm:pt modelId="{40BB6EBB-8C43-45F5-A831-1AB826A2E611}">
      <dgm:prSet phldrT="[Text]"/>
      <dgm:spPr/>
      <dgm:t>
        <a:bodyPr/>
        <a:lstStyle/>
        <a:p>
          <a:r>
            <a:rPr lang="en-US" dirty="0" smtClean="0"/>
            <a:t>SRS on people with specific characteristics that fit to the target population based on the CMU directory.</a:t>
          </a:r>
          <a:endParaRPr lang="en-US" dirty="0"/>
        </a:p>
      </dgm:t>
    </dgm:pt>
    <dgm:pt modelId="{6E4975B3-24CB-4361-93BE-F14C7340E654}" type="parTrans" cxnId="{5C88273C-FBAD-425C-9A2F-3F56976CE8A2}">
      <dgm:prSet/>
      <dgm:spPr/>
      <dgm:t>
        <a:bodyPr/>
        <a:lstStyle/>
        <a:p>
          <a:endParaRPr lang="en-US"/>
        </a:p>
      </dgm:t>
    </dgm:pt>
    <dgm:pt modelId="{1D8C233D-EE8B-4007-8109-8AFC9BBDFC39}" type="sibTrans" cxnId="{5C88273C-FBAD-425C-9A2F-3F56976CE8A2}">
      <dgm:prSet/>
      <dgm:spPr/>
      <dgm:t>
        <a:bodyPr/>
        <a:lstStyle/>
        <a:p>
          <a:endParaRPr lang="en-US"/>
        </a:p>
      </dgm:t>
    </dgm:pt>
    <dgm:pt modelId="{68835938-AF6A-4F0B-A1DF-16FE1C9A8AD0}">
      <dgm:prSet phldrT="[Text]"/>
      <dgm:spPr/>
      <dgm:t>
        <a:bodyPr/>
        <a:lstStyle/>
        <a:p>
          <a:r>
            <a:rPr lang="en-US" dirty="0" smtClean="0"/>
            <a:t>Mode of administration</a:t>
          </a:r>
          <a:endParaRPr lang="en-US" dirty="0"/>
        </a:p>
      </dgm:t>
    </dgm:pt>
    <dgm:pt modelId="{098BB529-B393-4CFB-BE47-8451F24DD043}" type="parTrans" cxnId="{D8270195-4CCF-4C58-91F2-BBB2F90EC753}">
      <dgm:prSet/>
      <dgm:spPr/>
      <dgm:t>
        <a:bodyPr/>
        <a:lstStyle/>
        <a:p>
          <a:endParaRPr lang="en-US"/>
        </a:p>
      </dgm:t>
    </dgm:pt>
    <dgm:pt modelId="{DC3E1A05-DD4B-4019-91C6-F77BF7F8B733}" type="sibTrans" cxnId="{D8270195-4CCF-4C58-91F2-BBB2F90EC753}">
      <dgm:prSet/>
      <dgm:spPr/>
      <dgm:t>
        <a:bodyPr/>
        <a:lstStyle/>
        <a:p>
          <a:endParaRPr lang="en-US"/>
        </a:p>
      </dgm:t>
    </dgm:pt>
    <dgm:pt modelId="{FCE0EC4C-0D00-490F-B4FE-86CA8E3CA1E0}">
      <dgm:prSet phldrT="[Text]"/>
      <dgm:spPr/>
      <dgm:t>
        <a:bodyPr/>
        <a:lstStyle/>
        <a:p>
          <a:r>
            <a:rPr lang="en-US" dirty="0" smtClean="0"/>
            <a:t>Web-based, self-administered (Survey Monkey)</a:t>
          </a:r>
          <a:endParaRPr lang="en-US" dirty="0"/>
        </a:p>
      </dgm:t>
    </dgm:pt>
    <dgm:pt modelId="{2BAC0EEF-1439-46AF-BD9E-FD7308B14601}" type="parTrans" cxnId="{25E12306-C039-43CD-8E13-369DFDA11FC8}">
      <dgm:prSet/>
      <dgm:spPr/>
      <dgm:t>
        <a:bodyPr/>
        <a:lstStyle/>
        <a:p>
          <a:endParaRPr lang="en-US"/>
        </a:p>
      </dgm:t>
    </dgm:pt>
    <dgm:pt modelId="{8F1AF5E8-3FE1-40A1-BB73-B8FE2669A4FD}" type="sibTrans" cxnId="{25E12306-C039-43CD-8E13-369DFDA11FC8}">
      <dgm:prSet/>
      <dgm:spPr/>
      <dgm:t>
        <a:bodyPr/>
        <a:lstStyle/>
        <a:p>
          <a:endParaRPr lang="en-US"/>
        </a:p>
      </dgm:t>
    </dgm:pt>
    <dgm:pt modelId="{419370A0-374A-4B0C-B0C0-B476F2E088B5}" type="pres">
      <dgm:prSet presAssocID="{E606AE86-D81A-4FBF-96D6-76F86736A28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0A8CB711-B659-45D2-8532-6527E7F8C9B8}" type="pres">
      <dgm:prSet presAssocID="{68835938-AF6A-4F0B-A1DF-16FE1C9A8AD0}" presName="parentLin" presStyleCnt="0"/>
      <dgm:spPr/>
      <dgm:t>
        <a:bodyPr/>
        <a:lstStyle/>
        <a:p>
          <a:endParaRPr lang="en-US"/>
        </a:p>
      </dgm:t>
    </dgm:pt>
    <dgm:pt modelId="{6A5779B8-F791-443F-ACD3-D719AC92EA1F}" type="pres">
      <dgm:prSet presAssocID="{68835938-AF6A-4F0B-A1DF-16FE1C9A8AD0}" presName="parentLeftMargin" presStyleLbl="node1" presStyleIdx="0" presStyleCnt="4"/>
      <dgm:spPr/>
      <dgm:t>
        <a:bodyPr/>
        <a:lstStyle/>
        <a:p>
          <a:endParaRPr lang="en-CA"/>
        </a:p>
      </dgm:t>
    </dgm:pt>
    <dgm:pt modelId="{4B33605A-31BD-49C0-8DBC-4246DDC1AC5E}" type="pres">
      <dgm:prSet presAssocID="{68835938-AF6A-4F0B-A1DF-16FE1C9A8AD0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97DC57EA-8A41-4DD1-8B46-47EB5AFCEF2A}" type="pres">
      <dgm:prSet presAssocID="{68835938-AF6A-4F0B-A1DF-16FE1C9A8AD0}" presName="negativeSpace" presStyleCnt="0"/>
      <dgm:spPr/>
      <dgm:t>
        <a:bodyPr/>
        <a:lstStyle/>
        <a:p>
          <a:endParaRPr lang="en-US"/>
        </a:p>
      </dgm:t>
    </dgm:pt>
    <dgm:pt modelId="{77CB1008-E2FC-40AE-811F-0F75600D38F6}" type="pres">
      <dgm:prSet presAssocID="{68835938-AF6A-4F0B-A1DF-16FE1C9A8AD0}" presName="childText" presStyleLbl="conFgAcc1" presStyleIdx="0" presStyleCnt="4" custLinFactNeighborY="-38163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8E92DBDB-DC13-436D-BC76-45F470A207F6}" type="pres">
      <dgm:prSet presAssocID="{DC3E1A05-DD4B-4019-91C6-F77BF7F8B733}" presName="spaceBetweenRectangles" presStyleCnt="0"/>
      <dgm:spPr/>
      <dgm:t>
        <a:bodyPr/>
        <a:lstStyle/>
        <a:p>
          <a:endParaRPr lang="en-US"/>
        </a:p>
      </dgm:t>
    </dgm:pt>
    <dgm:pt modelId="{6FA8602B-4094-4CAB-8E8B-1EFF191C652B}" type="pres">
      <dgm:prSet presAssocID="{74F5445D-7B65-440E-840B-6E015D020ABF}" presName="parentLin" presStyleCnt="0"/>
      <dgm:spPr/>
      <dgm:t>
        <a:bodyPr/>
        <a:lstStyle/>
        <a:p>
          <a:endParaRPr lang="en-US"/>
        </a:p>
      </dgm:t>
    </dgm:pt>
    <dgm:pt modelId="{AFA8D75D-DEA1-4D46-A4F3-F6510EF4E737}" type="pres">
      <dgm:prSet presAssocID="{74F5445D-7B65-440E-840B-6E015D020ABF}" presName="parentLeftMargin" presStyleLbl="node1" presStyleIdx="0" presStyleCnt="4"/>
      <dgm:spPr/>
      <dgm:t>
        <a:bodyPr/>
        <a:lstStyle/>
        <a:p>
          <a:endParaRPr lang="en-CA"/>
        </a:p>
      </dgm:t>
    </dgm:pt>
    <dgm:pt modelId="{FCB632BE-B0C4-425F-8458-36E409DBD577}" type="pres">
      <dgm:prSet presAssocID="{74F5445D-7B65-440E-840B-6E015D020ABF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5D85418E-5742-4369-9221-4B6DD2B26EAA}" type="pres">
      <dgm:prSet presAssocID="{74F5445D-7B65-440E-840B-6E015D020ABF}" presName="negativeSpace" presStyleCnt="0"/>
      <dgm:spPr/>
      <dgm:t>
        <a:bodyPr/>
        <a:lstStyle/>
        <a:p>
          <a:endParaRPr lang="en-US"/>
        </a:p>
      </dgm:t>
    </dgm:pt>
    <dgm:pt modelId="{91852091-A2D9-4B63-88E3-346642EA4B9C}" type="pres">
      <dgm:prSet presAssocID="{74F5445D-7B65-440E-840B-6E015D020ABF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188700-E5FA-48AD-BD4B-D27854E8D389}" type="pres">
      <dgm:prSet presAssocID="{86E255FD-051A-4B6E-8075-AB4C6D2917BE}" presName="spaceBetweenRectangles" presStyleCnt="0"/>
      <dgm:spPr/>
      <dgm:t>
        <a:bodyPr/>
        <a:lstStyle/>
        <a:p>
          <a:endParaRPr lang="en-US"/>
        </a:p>
      </dgm:t>
    </dgm:pt>
    <dgm:pt modelId="{DC3F4F6B-A4AD-4205-90A4-C910557BE316}" type="pres">
      <dgm:prSet presAssocID="{D8AEE4F5-7AE9-42DD-AA68-5F31FFEE0386}" presName="parentLin" presStyleCnt="0"/>
      <dgm:spPr/>
      <dgm:t>
        <a:bodyPr/>
        <a:lstStyle/>
        <a:p>
          <a:endParaRPr lang="en-US"/>
        </a:p>
      </dgm:t>
    </dgm:pt>
    <dgm:pt modelId="{9AA3F5A7-AC8D-4D70-BE4F-A18F83BBB9A5}" type="pres">
      <dgm:prSet presAssocID="{D8AEE4F5-7AE9-42DD-AA68-5F31FFEE0386}" presName="parentLeftMargin" presStyleLbl="node1" presStyleIdx="1" presStyleCnt="4"/>
      <dgm:spPr/>
      <dgm:t>
        <a:bodyPr/>
        <a:lstStyle/>
        <a:p>
          <a:endParaRPr lang="en-CA"/>
        </a:p>
      </dgm:t>
    </dgm:pt>
    <dgm:pt modelId="{F60F5439-6F36-4809-B71D-69541072A3D9}" type="pres">
      <dgm:prSet presAssocID="{D8AEE4F5-7AE9-42DD-AA68-5F31FFEE0386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54AA576D-85B6-4AF9-AA5A-F1446DD14FD7}" type="pres">
      <dgm:prSet presAssocID="{D8AEE4F5-7AE9-42DD-AA68-5F31FFEE0386}" presName="negativeSpace" presStyleCnt="0"/>
      <dgm:spPr/>
      <dgm:t>
        <a:bodyPr/>
        <a:lstStyle/>
        <a:p>
          <a:endParaRPr lang="en-US"/>
        </a:p>
      </dgm:t>
    </dgm:pt>
    <dgm:pt modelId="{45D79B23-AB6F-4019-9F90-4D6F0F49C8E9}" type="pres">
      <dgm:prSet presAssocID="{D8AEE4F5-7AE9-42DD-AA68-5F31FFEE0386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34E6F5-C53D-48F6-BA28-343171926654}" type="pres">
      <dgm:prSet presAssocID="{2DD5BDB3-606C-4D3B-AD96-6535978889A7}" presName="spaceBetweenRectangles" presStyleCnt="0"/>
      <dgm:spPr/>
      <dgm:t>
        <a:bodyPr/>
        <a:lstStyle/>
        <a:p>
          <a:endParaRPr lang="en-US"/>
        </a:p>
      </dgm:t>
    </dgm:pt>
    <dgm:pt modelId="{A6ED800A-8ABE-4BD8-A44F-216443026EF2}" type="pres">
      <dgm:prSet presAssocID="{504099E6-F32C-4742-A0D7-C0A28555E454}" presName="parentLin" presStyleCnt="0"/>
      <dgm:spPr/>
      <dgm:t>
        <a:bodyPr/>
        <a:lstStyle/>
        <a:p>
          <a:endParaRPr lang="en-US"/>
        </a:p>
      </dgm:t>
    </dgm:pt>
    <dgm:pt modelId="{F035F2F4-8BD6-490B-9D0B-B97C6452AA9C}" type="pres">
      <dgm:prSet presAssocID="{504099E6-F32C-4742-A0D7-C0A28555E454}" presName="parentLeftMargin" presStyleLbl="node1" presStyleIdx="2" presStyleCnt="4"/>
      <dgm:spPr/>
      <dgm:t>
        <a:bodyPr/>
        <a:lstStyle/>
        <a:p>
          <a:endParaRPr lang="en-CA"/>
        </a:p>
      </dgm:t>
    </dgm:pt>
    <dgm:pt modelId="{BDB40731-3132-422E-B1E5-6F715759F50F}" type="pres">
      <dgm:prSet presAssocID="{504099E6-F32C-4742-A0D7-C0A28555E454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803491B3-486D-4974-A9AB-C053C79F5440}" type="pres">
      <dgm:prSet presAssocID="{504099E6-F32C-4742-A0D7-C0A28555E454}" presName="negativeSpace" presStyleCnt="0"/>
      <dgm:spPr/>
      <dgm:t>
        <a:bodyPr/>
        <a:lstStyle/>
        <a:p>
          <a:endParaRPr lang="en-US"/>
        </a:p>
      </dgm:t>
    </dgm:pt>
    <dgm:pt modelId="{DA685980-C28A-4DBA-92C7-F6AA4C2C517E}" type="pres">
      <dgm:prSet presAssocID="{504099E6-F32C-4742-A0D7-C0A28555E454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0156C5B-AF3B-4FB8-9E12-E32038215266}" type="presOf" srcId="{40BB6EBB-8C43-45F5-A831-1AB826A2E611}" destId="{DA685980-C28A-4DBA-92C7-F6AA4C2C517E}" srcOrd="0" destOrd="0" presId="urn:microsoft.com/office/officeart/2005/8/layout/list1"/>
    <dgm:cxn modelId="{3AA68245-E087-4280-9FC4-51BEDAAA1A7C}" type="presOf" srcId="{1970E065-1AF5-4318-BF95-20C9E447B94D}" destId="{45D79B23-AB6F-4019-9F90-4D6F0F49C8E9}" srcOrd="0" destOrd="0" presId="urn:microsoft.com/office/officeart/2005/8/layout/list1"/>
    <dgm:cxn modelId="{33E61AA1-6EBD-485C-8608-0FA9DBB0457D}" type="presOf" srcId="{FCE0EC4C-0D00-490F-B4FE-86CA8E3CA1E0}" destId="{77CB1008-E2FC-40AE-811F-0F75600D38F6}" srcOrd="0" destOrd="0" presId="urn:microsoft.com/office/officeart/2005/8/layout/list1"/>
    <dgm:cxn modelId="{4AD2E483-3FAD-4506-B234-530A4996D13E}" type="presOf" srcId="{E606AE86-D81A-4FBF-96D6-76F86736A284}" destId="{419370A0-374A-4B0C-B0C0-B476F2E088B5}" srcOrd="0" destOrd="0" presId="urn:microsoft.com/office/officeart/2005/8/layout/list1"/>
    <dgm:cxn modelId="{BC1CDF82-BE37-473E-B59E-60181FBC6809}" type="presOf" srcId="{74F5445D-7B65-440E-840B-6E015D020ABF}" destId="{FCB632BE-B0C4-425F-8458-36E409DBD577}" srcOrd="1" destOrd="0" presId="urn:microsoft.com/office/officeart/2005/8/layout/list1"/>
    <dgm:cxn modelId="{4629185A-6C79-4816-8114-5E1C600C7E94}" srcId="{74F5445D-7B65-440E-840B-6E015D020ABF}" destId="{9ABC3B49-81C2-4567-B724-E39443C956DC}" srcOrd="0" destOrd="0" parTransId="{91A494AD-92DD-4A3B-A2A9-DB146B938E78}" sibTransId="{29ECA5FE-123E-4199-912B-63D176CC84B4}"/>
    <dgm:cxn modelId="{88A18833-E7AF-4859-9080-554D04757475}" type="presOf" srcId="{68835938-AF6A-4F0B-A1DF-16FE1C9A8AD0}" destId="{4B33605A-31BD-49C0-8DBC-4246DDC1AC5E}" srcOrd="1" destOrd="0" presId="urn:microsoft.com/office/officeart/2005/8/layout/list1"/>
    <dgm:cxn modelId="{F0D22C0B-4F1B-4590-A0F9-FB28735712FF}" type="presOf" srcId="{68835938-AF6A-4F0B-A1DF-16FE1C9A8AD0}" destId="{6A5779B8-F791-443F-ACD3-D719AC92EA1F}" srcOrd="0" destOrd="0" presId="urn:microsoft.com/office/officeart/2005/8/layout/list1"/>
    <dgm:cxn modelId="{DDFD5EEC-28F0-457E-91B9-C26DEB4A97DB}" srcId="{E606AE86-D81A-4FBF-96D6-76F86736A284}" destId="{D8AEE4F5-7AE9-42DD-AA68-5F31FFEE0386}" srcOrd="2" destOrd="0" parTransId="{C3EFAA39-46D7-4C37-82B8-D43E6B9BF420}" sibTransId="{2DD5BDB3-606C-4D3B-AD96-6535978889A7}"/>
    <dgm:cxn modelId="{175567CC-573B-44DD-AB03-EF821FC43D4A}" srcId="{D8AEE4F5-7AE9-42DD-AA68-5F31FFEE0386}" destId="{1970E065-1AF5-4318-BF95-20C9E447B94D}" srcOrd="0" destOrd="0" parTransId="{4A151577-8140-469E-A59D-A2F622467197}" sibTransId="{AA8266ED-081B-4769-BDF9-87CFBE809299}"/>
    <dgm:cxn modelId="{908E7C42-8D23-4CEF-83CE-64712FA92CA9}" type="presOf" srcId="{504099E6-F32C-4742-A0D7-C0A28555E454}" destId="{BDB40731-3132-422E-B1E5-6F715759F50F}" srcOrd="1" destOrd="0" presId="urn:microsoft.com/office/officeart/2005/8/layout/list1"/>
    <dgm:cxn modelId="{25E12306-C039-43CD-8E13-369DFDA11FC8}" srcId="{68835938-AF6A-4F0B-A1DF-16FE1C9A8AD0}" destId="{FCE0EC4C-0D00-490F-B4FE-86CA8E3CA1E0}" srcOrd="0" destOrd="0" parTransId="{2BAC0EEF-1439-46AF-BD9E-FD7308B14601}" sibTransId="{8F1AF5E8-3FE1-40A1-BB73-B8FE2669A4FD}"/>
    <dgm:cxn modelId="{D8270195-4CCF-4C58-91F2-BBB2F90EC753}" srcId="{E606AE86-D81A-4FBF-96D6-76F86736A284}" destId="{68835938-AF6A-4F0B-A1DF-16FE1C9A8AD0}" srcOrd="0" destOrd="0" parTransId="{098BB529-B393-4CFB-BE47-8451F24DD043}" sibTransId="{DC3E1A05-DD4B-4019-91C6-F77BF7F8B733}"/>
    <dgm:cxn modelId="{70F39BEE-A4A0-4CF0-A2D4-E5ED4C96C9EE}" type="presOf" srcId="{74F5445D-7B65-440E-840B-6E015D020ABF}" destId="{AFA8D75D-DEA1-4D46-A4F3-F6510EF4E737}" srcOrd="0" destOrd="0" presId="urn:microsoft.com/office/officeart/2005/8/layout/list1"/>
    <dgm:cxn modelId="{83697D98-8449-4A83-9128-C03E456CB067}" type="presOf" srcId="{504099E6-F32C-4742-A0D7-C0A28555E454}" destId="{F035F2F4-8BD6-490B-9D0B-B97C6452AA9C}" srcOrd="0" destOrd="0" presId="urn:microsoft.com/office/officeart/2005/8/layout/list1"/>
    <dgm:cxn modelId="{C14DCC33-6037-4718-A5B3-8CBFEE70D6D3}" type="presOf" srcId="{D8AEE4F5-7AE9-42DD-AA68-5F31FFEE0386}" destId="{F60F5439-6F36-4809-B71D-69541072A3D9}" srcOrd="1" destOrd="0" presId="urn:microsoft.com/office/officeart/2005/8/layout/list1"/>
    <dgm:cxn modelId="{41EC046C-1D0E-44CB-A2F9-93F2E6AE34C0}" srcId="{E606AE86-D81A-4FBF-96D6-76F86736A284}" destId="{74F5445D-7B65-440E-840B-6E015D020ABF}" srcOrd="1" destOrd="0" parTransId="{67E0B5B8-885D-4194-BC0C-3E66CECBBEC6}" sibTransId="{86E255FD-051A-4B6E-8075-AB4C6D2917BE}"/>
    <dgm:cxn modelId="{456692A8-7639-497E-8395-85D6106FF606}" srcId="{E606AE86-D81A-4FBF-96D6-76F86736A284}" destId="{504099E6-F32C-4742-A0D7-C0A28555E454}" srcOrd="3" destOrd="0" parTransId="{30D04081-BDAD-4882-B2C5-F3AC2E6E1DCC}" sibTransId="{D7CCBD48-A734-419B-9532-EEEF1197F4BB}"/>
    <dgm:cxn modelId="{7E2AB5AF-CBB8-496D-80D2-9E9A8A4FDEF7}" type="presOf" srcId="{9ABC3B49-81C2-4567-B724-E39443C956DC}" destId="{91852091-A2D9-4B63-88E3-346642EA4B9C}" srcOrd="0" destOrd="0" presId="urn:microsoft.com/office/officeart/2005/8/layout/list1"/>
    <dgm:cxn modelId="{B170E1FB-BE02-477B-8D4A-D8C74735F5B7}" type="presOf" srcId="{D8AEE4F5-7AE9-42DD-AA68-5F31FFEE0386}" destId="{9AA3F5A7-AC8D-4D70-BE4F-A18F83BBB9A5}" srcOrd="0" destOrd="0" presId="urn:microsoft.com/office/officeart/2005/8/layout/list1"/>
    <dgm:cxn modelId="{5C88273C-FBAD-425C-9A2F-3F56976CE8A2}" srcId="{504099E6-F32C-4742-A0D7-C0A28555E454}" destId="{40BB6EBB-8C43-45F5-A831-1AB826A2E611}" srcOrd="0" destOrd="0" parTransId="{6E4975B3-24CB-4361-93BE-F14C7340E654}" sibTransId="{1D8C233D-EE8B-4007-8109-8AFC9BBDFC39}"/>
    <dgm:cxn modelId="{8A4CB169-D874-41A4-A5AA-7587311D7EAB}" type="presParOf" srcId="{419370A0-374A-4B0C-B0C0-B476F2E088B5}" destId="{0A8CB711-B659-45D2-8532-6527E7F8C9B8}" srcOrd="0" destOrd="0" presId="urn:microsoft.com/office/officeart/2005/8/layout/list1"/>
    <dgm:cxn modelId="{15CA67AF-BD9B-4C9C-896F-838ECEB6A58F}" type="presParOf" srcId="{0A8CB711-B659-45D2-8532-6527E7F8C9B8}" destId="{6A5779B8-F791-443F-ACD3-D719AC92EA1F}" srcOrd="0" destOrd="0" presId="urn:microsoft.com/office/officeart/2005/8/layout/list1"/>
    <dgm:cxn modelId="{87DF4D63-6DAE-4964-A781-525005855448}" type="presParOf" srcId="{0A8CB711-B659-45D2-8532-6527E7F8C9B8}" destId="{4B33605A-31BD-49C0-8DBC-4246DDC1AC5E}" srcOrd="1" destOrd="0" presId="urn:microsoft.com/office/officeart/2005/8/layout/list1"/>
    <dgm:cxn modelId="{17B4BAA1-7767-40EE-ABB4-BC4C3C16ED31}" type="presParOf" srcId="{419370A0-374A-4B0C-B0C0-B476F2E088B5}" destId="{97DC57EA-8A41-4DD1-8B46-47EB5AFCEF2A}" srcOrd="1" destOrd="0" presId="urn:microsoft.com/office/officeart/2005/8/layout/list1"/>
    <dgm:cxn modelId="{4E4A2CA4-D232-4247-887B-2F399B06A3E7}" type="presParOf" srcId="{419370A0-374A-4B0C-B0C0-B476F2E088B5}" destId="{77CB1008-E2FC-40AE-811F-0F75600D38F6}" srcOrd="2" destOrd="0" presId="urn:microsoft.com/office/officeart/2005/8/layout/list1"/>
    <dgm:cxn modelId="{6F410502-D732-4225-8595-4F1CD948E00B}" type="presParOf" srcId="{419370A0-374A-4B0C-B0C0-B476F2E088B5}" destId="{8E92DBDB-DC13-436D-BC76-45F470A207F6}" srcOrd="3" destOrd="0" presId="urn:microsoft.com/office/officeart/2005/8/layout/list1"/>
    <dgm:cxn modelId="{1C252D9A-78F3-42F5-BB8F-7CF7D05B2972}" type="presParOf" srcId="{419370A0-374A-4B0C-B0C0-B476F2E088B5}" destId="{6FA8602B-4094-4CAB-8E8B-1EFF191C652B}" srcOrd="4" destOrd="0" presId="urn:microsoft.com/office/officeart/2005/8/layout/list1"/>
    <dgm:cxn modelId="{5ADBF767-F9BD-4C29-B4EB-297D034D1C66}" type="presParOf" srcId="{6FA8602B-4094-4CAB-8E8B-1EFF191C652B}" destId="{AFA8D75D-DEA1-4D46-A4F3-F6510EF4E737}" srcOrd="0" destOrd="0" presId="urn:microsoft.com/office/officeart/2005/8/layout/list1"/>
    <dgm:cxn modelId="{D3B2D293-154B-4782-BECA-426FFA24C32D}" type="presParOf" srcId="{6FA8602B-4094-4CAB-8E8B-1EFF191C652B}" destId="{FCB632BE-B0C4-425F-8458-36E409DBD577}" srcOrd="1" destOrd="0" presId="urn:microsoft.com/office/officeart/2005/8/layout/list1"/>
    <dgm:cxn modelId="{FCAF39D4-6A76-4E7F-BDD2-A78C471E5605}" type="presParOf" srcId="{419370A0-374A-4B0C-B0C0-B476F2E088B5}" destId="{5D85418E-5742-4369-9221-4B6DD2B26EAA}" srcOrd="5" destOrd="0" presId="urn:microsoft.com/office/officeart/2005/8/layout/list1"/>
    <dgm:cxn modelId="{FB02C46D-7A37-4ABC-9548-4FB0621A9B1D}" type="presParOf" srcId="{419370A0-374A-4B0C-B0C0-B476F2E088B5}" destId="{91852091-A2D9-4B63-88E3-346642EA4B9C}" srcOrd="6" destOrd="0" presId="urn:microsoft.com/office/officeart/2005/8/layout/list1"/>
    <dgm:cxn modelId="{37C2C87B-C1C9-4461-A03E-CDB6A6822697}" type="presParOf" srcId="{419370A0-374A-4B0C-B0C0-B476F2E088B5}" destId="{AE188700-E5FA-48AD-BD4B-D27854E8D389}" srcOrd="7" destOrd="0" presId="urn:microsoft.com/office/officeart/2005/8/layout/list1"/>
    <dgm:cxn modelId="{1BE1EE92-0762-4B5E-BD97-EDC267C2EC5A}" type="presParOf" srcId="{419370A0-374A-4B0C-B0C0-B476F2E088B5}" destId="{DC3F4F6B-A4AD-4205-90A4-C910557BE316}" srcOrd="8" destOrd="0" presId="urn:microsoft.com/office/officeart/2005/8/layout/list1"/>
    <dgm:cxn modelId="{C7D2B9DE-A896-48DE-8280-D816A82F293B}" type="presParOf" srcId="{DC3F4F6B-A4AD-4205-90A4-C910557BE316}" destId="{9AA3F5A7-AC8D-4D70-BE4F-A18F83BBB9A5}" srcOrd="0" destOrd="0" presId="urn:microsoft.com/office/officeart/2005/8/layout/list1"/>
    <dgm:cxn modelId="{95DD08DF-AF8D-4CA1-AB1B-A88CE1621084}" type="presParOf" srcId="{DC3F4F6B-A4AD-4205-90A4-C910557BE316}" destId="{F60F5439-6F36-4809-B71D-69541072A3D9}" srcOrd="1" destOrd="0" presId="urn:microsoft.com/office/officeart/2005/8/layout/list1"/>
    <dgm:cxn modelId="{1391F72B-DB2C-461F-8F28-0F8433BFAB98}" type="presParOf" srcId="{419370A0-374A-4B0C-B0C0-B476F2E088B5}" destId="{54AA576D-85B6-4AF9-AA5A-F1446DD14FD7}" srcOrd="9" destOrd="0" presId="urn:microsoft.com/office/officeart/2005/8/layout/list1"/>
    <dgm:cxn modelId="{482690C6-6371-4B7E-861A-8CB9CE76AF18}" type="presParOf" srcId="{419370A0-374A-4B0C-B0C0-B476F2E088B5}" destId="{45D79B23-AB6F-4019-9F90-4D6F0F49C8E9}" srcOrd="10" destOrd="0" presId="urn:microsoft.com/office/officeart/2005/8/layout/list1"/>
    <dgm:cxn modelId="{32270485-03CF-4503-8E96-88D9CD743B00}" type="presParOf" srcId="{419370A0-374A-4B0C-B0C0-B476F2E088B5}" destId="{0A34E6F5-C53D-48F6-BA28-343171926654}" srcOrd="11" destOrd="0" presId="urn:microsoft.com/office/officeart/2005/8/layout/list1"/>
    <dgm:cxn modelId="{D0B124DE-3266-4FC1-AFC1-96998744CC6A}" type="presParOf" srcId="{419370A0-374A-4B0C-B0C0-B476F2E088B5}" destId="{A6ED800A-8ABE-4BD8-A44F-216443026EF2}" srcOrd="12" destOrd="0" presId="urn:microsoft.com/office/officeart/2005/8/layout/list1"/>
    <dgm:cxn modelId="{677FBFE6-7C94-40CC-BFE2-801F04450419}" type="presParOf" srcId="{A6ED800A-8ABE-4BD8-A44F-216443026EF2}" destId="{F035F2F4-8BD6-490B-9D0B-B97C6452AA9C}" srcOrd="0" destOrd="0" presId="urn:microsoft.com/office/officeart/2005/8/layout/list1"/>
    <dgm:cxn modelId="{BDF83514-1259-495D-969C-CEA228CB3DF2}" type="presParOf" srcId="{A6ED800A-8ABE-4BD8-A44F-216443026EF2}" destId="{BDB40731-3132-422E-B1E5-6F715759F50F}" srcOrd="1" destOrd="0" presId="urn:microsoft.com/office/officeart/2005/8/layout/list1"/>
    <dgm:cxn modelId="{213BC1E0-733A-4B30-8932-FB7B8DC9E719}" type="presParOf" srcId="{419370A0-374A-4B0C-B0C0-B476F2E088B5}" destId="{803491B3-486D-4974-A9AB-C053C79F5440}" srcOrd="13" destOrd="0" presId="urn:microsoft.com/office/officeart/2005/8/layout/list1"/>
    <dgm:cxn modelId="{CBB68995-78F6-4660-8BB3-BEBC8D3AF439}" type="presParOf" srcId="{419370A0-374A-4B0C-B0C0-B476F2E088B5}" destId="{DA685980-C28A-4DBA-92C7-F6AA4C2C517E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C7B35C2-89DC-4E69-B8D7-B3F671D55CF3}" type="doc">
      <dgm:prSet loTypeId="urn:microsoft.com/office/officeart/2009/layout/CircleArrowProcess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D49265D-5398-4DEE-8DE3-94D01A4311C1}">
      <dgm:prSet/>
      <dgm:spPr/>
      <dgm:t>
        <a:bodyPr/>
        <a:lstStyle/>
        <a:p>
          <a:pPr rtl="0"/>
          <a:r>
            <a:rPr lang="en-US" b="0" dirty="0" smtClean="0"/>
            <a:t>We had</a:t>
          </a:r>
          <a:endParaRPr lang="en-US" dirty="0"/>
        </a:p>
      </dgm:t>
    </dgm:pt>
    <dgm:pt modelId="{2711FEB4-3D87-49FA-8F17-4071B2800122}" type="parTrans" cxnId="{F87317E5-E492-448A-89B1-1D22D219BCE7}">
      <dgm:prSet/>
      <dgm:spPr/>
      <dgm:t>
        <a:bodyPr/>
        <a:lstStyle/>
        <a:p>
          <a:endParaRPr lang="en-US"/>
        </a:p>
      </dgm:t>
    </dgm:pt>
    <dgm:pt modelId="{D0BC61B0-248D-42B8-8ECB-5EB8E842ADB2}" type="sibTrans" cxnId="{F87317E5-E492-448A-89B1-1D22D219BCE7}">
      <dgm:prSet/>
      <dgm:spPr/>
      <dgm:t>
        <a:bodyPr/>
        <a:lstStyle/>
        <a:p>
          <a:endParaRPr lang="en-US"/>
        </a:p>
      </dgm:t>
    </dgm:pt>
    <dgm:pt modelId="{B40C1481-4E3F-4349-997C-7F66F5092569}">
      <dgm:prSet/>
      <dgm:spPr/>
      <dgm:t>
        <a:bodyPr/>
        <a:lstStyle/>
        <a:p>
          <a:pPr rtl="0"/>
          <a:r>
            <a:rPr lang="en-US" b="0" smtClean="0"/>
            <a:t>77 responses </a:t>
          </a:r>
          <a:endParaRPr lang="en-US"/>
        </a:p>
      </dgm:t>
    </dgm:pt>
    <dgm:pt modelId="{7D82E1B4-6492-4A19-ADF2-38207FD0E77A}" type="parTrans" cxnId="{8300A922-1ACF-4507-AA3E-AE8466BC8B09}">
      <dgm:prSet/>
      <dgm:spPr/>
      <dgm:t>
        <a:bodyPr/>
        <a:lstStyle/>
        <a:p>
          <a:endParaRPr lang="en-US"/>
        </a:p>
      </dgm:t>
    </dgm:pt>
    <dgm:pt modelId="{80CFB809-7B64-4B03-A09D-3AF489D7D938}" type="sibTrans" cxnId="{8300A922-1ACF-4507-AA3E-AE8466BC8B09}">
      <dgm:prSet/>
      <dgm:spPr/>
      <dgm:t>
        <a:bodyPr/>
        <a:lstStyle/>
        <a:p>
          <a:endParaRPr lang="en-US"/>
        </a:p>
      </dgm:t>
    </dgm:pt>
    <dgm:pt modelId="{BE450ADA-72BF-479E-83AF-B2AEE33FDE60}">
      <dgm:prSet/>
      <dgm:spPr/>
      <dgm:t>
        <a:bodyPr/>
        <a:lstStyle/>
        <a:p>
          <a:pPr rtl="0"/>
          <a:r>
            <a:rPr lang="en-US" b="0" dirty="0" smtClean="0"/>
            <a:t>17 denials</a:t>
          </a:r>
          <a:endParaRPr lang="en-US" dirty="0"/>
        </a:p>
      </dgm:t>
    </dgm:pt>
    <dgm:pt modelId="{98CE8045-997B-4E4B-BC11-74AAF9A0CCEC}" type="parTrans" cxnId="{5B21C04E-BE91-469D-8ABA-FB704763185A}">
      <dgm:prSet/>
      <dgm:spPr/>
      <dgm:t>
        <a:bodyPr/>
        <a:lstStyle/>
        <a:p>
          <a:endParaRPr lang="en-US"/>
        </a:p>
      </dgm:t>
    </dgm:pt>
    <dgm:pt modelId="{3B0C5703-B5C6-41EA-8622-E51AA4B2879B}" type="sibTrans" cxnId="{5B21C04E-BE91-469D-8ABA-FB704763185A}">
      <dgm:prSet/>
      <dgm:spPr/>
      <dgm:t>
        <a:bodyPr/>
        <a:lstStyle/>
        <a:p>
          <a:endParaRPr lang="en-US"/>
        </a:p>
      </dgm:t>
    </dgm:pt>
    <dgm:pt modelId="{130A8ED7-AFEE-4B6E-B6F6-37929E9043F9}">
      <dgm:prSet/>
      <dgm:spPr/>
      <dgm:t>
        <a:bodyPr/>
        <a:lstStyle/>
        <a:p>
          <a:pPr rtl="0"/>
          <a:r>
            <a:rPr lang="en-US" dirty="0" smtClean="0"/>
            <a:t>Survey lasted from 03/21 to 03/26</a:t>
          </a:r>
          <a:endParaRPr lang="en-US" dirty="0"/>
        </a:p>
      </dgm:t>
    </dgm:pt>
    <dgm:pt modelId="{FA493FE5-F090-4D67-924D-95F1D661CBC0}" type="parTrans" cxnId="{CD3C7051-8B94-4BFF-AF0D-904CA8B1B768}">
      <dgm:prSet/>
      <dgm:spPr/>
    </dgm:pt>
    <dgm:pt modelId="{0C8647CE-46B4-416C-9B66-A4D530E8D63D}" type="sibTrans" cxnId="{CD3C7051-8B94-4BFF-AF0D-904CA8B1B768}">
      <dgm:prSet/>
      <dgm:spPr/>
    </dgm:pt>
    <dgm:pt modelId="{E8ABEE1F-D47E-45C3-8E52-11D83D6BEB3D}" type="pres">
      <dgm:prSet presAssocID="{FC7B35C2-89DC-4E69-B8D7-B3F671D55CF3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8E4D010A-C72F-4C6D-ABDA-203C6A81DF3C}" type="pres">
      <dgm:prSet presAssocID="{130A8ED7-AFEE-4B6E-B6F6-37929E9043F9}" presName="Accent1" presStyleCnt="0"/>
      <dgm:spPr/>
    </dgm:pt>
    <dgm:pt modelId="{70EF6298-E38B-4E0A-9332-4294F7857732}" type="pres">
      <dgm:prSet presAssocID="{130A8ED7-AFEE-4B6E-B6F6-37929E9043F9}" presName="Accent" presStyleLbl="node1" presStyleIdx="0" presStyleCnt="2"/>
      <dgm:spPr/>
    </dgm:pt>
    <dgm:pt modelId="{0F181BC7-D96F-4832-A4AC-3355BA1DB3E4}" type="pres">
      <dgm:prSet presAssocID="{130A8ED7-AFEE-4B6E-B6F6-37929E9043F9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668538-AA86-4447-B748-3922497908FA}" type="pres">
      <dgm:prSet presAssocID="{ED49265D-5398-4DEE-8DE3-94D01A4311C1}" presName="Accent2" presStyleCnt="0"/>
      <dgm:spPr/>
    </dgm:pt>
    <dgm:pt modelId="{700411BE-FA68-4EA2-9D37-FB1327BA9A77}" type="pres">
      <dgm:prSet presAssocID="{ED49265D-5398-4DEE-8DE3-94D01A4311C1}" presName="Accent" presStyleLbl="node1" presStyleIdx="1" presStyleCnt="2"/>
      <dgm:spPr/>
    </dgm:pt>
    <dgm:pt modelId="{7B48E7FA-766B-4D1F-8F8C-4453C99E3B99}" type="pres">
      <dgm:prSet presAssocID="{ED49265D-5398-4DEE-8DE3-94D01A4311C1}" presName="Child2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24049A-CF83-4E83-9EEE-CD6C915CCB3D}" type="pres">
      <dgm:prSet presAssocID="{ED49265D-5398-4DEE-8DE3-94D01A4311C1}" presName="Parent2" presStyleLbl="revTx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87317E5-E492-448A-89B1-1D22D219BCE7}" srcId="{FC7B35C2-89DC-4E69-B8D7-B3F671D55CF3}" destId="{ED49265D-5398-4DEE-8DE3-94D01A4311C1}" srcOrd="1" destOrd="0" parTransId="{2711FEB4-3D87-49FA-8F17-4071B2800122}" sibTransId="{D0BC61B0-248D-42B8-8ECB-5EB8E842ADB2}"/>
    <dgm:cxn modelId="{5B21C04E-BE91-469D-8ABA-FB704763185A}" srcId="{ED49265D-5398-4DEE-8DE3-94D01A4311C1}" destId="{BE450ADA-72BF-479E-83AF-B2AEE33FDE60}" srcOrd="1" destOrd="0" parTransId="{98CE8045-997B-4E4B-BC11-74AAF9A0CCEC}" sibTransId="{3B0C5703-B5C6-41EA-8622-E51AA4B2879B}"/>
    <dgm:cxn modelId="{CD3C7051-8B94-4BFF-AF0D-904CA8B1B768}" srcId="{FC7B35C2-89DC-4E69-B8D7-B3F671D55CF3}" destId="{130A8ED7-AFEE-4B6E-B6F6-37929E9043F9}" srcOrd="0" destOrd="0" parTransId="{FA493FE5-F090-4D67-924D-95F1D661CBC0}" sibTransId="{0C8647CE-46B4-416C-9B66-A4D530E8D63D}"/>
    <dgm:cxn modelId="{2CB00E9F-0ADE-465C-82EA-932968553F83}" type="presOf" srcId="{BE450ADA-72BF-479E-83AF-B2AEE33FDE60}" destId="{7B48E7FA-766B-4D1F-8F8C-4453C99E3B99}" srcOrd="0" destOrd="1" presId="urn:microsoft.com/office/officeart/2009/layout/CircleArrowProcess"/>
    <dgm:cxn modelId="{8300A922-1ACF-4507-AA3E-AE8466BC8B09}" srcId="{ED49265D-5398-4DEE-8DE3-94D01A4311C1}" destId="{B40C1481-4E3F-4349-997C-7F66F5092569}" srcOrd="0" destOrd="0" parTransId="{7D82E1B4-6492-4A19-ADF2-38207FD0E77A}" sibTransId="{80CFB809-7B64-4B03-A09D-3AF489D7D938}"/>
    <dgm:cxn modelId="{D7B5A1A4-6098-45CB-A19D-52BE50424E36}" type="presOf" srcId="{ED49265D-5398-4DEE-8DE3-94D01A4311C1}" destId="{8524049A-CF83-4E83-9EEE-CD6C915CCB3D}" srcOrd="0" destOrd="0" presId="urn:microsoft.com/office/officeart/2009/layout/CircleArrowProcess"/>
    <dgm:cxn modelId="{96DD3C73-E04C-4127-8C3F-B197FACA5BAF}" type="presOf" srcId="{130A8ED7-AFEE-4B6E-B6F6-37929E9043F9}" destId="{0F181BC7-D96F-4832-A4AC-3355BA1DB3E4}" srcOrd="0" destOrd="0" presId="urn:microsoft.com/office/officeart/2009/layout/CircleArrowProcess"/>
    <dgm:cxn modelId="{662FF72F-0AA4-4A4C-BBB2-1A57B5628D81}" type="presOf" srcId="{FC7B35C2-89DC-4E69-B8D7-B3F671D55CF3}" destId="{E8ABEE1F-D47E-45C3-8E52-11D83D6BEB3D}" srcOrd="0" destOrd="0" presId="urn:microsoft.com/office/officeart/2009/layout/CircleArrowProcess"/>
    <dgm:cxn modelId="{C1F30073-E443-402E-ABB6-54907A5AA8E7}" type="presOf" srcId="{B40C1481-4E3F-4349-997C-7F66F5092569}" destId="{7B48E7FA-766B-4D1F-8F8C-4453C99E3B99}" srcOrd="0" destOrd="0" presId="urn:microsoft.com/office/officeart/2009/layout/CircleArrowProcess"/>
    <dgm:cxn modelId="{66AD9E7A-F5BC-4A37-8B6F-3EC9A866E15D}" type="presParOf" srcId="{E8ABEE1F-D47E-45C3-8E52-11D83D6BEB3D}" destId="{8E4D010A-C72F-4C6D-ABDA-203C6A81DF3C}" srcOrd="0" destOrd="0" presId="urn:microsoft.com/office/officeart/2009/layout/CircleArrowProcess"/>
    <dgm:cxn modelId="{9E06D610-5798-43D0-BAAE-38DA8D9C983E}" type="presParOf" srcId="{8E4D010A-C72F-4C6D-ABDA-203C6A81DF3C}" destId="{70EF6298-E38B-4E0A-9332-4294F7857732}" srcOrd="0" destOrd="0" presId="urn:microsoft.com/office/officeart/2009/layout/CircleArrowProcess"/>
    <dgm:cxn modelId="{6F6DBCBF-A783-4793-ABB3-2BAC127A5BD2}" type="presParOf" srcId="{E8ABEE1F-D47E-45C3-8E52-11D83D6BEB3D}" destId="{0F181BC7-D96F-4832-A4AC-3355BA1DB3E4}" srcOrd="1" destOrd="0" presId="urn:microsoft.com/office/officeart/2009/layout/CircleArrowProcess"/>
    <dgm:cxn modelId="{DC7185FB-DDBE-4ECD-BD2E-5DC393CD4F6D}" type="presParOf" srcId="{E8ABEE1F-D47E-45C3-8E52-11D83D6BEB3D}" destId="{69668538-AA86-4447-B748-3922497908FA}" srcOrd="2" destOrd="0" presId="urn:microsoft.com/office/officeart/2009/layout/CircleArrowProcess"/>
    <dgm:cxn modelId="{88991F37-874D-4692-8431-3109194498BD}" type="presParOf" srcId="{69668538-AA86-4447-B748-3922497908FA}" destId="{700411BE-FA68-4EA2-9D37-FB1327BA9A77}" srcOrd="0" destOrd="0" presId="urn:microsoft.com/office/officeart/2009/layout/CircleArrowProcess"/>
    <dgm:cxn modelId="{54BEC998-A9C3-4ADA-81A7-E332CC8B15D4}" type="presParOf" srcId="{E8ABEE1F-D47E-45C3-8E52-11D83D6BEB3D}" destId="{7B48E7FA-766B-4D1F-8F8C-4453C99E3B99}" srcOrd="3" destOrd="0" presId="urn:microsoft.com/office/officeart/2009/layout/CircleArrowProcess"/>
    <dgm:cxn modelId="{3CCEEE6C-2508-4A21-9EBE-92927D328B27}" type="presParOf" srcId="{E8ABEE1F-D47E-45C3-8E52-11D83D6BEB3D}" destId="{8524049A-CF83-4E83-9EEE-CD6C915CCB3D}" srcOrd="4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9184391-78A1-4054-91FF-40CDA8329A6C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5D01818B-F4B2-473C-942C-4F4235018DCA}">
      <dgm:prSet/>
      <dgm:spPr/>
      <dgm:t>
        <a:bodyPr/>
        <a:lstStyle/>
        <a:p>
          <a:pPr rtl="0"/>
          <a:r>
            <a:rPr lang="en-US" b="0" dirty="0" smtClean="0"/>
            <a:t>Data cleaning</a:t>
          </a:r>
          <a:endParaRPr lang="en-US" dirty="0"/>
        </a:p>
      </dgm:t>
    </dgm:pt>
    <dgm:pt modelId="{358A749B-522C-40A5-BB61-ABA764852D49}" type="parTrans" cxnId="{61F908D7-FE3A-4BC8-8E20-E188153CFB14}">
      <dgm:prSet/>
      <dgm:spPr/>
      <dgm:t>
        <a:bodyPr/>
        <a:lstStyle/>
        <a:p>
          <a:endParaRPr lang="en-US"/>
        </a:p>
      </dgm:t>
    </dgm:pt>
    <dgm:pt modelId="{303FFF9A-068B-4D11-BFD3-AC57BEBA6753}" type="sibTrans" cxnId="{61F908D7-FE3A-4BC8-8E20-E188153CFB14}">
      <dgm:prSet/>
      <dgm:spPr/>
      <dgm:t>
        <a:bodyPr/>
        <a:lstStyle/>
        <a:p>
          <a:endParaRPr lang="en-US"/>
        </a:p>
      </dgm:t>
    </dgm:pt>
    <dgm:pt modelId="{72EB6BB8-AAA9-4DF1-B737-CA65C8EB724B}">
      <dgm:prSet/>
      <dgm:spPr/>
      <dgm:t>
        <a:bodyPr/>
        <a:lstStyle/>
        <a:p>
          <a:pPr rtl="0"/>
          <a:r>
            <a:rPr lang="en-US" b="0" dirty="0" smtClean="0"/>
            <a:t>Hot-deck imputation for missing data</a:t>
          </a:r>
          <a:endParaRPr lang="en-US" dirty="0"/>
        </a:p>
      </dgm:t>
    </dgm:pt>
    <dgm:pt modelId="{D5FDC9E8-AEFE-43B2-AC20-FC72B9AE8B77}" type="parTrans" cxnId="{FB1389AD-F568-444B-99BF-ED5EFC939A58}">
      <dgm:prSet/>
      <dgm:spPr/>
      <dgm:t>
        <a:bodyPr/>
        <a:lstStyle/>
        <a:p>
          <a:endParaRPr lang="en-US"/>
        </a:p>
      </dgm:t>
    </dgm:pt>
    <dgm:pt modelId="{4AB005BA-619E-43F1-9510-0EDE7C7FEB84}" type="sibTrans" cxnId="{FB1389AD-F568-444B-99BF-ED5EFC939A58}">
      <dgm:prSet/>
      <dgm:spPr/>
      <dgm:t>
        <a:bodyPr/>
        <a:lstStyle/>
        <a:p>
          <a:endParaRPr lang="en-US"/>
        </a:p>
      </dgm:t>
    </dgm:pt>
    <dgm:pt modelId="{90DD5B32-48FC-48E0-AA5D-E3689474089A}">
      <dgm:prSet/>
      <dgm:spPr/>
      <dgm:t>
        <a:bodyPr/>
        <a:lstStyle/>
        <a:p>
          <a:pPr rtl="0"/>
          <a:r>
            <a:rPr lang="en-US" b="0" dirty="0" smtClean="0"/>
            <a:t>Post survey stratification based on</a:t>
          </a:r>
          <a:endParaRPr lang="en-US" dirty="0"/>
        </a:p>
      </dgm:t>
    </dgm:pt>
    <dgm:pt modelId="{69988374-09E3-40BA-AE29-7CF0F034B0E7}" type="parTrans" cxnId="{47D7B707-C43E-41D5-82A2-B45378216C41}">
      <dgm:prSet/>
      <dgm:spPr/>
      <dgm:t>
        <a:bodyPr/>
        <a:lstStyle/>
        <a:p>
          <a:endParaRPr lang="en-US"/>
        </a:p>
      </dgm:t>
    </dgm:pt>
    <dgm:pt modelId="{EBBFF6D2-578C-499D-A10B-F74EA5D82B0C}" type="sibTrans" cxnId="{47D7B707-C43E-41D5-82A2-B45378216C41}">
      <dgm:prSet/>
      <dgm:spPr/>
      <dgm:t>
        <a:bodyPr/>
        <a:lstStyle/>
        <a:p>
          <a:endParaRPr lang="en-US"/>
        </a:p>
      </dgm:t>
    </dgm:pt>
    <dgm:pt modelId="{673A049F-19BF-444C-82EB-C4CC62300324}">
      <dgm:prSet/>
      <dgm:spPr/>
      <dgm:t>
        <a:bodyPr/>
        <a:lstStyle/>
        <a:p>
          <a:pPr rtl="0"/>
          <a:r>
            <a:rPr lang="en-US" dirty="0" smtClean="0"/>
            <a:t>College</a:t>
          </a:r>
          <a:endParaRPr lang="en-US" dirty="0"/>
        </a:p>
      </dgm:t>
    </dgm:pt>
    <dgm:pt modelId="{FFED9C13-DE33-4252-8BE4-07FDD13479DF}" type="parTrans" cxnId="{CFCB8B97-C2AB-4259-B071-21ECB52E6EFB}">
      <dgm:prSet/>
      <dgm:spPr/>
      <dgm:t>
        <a:bodyPr/>
        <a:lstStyle/>
        <a:p>
          <a:endParaRPr lang="en-CA"/>
        </a:p>
      </dgm:t>
    </dgm:pt>
    <dgm:pt modelId="{935BD7B9-CCA1-4BD9-944B-9BF6A38971AB}" type="sibTrans" cxnId="{CFCB8B97-C2AB-4259-B071-21ECB52E6EFB}">
      <dgm:prSet/>
      <dgm:spPr/>
      <dgm:t>
        <a:bodyPr/>
        <a:lstStyle/>
        <a:p>
          <a:endParaRPr lang="en-CA"/>
        </a:p>
      </dgm:t>
    </dgm:pt>
    <dgm:pt modelId="{E98A5750-DFAD-4EC0-AF7A-0FE1F0270329}">
      <dgm:prSet/>
      <dgm:spPr/>
      <dgm:t>
        <a:bodyPr/>
        <a:lstStyle/>
        <a:p>
          <a:pPr rtl="0"/>
          <a:r>
            <a:rPr lang="en-US" dirty="0" smtClean="0"/>
            <a:t>Academic level</a:t>
          </a:r>
          <a:endParaRPr lang="en-US" dirty="0"/>
        </a:p>
      </dgm:t>
    </dgm:pt>
    <dgm:pt modelId="{080D70E1-B72E-45DD-BA13-771192ACB876}" type="parTrans" cxnId="{E1B935FC-CBC9-49AB-98A5-9354BC286FA9}">
      <dgm:prSet/>
      <dgm:spPr/>
      <dgm:t>
        <a:bodyPr/>
        <a:lstStyle/>
        <a:p>
          <a:endParaRPr lang="en-CA"/>
        </a:p>
      </dgm:t>
    </dgm:pt>
    <dgm:pt modelId="{32088E56-691E-448A-B176-88210403764D}" type="sibTrans" cxnId="{E1B935FC-CBC9-49AB-98A5-9354BC286FA9}">
      <dgm:prSet/>
      <dgm:spPr/>
      <dgm:t>
        <a:bodyPr/>
        <a:lstStyle/>
        <a:p>
          <a:endParaRPr lang="en-CA"/>
        </a:p>
      </dgm:t>
    </dgm:pt>
    <dgm:pt modelId="{F5503A0C-550F-4B17-9A69-F5D2A1A4BCCF}">
      <dgm:prSet/>
      <dgm:spPr/>
      <dgm:t>
        <a:bodyPr/>
        <a:lstStyle/>
        <a:p>
          <a:pPr rtl="0"/>
          <a:r>
            <a:rPr lang="en-US" dirty="0" smtClean="0"/>
            <a:t>Gender</a:t>
          </a:r>
          <a:endParaRPr lang="en-US" dirty="0"/>
        </a:p>
      </dgm:t>
    </dgm:pt>
    <dgm:pt modelId="{16C899BF-F013-4F36-AB39-AF0AC70580EF}" type="parTrans" cxnId="{335D8CC3-0779-4CCC-AA3B-41B0501DCCE4}">
      <dgm:prSet/>
      <dgm:spPr/>
      <dgm:t>
        <a:bodyPr/>
        <a:lstStyle/>
        <a:p>
          <a:endParaRPr lang="en-CA"/>
        </a:p>
      </dgm:t>
    </dgm:pt>
    <dgm:pt modelId="{13379593-7AAA-457F-BC2D-210C12AA6D8A}" type="sibTrans" cxnId="{335D8CC3-0779-4CCC-AA3B-41B0501DCCE4}">
      <dgm:prSet/>
      <dgm:spPr/>
      <dgm:t>
        <a:bodyPr/>
        <a:lstStyle/>
        <a:p>
          <a:endParaRPr lang="en-CA"/>
        </a:p>
      </dgm:t>
    </dgm:pt>
    <dgm:pt modelId="{F5DB2726-9246-4C27-9020-2D47653981C6}" type="pres">
      <dgm:prSet presAssocID="{A9184391-78A1-4054-91FF-40CDA8329A6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3E10FFAD-08BF-46CF-9181-27C7A6759212}" type="pres">
      <dgm:prSet presAssocID="{5D01818B-F4B2-473C-942C-4F4235018DC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A567BC5F-3B12-43A3-AAE2-381A35CF17A2}" type="pres">
      <dgm:prSet presAssocID="{303FFF9A-068B-4D11-BFD3-AC57BEBA6753}" presName="spacer" presStyleCnt="0"/>
      <dgm:spPr/>
    </dgm:pt>
    <dgm:pt modelId="{735C070A-EF91-4660-9CC5-EA236C8A16C6}" type="pres">
      <dgm:prSet presAssocID="{72EB6BB8-AAA9-4DF1-B737-CA65C8EB724B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E31D16E6-F9B9-4C02-B0DA-F8A425CB46C3}" type="pres">
      <dgm:prSet presAssocID="{4AB005BA-619E-43F1-9510-0EDE7C7FEB84}" presName="spacer" presStyleCnt="0"/>
      <dgm:spPr/>
    </dgm:pt>
    <dgm:pt modelId="{2810190B-AE29-4CAE-91AF-6DD1673B0E9D}" type="pres">
      <dgm:prSet presAssocID="{90DD5B32-48FC-48E0-AA5D-E3689474089A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72F9D028-F693-4D06-9CB4-2205FCD1241F}" type="pres">
      <dgm:prSet presAssocID="{90DD5B32-48FC-48E0-AA5D-E3689474089A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35D8CC3-0779-4CCC-AA3B-41B0501DCCE4}" srcId="{90DD5B32-48FC-48E0-AA5D-E3689474089A}" destId="{F5503A0C-550F-4B17-9A69-F5D2A1A4BCCF}" srcOrd="0" destOrd="0" parTransId="{16C899BF-F013-4F36-AB39-AF0AC70580EF}" sibTransId="{13379593-7AAA-457F-BC2D-210C12AA6D8A}"/>
    <dgm:cxn modelId="{8F66FD05-824A-416F-8385-103AC4EF4F23}" type="presOf" srcId="{72EB6BB8-AAA9-4DF1-B737-CA65C8EB724B}" destId="{735C070A-EF91-4660-9CC5-EA236C8A16C6}" srcOrd="0" destOrd="0" presId="urn:microsoft.com/office/officeart/2005/8/layout/vList2"/>
    <dgm:cxn modelId="{CFCB8B97-C2AB-4259-B071-21ECB52E6EFB}" srcId="{90DD5B32-48FC-48E0-AA5D-E3689474089A}" destId="{673A049F-19BF-444C-82EB-C4CC62300324}" srcOrd="1" destOrd="0" parTransId="{FFED9C13-DE33-4252-8BE4-07FDD13479DF}" sibTransId="{935BD7B9-CCA1-4BD9-944B-9BF6A38971AB}"/>
    <dgm:cxn modelId="{E1B935FC-CBC9-49AB-98A5-9354BC286FA9}" srcId="{90DD5B32-48FC-48E0-AA5D-E3689474089A}" destId="{E98A5750-DFAD-4EC0-AF7A-0FE1F0270329}" srcOrd="2" destOrd="0" parTransId="{080D70E1-B72E-45DD-BA13-771192ACB876}" sibTransId="{32088E56-691E-448A-B176-88210403764D}"/>
    <dgm:cxn modelId="{FB1389AD-F568-444B-99BF-ED5EFC939A58}" srcId="{A9184391-78A1-4054-91FF-40CDA8329A6C}" destId="{72EB6BB8-AAA9-4DF1-B737-CA65C8EB724B}" srcOrd="1" destOrd="0" parTransId="{D5FDC9E8-AEFE-43B2-AC20-FC72B9AE8B77}" sibTransId="{4AB005BA-619E-43F1-9510-0EDE7C7FEB84}"/>
    <dgm:cxn modelId="{47D7B707-C43E-41D5-82A2-B45378216C41}" srcId="{A9184391-78A1-4054-91FF-40CDA8329A6C}" destId="{90DD5B32-48FC-48E0-AA5D-E3689474089A}" srcOrd="2" destOrd="0" parTransId="{69988374-09E3-40BA-AE29-7CF0F034B0E7}" sibTransId="{EBBFF6D2-578C-499D-A10B-F74EA5D82B0C}"/>
    <dgm:cxn modelId="{3EA0D3E0-9BD4-4DE4-8428-1ACD3523030C}" type="presOf" srcId="{5D01818B-F4B2-473C-942C-4F4235018DCA}" destId="{3E10FFAD-08BF-46CF-9181-27C7A6759212}" srcOrd="0" destOrd="0" presId="urn:microsoft.com/office/officeart/2005/8/layout/vList2"/>
    <dgm:cxn modelId="{C0B0B780-D32D-4CA3-9F8A-09E6B5E5D7DB}" type="presOf" srcId="{F5503A0C-550F-4B17-9A69-F5D2A1A4BCCF}" destId="{72F9D028-F693-4D06-9CB4-2205FCD1241F}" srcOrd="0" destOrd="0" presId="urn:microsoft.com/office/officeart/2005/8/layout/vList2"/>
    <dgm:cxn modelId="{61F908D7-FE3A-4BC8-8E20-E188153CFB14}" srcId="{A9184391-78A1-4054-91FF-40CDA8329A6C}" destId="{5D01818B-F4B2-473C-942C-4F4235018DCA}" srcOrd="0" destOrd="0" parTransId="{358A749B-522C-40A5-BB61-ABA764852D49}" sibTransId="{303FFF9A-068B-4D11-BFD3-AC57BEBA6753}"/>
    <dgm:cxn modelId="{1F5C70F7-26A1-4BBA-9207-E73809095A79}" type="presOf" srcId="{673A049F-19BF-444C-82EB-C4CC62300324}" destId="{72F9D028-F693-4D06-9CB4-2205FCD1241F}" srcOrd="0" destOrd="1" presId="urn:microsoft.com/office/officeart/2005/8/layout/vList2"/>
    <dgm:cxn modelId="{D55DCC84-C4BC-4A4A-998E-042C96D8D3E1}" type="presOf" srcId="{A9184391-78A1-4054-91FF-40CDA8329A6C}" destId="{F5DB2726-9246-4C27-9020-2D47653981C6}" srcOrd="0" destOrd="0" presId="urn:microsoft.com/office/officeart/2005/8/layout/vList2"/>
    <dgm:cxn modelId="{7D312153-72FC-49CD-B193-A880640B8C04}" type="presOf" srcId="{E98A5750-DFAD-4EC0-AF7A-0FE1F0270329}" destId="{72F9D028-F693-4D06-9CB4-2205FCD1241F}" srcOrd="0" destOrd="2" presId="urn:microsoft.com/office/officeart/2005/8/layout/vList2"/>
    <dgm:cxn modelId="{225911CF-6FA6-4AE6-8711-699606EC9DB9}" type="presOf" srcId="{90DD5B32-48FC-48E0-AA5D-E3689474089A}" destId="{2810190B-AE29-4CAE-91AF-6DD1673B0E9D}" srcOrd="0" destOrd="0" presId="urn:microsoft.com/office/officeart/2005/8/layout/vList2"/>
    <dgm:cxn modelId="{D953EFB2-875F-455E-A74B-E2B4B9EC1CCB}" type="presParOf" srcId="{F5DB2726-9246-4C27-9020-2D47653981C6}" destId="{3E10FFAD-08BF-46CF-9181-27C7A6759212}" srcOrd="0" destOrd="0" presId="urn:microsoft.com/office/officeart/2005/8/layout/vList2"/>
    <dgm:cxn modelId="{83872A4C-48CD-498D-B3CF-5B56A7398DD8}" type="presParOf" srcId="{F5DB2726-9246-4C27-9020-2D47653981C6}" destId="{A567BC5F-3B12-43A3-AAE2-381A35CF17A2}" srcOrd="1" destOrd="0" presId="urn:microsoft.com/office/officeart/2005/8/layout/vList2"/>
    <dgm:cxn modelId="{A7188D44-221D-45E6-89B6-A97D6336D4BC}" type="presParOf" srcId="{F5DB2726-9246-4C27-9020-2D47653981C6}" destId="{735C070A-EF91-4660-9CC5-EA236C8A16C6}" srcOrd="2" destOrd="0" presId="urn:microsoft.com/office/officeart/2005/8/layout/vList2"/>
    <dgm:cxn modelId="{2B8C8B9F-F70F-4E5D-A3E6-E4E04B694FBC}" type="presParOf" srcId="{F5DB2726-9246-4C27-9020-2D47653981C6}" destId="{E31D16E6-F9B9-4C02-B0DA-F8A425CB46C3}" srcOrd="3" destOrd="0" presId="urn:microsoft.com/office/officeart/2005/8/layout/vList2"/>
    <dgm:cxn modelId="{8A45BE06-20AD-4FC2-BE76-C0A78049C53A}" type="presParOf" srcId="{F5DB2726-9246-4C27-9020-2D47653981C6}" destId="{2810190B-AE29-4CAE-91AF-6DD1673B0E9D}" srcOrd="4" destOrd="0" presId="urn:microsoft.com/office/officeart/2005/8/layout/vList2"/>
    <dgm:cxn modelId="{D9462FAD-B42E-4ECC-B1EB-E8278A8372EC}" type="presParOf" srcId="{F5DB2726-9246-4C27-9020-2D47653981C6}" destId="{72F9D028-F693-4D06-9CB4-2205FCD1241F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2F2AD80-A1F8-40D9-BB72-0CFED2C95344}">
      <dsp:nvSpPr>
        <dsp:cNvPr id="0" name=""/>
        <dsp:cNvSpPr/>
      </dsp:nvSpPr>
      <dsp:spPr>
        <a:xfrm rot="5400000">
          <a:off x="710222" y="899377"/>
          <a:ext cx="789848" cy="89921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CDB9B99-ACA1-4713-8D8D-CE5ED4CD1558}">
      <dsp:nvSpPr>
        <dsp:cNvPr id="0" name=""/>
        <dsp:cNvSpPr/>
      </dsp:nvSpPr>
      <dsp:spPr>
        <a:xfrm>
          <a:off x="500960" y="23814"/>
          <a:ext cx="1329640" cy="930705"/>
        </a:xfrm>
        <a:prstGeom prst="roundRect">
          <a:avLst>
            <a:gd name="adj" fmla="val 166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Survey review</a:t>
          </a:r>
          <a:endParaRPr lang="en-US" sz="1800" b="1" kern="1200" dirty="0"/>
        </a:p>
      </dsp:txBody>
      <dsp:txXfrm>
        <a:off x="500960" y="23814"/>
        <a:ext cx="1329640" cy="930705"/>
      </dsp:txXfrm>
    </dsp:sp>
    <dsp:sp modelId="{307029AA-8C91-49A8-BF4E-244640B50C97}">
      <dsp:nvSpPr>
        <dsp:cNvPr id="0" name=""/>
        <dsp:cNvSpPr/>
      </dsp:nvSpPr>
      <dsp:spPr>
        <a:xfrm>
          <a:off x="1830600" y="112578"/>
          <a:ext cx="967053" cy="752236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35DE3B-7916-40F2-8C28-24350A8B79D9}">
      <dsp:nvSpPr>
        <dsp:cNvPr id="0" name=""/>
        <dsp:cNvSpPr/>
      </dsp:nvSpPr>
      <dsp:spPr>
        <a:xfrm rot="5400000">
          <a:off x="1812635" y="1944866"/>
          <a:ext cx="789848" cy="89921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3">
            <a:tint val="50000"/>
            <a:hueOff val="1131352"/>
            <a:satOff val="25740"/>
            <a:lumOff val="7384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0418477E-D4F1-4FBF-9EDA-87CBDBFA34D4}">
      <dsp:nvSpPr>
        <dsp:cNvPr id="0" name=""/>
        <dsp:cNvSpPr/>
      </dsp:nvSpPr>
      <dsp:spPr>
        <a:xfrm>
          <a:off x="1603373" y="1069303"/>
          <a:ext cx="1329640" cy="930705"/>
        </a:xfrm>
        <a:prstGeom prst="roundRect">
          <a:avLst>
            <a:gd name="adj" fmla="val 16670"/>
          </a:avLst>
        </a:prstGeom>
        <a:solidFill>
          <a:schemeClr val="accent3">
            <a:hueOff val="791790"/>
            <a:satOff val="4265"/>
            <a:lumOff val="5817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Post survey processing</a:t>
          </a:r>
          <a:endParaRPr lang="es-MX" sz="1800" kern="1200" dirty="0"/>
        </a:p>
      </dsp:txBody>
      <dsp:txXfrm>
        <a:off x="1603373" y="1069303"/>
        <a:ext cx="1329640" cy="930705"/>
      </dsp:txXfrm>
    </dsp:sp>
    <dsp:sp modelId="{A02CD0A0-5946-4616-BD06-31FED22AE419}">
      <dsp:nvSpPr>
        <dsp:cNvPr id="0" name=""/>
        <dsp:cNvSpPr/>
      </dsp:nvSpPr>
      <dsp:spPr>
        <a:xfrm>
          <a:off x="2933013" y="1158066"/>
          <a:ext cx="967053" cy="752236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3C935C-30F9-4D1D-BD1E-5EFE80B0CACF}">
      <dsp:nvSpPr>
        <dsp:cNvPr id="0" name=""/>
        <dsp:cNvSpPr/>
      </dsp:nvSpPr>
      <dsp:spPr>
        <a:xfrm rot="5400000">
          <a:off x="2915048" y="2990355"/>
          <a:ext cx="789848" cy="89921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3">
            <a:tint val="50000"/>
            <a:hueOff val="2262704"/>
            <a:satOff val="51479"/>
            <a:lumOff val="14769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7FE42759-F5B2-4EC7-B9F0-1FA47044D6D2}">
      <dsp:nvSpPr>
        <dsp:cNvPr id="0" name=""/>
        <dsp:cNvSpPr/>
      </dsp:nvSpPr>
      <dsp:spPr>
        <a:xfrm>
          <a:off x="2705786" y="2114791"/>
          <a:ext cx="1329640" cy="930705"/>
        </a:xfrm>
        <a:prstGeom prst="roundRect">
          <a:avLst>
            <a:gd name="adj" fmla="val 16670"/>
          </a:avLst>
        </a:prstGeom>
        <a:solidFill>
          <a:schemeClr val="accent3">
            <a:hueOff val="1583580"/>
            <a:satOff val="8529"/>
            <a:lumOff val="1163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Results</a:t>
          </a:r>
          <a:endParaRPr lang="es-MX" sz="1800" kern="1200" dirty="0"/>
        </a:p>
      </dsp:txBody>
      <dsp:txXfrm>
        <a:off x="2705786" y="2114791"/>
        <a:ext cx="1329640" cy="930705"/>
      </dsp:txXfrm>
    </dsp:sp>
    <dsp:sp modelId="{428BC087-6096-4164-8703-823DBD6C6EBB}">
      <dsp:nvSpPr>
        <dsp:cNvPr id="0" name=""/>
        <dsp:cNvSpPr/>
      </dsp:nvSpPr>
      <dsp:spPr>
        <a:xfrm>
          <a:off x="4035426" y="2203555"/>
          <a:ext cx="967053" cy="752236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79FF76-7126-4869-9697-B97ECFA75002}">
      <dsp:nvSpPr>
        <dsp:cNvPr id="0" name=""/>
        <dsp:cNvSpPr/>
      </dsp:nvSpPr>
      <dsp:spPr>
        <a:xfrm>
          <a:off x="3808199" y="3160280"/>
          <a:ext cx="1329640" cy="930705"/>
        </a:xfrm>
        <a:prstGeom prst="roundRect">
          <a:avLst>
            <a:gd name="adj" fmla="val 16670"/>
          </a:avLst>
        </a:prstGeom>
        <a:solidFill>
          <a:schemeClr val="accent3">
            <a:hueOff val="2375370"/>
            <a:satOff val="12794"/>
            <a:lumOff val="17452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Discussion</a:t>
          </a:r>
          <a:endParaRPr lang="en-US" sz="1800" b="1" kern="1200" dirty="0"/>
        </a:p>
      </dsp:txBody>
      <dsp:txXfrm>
        <a:off x="3808199" y="3160280"/>
        <a:ext cx="1329640" cy="93070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7CB1008-E2FC-40AE-811F-0F75600D38F6}">
      <dsp:nvSpPr>
        <dsp:cNvPr id="0" name=""/>
        <dsp:cNvSpPr/>
      </dsp:nvSpPr>
      <dsp:spPr>
        <a:xfrm>
          <a:off x="0" y="457200"/>
          <a:ext cx="8229599" cy="7654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74904" rIns="638708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Web-based, self-administered (Survey Monkey)</a:t>
          </a:r>
          <a:endParaRPr lang="en-US" sz="1800" kern="1200" dirty="0"/>
        </a:p>
      </dsp:txBody>
      <dsp:txXfrm>
        <a:off x="0" y="457200"/>
        <a:ext cx="8229599" cy="765450"/>
      </dsp:txXfrm>
    </dsp:sp>
    <dsp:sp modelId="{4B33605A-31BD-49C0-8DBC-4246DDC1AC5E}">
      <dsp:nvSpPr>
        <dsp:cNvPr id="0" name=""/>
        <dsp:cNvSpPr/>
      </dsp:nvSpPr>
      <dsp:spPr>
        <a:xfrm>
          <a:off x="411479" y="228614"/>
          <a:ext cx="5760720" cy="5313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Mode of administration</a:t>
          </a:r>
          <a:endParaRPr lang="en-US" sz="1800" kern="1200" dirty="0"/>
        </a:p>
      </dsp:txBody>
      <dsp:txXfrm>
        <a:off x="411479" y="228614"/>
        <a:ext cx="5760720" cy="531360"/>
      </dsp:txXfrm>
    </dsp:sp>
    <dsp:sp modelId="{91852091-A2D9-4B63-88E3-346642EA4B9C}">
      <dsp:nvSpPr>
        <dsp:cNvPr id="0" name=""/>
        <dsp:cNvSpPr/>
      </dsp:nvSpPr>
      <dsp:spPr>
        <a:xfrm>
          <a:off x="0" y="1622624"/>
          <a:ext cx="8229599" cy="1020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791790"/>
              <a:satOff val="4265"/>
              <a:lumOff val="58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74904" rIns="638708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Master and PhD  students of CMU whose area of research or curriculum is relative to engineering, industrial design or business administration</a:t>
          </a:r>
          <a:endParaRPr lang="en-US" sz="1800" kern="1200" dirty="0"/>
        </a:p>
      </dsp:txBody>
      <dsp:txXfrm>
        <a:off x="0" y="1622624"/>
        <a:ext cx="8229599" cy="1020600"/>
      </dsp:txXfrm>
    </dsp:sp>
    <dsp:sp modelId="{FCB632BE-B0C4-425F-8458-36E409DBD577}">
      <dsp:nvSpPr>
        <dsp:cNvPr id="0" name=""/>
        <dsp:cNvSpPr/>
      </dsp:nvSpPr>
      <dsp:spPr>
        <a:xfrm>
          <a:off x="411479" y="1356944"/>
          <a:ext cx="5760720" cy="531360"/>
        </a:xfrm>
        <a:prstGeom prst="roundRect">
          <a:avLst/>
        </a:prstGeom>
        <a:solidFill>
          <a:schemeClr val="accent3">
            <a:hueOff val="791790"/>
            <a:satOff val="4265"/>
            <a:lumOff val="581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Target population</a:t>
          </a:r>
          <a:endParaRPr lang="en-US" sz="1800" kern="1200" dirty="0"/>
        </a:p>
      </dsp:txBody>
      <dsp:txXfrm>
        <a:off x="411479" y="1356944"/>
        <a:ext cx="5760720" cy="531360"/>
      </dsp:txXfrm>
    </dsp:sp>
    <dsp:sp modelId="{45D79B23-AB6F-4019-9F90-4D6F0F49C8E9}">
      <dsp:nvSpPr>
        <dsp:cNvPr id="0" name=""/>
        <dsp:cNvSpPr/>
      </dsp:nvSpPr>
      <dsp:spPr>
        <a:xfrm>
          <a:off x="0" y="3006104"/>
          <a:ext cx="8229599" cy="1020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1583580"/>
              <a:satOff val="8529"/>
              <a:lumOff val="1163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74904" rIns="638708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Students in the target population that either have past job experience or they have been in CMU long enough to be able to have an opinion. </a:t>
          </a:r>
          <a:endParaRPr lang="en-US" sz="1800" kern="1200" dirty="0"/>
        </a:p>
      </dsp:txBody>
      <dsp:txXfrm>
        <a:off x="0" y="3006104"/>
        <a:ext cx="8229599" cy="1020600"/>
      </dsp:txXfrm>
    </dsp:sp>
    <dsp:sp modelId="{F60F5439-6F36-4809-B71D-69541072A3D9}">
      <dsp:nvSpPr>
        <dsp:cNvPr id="0" name=""/>
        <dsp:cNvSpPr/>
      </dsp:nvSpPr>
      <dsp:spPr>
        <a:xfrm>
          <a:off x="411479" y="2740424"/>
          <a:ext cx="5760720" cy="531360"/>
        </a:xfrm>
        <a:prstGeom prst="roundRect">
          <a:avLst/>
        </a:prstGeom>
        <a:solidFill>
          <a:schemeClr val="accent3">
            <a:hueOff val="1583580"/>
            <a:satOff val="8529"/>
            <a:lumOff val="1163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Sampling frame</a:t>
          </a:r>
          <a:endParaRPr lang="en-US" sz="1800" kern="1200" dirty="0"/>
        </a:p>
      </dsp:txBody>
      <dsp:txXfrm>
        <a:off x="411479" y="2740424"/>
        <a:ext cx="5760720" cy="531360"/>
      </dsp:txXfrm>
    </dsp:sp>
    <dsp:sp modelId="{DA685980-C28A-4DBA-92C7-F6AA4C2C517E}">
      <dsp:nvSpPr>
        <dsp:cNvPr id="0" name=""/>
        <dsp:cNvSpPr/>
      </dsp:nvSpPr>
      <dsp:spPr>
        <a:xfrm>
          <a:off x="0" y="4389585"/>
          <a:ext cx="8229599" cy="1020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2375370"/>
              <a:satOff val="12794"/>
              <a:lumOff val="174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74904" rIns="638708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SRS on people with specific characteristics that fit to the target population based on the CMU directory.</a:t>
          </a:r>
          <a:endParaRPr lang="en-US" sz="1800" kern="1200" dirty="0"/>
        </a:p>
      </dsp:txBody>
      <dsp:txXfrm>
        <a:off x="0" y="4389585"/>
        <a:ext cx="8229599" cy="1020600"/>
      </dsp:txXfrm>
    </dsp:sp>
    <dsp:sp modelId="{BDB40731-3132-422E-B1E5-6F715759F50F}">
      <dsp:nvSpPr>
        <dsp:cNvPr id="0" name=""/>
        <dsp:cNvSpPr/>
      </dsp:nvSpPr>
      <dsp:spPr>
        <a:xfrm>
          <a:off x="411479" y="4123905"/>
          <a:ext cx="5760720" cy="531360"/>
        </a:xfrm>
        <a:prstGeom prst="roundRect">
          <a:avLst/>
        </a:prstGeom>
        <a:solidFill>
          <a:schemeClr val="accent3">
            <a:hueOff val="2375370"/>
            <a:satOff val="12794"/>
            <a:lumOff val="174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Sample design</a:t>
          </a:r>
          <a:endParaRPr lang="en-US" sz="1800" kern="1200" dirty="0"/>
        </a:p>
      </dsp:txBody>
      <dsp:txXfrm>
        <a:off x="411479" y="4123905"/>
        <a:ext cx="5760720" cy="53136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0EF6298-E38B-4E0A-9332-4294F7857732}">
      <dsp:nvSpPr>
        <dsp:cNvPr id="0" name=""/>
        <dsp:cNvSpPr/>
      </dsp:nvSpPr>
      <dsp:spPr>
        <a:xfrm>
          <a:off x="2013299" y="0"/>
          <a:ext cx="3758152" cy="3758260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F181BC7-D96F-4832-A4AC-3355BA1DB3E4}">
      <dsp:nvSpPr>
        <dsp:cNvPr id="0" name=""/>
        <dsp:cNvSpPr/>
      </dsp:nvSpPr>
      <dsp:spPr>
        <a:xfrm>
          <a:off x="2843321" y="1360642"/>
          <a:ext cx="2096753" cy="1048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Survey lasted from 03/21 to 03/26</a:t>
          </a:r>
          <a:endParaRPr lang="en-US" sz="2400" kern="1200" dirty="0"/>
        </a:p>
      </dsp:txBody>
      <dsp:txXfrm>
        <a:off x="2843321" y="1360642"/>
        <a:ext cx="2096753" cy="1048252"/>
      </dsp:txXfrm>
    </dsp:sp>
    <dsp:sp modelId="{700411BE-FA68-4EA2-9D37-FB1327BA9A77}">
      <dsp:nvSpPr>
        <dsp:cNvPr id="0" name=""/>
        <dsp:cNvSpPr/>
      </dsp:nvSpPr>
      <dsp:spPr>
        <a:xfrm>
          <a:off x="1237527" y="2408895"/>
          <a:ext cx="3228539" cy="3229904"/>
        </a:xfrm>
        <a:prstGeom prst="blockArc">
          <a:avLst>
            <a:gd name="adj1" fmla="val 0"/>
            <a:gd name="adj2" fmla="val 18900000"/>
            <a:gd name="adj3" fmla="val 127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B48E7FA-766B-4D1F-8F8C-4453C99E3B99}">
      <dsp:nvSpPr>
        <dsp:cNvPr id="0" name=""/>
        <dsp:cNvSpPr/>
      </dsp:nvSpPr>
      <dsp:spPr>
        <a:xfrm>
          <a:off x="4739350" y="3301517"/>
          <a:ext cx="2252721" cy="14942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b="0" kern="1200" smtClean="0"/>
            <a:t>77 responses </a:t>
          </a:r>
          <a:endParaRPr lang="en-US" sz="1900" kern="120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b="0" kern="1200" dirty="0" smtClean="0"/>
            <a:t>17 denials</a:t>
          </a:r>
          <a:endParaRPr lang="en-US" sz="1900" kern="1200" dirty="0"/>
        </a:p>
      </dsp:txBody>
      <dsp:txXfrm>
        <a:off x="4739350" y="3301517"/>
        <a:ext cx="2252721" cy="1494281"/>
      </dsp:txXfrm>
    </dsp:sp>
    <dsp:sp modelId="{8524049A-CF83-4E83-9EEE-CD6C915CCB3D}">
      <dsp:nvSpPr>
        <dsp:cNvPr id="0" name=""/>
        <dsp:cNvSpPr/>
      </dsp:nvSpPr>
      <dsp:spPr>
        <a:xfrm>
          <a:off x="1794944" y="3524250"/>
          <a:ext cx="2096753" cy="1048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/>
            <a:t>We had</a:t>
          </a:r>
          <a:endParaRPr lang="en-US" sz="2400" kern="1200" dirty="0"/>
        </a:p>
      </dsp:txBody>
      <dsp:txXfrm>
        <a:off x="1794944" y="3524250"/>
        <a:ext cx="2096753" cy="1048252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E10FFAD-08BF-46CF-9181-27C7A6759212}">
      <dsp:nvSpPr>
        <dsp:cNvPr id="0" name=""/>
        <dsp:cNvSpPr/>
      </dsp:nvSpPr>
      <dsp:spPr>
        <a:xfrm>
          <a:off x="0" y="457799"/>
          <a:ext cx="8229599" cy="9594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0" kern="1200" dirty="0" smtClean="0"/>
            <a:t>Data cleaning</a:t>
          </a:r>
          <a:endParaRPr lang="en-US" sz="4000" kern="1200" dirty="0"/>
        </a:p>
      </dsp:txBody>
      <dsp:txXfrm>
        <a:off x="0" y="457799"/>
        <a:ext cx="8229599" cy="959400"/>
      </dsp:txXfrm>
    </dsp:sp>
    <dsp:sp modelId="{735C070A-EF91-4660-9CC5-EA236C8A16C6}">
      <dsp:nvSpPr>
        <dsp:cNvPr id="0" name=""/>
        <dsp:cNvSpPr/>
      </dsp:nvSpPr>
      <dsp:spPr>
        <a:xfrm>
          <a:off x="0" y="1532399"/>
          <a:ext cx="8229599" cy="959400"/>
        </a:xfrm>
        <a:prstGeom prst="roundRect">
          <a:avLst/>
        </a:prstGeom>
        <a:solidFill>
          <a:schemeClr val="accent3">
            <a:hueOff val="1187685"/>
            <a:satOff val="6397"/>
            <a:lumOff val="872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0" kern="1200" dirty="0" smtClean="0"/>
            <a:t>Hot-deck imputation for missing data</a:t>
          </a:r>
          <a:endParaRPr lang="en-US" sz="4000" kern="1200" dirty="0"/>
        </a:p>
      </dsp:txBody>
      <dsp:txXfrm>
        <a:off x="0" y="1532399"/>
        <a:ext cx="8229599" cy="959400"/>
      </dsp:txXfrm>
    </dsp:sp>
    <dsp:sp modelId="{2810190B-AE29-4CAE-91AF-6DD1673B0E9D}">
      <dsp:nvSpPr>
        <dsp:cNvPr id="0" name=""/>
        <dsp:cNvSpPr/>
      </dsp:nvSpPr>
      <dsp:spPr>
        <a:xfrm>
          <a:off x="0" y="2607000"/>
          <a:ext cx="8229599" cy="959400"/>
        </a:xfrm>
        <a:prstGeom prst="roundRect">
          <a:avLst/>
        </a:prstGeom>
        <a:solidFill>
          <a:schemeClr val="accent3">
            <a:hueOff val="2375370"/>
            <a:satOff val="12794"/>
            <a:lumOff val="174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0" kern="1200" dirty="0" smtClean="0"/>
            <a:t>Post survey stratification based on</a:t>
          </a:r>
          <a:endParaRPr lang="en-US" sz="4000" kern="1200" dirty="0"/>
        </a:p>
      </dsp:txBody>
      <dsp:txXfrm>
        <a:off x="0" y="2607000"/>
        <a:ext cx="8229599" cy="959400"/>
      </dsp:txXfrm>
    </dsp:sp>
    <dsp:sp modelId="{72F9D028-F693-4D06-9CB4-2205FCD1241F}">
      <dsp:nvSpPr>
        <dsp:cNvPr id="0" name=""/>
        <dsp:cNvSpPr/>
      </dsp:nvSpPr>
      <dsp:spPr>
        <a:xfrm>
          <a:off x="0" y="3566400"/>
          <a:ext cx="8229599" cy="16145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50800" rIns="284480" bIns="50800" numCol="1" spcCol="1270" anchor="t" anchorCtr="0">
          <a:noAutofit/>
        </a:bodyPr>
        <a:lstStyle/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3100" kern="1200" dirty="0" smtClean="0"/>
            <a:t>Gender</a:t>
          </a:r>
          <a:endParaRPr lang="en-US" sz="3100" kern="1200" dirty="0"/>
        </a:p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3100" kern="1200" dirty="0" smtClean="0"/>
            <a:t>College</a:t>
          </a:r>
          <a:endParaRPr lang="en-US" sz="3100" kern="1200" dirty="0"/>
        </a:p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3100" kern="1200" dirty="0" smtClean="0"/>
            <a:t>Academic level</a:t>
          </a:r>
          <a:endParaRPr lang="en-US" sz="3100" kern="1200" dirty="0"/>
        </a:p>
      </dsp:txBody>
      <dsp:txXfrm>
        <a:off x="0" y="3566400"/>
        <a:ext cx="8229599" cy="16145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B37906E-7CC3-4768-93FA-658F4313FD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09652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911C979-3CF7-4F6F-BB21-EE49BE8C9A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005726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 smtClean="0"/>
              <a:t>The latter is identified either by the student graduating in the current year or by having taken the qualification exams.</a:t>
            </a:r>
          </a:p>
          <a:p>
            <a:pPr defTabSz="931774">
              <a:defRPr/>
            </a:pPr>
            <a:r>
              <a:rPr lang="en-US" dirty="0" smtClean="0"/>
              <a:t>They respondents also were self-placed in the sampling frame based on their responses in the survey.</a:t>
            </a:r>
          </a:p>
          <a:p>
            <a:pPr defTabSz="931774"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911C979-3CF7-4F6F-BB21-EE49BE8C9A6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59698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911C979-3CF7-4F6F-BB21-EE49BE8C9A6F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911C979-3CF7-4F6F-BB21-EE49BE8C9A6F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685800"/>
            <a:ext cx="6400800" cy="1752600"/>
          </a:xfrm>
        </p:spPr>
        <p:txBody>
          <a:bodyPr/>
          <a:lstStyle>
            <a:lvl1pPr marL="0" indent="0" algn="ctr">
              <a:buNone/>
              <a:defRPr baseline="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endParaRPr lang="en-US" dirty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28600"/>
            <a:ext cx="20955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1341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8229600" cy="56388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defRPr sz="1800" b="0"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defRPr sz="1600" b="0"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defRPr sz="1400" b="0"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defRPr sz="1200" b="0"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defRPr sz="1200" b="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152400"/>
            <a:ext cx="8229600" cy="838200"/>
          </a:xfrm>
        </p:spPr>
        <p:txBody>
          <a:bodyPr/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1148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41148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24000"/>
            <a:ext cx="8382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2" name="Picture 9" descr="Burgendy-Small"/>
          <p:cNvPicPr>
            <a:picLocks noChangeAspect="1" noChangeArrowheads="1"/>
          </p:cNvPicPr>
          <p:nvPr/>
        </p:nvPicPr>
        <p:blipFill>
          <a:blip r:embed="rId13"/>
          <a:srcRect l="52174"/>
          <a:stretch>
            <a:fillRect/>
          </a:stretch>
        </p:blipFill>
        <p:spPr bwMode="auto">
          <a:xfrm>
            <a:off x="152400" y="152400"/>
            <a:ext cx="34925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9.xml"/><Relationship Id="rId4" Type="http://schemas.openxmlformats.org/officeDocument/2006/relationships/chart" Target="../charts/char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ubtitle 1"/>
          <p:cNvSpPr>
            <a:spLocks noGrp="1"/>
          </p:cNvSpPr>
          <p:nvPr>
            <p:ph type="subTitle" idx="1"/>
          </p:nvPr>
        </p:nvSpPr>
        <p:spPr>
          <a:xfrm>
            <a:off x="762000" y="152400"/>
            <a:ext cx="7924800" cy="6553200"/>
          </a:xfrm>
        </p:spPr>
        <p:txBody>
          <a:bodyPr/>
          <a:lstStyle/>
          <a:p>
            <a:endParaRPr lang="en-US" sz="2000" b="1" dirty="0" smtClean="0"/>
          </a:p>
          <a:p>
            <a:endParaRPr lang="en-US" sz="2800" b="1" dirty="0" smtClean="0"/>
          </a:p>
          <a:p>
            <a:r>
              <a:rPr lang="en-US" dirty="0"/>
              <a:t>Evaluation of innovation attributes in order to meet the challenges of global knowledge economy</a:t>
            </a:r>
            <a:endParaRPr lang="en-US" sz="1400" b="1" dirty="0" smtClean="0"/>
          </a:p>
          <a:p>
            <a:endParaRPr lang="en-US" sz="1600" b="1" dirty="0" smtClean="0"/>
          </a:p>
          <a:p>
            <a:endParaRPr lang="en-US" sz="1600" b="1" dirty="0" smtClean="0"/>
          </a:p>
          <a:p>
            <a:r>
              <a:rPr lang="en-US" sz="2400" b="1" dirty="0" smtClean="0"/>
              <a:t>Presented by:</a:t>
            </a:r>
          </a:p>
          <a:p>
            <a:r>
              <a:rPr lang="en-US" sz="2400" dirty="0" smtClean="0"/>
              <a:t>BARADARAN SHORAKA, MOHAMMAD</a:t>
            </a:r>
            <a:endParaRPr lang="es-MX" sz="2400" dirty="0" smtClean="0"/>
          </a:p>
          <a:p>
            <a:r>
              <a:rPr lang="es-MX" sz="2400" dirty="0" smtClean="0"/>
              <a:t>GALVAN, JOSE ALFREDO</a:t>
            </a:r>
          </a:p>
          <a:p>
            <a:r>
              <a:rPr lang="es-MX" sz="2400" dirty="0" smtClean="0"/>
              <a:t>LEONTIADIS, NEKTARIOS</a:t>
            </a:r>
          </a:p>
          <a:p>
            <a:r>
              <a:rPr lang="en-US" sz="2400" dirty="0" smtClean="0"/>
              <a:t>YANG, CHIA-HSUAN</a:t>
            </a:r>
            <a:endParaRPr lang="es-MX" sz="2400" dirty="0" smtClean="0"/>
          </a:p>
          <a:p>
            <a:endParaRPr lang="en-US" sz="1800" b="1" dirty="0" smtClean="0"/>
          </a:p>
          <a:p>
            <a:r>
              <a:rPr lang="en-US" sz="2000" b="1" dirty="0" smtClean="0"/>
              <a:t>April 22</a:t>
            </a:r>
            <a:r>
              <a:rPr lang="en-US" sz="2000" b="1" baseline="30000" dirty="0" smtClean="0"/>
              <a:t>nd</a:t>
            </a:r>
            <a:r>
              <a:rPr lang="en-US" sz="2000" b="1" dirty="0" smtClean="0"/>
              <a:t> ,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(continued)</a:t>
            </a:r>
            <a:endParaRPr lang="en-US" sz="1400" b="0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1109246"/>
            <a:ext cx="457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  <a:latin typeface="+mj-lt"/>
                <a:cs typeface="+mj-cs"/>
              </a:rPr>
              <a:t>CMU elements</a:t>
            </a:r>
          </a:p>
        </p:txBody>
      </p:sp>
      <p:graphicFrame>
        <p:nvGraphicFramePr>
          <p:cNvPr id="6" name="Chart 5"/>
          <p:cNvGraphicFramePr/>
          <p:nvPr/>
        </p:nvGraphicFramePr>
        <p:xfrm>
          <a:off x="1476375" y="1604962"/>
          <a:ext cx="6191250" cy="36480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Inferences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b="0" dirty="0" smtClean="0"/>
              <a:t>Academic Level  (</a:t>
            </a:r>
            <a:r>
              <a:rPr lang="en-US" sz="2000" b="0" dirty="0" smtClean="0">
                <a:solidFill>
                  <a:schemeClr val="accent1"/>
                </a:solidFill>
              </a:rPr>
              <a:t>Master: 40</a:t>
            </a:r>
            <a:r>
              <a:rPr lang="en-US" sz="2000" b="0" dirty="0" smtClean="0"/>
              <a:t> and </a:t>
            </a:r>
            <a:r>
              <a:rPr lang="en-US" sz="2000" b="0" dirty="0" smtClean="0">
                <a:solidFill>
                  <a:schemeClr val="accent2"/>
                </a:solidFill>
              </a:rPr>
              <a:t>PhD: 28</a:t>
            </a:r>
            <a:r>
              <a:rPr lang="en-US" sz="2000" b="0" dirty="0" smtClean="0"/>
              <a:t>)</a:t>
            </a:r>
            <a:endParaRPr lang="en-US" sz="1600" b="0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1109246"/>
            <a:ext cx="457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  <a:latin typeface="+mj-lt"/>
                <a:cs typeface="+mj-cs"/>
              </a:rPr>
              <a:t>Characteristics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76800" y="1109246"/>
            <a:ext cx="457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  <a:latin typeface="+mj-lt"/>
                <a:cs typeface="+mj-cs"/>
              </a:rPr>
              <a:t>Attributes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09600" y="3940199"/>
            <a:ext cx="457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  <a:latin typeface="+mj-lt"/>
                <a:cs typeface="+mj-cs"/>
              </a:rPr>
              <a:t>Values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876800" y="3940199"/>
            <a:ext cx="457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  <a:latin typeface="+mj-lt"/>
                <a:cs typeface="+mj-cs"/>
              </a:rPr>
              <a:t>Type of knowledge</a:t>
            </a:r>
          </a:p>
        </p:txBody>
      </p:sp>
      <p:graphicFrame>
        <p:nvGraphicFramePr>
          <p:cNvPr id="18" name="Chart 17"/>
          <p:cNvGraphicFramePr/>
          <p:nvPr/>
        </p:nvGraphicFramePr>
        <p:xfrm>
          <a:off x="457200" y="1371600"/>
          <a:ext cx="4267200" cy="266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Chart 13"/>
          <p:cNvGraphicFramePr/>
          <p:nvPr/>
        </p:nvGraphicFramePr>
        <p:xfrm>
          <a:off x="4572000" y="1371600"/>
          <a:ext cx="4343400" cy="266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/>
          <p:cNvGraphicFramePr/>
          <p:nvPr/>
        </p:nvGraphicFramePr>
        <p:xfrm>
          <a:off x="457200" y="4191000"/>
          <a:ext cx="4267200" cy="266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4572000" y="5029200"/>
          <a:ext cx="4495800" cy="647700"/>
        </p:xfrm>
        <a:graphic>
          <a:graphicData uri="http://schemas.openxmlformats.org/drawingml/2006/table">
            <a:tbl>
              <a:tblPr/>
              <a:tblGrid>
                <a:gridCol w="899160"/>
                <a:gridCol w="899160"/>
                <a:gridCol w="899160"/>
                <a:gridCol w="899160"/>
                <a:gridCol w="899160"/>
              </a:tblGrid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 dirty="0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Tahoma"/>
                        </a:rPr>
                        <a:t>Knowledge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endParaRPr lang="es-MX" sz="1000" b="0" i="0" u="none" strike="noStrike" dirty="0">
                        <a:latin typeface="Tahoma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Tahoma"/>
                        </a:rPr>
                        <a:t>Business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Tahoma"/>
                        </a:rPr>
                        <a:t>Technical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Tahoma"/>
                        </a:rPr>
                        <a:t>Design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Tahoma"/>
                        </a:rPr>
                        <a:t>Law or legal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Tahoma"/>
                        </a:rPr>
                        <a:t>Master (40)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Tahoma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Tahoma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Tahoma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latin typeface="Tahoma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 err="1">
                          <a:latin typeface="Tahoma"/>
                        </a:rPr>
                        <a:t>PhD</a:t>
                      </a:r>
                      <a:r>
                        <a:rPr lang="es-MX" sz="1000" b="0" i="0" u="none" strike="noStrike" dirty="0">
                          <a:latin typeface="Tahoma"/>
                        </a:rPr>
                        <a:t> (28)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latin typeface="Tahoma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latin typeface="Tahoma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latin typeface="Tahoma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latin typeface="Tahoma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Inferences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b="0" dirty="0" smtClean="0"/>
              <a:t>Academic Level  (</a:t>
            </a:r>
            <a:r>
              <a:rPr lang="en-US" sz="2000" b="0" dirty="0" smtClean="0">
                <a:solidFill>
                  <a:schemeClr val="accent1"/>
                </a:solidFill>
              </a:rPr>
              <a:t>Master: 40</a:t>
            </a:r>
            <a:r>
              <a:rPr lang="en-US" sz="2000" b="0" dirty="0" smtClean="0"/>
              <a:t> and </a:t>
            </a:r>
            <a:r>
              <a:rPr lang="en-US" sz="2000" b="0" dirty="0" smtClean="0">
                <a:solidFill>
                  <a:schemeClr val="accent2"/>
                </a:solidFill>
              </a:rPr>
              <a:t>PhD: 28</a:t>
            </a:r>
            <a:r>
              <a:rPr lang="en-US" sz="2000" b="0" dirty="0" smtClean="0"/>
              <a:t>)</a:t>
            </a:r>
            <a:endParaRPr lang="en-US" sz="1600" b="0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1109246"/>
            <a:ext cx="457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  <a:latin typeface="+mj-lt"/>
                <a:cs typeface="+mj-cs"/>
              </a:rPr>
              <a:t>CMU elements</a:t>
            </a:r>
          </a:p>
        </p:txBody>
      </p:sp>
      <p:graphicFrame>
        <p:nvGraphicFramePr>
          <p:cNvPr id="5" name="Chart 4"/>
          <p:cNvGraphicFramePr/>
          <p:nvPr/>
        </p:nvGraphicFramePr>
        <p:xfrm>
          <a:off x="1476375" y="1604962"/>
          <a:ext cx="6191250" cy="36480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Inferences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Nationality  (</a:t>
            </a:r>
            <a:r>
              <a:rPr lang="en-US" sz="2000" b="0" dirty="0" smtClean="0">
                <a:solidFill>
                  <a:schemeClr val="accent1"/>
                </a:solidFill>
              </a:rPr>
              <a:t>American: 37</a:t>
            </a:r>
            <a:r>
              <a:rPr lang="en-US" sz="2000" b="0" dirty="0" smtClean="0"/>
              <a:t>, </a:t>
            </a:r>
            <a:r>
              <a:rPr lang="en-US" sz="2000" b="0" dirty="0" smtClean="0">
                <a:solidFill>
                  <a:schemeClr val="accent2"/>
                </a:solidFill>
              </a:rPr>
              <a:t>Australian-Asian: 17</a:t>
            </a:r>
            <a:r>
              <a:rPr lang="en-US" sz="2000" b="0" dirty="0" smtClean="0"/>
              <a:t>, </a:t>
            </a:r>
            <a:r>
              <a:rPr lang="en-US" sz="2000" b="0" dirty="0" smtClean="0">
                <a:solidFill>
                  <a:schemeClr val="accent3"/>
                </a:solidFill>
              </a:rPr>
              <a:t>European: 5</a:t>
            </a:r>
            <a:r>
              <a:rPr lang="en-US" sz="2000" b="0" dirty="0" smtClean="0"/>
              <a:t>, and </a:t>
            </a:r>
            <a:r>
              <a:rPr lang="en-US" sz="2000" b="0" dirty="0" smtClean="0">
                <a:solidFill>
                  <a:schemeClr val="accent4"/>
                </a:solidFill>
              </a:rPr>
              <a:t>Indian: 7</a:t>
            </a:r>
            <a:r>
              <a:rPr lang="en-US" sz="2000" b="0" dirty="0" smtClean="0"/>
              <a:t>)</a:t>
            </a:r>
            <a:endParaRPr lang="en-US" sz="2000" b="0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1109246"/>
            <a:ext cx="457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  <a:latin typeface="+mj-lt"/>
                <a:cs typeface="+mj-cs"/>
              </a:rPr>
              <a:t>Characteristics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76800" y="1109246"/>
            <a:ext cx="457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  <a:latin typeface="+mj-lt"/>
                <a:cs typeface="+mj-cs"/>
              </a:rPr>
              <a:t>Attributes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09600" y="3940199"/>
            <a:ext cx="457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  <a:latin typeface="+mj-lt"/>
                <a:cs typeface="+mj-cs"/>
              </a:rPr>
              <a:t>Values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876800" y="3940199"/>
            <a:ext cx="457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  <a:latin typeface="+mj-lt"/>
                <a:cs typeface="+mj-cs"/>
              </a:rPr>
              <a:t>Type of knowledge</a:t>
            </a:r>
          </a:p>
        </p:txBody>
      </p:sp>
      <p:graphicFrame>
        <p:nvGraphicFramePr>
          <p:cNvPr id="16" name="Chart 15"/>
          <p:cNvGraphicFramePr/>
          <p:nvPr>
            <p:extLst>
              <p:ext uri="{D42A27DB-BD31-4B8C-83A1-F6EECF244321}">
                <p14:modId xmlns:p14="http://schemas.microsoft.com/office/powerpoint/2010/main" xmlns="" val="640271100"/>
              </p:ext>
            </p:extLst>
          </p:nvPr>
        </p:nvGraphicFramePr>
        <p:xfrm>
          <a:off x="520573" y="1353493"/>
          <a:ext cx="4412791" cy="27275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Chart 16"/>
          <p:cNvGraphicFramePr/>
          <p:nvPr/>
        </p:nvGraphicFramePr>
        <p:xfrm>
          <a:off x="4724400" y="1371600"/>
          <a:ext cx="4419600" cy="27275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5029199" y="4800601"/>
          <a:ext cx="4056185" cy="1077220"/>
        </p:xfrm>
        <a:graphic>
          <a:graphicData uri="http://schemas.openxmlformats.org/drawingml/2006/table">
            <a:tbl>
              <a:tblPr/>
              <a:tblGrid>
                <a:gridCol w="811237"/>
                <a:gridCol w="811237"/>
                <a:gridCol w="811237"/>
                <a:gridCol w="811237"/>
                <a:gridCol w="811237"/>
              </a:tblGrid>
              <a:tr h="155005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 dirty="0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Tahoma"/>
                        </a:rPr>
                        <a:t>Knowledge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9794">
                <a:tc>
                  <a:txBody>
                    <a:bodyPr/>
                    <a:lstStyle/>
                    <a:p>
                      <a:pPr algn="ctr" fontAlgn="b"/>
                      <a:endParaRPr lang="es-MX" sz="1000" b="0" i="0" u="none" strike="noStrike" dirty="0">
                        <a:latin typeface="Tahoma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Tahoma"/>
                        </a:rPr>
                        <a:t>Business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Tahoma"/>
                        </a:rPr>
                        <a:t>Technical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Tahoma"/>
                        </a:rPr>
                        <a:t>Design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Tahoma"/>
                        </a:rPr>
                        <a:t>Law or legal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5005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 smtClean="0">
                          <a:latin typeface="Tahoma"/>
                        </a:rPr>
                        <a:t>American (37)</a:t>
                      </a:r>
                      <a:endParaRPr lang="es-MX" sz="1000" b="0" i="0" u="none" strike="noStrike" dirty="0">
                        <a:latin typeface="Tahoma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863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latin typeface="Tahoma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863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latin typeface="Tahoma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863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latin typeface="Tahoma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863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latin typeface="Tahoma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8637"/>
                    </a:solidFill>
                  </a:tcPr>
                </a:tc>
              </a:tr>
              <a:tr h="29177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 err="1" smtClean="0">
                          <a:latin typeface="Tahoma"/>
                        </a:rPr>
                        <a:t>Australian-Asian</a:t>
                      </a:r>
                      <a:r>
                        <a:rPr lang="es-MX" sz="1000" b="0" i="0" u="none" strike="noStrike" dirty="0" smtClean="0">
                          <a:latin typeface="Tahoma"/>
                        </a:rPr>
                        <a:t> (17)</a:t>
                      </a:r>
                      <a:endParaRPr lang="es-MX" sz="1000" b="0" i="0" u="none" strike="noStrike" dirty="0">
                        <a:latin typeface="Tahoma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latin typeface="Tahoma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latin typeface="Tahoma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latin typeface="Tahoma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latin typeface="Tahoma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155005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 err="1" smtClean="0">
                          <a:latin typeface="Tahoma"/>
                        </a:rPr>
                        <a:t>European</a:t>
                      </a:r>
                      <a:r>
                        <a:rPr lang="es-MX" sz="1000" b="0" i="0" u="none" strike="noStrike" dirty="0" smtClean="0">
                          <a:latin typeface="Tahoma"/>
                        </a:rPr>
                        <a:t> (5)</a:t>
                      </a:r>
                      <a:endParaRPr lang="es-MX" sz="1000" b="0" i="0" u="none" strike="noStrike" dirty="0">
                        <a:latin typeface="Tahoma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latin typeface="Tahoma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latin typeface="Tahoma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latin typeface="Tahoma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latin typeface="Tahoma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155005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 err="1" smtClean="0">
                          <a:latin typeface="Tahoma"/>
                        </a:rPr>
                        <a:t>Indian</a:t>
                      </a:r>
                      <a:r>
                        <a:rPr lang="es-MX" sz="1000" b="0" i="0" u="none" strike="noStrike" dirty="0" smtClean="0">
                          <a:latin typeface="Tahoma"/>
                        </a:rPr>
                        <a:t> (7)</a:t>
                      </a:r>
                      <a:endParaRPr lang="es-MX" sz="1000" b="0" i="0" u="none" strike="noStrike" dirty="0">
                        <a:latin typeface="Tahoma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latin typeface="Tahoma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latin typeface="Tahoma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latin typeface="Tahoma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latin typeface="Tahoma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Chart 18"/>
          <p:cNvGraphicFramePr/>
          <p:nvPr/>
        </p:nvGraphicFramePr>
        <p:xfrm>
          <a:off x="457200" y="4191000"/>
          <a:ext cx="4495800" cy="266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Inferences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b="0" dirty="0" smtClean="0"/>
              <a:t>Nationality  (</a:t>
            </a:r>
            <a:r>
              <a:rPr lang="en-US" sz="2000" b="0" dirty="0" smtClean="0">
                <a:solidFill>
                  <a:schemeClr val="accent1"/>
                </a:solidFill>
              </a:rPr>
              <a:t>American: 37</a:t>
            </a:r>
            <a:r>
              <a:rPr lang="en-US" sz="2000" b="0" dirty="0" smtClean="0"/>
              <a:t>, </a:t>
            </a:r>
            <a:r>
              <a:rPr lang="en-US" sz="2000" b="0" dirty="0" smtClean="0">
                <a:solidFill>
                  <a:schemeClr val="accent2"/>
                </a:solidFill>
              </a:rPr>
              <a:t>Australian-Asian: 17</a:t>
            </a:r>
            <a:r>
              <a:rPr lang="en-US" sz="2000" b="0" dirty="0" smtClean="0"/>
              <a:t>, </a:t>
            </a:r>
            <a:r>
              <a:rPr lang="en-US" sz="2000" b="0" dirty="0" smtClean="0">
                <a:solidFill>
                  <a:schemeClr val="accent3"/>
                </a:solidFill>
              </a:rPr>
              <a:t>European: 5</a:t>
            </a:r>
            <a:r>
              <a:rPr lang="en-US" sz="2000" b="0" dirty="0" smtClean="0"/>
              <a:t>, and </a:t>
            </a:r>
            <a:r>
              <a:rPr lang="en-US" sz="2000" b="0" dirty="0" smtClean="0">
                <a:solidFill>
                  <a:schemeClr val="accent4"/>
                </a:solidFill>
              </a:rPr>
              <a:t>Indian: 7</a:t>
            </a:r>
            <a:r>
              <a:rPr lang="en-US" sz="2000" b="0" dirty="0" smtClean="0"/>
              <a:t>)</a:t>
            </a:r>
            <a:endParaRPr lang="en-US" sz="1600" b="0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1109246"/>
            <a:ext cx="457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  <a:latin typeface="+mj-lt"/>
                <a:cs typeface="+mj-cs"/>
              </a:rPr>
              <a:t>CMU elements</a:t>
            </a:r>
          </a:p>
        </p:txBody>
      </p:sp>
      <p:graphicFrame>
        <p:nvGraphicFramePr>
          <p:cNvPr id="5" name="Chart 4"/>
          <p:cNvGraphicFramePr/>
          <p:nvPr/>
        </p:nvGraphicFramePr>
        <p:xfrm>
          <a:off x="1371600" y="1752600"/>
          <a:ext cx="6324600" cy="4486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Inferences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Schools  (</a:t>
            </a:r>
            <a:r>
              <a:rPr lang="en-US" sz="2000" b="0" dirty="0" smtClean="0">
                <a:solidFill>
                  <a:schemeClr val="accent1"/>
                </a:solidFill>
              </a:rPr>
              <a:t>Business: 44</a:t>
            </a:r>
            <a:r>
              <a:rPr lang="en-US" sz="2000" b="0" dirty="0" smtClean="0"/>
              <a:t>, </a:t>
            </a:r>
            <a:r>
              <a:rPr lang="en-US" sz="2000" b="0" dirty="0" smtClean="0">
                <a:solidFill>
                  <a:schemeClr val="accent2"/>
                </a:solidFill>
              </a:rPr>
              <a:t>Design: 4 </a:t>
            </a:r>
            <a:r>
              <a:rPr lang="en-US" sz="2000" b="0" dirty="0" smtClean="0"/>
              <a:t>and </a:t>
            </a:r>
            <a:r>
              <a:rPr lang="en-US" sz="2000" b="0" dirty="0" smtClean="0">
                <a:solidFill>
                  <a:schemeClr val="accent3"/>
                </a:solidFill>
              </a:rPr>
              <a:t>Engineering: 20</a:t>
            </a:r>
            <a:r>
              <a:rPr lang="en-US" sz="2000" b="0" dirty="0" smtClean="0"/>
              <a:t>)</a:t>
            </a:r>
            <a:endParaRPr lang="en-US" sz="2000" b="0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1109246"/>
            <a:ext cx="2514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  <a:latin typeface="+mj-lt"/>
                <a:cs typeface="+mj-cs"/>
              </a:rPr>
              <a:t>Characteristics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76800" y="1109246"/>
            <a:ext cx="457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  <a:latin typeface="+mj-lt"/>
                <a:cs typeface="+mj-cs"/>
              </a:rPr>
              <a:t>Attributes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09600" y="3940199"/>
            <a:ext cx="457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  <a:latin typeface="+mj-lt"/>
                <a:cs typeface="+mj-cs"/>
              </a:rPr>
              <a:t>Values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876800" y="3940199"/>
            <a:ext cx="457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600" dirty="0">
                <a:solidFill>
                  <a:srgbClr val="575F6D"/>
                </a:solidFill>
                <a:latin typeface="Calibri"/>
              </a:rPr>
              <a:t>Type of knowledge</a:t>
            </a:r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xmlns="" val="2066762090"/>
              </p:ext>
            </p:extLst>
          </p:nvPr>
        </p:nvGraphicFramePr>
        <p:xfrm>
          <a:off x="344788" y="1362547"/>
          <a:ext cx="44196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Chart 15"/>
          <p:cNvGraphicFramePr/>
          <p:nvPr/>
        </p:nvGraphicFramePr>
        <p:xfrm>
          <a:off x="4572000" y="13716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4724400" y="4953000"/>
          <a:ext cx="4419600" cy="952500"/>
        </p:xfrm>
        <a:graphic>
          <a:graphicData uri="http://schemas.openxmlformats.org/drawingml/2006/table">
            <a:tbl>
              <a:tblPr/>
              <a:tblGrid>
                <a:gridCol w="883920"/>
                <a:gridCol w="883920"/>
                <a:gridCol w="883920"/>
                <a:gridCol w="883920"/>
                <a:gridCol w="883920"/>
              </a:tblGrid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 dirty="0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Tahoma"/>
                        </a:rPr>
                        <a:t>Knowledge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endParaRPr lang="es-MX" sz="1000" b="0" i="0" u="none" strike="noStrike" dirty="0">
                        <a:latin typeface="Tahoma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Tahoma"/>
                        </a:rPr>
                        <a:t>Business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Tahoma"/>
                        </a:rPr>
                        <a:t>Technical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Tahoma"/>
                        </a:rPr>
                        <a:t>Design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Tahoma"/>
                        </a:rPr>
                        <a:t>Law or legal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 smtClean="0">
                          <a:latin typeface="Tahoma"/>
                        </a:rPr>
                        <a:t>Business (44)</a:t>
                      </a:r>
                      <a:endParaRPr lang="es-MX" sz="1000" b="0" i="0" u="none" strike="noStrike" dirty="0">
                        <a:latin typeface="Tahoma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latin typeface="Tahoma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latin typeface="Tahoma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Tahoma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latin typeface="Tahoma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 err="1" smtClean="0">
                          <a:latin typeface="Tahoma"/>
                        </a:rPr>
                        <a:t>Design</a:t>
                      </a:r>
                      <a:r>
                        <a:rPr lang="es-MX" sz="1000" b="0" i="0" u="none" strike="noStrike" dirty="0" smtClean="0">
                          <a:latin typeface="Tahoma"/>
                        </a:rPr>
                        <a:t> (4)</a:t>
                      </a:r>
                      <a:endParaRPr lang="es-MX" sz="1000" b="0" i="0" u="none" strike="noStrike" dirty="0">
                        <a:latin typeface="Tahoma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latin typeface="Tahoma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latin typeface="Tahoma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latin typeface="Tahoma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latin typeface="Tahoma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 err="1" smtClean="0">
                          <a:latin typeface="Tahoma"/>
                        </a:rPr>
                        <a:t>Engineering</a:t>
                      </a:r>
                      <a:r>
                        <a:rPr lang="es-MX" sz="1000" b="0" i="0" u="none" strike="noStrike" dirty="0" smtClean="0">
                          <a:latin typeface="Tahoma"/>
                        </a:rPr>
                        <a:t> (20)</a:t>
                      </a:r>
                      <a:endParaRPr lang="es-MX" sz="1000" b="0" i="0" u="none" strike="noStrike" dirty="0">
                        <a:latin typeface="Tahoma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latin typeface="Tahoma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latin typeface="Tahoma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latin typeface="Tahoma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latin typeface="Tahoma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hart 13"/>
          <p:cNvGraphicFramePr/>
          <p:nvPr/>
        </p:nvGraphicFramePr>
        <p:xfrm>
          <a:off x="381000" y="4114800"/>
          <a:ext cx="42672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Inferences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b="0" dirty="0" smtClean="0"/>
              <a:t>Schools  (</a:t>
            </a:r>
            <a:r>
              <a:rPr lang="en-US" sz="2000" b="0" dirty="0" smtClean="0">
                <a:solidFill>
                  <a:schemeClr val="accent1"/>
                </a:solidFill>
              </a:rPr>
              <a:t>Business: 44</a:t>
            </a:r>
            <a:r>
              <a:rPr lang="en-US" sz="2000" b="0" dirty="0" smtClean="0"/>
              <a:t>, </a:t>
            </a:r>
            <a:r>
              <a:rPr lang="en-US" sz="2000" b="0" dirty="0" smtClean="0">
                <a:solidFill>
                  <a:schemeClr val="accent2"/>
                </a:solidFill>
              </a:rPr>
              <a:t>Design: 4 </a:t>
            </a:r>
            <a:r>
              <a:rPr lang="en-US" sz="2000" b="0" dirty="0" smtClean="0"/>
              <a:t>and </a:t>
            </a:r>
            <a:r>
              <a:rPr lang="en-US" sz="2000" b="0" dirty="0" smtClean="0">
                <a:solidFill>
                  <a:schemeClr val="accent3"/>
                </a:solidFill>
              </a:rPr>
              <a:t>Engineering: 20</a:t>
            </a:r>
            <a:r>
              <a:rPr lang="en-US" sz="2000" b="0" dirty="0" smtClean="0"/>
              <a:t>)</a:t>
            </a:r>
            <a:endParaRPr lang="en-US" sz="1600" b="0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1109246"/>
            <a:ext cx="457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  <a:latin typeface="+mj-lt"/>
                <a:cs typeface="+mj-cs"/>
              </a:rPr>
              <a:t>CMU elements</a:t>
            </a:r>
          </a:p>
        </p:txBody>
      </p:sp>
      <p:graphicFrame>
        <p:nvGraphicFramePr>
          <p:cNvPr id="6" name="Chart 5"/>
          <p:cNvGraphicFramePr/>
          <p:nvPr/>
        </p:nvGraphicFramePr>
        <p:xfrm>
          <a:off x="1524000" y="1447800"/>
          <a:ext cx="6191250" cy="4143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Inferences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b="0" dirty="0" smtClean="0"/>
              <a:t>Gender (</a:t>
            </a:r>
            <a:r>
              <a:rPr lang="en-US" sz="2000" b="0" dirty="0" smtClean="0">
                <a:solidFill>
                  <a:schemeClr val="accent2"/>
                </a:solidFill>
              </a:rPr>
              <a:t>Female:27</a:t>
            </a:r>
            <a:r>
              <a:rPr lang="en-US" sz="2000" b="0" dirty="0" smtClean="0"/>
              <a:t> and </a:t>
            </a:r>
            <a:r>
              <a:rPr lang="en-US" sz="2000" b="0" dirty="0" smtClean="0">
                <a:solidFill>
                  <a:srgbClr val="FE8637"/>
                </a:solidFill>
              </a:rPr>
              <a:t>Male:41</a:t>
            </a:r>
            <a:r>
              <a:rPr lang="en-US" sz="2000" b="0" dirty="0" smtClean="0"/>
              <a:t>)</a:t>
            </a:r>
            <a:endParaRPr lang="en-US" sz="2000" b="0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762000" y="1371600"/>
          <a:ext cx="3657600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685800" y="1219200"/>
            <a:ext cx="8229600" cy="5334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endParaRPr lang="en-US" dirty="0"/>
          </a:p>
        </p:txBody>
      </p:sp>
      <p:graphicFrame>
        <p:nvGraphicFramePr>
          <p:cNvPr id="14" name="Chart 13"/>
          <p:cNvGraphicFramePr/>
          <p:nvPr/>
        </p:nvGraphicFramePr>
        <p:xfrm>
          <a:off x="4724400" y="1371600"/>
          <a:ext cx="3962400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762000" y="3809999"/>
            <a:ext cx="175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  <a:latin typeface="+mj-lt"/>
                <a:cs typeface="+mj-cs"/>
              </a:rPr>
              <a:t>Values</a:t>
            </a:r>
          </a:p>
        </p:txBody>
      </p:sp>
      <p:graphicFrame>
        <p:nvGraphicFramePr>
          <p:cNvPr id="17" name="Chart 16"/>
          <p:cNvGraphicFramePr/>
          <p:nvPr/>
        </p:nvGraphicFramePr>
        <p:xfrm>
          <a:off x="762000" y="4038600"/>
          <a:ext cx="3886200" cy="281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4724400" y="5105400"/>
          <a:ext cx="4229100" cy="578358"/>
        </p:xfrm>
        <a:graphic>
          <a:graphicData uri="http://schemas.openxmlformats.org/drawingml/2006/table">
            <a:tbl>
              <a:tblPr/>
              <a:tblGrid>
                <a:gridCol w="845820"/>
                <a:gridCol w="845820"/>
                <a:gridCol w="845820"/>
                <a:gridCol w="845820"/>
                <a:gridCol w="845820"/>
              </a:tblGrid>
              <a:tr h="1419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ahoma"/>
                          <a:ea typeface="PMingLiU"/>
                          <a:cs typeface="Times New Roman"/>
                        </a:rPr>
                        <a:t>Business</a:t>
                      </a:r>
                      <a:endParaRPr lang="en-US" sz="11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ahoma"/>
                          <a:ea typeface="PMingLiU"/>
                          <a:cs typeface="Times New Roman"/>
                        </a:rPr>
                        <a:t>Technical</a:t>
                      </a:r>
                      <a:endParaRPr lang="en-US" sz="11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ahoma"/>
                          <a:ea typeface="PMingLiU"/>
                          <a:cs typeface="Times New Roman"/>
                        </a:rPr>
                        <a:t>Design</a:t>
                      </a:r>
                      <a:endParaRPr lang="en-US" sz="11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ahoma"/>
                          <a:ea typeface="PMingLiU"/>
                          <a:cs typeface="Times New Roman"/>
                        </a:rPr>
                        <a:t>Law or legal</a:t>
                      </a:r>
                      <a:endParaRPr lang="en-US" sz="11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9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PMingLiU"/>
                          <a:cs typeface="Times New Roman"/>
                        </a:rPr>
                        <a:t>Male (41)</a:t>
                      </a:r>
                      <a:endParaRPr lang="en-US" sz="11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PMingLiU"/>
                          <a:cs typeface="Times New Roman"/>
                        </a:rPr>
                        <a:t>2</a:t>
                      </a:r>
                      <a:endParaRPr lang="en-US" sz="11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latin typeface="Calibri"/>
                          <a:ea typeface="PMingLiU"/>
                          <a:cs typeface="Times New Roman"/>
                        </a:rPr>
                        <a:t>1</a:t>
                      </a:r>
                      <a:endParaRPr lang="en-US" sz="11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PMingLiU"/>
                          <a:cs typeface="Times New Roman"/>
                        </a:rPr>
                        <a:t>3</a:t>
                      </a:r>
                      <a:endParaRPr lang="en-US" sz="11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PMingLiU"/>
                          <a:cs typeface="Times New Roman"/>
                        </a:rPr>
                        <a:t>4</a:t>
                      </a:r>
                      <a:endParaRPr lang="en-US" sz="11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419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PMingLiU"/>
                          <a:cs typeface="Times New Roman"/>
                        </a:rPr>
                        <a:t>Female (27)</a:t>
                      </a:r>
                      <a:endParaRPr lang="en-US" sz="11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PMingLiU"/>
                          <a:cs typeface="Times New Roman"/>
                        </a:rPr>
                        <a:t>3</a:t>
                      </a:r>
                      <a:endParaRPr lang="en-US" sz="11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PMingLiU"/>
                          <a:cs typeface="Times New Roman"/>
                        </a:rPr>
                        <a:t>2</a:t>
                      </a:r>
                      <a:endParaRPr lang="en-US" sz="11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Calibri"/>
                          <a:ea typeface="PMingLiU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PMingLiU"/>
                          <a:cs typeface="Times New Roman"/>
                        </a:rPr>
                        <a:t>4</a:t>
                      </a:r>
                      <a:endParaRPr lang="en-US" sz="11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4724400" y="3886200"/>
            <a:ext cx="190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  <a:latin typeface="+mj-lt"/>
              </a:rPr>
              <a:t>Type of knowledge</a:t>
            </a:r>
            <a:endParaRPr lang="en-US" sz="1600" u="sng" dirty="0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09600" y="1109246"/>
            <a:ext cx="2514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  <a:latin typeface="+mj-lt"/>
                <a:cs typeface="+mj-cs"/>
              </a:rPr>
              <a:t>Characteristics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724400" y="1086530"/>
            <a:ext cx="2514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  <a:latin typeface="+mj-lt"/>
                <a:cs typeface="+mj-cs"/>
              </a:rPr>
              <a:t>Attributes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Inferences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Gender (</a:t>
            </a:r>
            <a:r>
              <a:rPr lang="en-US" sz="2000" b="0" dirty="0" smtClean="0">
                <a:solidFill>
                  <a:schemeClr val="accent2"/>
                </a:solidFill>
              </a:rPr>
              <a:t>Female:27</a:t>
            </a:r>
            <a:r>
              <a:rPr lang="en-US" sz="2000" b="0" dirty="0" smtClean="0"/>
              <a:t> and </a:t>
            </a:r>
            <a:r>
              <a:rPr lang="en-US" sz="2000" b="0" dirty="0" smtClean="0">
                <a:solidFill>
                  <a:srgbClr val="FE8637"/>
                </a:solidFill>
              </a:rPr>
              <a:t>Male:41</a:t>
            </a:r>
            <a:r>
              <a:rPr lang="en-US" sz="2000" b="0" dirty="0" smtClean="0"/>
              <a:t>) </a:t>
            </a:r>
            <a:endParaRPr lang="en-US" b="0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1905000" y="1981200"/>
          <a:ext cx="5615940" cy="3562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43000" y="1371600"/>
            <a:ext cx="457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  <a:latin typeface="+mj-lt"/>
                <a:cs typeface="+mj-cs"/>
              </a:rPr>
              <a:t>CMU elements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Inferences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Internship/Work Experience (</a:t>
            </a:r>
            <a:r>
              <a:rPr lang="en-US" sz="2000" b="0" dirty="0" smtClean="0">
                <a:solidFill>
                  <a:schemeClr val="accent1"/>
                </a:solidFill>
              </a:rPr>
              <a:t>None:3</a:t>
            </a:r>
            <a:r>
              <a:rPr lang="en-US" sz="2000" b="0" dirty="0" smtClean="0"/>
              <a:t>, </a:t>
            </a:r>
            <a:r>
              <a:rPr lang="en-US" sz="2000" b="0" dirty="0" smtClean="0">
                <a:solidFill>
                  <a:schemeClr val="accent2"/>
                </a:solidFill>
              </a:rPr>
              <a:t>Work:17</a:t>
            </a:r>
            <a:r>
              <a:rPr lang="en-US" sz="2000" b="0" dirty="0" smtClean="0"/>
              <a:t>, </a:t>
            </a:r>
            <a:r>
              <a:rPr lang="en-US" sz="2000" b="0" dirty="0" smtClean="0">
                <a:solidFill>
                  <a:schemeClr val="accent3"/>
                </a:solidFill>
              </a:rPr>
              <a:t>Internship:18</a:t>
            </a:r>
            <a:r>
              <a:rPr lang="en-US" sz="2000" b="0" dirty="0" smtClean="0"/>
              <a:t>, and </a:t>
            </a:r>
            <a:r>
              <a:rPr lang="en-US" sz="2000" b="0" dirty="0" smtClean="0">
                <a:solidFill>
                  <a:schemeClr val="accent4"/>
                </a:solidFill>
              </a:rPr>
              <a:t>Both:30</a:t>
            </a:r>
            <a:r>
              <a:rPr lang="en-US" sz="2000" b="0" dirty="0" smtClean="0"/>
              <a:t>) </a:t>
            </a:r>
            <a:endParaRPr lang="en-US" b="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609600" y="1371600"/>
          <a:ext cx="3962400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/>
          <p:nvPr/>
        </p:nvGraphicFramePr>
        <p:xfrm>
          <a:off x="4724400" y="1371600"/>
          <a:ext cx="3962400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/>
          <p:cNvGraphicFramePr/>
          <p:nvPr/>
        </p:nvGraphicFramePr>
        <p:xfrm>
          <a:off x="533400" y="4114800"/>
          <a:ext cx="4191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4800600" y="4724400"/>
          <a:ext cx="4191000" cy="963930"/>
        </p:xfrm>
        <a:graphic>
          <a:graphicData uri="http://schemas.openxmlformats.org/drawingml/2006/table">
            <a:tbl>
              <a:tblPr/>
              <a:tblGrid>
                <a:gridCol w="838200"/>
                <a:gridCol w="838200"/>
                <a:gridCol w="838200"/>
                <a:gridCol w="838200"/>
                <a:gridCol w="838200"/>
              </a:tblGrid>
              <a:tr h="14706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ahoma"/>
                          <a:ea typeface="PMingLiU"/>
                          <a:cs typeface="Times New Roman"/>
                        </a:rPr>
                        <a:t>Business</a:t>
                      </a:r>
                      <a:endParaRPr lang="en-US" sz="11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ahoma"/>
                          <a:ea typeface="PMingLiU"/>
                          <a:cs typeface="Times New Roman"/>
                        </a:rPr>
                        <a:t>Technical</a:t>
                      </a:r>
                      <a:endParaRPr lang="en-US" sz="11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ahoma"/>
                          <a:ea typeface="PMingLiU"/>
                          <a:cs typeface="Times New Roman"/>
                        </a:rPr>
                        <a:t>Design</a:t>
                      </a:r>
                      <a:endParaRPr lang="en-US" sz="11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ahoma"/>
                          <a:ea typeface="PMingLiU"/>
                          <a:cs typeface="Times New Roman"/>
                        </a:rPr>
                        <a:t>Law or legal</a:t>
                      </a:r>
                      <a:endParaRPr lang="en-US" sz="11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06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PMingLiU"/>
                          <a:cs typeface="Times New Roman"/>
                        </a:rPr>
                        <a:t>None (3)</a:t>
                      </a:r>
                      <a:endParaRPr lang="en-US" sz="11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PMingLiU"/>
                          <a:cs typeface="Times New Roman"/>
                        </a:rPr>
                        <a:t>3</a:t>
                      </a:r>
                      <a:endParaRPr lang="en-US" sz="11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latin typeface="Calibri"/>
                          <a:ea typeface="PMingLiU"/>
                          <a:cs typeface="Times New Roman"/>
                        </a:rPr>
                        <a:t>1</a:t>
                      </a:r>
                      <a:endParaRPr lang="en-US" sz="11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PMingLiU"/>
                          <a:cs typeface="Times New Roman"/>
                        </a:rPr>
                        <a:t>2</a:t>
                      </a:r>
                      <a:endParaRPr lang="en-US" sz="11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PMingLiU"/>
                          <a:cs typeface="Times New Roman"/>
                        </a:rPr>
                        <a:t>4</a:t>
                      </a:r>
                      <a:endParaRPr lang="en-US" sz="11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4706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PMingLiU"/>
                          <a:cs typeface="Times New Roman"/>
                        </a:rPr>
                        <a:t>Work (17)</a:t>
                      </a:r>
                      <a:endParaRPr lang="en-US" sz="11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PMingLiU"/>
                          <a:cs typeface="Times New Roman"/>
                        </a:rPr>
                        <a:t>2</a:t>
                      </a:r>
                      <a:endParaRPr lang="en-US" sz="11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PMingLiU"/>
                          <a:cs typeface="Times New Roman"/>
                        </a:rPr>
                        <a:t>2</a:t>
                      </a:r>
                      <a:endParaRPr lang="en-US" sz="11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latin typeface="Calibri"/>
                          <a:ea typeface="PMingLiU"/>
                          <a:cs typeface="Times New Roman"/>
                        </a:rPr>
                        <a:t>1</a:t>
                      </a:r>
                      <a:endParaRPr lang="en-US" sz="11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PMingLiU"/>
                          <a:cs typeface="Times New Roman"/>
                        </a:rPr>
                        <a:t>4</a:t>
                      </a:r>
                      <a:endParaRPr lang="en-US" sz="11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14706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PMingLiU"/>
                          <a:cs typeface="Times New Roman"/>
                        </a:rPr>
                        <a:t>Intern (18)</a:t>
                      </a:r>
                      <a:endParaRPr lang="en-US" sz="11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PMingLiU"/>
                          <a:cs typeface="Times New Roman"/>
                        </a:rPr>
                        <a:t>3</a:t>
                      </a:r>
                      <a:endParaRPr lang="en-US" sz="11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latin typeface="Calibri"/>
                          <a:ea typeface="PMingLiU"/>
                          <a:cs typeface="Times New Roman"/>
                        </a:rPr>
                        <a:t>1</a:t>
                      </a:r>
                      <a:endParaRPr lang="en-US" sz="11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PMingLiU"/>
                          <a:cs typeface="Times New Roman"/>
                        </a:rPr>
                        <a:t>2</a:t>
                      </a:r>
                      <a:endParaRPr lang="en-US" sz="11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PMingLiU"/>
                          <a:cs typeface="Times New Roman"/>
                        </a:rPr>
                        <a:t>4</a:t>
                      </a:r>
                      <a:endParaRPr lang="en-US" sz="11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14706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PMingLiU"/>
                          <a:cs typeface="Times New Roman"/>
                        </a:rPr>
                        <a:t>Both (30)</a:t>
                      </a:r>
                      <a:endParaRPr lang="en-US" sz="11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PMingLiU"/>
                          <a:cs typeface="Times New Roman"/>
                        </a:rPr>
                        <a:t>3</a:t>
                      </a:r>
                      <a:endParaRPr lang="en-US" sz="11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latin typeface="Calibri"/>
                          <a:ea typeface="PMingLiU"/>
                          <a:cs typeface="Times New Roman"/>
                        </a:rPr>
                        <a:t>1</a:t>
                      </a:r>
                      <a:endParaRPr lang="en-US" sz="11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PMingLiU"/>
                          <a:cs typeface="Times New Roman"/>
                        </a:rPr>
                        <a:t>2</a:t>
                      </a:r>
                      <a:endParaRPr lang="en-US" sz="11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PMingLiU"/>
                          <a:cs typeface="Times New Roman"/>
                        </a:rPr>
                        <a:t>4</a:t>
                      </a:r>
                      <a:endParaRPr lang="en-US" sz="11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09600" y="1109246"/>
            <a:ext cx="2514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  <a:latin typeface="+mj-lt"/>
                <a:cs typeface="+mj-cs"/>
              </a:rPr>
              <a:t>Characteristics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724400" y="1086530"/>
            <a:ext cx="2514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  <a:latin typeface="+mj-lt"/>
                <a:cs typeface="+mj-cs"/>
              </a:rPr>
              <a:t>Attributes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724400" y="3886200"/>
            <a:ext cx="190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  <a:latin typeface="+mj-lt"/>
              </a:rPr>
              <a:t>Type of knowledge</a:t>
            </a:r>
            <a:endParaRPr lang="en-US" sz="1600" u="sng" dirty="0"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2000" y="3809999"/>
            <a:ext cx="175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  <a:latin typeface="+mj-lt"/>
                <a:cs typeface="+mj-cs"/>
              </a:rPr>
              <a:t>Values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67615118"/>
              </p:ext>
            </p:extLst>
          </p:nvPr>
        </p:nvGraphicFramePr>
        <p:xfrm>
          <a:off x="1600200" y="1447800"/>
          <a:ext cx="56388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195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Inferences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b="0" dirty="0" smtClean="0"/>
              <a:t>Internship/Work Experience (</a:t>
            </a:r>
            <a:r>
              <a:rPr lang="en-US" sz="2000" b="0" dirty="0" smtClean="0">
                <a:solidFill>
                  <a:schemeClr val="accent1"/>
                </a:solidFill>
              </a:rPr>
              <a:t>None:3</a:t>
            </a:r>
            <a:r>
              <a:rPr lang="en-US" sz="2000" b="0" dirty="0" smtClean="0"/>
              <a:t>, </a:t>
            </a:r>
            <a:r>
              <a:rPr lang="en-US" sz="2000" b="0" dirty="0" smtClean="0">
                <a:solidFill>
                  <a:schemeClr val="accent2"/>
                </a:solidFill>
              </a:rPr>
              <a:t>Work:17</a:t>
            </a:r>
            <a:r>
              <a:rPr lang="en-US" sz="2000" b="0" dirty="0" smtClean="0"/>
              <a:t>, </a:t>
            </a:r>
            <a:r>
              <a:rPr lang="en-US" sz="2000" b="0" dirty="0" smtClean="0">
                <a:solidFill>
                  <a:schemeClr val="accent3"/>
                </a:solidFill>
              </a:rPr>
              <a:t>Internship:18</a:t>
            </a:r>
            <a:r>
              <a:rPr lang="en-US" sz="2000" b="0" dirty="0" smtClean="0"/>
              <a:t>, and </a:t>
            </a:r>
            <a:r>
              <a:rPr lang="en-US" sz="2000" b="0" dirty="0" smtClean="0">
                <a:solidFill>
                  <a:schemeClr val="accent4"/>
                </a:solidFill>
              </a:rPr>
              <a:t>Both:30</a:t>
            </a:r>
            <a:r>
              <a:rPr lang="en-US" sz="2000" b="0" dirty="0" smtClean="0"/>
              <a:t>) </a:t>
            </a:r>
            <a:endParaRPr lang="en-US" sz="2000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1219200" y="1828800"/>
          <a:ext cx="60960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14400" y="1277769"/>
            <a:ext cx="457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  <a:latin typeface="+mj-lt"/>
                <a:cs typeface="+mj-cs"/>
              </a:rPr>
              <a:t>CMU elements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066800"/>
            <a:ext cx="7772400" cy="1500187"/>
          </a:xfrm>
        </p:spPr>
        <p:txBody>
          <a:bodyPr/>
          <a:lstStyle/>
          <a:p>
            <a:pPr algn="ctr"/>
            <a:r>
              <a:rPr lang="en-US" sz="4000" b="1" cap="all" dirty="0" smtClean="0">
                <a:solidFill>
                  <a:schemeClr val="tx2"/>
                </a:solidFill>
                <a:latin typeface="+mj-lt"/>
                <a:cs typeface="+mj-cs"/>
              </a:rPr>
              <a:t>Thank you!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838200"/>
            <a:ext cx="8229600" cy="5257800"/>
          </a:xfrm>
        </p:spPr>
        <p:txBody>
          <a:bodyPr/>
          <a:lstStyle/>
          <a:p>
            <a:pPr algn="ctr">
              <a:spcAft>
                <a:spcPts val="1200"/>
              </a:spcAft>
              <a:buNone/>
            </a:pPr>
            <a:endParaRPr lang="en-US" sz="2000" dirty="0" smtClean="0"/>
          </a:p>
          <a:p>
            <a:pPr algn="ctr">
              <a:spcAft>
                <a:spcPts val="1200"/>
              </a:spcAft>
              <a:buNone/>
            </a:pPr>
            <a:endParaRPr lang="en-US" sz="2000" dirty="0" smtClean="0"/>
          </a:p>
          <a:p>
            <a:pPr algn="ctr">
              <a:spcAft>
                <a:spcPts val="1200"/>
              </a:spcAft>
              <a:buNone/>
            </a:pPr>
            <a:endParaRPr lang="en-US" sz="2000" dirty="0" smtClean="0"/>
          </a:p>
          <a:p>
            <a:pPr algn="ctr">
              <a:spcAft>
                <a:spcPts val="1200"/>
              </a:spcAft>
              <a:buNone/>
            </a:pPr>
            <a:endParaRPr lang="en-US" sz="2000" dirty="0" smtClean="0"/>
          </a:p>
          <a:p>
            <a:pPr algn="ctr">
              <a:spcAft>
                <a:spcPts val="1200"/>
              </a:spcAft>
              <a:buNone/>
            </a:pPr>
            <a:r>
              <a:rPr lang="en-US" sz="2000" dirty="0" smtClean="0"/>
              <a:t>Which are the most important innovation characteristics and skills that university students need to develop? </a:t>
            </a:r>
          </a:p>
          <a:p>
            <a:pPr algn="ctr">
              <a:spcAft>
                <a:spcPts val="1200"/>
              </a:spcAft>
              <a:buNone/>
            </a:pPr>
            <a:r>
              <a:rPr lang="en-US" sz="2000" dirty="0" smtClean="0"/>
              <a:t>and </a:t>
            </a:r>
          </a:p>
          <a:p>
            <a:pPr algn="ctr">
              <a:spcAft>
                <a:spcPts val="1200"/>
              </a:spcAft>
              <a:buNone/>
            </a:pPr>
            <a:r>
              <a:rPr lang="en-US" sz="2000" dirty="0" smtClean="0"/>
              <a:t>Which are the most powerful educational elements that promote the innovation skills?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48011937"/>
              </p:ext>
            </p:extLst>
          </p:nvPr>
        </p:nvGraphicFramePr>
        <p:xfrm>
          <a:off x="685800" y="1066800"/>
          <a:ext cx="82296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setup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1462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69292923"/>
              </p:ext>
            </p:extLst>
          </p:nvPr>
        </p:nvGraphicFramePr>
        <p:xfrm>
          <a:off x="685800" y="1066800"/>
          <a:ext cx="82296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collection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4690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72869411"/>
              </p:ext>
            </p:extLst>
          </p:nvPr>
        </p:nvGraphicFramePr>
        <p:xfrm>
          <a:off x="685800" y="1066800"/>
          <a:ext cx="82296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processing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914400" y="4894729"/>
            <a:ext cx="16764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3962400" y="5334000"/>
            <a:ext cx="487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latin typeface="+mn-lt"/>
              </a:rPr>
              <a:t>0.11% to 2.20% change in the average of each question’s answers</a:t>
            </a:r>
            <a:endParaRPr lang="en-CA" sz="1800" dirty="0">
              <a:latin typeface="+mn-lt"/>
            </a:endParaRPr>
          </a:p>
        </p:txBody>
      </p:sp>
      <p:sp>
        <p:nvSpPr>
          <p:cNvPr id="8" name="Right Brace 7"/>
          <p:cNvSpPr/>
          <p:nvPr/>
        </p:nvSpPr>
        <p:spPr bwMode="auto">
          <a:xfrm>
            <a:off x="3810000" y="5257800"/>
            <a:ext cx="152400" cy="838200"/>
          </a:xfrm>
          <a:prstGeom prst="rightBrac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38600" y="47244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latin typeface="+mn-lt"/>
              </a:rPr>
              <a:t>No one in the Female-Master-Engineering stratum</a:t>
            </a:r>
            <a:endParaRPr lang="en-CA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3152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990600"/>
            <a:ext cx="8229600" cy="5638800"/>
          </a:xfrm>
        </p:spPr>
        <p:txBody>
          <a:bodyPr/>
          <a:lstStyle/>
          <a:p>
            <a:r>
              <a:rPr lang="en-US" dirty="0" smtClean="0"/>
              <a:t>We had 77 persons contributing in our survey which 9 of them failed to fulfill the requirements which means we had 68 participants.</a:t>
            </a:r>
            <a:endParaRPr lang="en-CA" dirty="0" smtClean="0"/>
          </a:p>
          <a:p>
            <a:pPr>
              <a:buNone/>
            </a:pPr>
            <a:r>
              <a:rPr lang="en-US" dirty="0" smtClean="0"/>
              <a:t>	So our real margin of error is ±0.095 and our response rate is 21%.</a:t>
            </a:r>
            <a:endParaRPr lang="en-CA" dirty="0" smtClean="0"/>
          </a:p>
          <a:p>
            <a:endParaRPr lang="en-US" dirty="0" smtClean="0"/>
          </a:p>
          <a:p>
            <a:r>
              <a:rPr lang="en-US" dirty="0" smtClean="0"/>
              <a:t>Looking at the answers of the 68 respondents for the demographic questions, we have this information:</a:t>
            </a:r>
            <a:endParaRPr lang="en-CA" dirty="0" smtClean="0"/>
          </a:p>
          <a:p>
            <a:pPr lvl="0">
              <a:buFont typeface="+mj-lt"/>
              <a:buAutoNum type="arabicPeriod"/>
            </a:pPr>
            <a:r>
              <a:rPr lang="en-US" dirty="0" smtClean="0"/>
              <a:t>60% are male and 40% are female;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The nationalities are divided into four regions, 54% American, 27% Australian-Asian, 8% European and 11% Indian;</a:t>
            </a:r>
          </a:p>
          <a:p>
            <a:pPr lvl="0">
              <a:buFont typeface="+mj-lt"/>
              <a:buAutoNum type="arabicPeriod"/>
            </a:pPr>
            <a:r>
              <a:rPr lang="en-US" dirty="0" smtClean="0"/>
              <a:t>27% have an age of 20-25, 36% have an age of 25-30, 12% have an age of 30-35, 10% have an age of 35-40, and 15% have an age of 41 and more;</a:t>
            </a:r>
          </a:p>
          <a:p>
            <a:pPr lvl="0">
              <a:buFont typeface="+mj-lt"/>
              <a:buAutoNum type="arabicPeriod" startAt="4"/>
            </a:pPr>
            <a:r>
              <a:rPr lang="en-US" dirty="0" smtClean="0"/>
              <a:t>6% are in the Industrial Design program, 29% are in Engineering and 65% are in the Business program;</a:t>
            </a:r>
          </a:p>
          <a:p>
            <a:pPr>
              <a:buFont typeface="+mj-lt"/>
              <a:buAutoNum type="arabicPeriod" startAt="4"/>
            </a:pPr>
            <a:r>
              <a:rPr lang="en-US" dirty="0" smtClean="0"/>
              <a:t>8% have an previous degree in Design, 43% were in Engineering, 33% were in Business and 24% were in other programs;</a:t>
            </a:r>
            <a:endParaRPr lang="en-CA" dirty="0" smtClean="0"/>
          </a:p>
          <a:p>
            <a:pPr lvl="0">
              <a:buFont typeface="+mj-lt"/>
              <a:buAutoNum type="arabicPeriod"/>
            </a:pPr>
            <a:endParaRPr lang="en-CA" dirty="0" smtClean="0"/>
          </a:p>
          <a:p>
            <a:pPr>
              <a:buFont typeface="+mj-lt"/>
              <a:buAutoNum type="arabicPeriod"/>
            </a:pPr>
            <a:endParaRPr lang="en-CA" dirty="0" smtClean="0"/>
          </a:p>
          <a:p>
            <a:pPr lvl="0">
              <a:buFont typeface="+mj-lt"/>
              <a:buAutoNum type="arabicPeriod"/>
            </a:pPr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066800"/>
            <a:ext cx="8229600" cy="5486400"/>
          </a:xfrm>
        </p:spPr>
        <p:txBody>
          <a:bodyPr/>
          <a:lstStyle/>
          <a:p>
            <a:pPr lvl="0">
              <a:buFont typeface="+mj-lt"/>
              <a:buAutoNum type="arabicPeriod" startAt="6"/>
            </a:pPr>
            <a:r>
              <a:rPr lang="en-US" dirty="0" smtClean="0"/>
              <a:t>59% are Master students and 41% are PhD students;</a:t>
            </a:r>
          </a:p>
          <a:p>
            <a:pPr lvl="0">
              <a:buFont typeface="+mj-lt"/>
              <a:buAutoNum type="arabicPeriod" startAt="6"/>
            </a:pPr>
            <a:r>
              <a:rPr lang="en-US" dirty="0" smtClean="0"/>
              <a:t>Out of the 41% that are PhD students, 79% have taken their qualification exam;</a:t>
            </a:r>
          </a:p>
          <a:p>
            <a:pPr lvl="0">
              <a:buFont typeface="+mj-lt"/>
              <a:buAutoNum type="arabicPeriod" startAt="6"/>
            </a:pPr>
            <a:r>
              <a:rPr lang="en-US" dirty="0" smtClean="0"/>
              <a:t>51% are graduating within this year;</a:t>
            </a:r>
          </a:p>
          <a:p>
            <a:pPr lvl="0">
              <a:buFont typeface="+mj-lt"/>
              <a:buAutoNum type="arabicPeriod" startAt="6"/>
            </a:pPr>
            <a:r>
              <a:rPr lang="en-US" dirty="0" smtClean="0"/>
              <a:t>Out of the 69% that have work experience, 47% have 1-5 years of work experience, 30% have 5-10 years, 13% have 11-15 years, and 10% have 16 years or more of work experience;</a:t>
            </a:r>
            <a:endParaRPr lang="en-CA" dirty="0" smtClean="0"/>
          </a:p>
          <a:p>
            <a:pPr lvl="0">
              <a:buFont typeface="+mj-lt"/>
              <a:buAutoNum type="arabicPeriod" startAt="6"/>
            </a:pPr>
            <a:r>
              <a:rPr lang="en-US" dirty="0" smtClean="0"/>
              <a:t>Out of the 71% that have attended an internship, 15% have done 1-2 month, 60% have done 3-4 months, 10% have done 5-6 months, and 15% have done 7 months or more.</a:t>
            </a:r>
          </a:p>
          <a:p>
            <a:pPr lvl="0">
              <a:buNone/>
            </a:pPr>
            <a:endParaRPr lang="en-CA" dirty="0" smtClean="0"/>
          </a:p>
          <a:p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(continued)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(continued)</a:t>
            </a:r>
            <a:endParaRPr lang="en-US" sz="1400" b="0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1109246"/>
            <a:ext cx="457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  <a:latin typeface="+mj-lt"/>
                <a:cs typeface="+mj-cs"/>
              </a:rPr>
              <a:t>Characteristics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76800" y="1109246"/>
            <a:ext cx="457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  <a:latin typeface="+mj-lt"/>
                <a:cs typeface="+mj-cs"/>
              </a:rPr>
              <a:t>Attributes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09600" y="3940199"/>
            <a:ext cx="457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  <a:latin typeface="+mj-lt"/>
                <a:cs typeface="+mj-cs"/>
              </a:rPr>
              <a:t>Values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876800" y="3940199"/>
            <a:ext cx="457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  <a:latin typeface="+mj-lt"/>
                <a:cs typeface="+mj-cs"/>
              </a:rPr>
              <a:t>Type of knowledge</a:t>
            </a:r>
          </a:p>
        </p:txBody>
      </p:sp>
      <p:graphicFrame>
        <p:nvGraphicFramePr>
          <p:cNvPr id="17" name="Chart 16"/>
          <p:cNvGraphicFramePr/>
          <p:nvPr>
            <p:extLst>
              <p:ext uri="{D42A27DB-BD31-4B8C-83A1-F6EECF244321}">
                <p14:modId xmlns:p14="http://schemas.microsoft.com/office/powerpoint/2010/main" xmlns="" val="3926953027"/>
              </p:ext>
            </p:extLst>
          </p:nvPr>
        </p:nvGraphicFramePr>
        <p:xfrm>
          <a:off x="390053" y="1411586"/>
          <a:ext cx="4270248" cy="26700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9" name="Chart 18"/>
          <p:cNvGraphicFramePr/>
          <p:nvPr/>
        </p:nvGraphicFramePr>
        <p:xfrm>
          <a:off x="4873752" y="1371600"/>
          <a:ext cx="4270248" cy="26700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Chart 19"/>
          <p:cNvGraphicFramePr/>
          <p:nvPr>
            <p:extLst>
              <p:ext uri="{D42A27DB-BD31-4B8C-83A1-F6EECF244321}">
                <p14:modId xmlns:p14="http://schemas.microsoft.com/office/powerpoint/2010/main" xmlns="" val="3371790943"/>
              </p:ext>
            </p:extLst>
          </p:nvPr>
        </p:nvGraphicFramePr>
        <p:xfrm>
          <a:off x="444375" y="4242272"/>
          <a:ext cx="4270248" cy="26700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4648200" y="4800600"/>
          <a:ext cx="4343400" cy="762000"/>
        </p:xfrm>
        <a:graphic>
          <a:graphicData uri="http://schemas.openxmlformats.org/drawingml/2006/table">
            <a:tbl>
              <a:tblPr/>
              <a:tblGrid>
                <a:gridCol w="868680"/>
                <a:gridCol w="868680"/>
                <a:gridCol w="868680"/>
                <a:gridCol w="868680"/>
                <a:gridCol w="868680"/>
              </a:tblGrid>
              <a:tr h="254000">
                <a:tc>
                  <a:txBody>
                    <a:bodyPr/>
                    <a:lstStyle/>
                    <a:p>
                      <a:pPr algn="ctr" fontAlgn="b"/>
                      <a:r>
                        <a:rPr lang="en-CA" sz="1000" b="0" i="0" u="none" strike="noStrike" dirty="0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CA" sz="1000" b="0" i="0" u="none" strike="noStrike" dirty="0">
                          <a:latin typeface="Tahoma"/>
                        </a:rPr>
                        <a:t>Knowledge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254000">
                <a:tc>
                  <a:txBody>
                    <a:bodyPr/>
                    <a:lstStyle/>
                    <a:p>
                      <a:pPr algn="ctr" fontAlgn="b"/>
                      <a:r>
                        <a:rPr lang="en-CA" sz="10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000" b="0" i="0" u="none" strike="noStrike">
                          <a:latin typeface="Tahoma"/>
                        </a:rPr>
                        <a:t>Business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000" b="0" i="0" u="none" strike="noStrike">
                          <a:latin typeface="Tahoma"/>
                        </a:rPr>
                        <a:t>Technical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000" b="0" i="0" u="none" strike="noStrike">
                          <a:latin typeface="Tahoma"/>
                        </a:rPr>
                        <a:t>Design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000" b="0" i="0" u="none" strike="noStrike">
                          <a:latin typeface="Tahoma"/>
                        </a:rPr>
                        <a:t>Law or legal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ctr" fontAlgn="b"/>
                      <a:r>
                        <a:rPr lang="en-CA" sz="1000" b="0" i="0" u="none" strike="noStrike" dirty="0">
                          <a:latin typeface="Tahoma"/>
                        </a:rPr>
                        <a:t>Overall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000" b="0" i="0" u="none" strike="noStrike" dirty="0">
                          <a:latin typeface="Tahoma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000" b="0" i="0" u="none" strike="noStrike" dirty="0">
                          <a:latin typeface="Tahoma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000" b="0" i="0" u="none" strike="noStrike" dirty="0">
                          <a:latin typeface="Tahoma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000" b="0" i="0" u="none" strike="noStrike" dirty="0">
                          <a:latin typeface="Tahoma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EE template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CEE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E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E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E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E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E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E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E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E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E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E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E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Pauli's Dream Machine:Applications:Microsoft Office 2004:Templates:My Templates:CEE template.pot</Template>
  <TotalTime>4770</TotalTime>
  <Words>654</Words>
  <Application>Microsoft Office PowerPoint</Application>
  <PresentationFormat>On-screen Show (4:3)</PresentationFormat>
  <Paragraphs>241</Paragraphs>
  <Slides>21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CEE template</vt:lpstr>
      <vt:lpstr>Slide 1</vt:lpstr>
      <vt:lpstr>Agenda</vt:lpstr>
      <vt:lpstr>Research questions</vt:lpstr>
      <vt:lpstr>Survey setup</vt:lpstr>
      <vt:lpstr>Data collection</vt:lpstr>
      <vt:lpstr>Post processing</vt:lpstr>
      <vt:lpstr>Results</vt:lpstr>
      <vt:lpstr>Results (continued)</vt:lpstr>
      <vt:lpstr>Results (continued)</vt:lpstr>
      <vt:lpstr>Results (continued)</vt:lpstr>
      <vt:lpstr>Inferences Academic Level  (Master: 40 and PhD: 28)</vt:lpstr>
      <vt:lpstr>Inferences Academic Level  (Master: 40 and PhD: 28)</vt:lpstr>
      <vt:lpstr>Inferences Nationality  (American: 37, Australian-Asian: 17, European: 5, and Indian: 7)</vt:lpstr>
      <vt:lpstr>Inferences Nationality  (American: 37, Australian-Asian: 17, European: 5, and Indian: 7)</vt:lpstr>
      <vt:lpstr>Inferences Schools  (Business: 44, Design: 4 and Engineering: 20)</vt:lpstr>
      <vt:lpstr>Inferences Schools  (Business: 44, Design: 4 and Engineering: 20)</vt:lpstr>
      <vt:lpstr>Inferences Gender (Female:27 and Male:41)</vt:lpstr>
      <vt:lpstr>Inferences Gender (Female:27 and Male:41) </vt:lpstr>
      <vt:lpstr>Inferences Internship/Work Experience (None:3, Work:17, Internship:18, and Both:30) </vt:lpstr>
      <vt:lpstr>Inferences Internship/Work Experience (None:3, Work:17, Internship:18, and Both:30) </vt:lpstr>
      <vt:lpstr>Questions?</vt:lpstr>
    </vt:vector>
  </TitlesOfParts>
  <Company>Carnegie Mellon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Nektarios Leontiadis</dc:creator>
  <cp:lastModifiedBy>jgalvan</cp:lastModifiedBy>
  <cp:revision>349</cp:revision>
  <cp:lastPrinted>2010-04-08T14:47:01Z</cp:lastPrinted>
  <dcterms:created xsi:type="dcterms:W3CDTF">2009-11-30T14:24:50Z</dcterms:created>
  <dcterms:modified xsi:type="dcterms:W3CDTF">2010-04-22T17:48:17Z</dcterms:modified>
</cp:coreProperties>
</file>