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Default Extension="xls" ContentType="application/vnd.ms-exce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1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.png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C68BD8E-4E4B-D948-95EB-B32CBEBD492B}" type="datetimeFigureOut">
              <a:rPr lang="en-US" smtClean="0"/>
              <a:pPr/>
              <a:t>4/27/10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F6279C1-E893-7A4F-AE2B-955CEC8E4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xcel_97_-_2004_Worksheet4.xls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xcel_97_-_2004_Worksheet5.xls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Word_97_-_2004_Document3.doc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57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Safety Survey: An Analysis of Student’s Knowledge and Utilization of CMU </a:t>
            </a:r>
            <a:r>
              <a:rPr lang="en-US" sz="3600" dirty="0" err="1"/>
              <a:t>SafeWalk</a:t>
            </a:r>
            <a:r>
              <a:rPr lang="en-US" sz="3600" dirty="0"/>
              <a:t> and Escort Services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63500" eaLnBrk="1" hangingPunct="1">
              <a:lnSpc>
                <a:spcPct val="80000"/>
              </a:lnSpc>
            </a:pPr>
            <a:r>
              <a:rPr lang="en-US" sz="2200"/>
              <a:t>Group F: </a:t>
            </a:r>
          </a:p>
          <a:p>
            <a:pPr marL="63500" eaLnBrk="1" hangingPunct="1">
              <a:lnSpc>
                <a:spcPct val="80000"/>
              </a:lnSpc>
            </a:pPr>
            <a:r>
              <a:rPr lang="en-US" sz="2200"/>
              <a:t>Jaclyn Bernard</a:t>
            </a:r>
          </a:p>
          <a:p>
            <a:pPr marL="63500" eaLnBrk="1" hangingPunct="1">
              <a:lnSpc>
                <a:spcPct val="80000"/>
              </a:lnSpc>
            </a:pPr>
            <a:r>
              <a:rPr lang="en-US" sz="2200"/>
              <a:t>Ivan Busharov</a:t>
            </a:r>
          </a:p>
          <a:p>
            <a:pPr marL="63500" eaLnBrk="1" hangingPunct="1">
              <a:lnSpc>
                <a:spcPct val="80000"/>
              </a:lnSpc>
            </a:pPr>
            <a:r>
              <a:rPr lang="en-US" sz="2200"/>
              <a:t>Evan Korol</a:t>
            </a:r>
          </a:p>
          <a:p>
            <a:pPr marL="63500" eaLnBrk="1" hangingPunct="1">
              <a:lnSpc>
                <a:spcPct val="80000"/>
              </a:lnSpc>
            </a:pPr>
            <a:r>
              <a:rPr lang="en-US" sz="2200"/>
              <a:t>Katherine Swintek</a:t>
            </a:r>
          </a:p>
          <a:p>
            <a:pPr marL="63500" eaLnBrk="1" hangingPunct="1">
              <a:lnSpc>
                <a:spcPct val="80000"/>
              </a:lnSpc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Non-response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7696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Unit non-response: 177 Abandoned, 57 Partial, 3 Unusable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Item non-response: 417 total missing responses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Data is not missing at random, so we cannot use imputation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Missingness is ignorable, so we can use the weights calculated earlier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 of Error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" y="2209800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Using 95% confidence and a sample size of 372, we sought a margin of error of 5%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We only received 300 complete responses, 3 of which were unusable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Recalculating, we now have a margin of error of 5.6%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Perceptions of Safety</a:t>
            </a:r>
          </a:p>
        </p:txBody>
      </p:sp>
      <p:pic>
        <p:nvPicPr>
          <p:cNvPr id="5123" name="Picture 2" descr="G:\GRAPHS\comfort_gende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371600"/>
            <a:ext cx="5791200" cy="52959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GRAPHS\usage_freq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971800"/>
            <a:ext cx="738663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Current Utilization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3810000" cy="1066800"/>
          </a:xfrm>
        </p:spPr>
        <p:txBody>
          <a:bodyPr/>
          <a:lstStyle/>
          <a:p>
            <a:r>
              <a:rPr lang="en-US" sz="2000"/>
              <a:t> 75% have heard of Safe Walk</a:t>
            </a:r>
          </a:p>
          <a:p>
            <a:r>
              <a:rPr lang="en-US" sz="2000"/>
              <a:t>4% have used Safe Walk</a:t>
            </a:r>
          </a:p>
        </p:txBody>
      </p:sp>
      <p:sp>
        <p:nvSpPr>
          <p:cNvPr id="6149" name="Content Placeholder 5"/>
          <p:cNvSpPr txBox="1">
            <a:spLocks/>
          </p:cNvSpPr>
          <p:nvPr/>
        </p:nvSpPr>
        <p:spPr bwMode="auto">
          <a:xfrm>
            <a:off x="4648200" y="19050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 91% have heard of Escort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40% have used Escort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Current Utilization</a:t>
            </a:r>
            <a:endParaRPr lang="ru-RU"/>
          </a:p>
        </p:txBody>
      </p:sp>
      <p:pic>
        <p:nvPicPr>
          <p:cNvPr id="7171" name="Picture 2" descr="G:\GRAPHS\utilization_gender.e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05000"/>
            <a:ext cx="3810000" cy="3797300"/>
          </a:xfrm>
        </p:spPr>
      </p:pic>
      <p:pic>
        <p:nvPicPr>
          <p:cNvPr id="7172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371600"/>
            <a:ext cx="4419600" cy="2547938"/>
          </a:xfrm>
        </p:spPr>
      </p:pic>
      <p:pic>
        <p:nvPicPr>
          <p:cNvPr id="7173" name="Picture 2" descr="G:\GRAPHS\nonuse_gende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495800" y="3733799"/>
            <a:ext cx="4419600" cy="247122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Usefulness of Websites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5181600"/>
            <a:ext cx="3733800" cy="914400"/>
          </a:xfrm>
        </p:spPr>
        <p:txBody>
          <a:bodyPr>
            <a:normAutofit/>
          </a:bodyPr>
          <a:lstStyle/>
          <a:p>
            <a:pPr algn="ctr">
              <a:buFont typeface="Arial"/>
              <a:buChar char="•"/>
            </a:pPr>
            <a:r>
              <a:rPr lang="en-US" sz="1800" dirty="0"/>
              <a:t>Correlation between visiting </a:t>
            </a:r>
            <a:r>
              <a:rPr lang="en-US" sz="1800" dirty="0" smtClean="0"/>
              <a:t>website</a:t>
            </a:r>
            <a:r>
              <a:rPr lang="en-US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using </a:t>
            </a:r>
            <a:r>
              <a:rPr lang="en-US" sz="1800" dirty="0" err="1"/>
              <a:t>SafeWalk</a:t>
            </a:r>
            <a:r>
              <a:rPr lang="en-US" sz="1800" dirty="0"/>
              <a:t>: </a:t>
            </a:r>
            <a:r>
              <a:rPr lang="en-US" sz="1800" dirty="0" smtClean="0"/>
              <a:t>     </a:t>
            </a:r>
            <a:r>
              <a:rPr lang="en-US" sz="1800" dirty="0" err="1" smtClean="0"/>
              <a:t>r</a:t>
            </a:r>
            <a:r>
              <a:rPr lang="en-US" sz="1800" dirty="0"/>
              <a:t>=.232; </a:t>
            </a:r>
            <a:r>
              <a:rPr lang="en-US" sz="1800" dirty="0" err="1"/>
              <a:t>p</a:t>
            </a:r>
            <a:r>
              <a:rPr lang="en-US" sz="1800" dirty="0"/>
              <a:t>&lt;.001</a:t>
            </a:r>
          </a:p>
        </p:txBody>
      </p:sp>
      <p:pic>
        <p:nvPicPr>
          <p:cNvPr id="8196" name="Picture 2" descr="G:\GRAPHS\web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1600200"/>
            <a:ext cx="461327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G:\GRAPHS\esc_webs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199"/>
            <a:ext cx="4419600" cy="333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4724400" y="5181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/>
              <a:buChar char="•"/>
            </a:pPr>
            <a:r>
              <a:rPr lang="en-US" sz="1800" dirty="0"/>
              <a:t>Correlation between visiting website and using Escort services:  </a:t>
            </a:r>
            <a:r>
              <a:rPr lang="en-US" sz="1800" dirty="0" err="1"/>
              <a:t>r</a:t>
            </a:r>
            <a:r>
              <a:rPr lang="en-US" sz="1800" dirty="0"/>
              <a:t>=.495; </a:t>
            </a:r>
            <a:r>
              <a:rPr lang="en-US" sz="1800" dirty="0" err="1"/>
              <a:t>p</a:t>
            </a:r>
            <a:r>
              <a:rPr lang="en-US" sz="1800" dirty="0"/>
              <a:t>&lt;.001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Knowledge of How to Use Services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3886200" cy="3733800"/>
          </a:xfrm>
        </p:spPr>
        <p:txBody>
          <a:bodyPr/>
          <a:lstStyle/>
          <a:p>
            <a:r>
              <a:rPr lang="en-US"/>
              <a:t>Safe Walk</a:t>
            </a:r>
          </a:p>
          <a:p>
            <a:pPr lvl="1"/>
            <a:r>
              <a:rPr lang="en-US" sz="2000"/>
              <a:t>53% know what days it runs</a:t>
            </a:r>
          </a:p>
          <a:p>
            <a:pPr lvl="1"/>
            <a:r>
              <a:rPr lang="en-US" sz="2000"/>
              <a:t>8% know what hours it runs</a:t>
            </a:r>
            <a:endParaRPr lang="en-US" sz="2000">
              <a:solidFill>
                <a:srgbClr val="FF0000"/>
              </a:solidFill>
            </a:endParaRPr>
          </a:p>
          <a:p>
            <a:pPr lvl="1"/>
            <a:r>
              <a:rPr lang="en-US" sz="2000"/>
              <a:t>6% know where headquarters is</a:t>
            </a:r>
          </a:p>
          <a:p>
            <a:pPr lvl="1"/>
            <a:r>
              <a:rPr lang="en-US" sz="2000"/>
              <a:t>36% know whether Safe Walk will drop them off at home</a:t>
            </a:r>
          </a:p>
        </p:txBody>
      </p:sp>
      <p:sp>
        <p:nvSpPr>
          <p:cNvPr id="9220" name="Content Placeholder 5"/>
          <p:cNvSpPr txBox="1">
            <a:spLocks/>
          </p:cNvSpPr>
          <p:nvPr/>
        </p:nvSpPr>
        <p:spPr bwMode="auto">
          <a:xfrm>
            <a:off x="4648200" y="19812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Escort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68% know what days it runs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13% know what hours it runs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62% know how to access the bus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65% know whether Escort will drop them off at home</a:t>
            </a: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838200" y="58674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  Correct answers tend to be significantly, although weakly, correlated with confidence.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6477000" cy="838200"/>
          </a:xfrm>
        </p:spPr>
        <p:txBody>
          <a:bodyPr/>
          <a:lstStyle/>
          <a:p>
            <a:r>
              <a:rPr lang="en-US"/>
              <a:t>Recommendations</a:t>
            </a:r>
            <a:endParaRPr lang="ru-RU"/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696200" cy="9144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2800" dirty="0"/>
              <a:t>If you have never used CMU </a:t>
            </a:r>
            <a:r>
              <a:rPr lang="en-US" sz="2800" dirty="0" err="1"/>
              <a:t>Safewalk</a:t>
            </a:r>
            <a:r>
              <a:rPr lang="en-US" sz="2800" dirty="0"/>
              <a:t>, what might make you more likely to use it?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828800" y="2057400"/>
          <a:ext cx="5943600" cy="3556000"/>
        </p:xfrm>
        <a:graphic>
          <a:graphicData uri="http://schemas.openxmlformats.org/presentationml/2006/ole">
            <p:oleObj spid="_x0000_s236546" name="Chart" r:id="rId3" imgW="7759700" imgH="4648200" progId="Excel.Sheet.8">
              <p:embed/>
            </p:oleObj>
          </a:graphicData>
        </a:graphic>
      </p:graphicFrame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143000" y="5791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143000" y="563880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/>
              <a:t>Other</a:t>
            </a:r>
            <a:r>
              <a:rPr lang="en-US" sz="2000"/>
              <a:t> category most common: something happening to make them feel less safe</a:t>
            </a:r>
            <a:endParaRPr lang="ru-RU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G:\GRAPHS\comf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95425"/>
            <a:ext cx="46878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Recommendations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6477000" cy="838200"/>
          </a:xfrm>
        </p:spPr>
        <p:txBody>
          <a:bodyPr/>
          <a:lstStyle/>
          <a:p>
            <a:r>
              <a:rPr lang="en-US"/>
              <a:t>Recommendations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696200" cy="9144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/>
              <a:t>If you have never used CMU Escort, what </a:t>
            </a:r>
            <a:r>
              <a:rPr lang="en-US" sz="2800" dirty="0" smtClean="0"/>
              <a:t>might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smtClean="0"/>
              <a:t>make </a:t>
            </a:r>
            <a:r>
              <a:rPr lang="en-US" sz="2800" dirty="0"/>
              <a:t>you more likely to use it?</a:t>
            </a:r>
            <a:endParaRPr lang="ru-RU" sz="2800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143000" y="5791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143000" y="563880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/>
              <a:t>Other</a:t>
            </a:r>
            <a:r>
              <a:rPr lang="en-US" sz="2000"/>
              <a:t> category most common: something happening to make them feel less safe, friendlier drivers, if they lived further away</a:t>
            </a:r>
            <a:endParaRPr lang="ru-RU" sz="2000"/>
          </a:p>
        </p:txBody>
      </p:sp>
      <p:graphicFrame>
        <p:nvGraphicFramePr>
          <p:cNvPr id="12294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1524000" y="1981200"/>
          <a:ext cx="6248400" cy="3573463"/>
        </p:xfrm>
        <a:graphic>
          <a:graphicData uri="http://schemas.openxmlformats.org/presentationml/2006/ole">
            <p:oleObj spid="_x0000_s238594" name="Chart" r:id="rId3" imgW="5819760" imgH="363852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Research Question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43706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What </a:t>
            </a:r>
            <a:r>
              <a:rPr lang="en-US" dirty="0"/>
              <a:t>portions of CMU students know about</a:t>
            </a:r>
            <a:r>
              <a:rPr lang="en-US" u="sng" dirty="0"/>
              <a:t> </a:t>
            </a:r>
            <a:r>
              <a:rPr lang="en-US" dirty="0"/>
              <a:t>and/or utilize safe walk and escort services and how could we increase both knowledge and utilization of these services</a:t>
            </a:r>
            <a:r>
              <a:rPr lang="en-US" dirty="0" smtClean="0"/>
              <a:t>? 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900" dirty="0" smtClean="0"/>
              <a:t>http://</a:t>
            </a:r>
            <a:r>
              <a:rPr lang="en-US" sz="900" dirty="0" err="1" smtClean="0"/>
              <a:t>www.cmu.edu/police/shuttleandescort/index.html</a:t>
            </a:r>
            <a:endParaRPr lang="en-US" sz="900" dirty="0" smtClean="0"/>
          </a:p>
          <a:p>
            <a:pPr eaLnBrk="1" hangingPunct="1"/>
            <a:endParaRPr lang="en-US" dirty="0"/>
          </a:p>
        </p:txBody>
      </p:sp>
      <p:pic>
        <p:nvPicPr>
          <p:cNvPr id="4" name="Picture 3" descr="E6 Shutt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35138"/>
            <a:ext cx="342900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524000"/>
            <a:ext cx="7029674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portions of CMU students know about</a:t>
            </a:r>
            <a:r>
              <a:rPr lang="en-US" u="sng" dirty="0" smtClean="0"/>
              <a:t> </a:t>
            </a:r>
            <a:r>
              <a:rPr lang="en-US" dirty="0" smtClean="0"/>
              <a:t>and/or utilize safe walk and escort services and how could we increase both knowledge and utilization of these services? </a:t>
            </a:r>
          </a:p>
          <a:p>
            <a:endParaRPr lang="en-US" dirty="0"/>
          </a:p>
        </p:txBody>
      </p:sp>
      <p:pic>
        <p:nvPicPr>
          <p:cNvPr id="8" name="Content Placeholder 7" descr="HOMEPAGECA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6623" b="-46623"/>
          <a:stretch>
            <a:fillRect/>
          </a:stretch>
        </p:blipFill>
        <p:spPr>
          <a:xfrm>
            <a:off x="896938" y="2514600"/>
            <a:ext cx="7331075" cy="3276600"/>
          </a:xfrm>
        </p:spPr>
      </p:pic>
      <p:sp>
        <p:nvSpPr>
          <p:cNvPr id="9" name="TextBox 8"/>
          <p:cNvSpPr txBox="1"/>
          <p:nvPr/>
        </p:nvSpPr>
        <p:spPr>
          <a:xfrm>
            <a:off x="914400" y="6019800"/>
            <a:ext cx="725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www.cmu.edu/police/shuttleandescort/index.html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Conclusions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Questions</a:t>
            </a:r>
          </a:p>
          <a:p>
            <a:pPr algn="ctr"/>
            <a:endParaRPr lang="en-US" dirty="0"/>
          </a:p>
        </p:txBody>
      </p:sp>
      <p:pic>
        <p:nvPicPr>
          <p:cNvPr id="5" name="Picture Placeholder 4" descr="news_safeWalk_DSC_7477_small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193" r="-193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914400" y="5916706"/>
            <a:ext cx="739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http://www.thetartan.org/2010/3/29/news/safewalk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7770813" cy="868362"/>
          </a:xfrm>
        </p:spPr>
        <p:txBody>
          <a:bodyPr/>
          <a:lstStyle/>
          <a:p>
            <a:pPr algn="l" eaLnBrk="1" hangingPunct="1"/>
            <a:r>
              <a:rPr lang="en-US" dirty="0" smtClean="0"/>
              <a:t>Survey Format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Sections: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Utilization 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Improvement</a:t>
            </a:r>
            <a:endParaRPr lang="en-US" dirty="0"/>
          </a:p>
        </p:txBody>
      </p:sp>
      <p:pic>
        <p:nvPicPr>
          <p:cNvPr id="7" name="Content Placeholder 6" descr="Picture 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794" r="-7794"/>
          <a:stretch>
            <a:fillRect/>
          </a:stretch>
        </p:blipFill>
        <p:spPr>
          <a:xfrm>
            <a:off x="3652249" y="228600"/>
            <a:ext cx="5491751" cy="6446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Survey Set-Up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/>
              <a:t>Used SurveyGizmo</a:t>
            </a:r>
          </a:p>
          <a:p>
            <a:pPr eaLnBrk="1" hangingPunct="1"/>
            <a:r>
              <a:rPr lang="en-US" sz="2400"/>
              <a:t>Manually entered questionnaire</a:t>
            </a:r>
          </a:p>
          <a:p>
            <a:pPr eaLnBrk="1" hangingPunct="1"/>
            <a:r>
              <a:rPr lang="en-US" sz="2400"/>
              <a:t>Re-coded response values</a:t>
            </a:r>
          </a:p>
          <a:p>
            <a:pPr eaLnBrk="1" hangingPunct="1"/>
            <a:r>
              <a:rPr lang="en-US" sz="2400"/>
              <a:t>Generated a random list of two numbers: page number and location on page</a:t>
            </a:r>
          </a:p>
          <a:p>
            <a:pPr eaLnBrk="1" hangingPunct="1"/>
            <a:r>
              <a:rPr lang="en-US" sz="2400"/>
              <a:t>Divvied up work between group members to go through C-Book and type names</a:t>
            </a:r>
            <a:endParaRPr lang="en-US"/>
          </a:p>
          <a:p>
            <a:pPr eaLnBrk="1" hangingPunct="1"/>
            <a:r>
              <a:rPr lang="en-US" sz="2400"/>
              <a:t>Generated more numbers since 1860 units was not reached due to too large of a bound on location on page</a:t>
            </a:r>
          </a:p>
          <a:p>
            <a:pPr eaLnBrk="1" hangingPunct="1"/>
            <a:r>
              <a:rPr lang="en-US" sz="2400"/>
              <a:t>Created an Andrew Mailman list to generate mass email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Simple random sample from C-Book</a:t>
            </a:r>
            <a:endParaRPr lang="en-US" dirty="0" smtClean="0"/>
          </a:p>
          <a:p>
            <a:pPr eaLnBrk="1" hangingPunct="1"/>
            <a:r>
              <a:rPr lang="en-US" dirty="0" smtClean="0"/>
              <a:t>Sent out 1860 students</a:t>
            </a:r>
          </a:p>
          <a:p>
            <a:pPr eaLnBrk="1" hangingPunct="1"/>
            <a:r>
              <a:rPr lang="en-US" dirty="0" smtClean="0"/>
              <a:t>E-mail Timeline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e-mail: March 26</a:t>
            </a:r>
          </a:p>
          <a:p>
            <a:pPr lvl="2"/>
            <a:r>
              <a:rPr lang="en-US" dirty="0" smtClean="0"/>
              <a:t>Reminder 1: March 30</a:t>
            </a:r>
          </a:p>
          <a:p>
            <a:pPr lvl="2"/>
            <a:r>
              <a:rPr lang="en-US" dirty="0" smtClean="0"/>
              <a:t>Reminder 2: April 3</a:t>
            </a:r>
          </a:p>
          <a:p>
            <a:pPr lvl="2"/>
            <a:r>
              <a:rPr lang="en-US" dirty="0" smtClean="0"/>
              <a:t>Reminder 3: April 7</a:t>
            </a:r>
          </a:p>
        </p:txBody>
      </p:sp>
      <p:pic>
        <p:nvPicPr>
          <p:cNvPr id="9" name="Content Placeholder 8" descr="Picture 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744" b="-4744"/>
          <a:stretch>
            <a:fillRect/>
          </a:stretch>
        </p:blipFill>
        <p:spPr>
          <a:xfrm>
            <a:off x="4480560" y="503238"/>
            <a:ext cx="4495800" cy="5745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Coding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5568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For “Check all that apply” and questions with right and wrong answers: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>
            <a:normAutofit/>
          </a:bodyPr>
          <a:lstStyle/>
          <a:p>
            <a:r>
              <a:rPr lang="en-US" dirty="0" smtClean="0"/>
              <a:t>Answer choices for “Check all that apply” questions were given their own variable name</a:t>
            </a:r>
          </a:p>
          <a:p>
            <a:r>
              <a:rPr lang="en-US" dirty="0" smtClean="0"/>
              <a:t>These questions were coded using 0 for an incorrect/unchecked answer and 1 for a correct/checked answer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903287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For questions with varying degrees of correctness: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4"/>
          </a:xfrm>
        </p:spPr>
        <p:txBody>
          <a:bodyPr/>
          <a:lstStyle/>
          <a:p>
            <a:r>
              <a:rPr lang="en-US" dirty="0" smtClean="0"/>
              <a:t>These questions were coded on scales from 0-2, 0-3, or 0-4</a:t>
            </a:r>
          </a:p>
          <a:p>
            <a:r>
              <a:rPr lang="en-US" dirty="0" smtClean="0"/>
              <a:t>0 denoted completely incorrect while the largest number denoted completely correct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85800" y="1905000"/>
          <a:ext cx="8015288" cy="4418013"/>
        </p:xfrm>
        <a:graphic>
          <a:graphicData uri="http://schemas.openxmlformats.org/presentationml/2006/ole">
            <p:oleObj spid="_x0000_s1026" name="Chart" r:id="rId3" imgW="4622800" imgH="25527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066800" y="1905000"/>
          <a:ext cx="7269163" cy="4006850"/>
        </p:xfrm>
        <a:graphic>
          <a:graphicData uri="http://schemas.openxmlformats.org/presentationml/2006/ole">
            <p:oleObj spid="_x0000_s227330" name="Chart" r:id="rId3" imgW="4622800" imgH="25527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Post-Stratification Weights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411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Calculated weights by gender and year in school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(Population Proportion / Sample Proportion)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Weights only used in ‘overarching’ analyses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95800" y="4419600"/>
            <a:ext cx="419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*</a:t>
            </a:r>
            <a:r>
              <a:rPr lang="en-US" sz="700"/>
              <a:t>http://www.cmu.edu/ira/factbook/pdf/facts2010/2_fact-book_webversion_2009_10_enrollment1.pdf</a:t>
            </a:r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267200" y="2286000"/>
          <a:ext cx="6100763" cy="2212975"/>
        </p:xfrm>
        <a:graphic>
          <a:graphicData uri="http://schemas.openxmlformats.org/presentationml/2006/ole">
            <p:oleObj spid="_x0000_s228354" name="Document" r:id="rId3" imgW="6096000" imgH="2209800" progId="Word.Documen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193</TotalTime>
  <Words>740</Words>
  <Application>Microsoft Macintosh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Inkwell</vt:lpstr>
      <vt:lpstr>Chart</vt:lpstr>
      <vt:lpstr>Document</vt:lpstr>
      <vt:lpstr>Safety Survey: An Analysis of Student’s Knowledge and Utilization of CMU SafeWalk and Escort Services</vt:lpstr>
      <vt:lpstr>Research Question</vt:lpstr>
      <vt:lpstr>Survey Format</vt:lpstr>
      <vt:lpstr>Survey Set-Up</vt:lpstr>
      <vt:lpstr>Sampling</vt:lpstr>
      <vt:lpstr>Data Coding</vt:lpstr>
      <vt:lpstr>Demographics</vt:lpstr>
      <vt:lpstr>Demographics</vt:lpstr>
      <vt:lpstr>Post-Stratification Weights</vt:lpstr>
      <vt:lpstr>Non-response</vt:lpstr>
      <vt:lpstr>Margin of Error</vt:lpstr>
      <vt:lpstr>Perceptions of Safety</vt:lpstr>
      <vt:lpstr>Current Utilization</vt:lpstr>
      <vt:lpstr>Current Utilization</vt:lpstr>
      <vt:lpstr>Usefulness of Websites</vt:lpstr>
      <vt:lpstr>Knowledge of How to Use Services</vt:lpstr>
      <vt:lpstr>Recommendations</vt:lpstr>
      <vt:lpstr>Recommendations</vt:lpstr>
      <vt:lpstr>Recommendations</vt:lpstr>
      <vt:lpstr>Research Question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Survey: An Analysis of Student’s Knowledge and Utilization of CMU SafeWalk and Escort Services</dc:title>
  <dc:creator>Katherine Swintek</dc:creator>
  <cp:lastModifiedBy>Katherine Swintek</cp:lastModifiedBy>
  <cp:revision>19</cp:revision>
  <dcterms:created xsi:type="dcterms:W3CDTF">2010-04-27T16:13:25Z</dcterms:created>
  <dcterms:modified xsi:type="dcterms:W3CDTF">2010-04-27T16:46:43Z</dcterms:modified>
</cp:coreProperties>
</file>