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diagrams/layout3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67" r:id="rId2"/>
    <p:sldId id="268" r:id="rId3"/>
    <p:sldId id="269" r:id="rId4"/>
    <p:sldId id="290" r:id="rId5"/>
    <p:sldId id="280" r:id="rId6"/>
    <p:sldId id="281" r:id="rId7"/>
    <p:sldId id="282" r:id="rId8"/>
    <p:sldId id="283" r:id="rId9"/>
    <p:sldId id="291" r:id="rId10"/>
    <p:sldId id="259" r:id="rId11"/>
    <p:sldId id="292" r:id="rId12"/>
    <p:sldId id="260" r:id="rId13"/>
    <p:sldId id="262" r:id="rId14"/>
    <p:sldId id="288" r:id="rId15"/>
    <p:sldId id="261" r:id="rId16"/>
    <p:sldId id="263" r:id="rId17"/>
    <p:sldId id="289" r:id="rId18"/>
    <p:sldId id="265" r:id="rId19"/>
    <p:sldId id="293" r:id="rId20"/>
    <p:sldId id="294" r:id="rId21"/>
    <p:sldId id="29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Introduction" id="{26278270-CB1A-492A-A8BD-B78D429A465C}">
          <p14:sldIdLst>
            <p14:sldId id="267"/>
            <p14:sldId id="268"/>
            <p14:sldId id="269"/>
            <p14:sldId id="270"/>
            <p14:sldId id="275"/>
            <p14:sldId id="276"/>
            <p14:sldId id="277"/>
            <p14:sldId id="278"/>
          </p14:sldIdLst>
        </p14:section>
        <p14:section name="Body I" id="{E0BED668-4D76-4AF7-96E2-A81D8207DBCD}">
          <p14:sldIdLst>
            <p14:sldId id="259"/>
            <p14:sldId id="260"/>
            <p14:sldId id="262"/>
            <p14:sldId id="261"/>
            <p14:sldId id="263"/>
            <p14:sldId id="265"/>
          </p14:sldIdLst>
        </p14:section>
        <p14:section name="Conclusion" id="{73A0B404-80CD-436A-ACDB-CC75887EF963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6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\AppData\Local\Temp\Temp1_Results-1.zip\SurveySummary_04052010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\Documents\raw%20data%2036%20303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\Documents\raw%20data%2036%20303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\Documents\raw%20data%2036%20303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\Documents\raw%20data%2036%20303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\Documents\raw%20data%2036%20303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\Documents\raw%20data%2036%20303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\Documents\raw%20data%2036%20303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\Documents\raw%20data%2036%20303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\Documents\raw%20data%2036%20303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\Documents\raw%20data%2036%20303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\AppData\Local\Temp\Temp1_Results-1.zip\SurveySummary_04052010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\Documents\raw%20data%2036%20303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\Documents\raw%20data%2036%20303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ndrew.ad.cmu.edu\users\users9\avlecomp\Desktop\3hk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\Documents\raw%20data%2036%20303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\Documents\raw%20data%2036%20303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\Documents\raw%20data%2036%20303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\Documents\raw%20data%2036%20303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\Documents\raw%20data%2036%20303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\Documents\raw%20data%2036%2030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r>
              <a:rPr lang="en-US"/>
              <a:t>What college are you in?</a:t>
            </a:r>
          </a:p>
        </c:rich>
      </c:tx>
      <c:layout/>
      <c:spPr>
        <a:noFill/>
        <a:ln w="25400">
          <a:noFill/>
        </a:ln>
      </c:spPr>
    </c:title>
    <c:plotArea>
      <c:layout/>
      <c:pie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Pos val="outEnd"/>
            <c:showVal val="1"/>
            <c:showLeaderLines val="1"/>
          </c:dLbls>
          <c:cat>
            <c:strRef>
              <c:f>'Question 2'!$A$4:$A$9</c:f>
              <c:strCache>
                <c:ptCount val="6"/>
                <c:pt idx="0">
                  <c:v>HSS</c:v>
                </c:pt>
                <c:pt idx="1">
                  <c:v>MCS</c:v>
                </c:pt>
                <c:pt idx="2">
                  <c:v>SCS</c:v>
                </c:pt>
                <c:pt idx="3">
                  <c:v>CFA</c:v>
                </c:pt>
                <c:pt idx="4">
                  <c:v>Tepper</c:v>
                </c:pt>
                <c:pt idx="5">
                  <c:v>CIT</c:v>
                </c:pt>
              </c:strCache>
            </c:strRef>
          </c:cat>
          <c:val>
            <c:numRef>
              <c:f>'Question 2'!$C$4:$C$9</c:f>
              <c:numCache>
                <c:formatCode>0.0%</c:formatCode>
                <c:ptCount val="6"/>
                <c:pt idx="0">
                  <c:v>0.18400000000000041</c:v>
                </c:pt>
                <c:pt idx="1">
                  <c:v>0.18400000000000041</c:v>
                </c:pt>
                <c:pt idx="2">
                  <c:v>9.2000000000000026E-2</c:v>
                </c:pt>
                <c:pt idx="3">
                  <c:v>0.10500000000000002</c:v>
                </c:pt>
                <c:pt idx="4">
                  <c:v>8.6000000000000063E-2</c:v>
                </c:pt>
                <c:pt idx="5">
                  <c:v>0.34900000000000125</c:v>
                </c:pt>
              </c:numCache>
            </c:numRef>
          </c:val>
        </c:ser>
        <c:dLbls>
          <c:showVal val="1"/>
        </c:dLbls>
        <c:firstSliceAng val="0"/>
      </c:pieChart>
      <c:spPr>
        <a:solidFill>
          <a:srgbClr val="EEEEEE"/>
        </a:solidFill>
        <a:ln w="25400">
          <a:noFill/>
        </a:ln>
      </c:spPr>
    </c:plotArea>
    <c:legend>
      <c:legendPos val="r"/>
      <c:layout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Tahoma"/>
              <a:ea typeface="Tahoma"/>
              <a:cs typeface="Tahoma"/>
            </a:defRPr>
          </a:pPr>
          <a:endParaRPr lang="en-US"/>
        </a:p>
      </c:txPr>
    </c:legend>
    <c:plotVisOnly val="1"/>
    <c:dispBlanksAs val="zero"/>
  </c:chart>
  <c:spPr>
    <a:solidFill>
      <a:srgbClr val="EEEEEE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Tahoma"/>
          <a:ea typeface="Tahoma"/>
          <a:cs typeface="Tahoma"/>
        </a:defRPr>
      </a:pPr>
      <a:endParaRPr lang="en-US"/>
    </a:p>
  </c:txPr>
  <c:externalData r:id="rId1">
    <c:autoUpdate val="1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000">
                <a:latin typeface="Tahoma" pitchFamily="34" charset="0"/>
                <a:ea typeface="Tahoma" pitchFamily="34" charset="0"/>
                <a:cs typeface="Tahoma" pitchFamily="34" charset="0"/>
              </a:rPr>
              <a:t>The Newspapers that are provided by the media fee are located in red boxes across campus, which newspapers can be found in those boxes Choose all that apply:  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Sheet1!$AV$161:$AV$168</c:f>
              <c:strCache>
                <c:ptCount val="8"/>
                <c:pt idx="0">
                  <c:v>The Pittsburgh Post Gazette</c:v>
                </c:pt>
                <c:pt idx="1">
                  <c:v>Pittsburgh Tribune Review</c:v>
                </c:pt>
                <c:pt idx="2">
                  <c:v>New York Times</c:v>
                </c:pt>
                <c:pt idx="3">
                  <c:v>New York Post</c:v>
                </c:pt>
                <c:pt idx="4">
                  <c:v>USA Today</c:v>
                </c:pt>
                <c:pt idx="5">
                  <c:v>Boston Globe</c:v>
                </c:pt>
                <c:pt idx="6">
                  <c:v>Washington Post</c:v>
                </c:pt>
                <c:pt idx="7">
                  <c:v>Other</c:v>
                </c:pt>
              </c:strCache>
            </c:strRef>
          </c:cat>
          <c:val>
            <c:numRef>
              <c:f>Sheet1!$AX$161:$AX$168</c:f>
              <c:numCache>
                <c:formatCode>0%</c:formatCode>
                <c:ptCount val="8"/>
                <c:pt idx="0">
                  <c:v>0.69485656195601975</c:v>
                </c:pt>
                <c:pt idx="1">
                  <c:v>0.22459040362381388</c:v>
                </c:pt>
                <c:pt idx="2">
                  <c:v>0.82341147780220658</c:v>
                </c:pt>
                <c:pt idx="3">
                  <c:v>4.255209094846496E-2</c:v>
                </c:pt>
                <c:pt idx="4">
                  <c:v>0.64283113235914957</c:v>
                </c:pt>
                <c:pt idx="5">
                  <c:v>2.5008207100314237E-2</c:v>
                </c:pt>
                <c:pt idx="6">
                  <c:v>0.15557696604881213</c:v>
                </c:pt>
                <c:pt idx="7">
                  <c:v>0.10299497090962265</c:v>
                </c:pt>
              </c:numCache>
            </c:numRef>
          </c:val>
        </c:ser>
        <c:dLbls>
          <c:showVal val="1"/>
        </c:dLbls>
        <c:axId val="63507840"/>
        <c:axId val="63521920"/>
      </c:barChart>
      <c:catAx>
        <c:axId val="63507840"/>
        <c:scaling>
          <c:orientation val="minMax"/>
        </c:scaling>
        <c:axPos val="b"/>
        <c:tickLblPos val="nextTo"/>
        <c:crossAx val="63521920"/>
        <c:crosses val="autoZero"/>
        <c:auto val="1"/>
        <c:lblAlgn val="ctr"/>
        <c:lblOffset val="100"/>
      </c:catAx>
      <c:valAx>
        <c:axId val="63521920"/>
        <c:scaling>
          <c:orientation val="minMax"/>
        </c:scaling>
        <c:axPos val="l"/>
        <c:majorGridlines/>
        <c:numFmt formatCode="0%" sourceLinked="1"/>
        <c:tickLblPos val="nextTo"/>
        <c:crossAx val="63507840"/>
        <c:crosses val="autoZero"/>
        <c:crossBetween val="between"/>
      </c:valAx>
    </c:plotArea>
    <c:plotVisOnly val="1"/>
  </c:chart>
  <c:spPr>
    <a:solidFill>
      <a:schemeClr val="bg2"/>
    </a:solidFill>
    <a:ln>
      <a:solidFill>
        <a:sysClr val="windowText" lastClr="000000"/>
      </a:solidFill>
    </a:ln>
  </c:sp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000">
                <a:latin typeface="Tahoma" pitchFamily="34" charset="0"/>
                <a:ea typeface="Tahoma" pitchFamily="34" charset="0"/>
                <a:cs typeface="Tahoma" pitchFamily="34" charset="0"/>
              </a:rPr>
              <a:t>How often do you read the local and national newspapers provided by the Media Fee?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dLblPos val="outEnd"/>
            <c:showVal val="1"/>
            <c:showLeaderLines val="1"/>
          </c:dLbls>
          <c:cat>
            <c:strRef>
              <c:f>Sheet1!$BD$173:$BD$179</c:f>
              <c:strCache>
                <c:ptCount val="7"/>
                <c:pt idx="0">
                  <c:v>Daily</c:v>
                </c:pt>
                <c:pt idx="1">
                  <c:v>Weekdays only</c:v>
                </c:pt>
                <c:pt idx="2">
                  <c:v>Weekends only</c:v>
                </c:pt>
                <c:pt idx="3">
                  <c:v>Weekly</c:v>
                </c:pt>
                <c:pt idx="4">
                  <c:v>Monthly</c:v>
                </c:pt>
                <c:pt idx="5">
                  <c:v>Rarely</c:v>
                </c:pt>
                <c:pt idx="6">
                  <c:v>Never</c:v>
                </c:pt>
              </c:strCache>
            </c:strRef>
          </c:cat>
          <c:val>
            <c:numRef>
              <c:f>Sheet1!$BE$173:$BE$179</c:f>
              <c:numCache>
                <c:formatCode>0.0%</c:formatCode>
                <c:ptCount val="7"/>
                <c:pt idx="0">
                  <c:v>5.7208316896143675E-2</c:v>
                </c:pt>
                <c:pt idx="1">
                  <c:v>5.3200315828530874E-2</c:v>
                </c:pt>
                <c:pt idx="2">
                  <c:v>3.8936950848434842E-3</c:v>
                </c:pt>
                <c:pt idx="3">
                  <c:v>0.10079617983618924</c:v>
                </c:pt>
                <c:pt idx="4">
                  <c:v>8.6100780433169349E-2</c:v>
                </c:pt>
                <c:pt idx="5">
                  <c:v>0.37685671920130465</c:v>
                </c:pt>
                <c:pt idx="6">
                  <c:v>0.32194399271982044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/>
      <c:spPr>
        <a:solidFill>
          <a:sysClr val="window" lastClr="FFFFFF"/>
        </a:solidFill>
        <a:ln>
          <a:solidFill>
            <a:sysClr val="windowText" lastClr="000000"/>
          </a:solidFill>
        </a:ln>
      </c:spPr>
    </c:legend>
    <c:plotVisOnly val="1"/>
  </c:chart>
  <c:spPr>
    <a:solidFill>
      <a:schemeClr val="bg1">
        <a:lumMod val="95000"/>
      </a:schemeClr>
    </a:solidFill>
    <a:ln>
      <a:solidFill>
        <a:sysClr val="windowText" lastClr="000000"/>
      </a:solidFill>
    </a:ln>
  </c:sp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000">
                <a:latin typeface="Tahoma" pitchFamily="34" charset="0"/>
                <a:ea typeface="Tahoma" pitchFamily="34" charset="0"/>
                <a:cs typeface="Tahoma" pitchFamily="34" charset="0"/>
              </a:rPr>
              <a:t>Had you had to pay for each newspaper</a:t>
            </a:r>
            <a:r>
              <a:rPr lang="en-US" sz="1000" baseline="0">
                <a:latin typeface="Tahoma" pitchFamily="34" charset="0"/>
                <a:ea typeface="Tahoma" pitchFamily="34" charset="0"/>
                <a:cs typeface="Tahoma" pitchFamily="34" charset="0"/>
              </a:rPr>
              <a:t> you read, how much would you pay per semester?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dLblPos val="outEnd"/>
            <c:showVal val="1"/>
            <c:showLeaderLines val="1"/>
          </c:dLbls>
          <c:cat>
            <c:strRef>
              <c:f>Sheet1!$BH$173:$BH$174</c:f>
              <c:strCache>
                <c:ptCount val="2"/>
                <c:pt idx="0">
                  <c:v>Greater than or equal to $5</c:v>
                </c:pt>
                <c:pt idx="1">
                  <c:v>Less than $5</c:v>
                </c:pt>
              </c:strCache>
            </c:strRef>
          </c:cat>
          <c:val>
            <c:numRef>
              <c:f>Sheet1!$BI$173:$BI$174</c:f>
              <c:numCache>
                <c:formatCode>0.0%</c:formatCode>
                <c:ptCount val="2"/>
                <c:pt idx="0">
                  <c:v>0.21509850764570693</c:v>
                </c:pt>
                <c:pt idx="1">
                  <c:v>0.78490149235429441</c:v>
                </c:pt>
              </c:numCache>
            </c:numRef>
          </c:val>
        </c:ser>
        <c:dLbls>
          <c:showVal val="1"/>
        </c:dLbls>
        <c:firstSliceAng val="0"/>
      </c:pieChart>
    </c:plotArea>
    <c:legend>
      <c:legendPos val="r"/>
      <c:layout/>
      <c:spPr>
        <a:solidFill>
          <a:schemeClr val="bg1"/>
        </a:solidFill>
        <a:ln>
          <a:solidFill>
            <a:sysClr val="windowText" lastClr="000000"/>
          </a:solidFill>
        </a:ln>
      </c:spPr>
    </c:legend>
    <c:plotVisOnly val="1"/>
  </c:chart>
  <c:spPr>
    <a:solidFill>
      <a:schemeClr val="bg2"/>
    </a:solidFill>
    <a:ln>
      <a:solidFill>
        <a:sysClr val="windowText" lastClr="000000"/>
      </a:solidFill>
    </a:ln>
  </c:sp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000">
                <a:latin typeface="Tahoma" pitchFamily="34" charset="0"/>
                <a:ea typeface="Tahoma" pitchFamily="34" charset="0"/>
                <a:cs typeface="Tahoma" pitchFamily="34" charset="0"/>
              </a:rPr>
              <a:t>The following is a list of downloadable licensed software that Carnegie Mellon Students have access to and are supported by the tech fee. Select all that you have at one point downloaded and used.  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Sheet1!$BL$173:$CK$173</c:f>
              <c:strCache>
                <c:ptCount val="26"/>
                <c:pt idx="0">
                  <c:v>Allegro Common Lisp</c:v>
                </c:pt>
                <c:pt idx="1">
                  <c:v>Analytica</c:v>
                </c:pt>
                <c:pt idx="2">
                  <c:v>Maple</c:v>
                </c:pt>
                <c:pt idx="3">
                  <c:v>Mathematica for Students</c:v>
                </c:pt>
                <c:pt idx="4">
                  <c:v>Matlab</c:v>
                </c:pt>
                <c:pt idx="5">
                  <c:v>Minitab</c:v>
                </c:pt>
                <c:pt idx="6">
                  <c:v>RobotStudio</c:v>
                </c:pt>
                <c:pt idx="7">
                  <c:v>S-PLUS</c:v>
                </c:pt>
                <c:pt idx="8">
                  <c:v>SAS</c:v>
                </c:pt>
                <c:pt idx="9">
                  <c:v>X-Win32</c:v>
                </c:pt>
                <c:pt idx="10">
                  <c:v>Public Printing Installers</c:v>
                </c:pt>
                <c:pt idx="11">
                  <c:v>Fetch</c:v>
                </c:pt>
                <c:pt idx="12">
                  <c:v>Fugu SFTP</c:v>
                </c:pt>
                <c:pt idx="13">
                  <c:v>X-Win32</c:v>
                </c:pt>
                <c:pt idx="14">
                  <c:v>Java Runtime Environment (JRE)</c:v>
                </c:pt>
                <c:pt idx="15">
                  <c:v>Oracle Calendar Client</c:v>
                </c:pt>
                <c:pt idx="16">
                  <c:v>Oracle Calendar Client / KFW</c:v>
                </c:pt>
                <c:pt idx="17">
                  <c:v>Oracle Calendar Sync</c:v>
                </c:pt>
                <c:pt idx="18">
                  <c:v>Carnegie Mellon Web Certificates</c:v>
                </c:pt>
                <c:pt idx="19">
                  <c:v>Identity Finder</c:v>
                </c:pt>
                <c:pt idx="20">
                  <c:v>Kerberos for Macintosh</c:v>
                </c:pt>
                <c:pt idx="21">
                  <c:v>Norton AntiVirus</c:v>
                </c:pt>
                <c:pt idx="22">
                  <c:v>Spybot - Search &amp; Destroy</c:v>
                </c:pt>
                <c:pt idx="23">
                  <c:v>Symantec AntiVirus</c:v>
                </c:pt>
                <c:pt idx="24">
                  <c:v>Cisco VPN Client</c:v>
                </c:pt>
                <c:pt idx="25">
                  <c:v>SSH Secure Shell</c:v>
                </c:pt>
              </c:strCache>
            </c:strRef>
          </c:cat>
          <c:val>
            <c:numRef>
              <c:f>Sheet1!$BL$174:$CK$174</c:f>
              <c:numCache>
                <c:formatCode>General</c:formatCode>
                <c:ptCount val="26"/>
                <c:pt idx="0">
                  <c:v>4.3032000000000004</c:v>
                </c:pt>
                <c:pt idx="1">
                  <c:v>3.0070999999999999</c:v>
                </c:pt>
                <c:pt idx="2">
                  <c:v>21.422399999999957</c:v>
                </c:pt>
                <c:pt idx="3">
                  <c:v>41.162500000000065</c:v>
                </c:pt>
                <c:pt idx="4">
                  <c:v>46.466800000000006</c:v>
                </c:pt>
                <c:pt idx="5">
                  <c:v>49.027300000000011</c:v>
                </c:pt>
                <c:pt idx="6">
                  <c:v>4.2671999999999946</c:v>
                </c:pt>
                <c:pt idx="7">
                  <c:v>1.5075999999999981</c:v>
                </c:pt>
                <c:pt idx="8">
                  <c:v>5.1563999999999997</c:v>
                </c:pt>
                <c:pt idx="9">
                  <c:v>10.236099999999999</c:v>
                </c:pt>
                <c:pt idx="10">
                  <c:v>29.808899999999987</c:v>
                </c:pt>
                <c:pt idx="11">
                  <c:v>28.200299999999963</c:v>
                </c:pt>
                <c:pt idx="12">
                  <c:v>7.3163</c:v>
                </c:pt>
                <c:pt idx="13">
                  <c:v>4.4025999999999996</c:v>
                </c:pt>
                <c:pt idx="14">
                  <c:v>43.0886</c:v>
                </c:pt>
                <c:pt idx="15">
                  <c:v>8.6939000000000011</c:v>
                </c:pt>
                <c:pt idx="16">
                  <c:v>2.2463000000000002</c:v>
                </c:pt>
                <c:pt idx="17">
                  <c:v>2.4424999999999977</c:v>
                </c:pt>
                <c:pt idx="18">
                  <c:v>73.320099999999968</c:v>
                </c:pt>
                <c:pt idx="19">
                  <c:v>1.5075999999999981</c:v>
                </c:pt>
                <c:pt idx="20">
                  <c:v>8.7112999999999996</c:v>
                </c:pt>
                <c:pt idx="21">
                  <c:v>60.146800000000006</c:v>
                </c:pt>
                <c:pt idx="22">
                  <c:v>31.84</c:v>
                </c:pt>
                <c:pt idx="23">
                  <c:v>68.964500000000086</c:v>
                </c:pt>
                <c:pt idx="24">
                  <c:v>31.917200000000001</c:v>
                </c:pt>
                <c:pt idx="25">
                  <c:v>76.352799999999988</c:v>
                </c:pt>
              </c:numCache>
            </c:numRef>
          </c:val>
        </c:ser>
        <c:shape val="box"/>
        <c:axId val="63596416"/>
        <c:axId val="63597952"/>
        <c:axId val="0"/>
      </c:bar3DChart>
      <c:catAx>
        <c:axId val="63596416"/>
        <c:scaling>
          <c:orientation val="minMax"/>
        </c:scaling>
        <c:axPos val="b"/>
        <c:tickLblPos val="nextTo"/>
        <c:crossAx val="63597952"/>
        <c:crosses val="autoZero"/>
        <c:auto val="1"/>
        <c:lblAlgn val="ctr"/>
        <c:lblOffset val="100"/>
      </c:catAx>
      <c:valAx>
        <c:axId val="63597952"/>
        <c:scaling>
          <c:orientation val="minMax"/>
        </c:scaling>
        <c:axPos val="l"/>
        <c:majorGridlines/>
        <c:numFmt formatCode="General" sourceLinked="1"/>
        <c:tickLblPos val="nextTo"/>
        <c:crossAx val="63596416"/>
        <c:crosses val="autoZero"/>
        <c:crossBetween val="between"/>
      </c:valAx>
      <c:spPr>
        <a:solidFill>
          <a:schemeClr val="bg1"/>
        </a:solidFill>
      </c:spPr>
    </c:plotArea>
    <c:plotVisOnly val="1"/>
  </c:chart>
  <c:spPr>
    <a:solidFill>
      <a:schemeClr val="bg1">
        <a:lumMod val="95000"/>
      </a:schemeClr>
    </a:solidFill>
    <a:ln>
      <a:solidFill>
        <a:sysClr val="windowText" lastClr="000000"/>
      </a:solidFill>
    </a:ln>
  </c:sp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000" b="1" i="0" baseline="0">
                <a:latin typeface="Tahoma" pitchFamily="34" charset="0"/>
                <a:ea typeface="Tahoma" pitchFamily="34" charset="0"/>
                <a:cs typeface="Tahoma" pitchFamily="34" charset="0"/>
              </a:rPr>
              <a:t>How much money would you have spent on technology had you had to purchase all of the software you used on your own?</a:t>
            </a:r>
            <a:endParaRPr lang="en-US" sz="1000">
              <a:latin typeface="Tahoma" pitchFamily="34" charset="0"/>
              <a:ea typeface="Tahoma" pitchFamily="34" charset="0"/>
              <a:cs typeface="Tahoma" pitchFamily="34" charset="0"/>
            </a:endParaRPr>
          </a:p>
        </c:rich>
      </c:tx>
      <c:layout/>
    </c:title>
    <c:plotArea>
      <c:layout/>
      <c:areaChart>
        <c:grouping val="standard"/>
        <c:ser>
          <c:idx val="0"/>
          <c:order val="0"/>
          <c:val>
            <c:numRef>
              <c:f>Sheet1!$CK$178:$CK$330</c:f>
              <c:numCache>
                <c:formatCode>_("$"* #,##0.00_);_("$"* \(\ #,##0.00\ \);_("$"* "-"??_);_(\ @_ \)</c:formatCode>
                <c:ptCount val="15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19.894000000000005</c:v>
                </c:pt>
                <c:pt idx="18">
                  <c:v>20.687999999999999</c:v>
                </c:pt>
                <c:pt idx="19">
                  <c:v>21.422299999999968</c:v>
                </c:pt>
                <c:pt idx="20">
                  <c:v>22.584</c:v>
                </c:pt>
                <c:pt idx="21">
                  <c:v>26.58139999999997</c:v>
                </c:pt>
                <c:pt idx="22">
                  <c:v>30.204000000000001</c:v>
                </c:pt>
                <c:pt idx="23">
                  <c:v>33.292000000000058</c:v>
                </c:pt>
                <c:pt idx="24">
                  <c:v>34.324400000000004</c:v>
                </c:pt>
                <c:pt idx="25">
                  <c:v>36.664000000000001</c:v>
                </c:pt>
                <c:pt idx="26">
                  <c:v>37.028000000000013</c:v>
                </c:pt>
                <c:pt idx="27">
                  <c:v>37.396000000000001</c:v>
                </c:pt>
                <c:pt idx="28">
                  <c:v>41.376000000000005</c:v>
                </c:pt>
                <c:pt idx="29">
                  <c:v>45.168000000000013</c:v>
                </c:pt>
                <c:pt idx="30">
                  <c:v>46.212000000000003</c:v>
                </c:pt>
                <c:pt idx="31">
                  <c:v>46.212000000000003</c:v>
                </c:pt>
                <c:pt idx="32">
                  <c:v>47.343999999999994</c:v>
                </c:pt>
                <c:pt idx="33">
                  <c:v>47.343999999999994</c:v>
                </c:pt>
                <c:pt idx="34">
                  <c:v>47.343999999999994</c:v>
                </c:pt>
                <c:pt idx="35">
                  <c:v>50.815999999999995</c:v>
                </c:pt>
                <c:pt idx="36">
                  <c:v>50.815999999999995</c:v>
                </c:pt>
                <c:pt idx="37">
                  <c:v>55.392000000000003</c:v>
                </c:pt>
                <c:pt idx="38">
                  <c:v>60.303999999999995</c:v>
                </c:pt>
                <c:pt idx="39">
                  <c:v>60.303999999999995</c:v>
                </c:pt>
                <c:pt idx="40">
                  <c:v>60.408000000000001</c:v>
                </c:pt>
                <c:pt idx="41">
                  <c:v>63.245400000000011</c:v>
                </c:pt>
                <c:pt idx="42">
                  <c:v>71.151999999999987</c:v>
                </c:pt>
                <c:pt idx="43">
                  <c:v>72.988</c:v>
                </c:pt>
                <c:pt idx="44">
                  <c:v>73.327999999999989</c:v>
                </c:pt>
                <c:pt idx="45">
                  <c:v>74.792000000000002</c:v>
                </c:pt>
                <c:pt idx="46">
                  <c:v>74.792000000000002</c:v>
                </c:pt>
                <c:pt idx="47">
                  <c:v>81.668399999999949</c:v>
                </c:pt>
                <c:pt idx="48">
                  <c:v>92.424000000000007</c:v>
                </c:pt>
                <c:pt idx="49">
                  <c:v>95.551199999999994</c:v>
                </c:pt>
                <c:pt idx="50">
                  <c:v>95.551199999999994</c:v>
                </c:pt>
                <c:pt idx="51">
                  <c:v>102.67929999999998</c:v>
                </c:pt>
                <c:pt idx="52">
                  <c:v>104.89599999999999</c:v>
                </c:pt>
                <c:pt idx="53">
                  <c:v>120.27200000000001</c:v>
                </c:pt>
                <c:pt idx="54">
                  <c:v>125.90430000000002</c:v>
                </c:pt>
                <c:pt idx="55">
                  <c:v>129.1866</c:v>
                </c:pt>
                <c:pt idx="56">
                  <c:v>148.98170000000007</c:v>
                </c:pt>
                <c:pt idx="57">
                  <c:v>848.75</c:v>
                </c:pt>
                <c:pt idx="58">
                  <c:v>848.75</c:v>
                </c:pt>
                <c:pt idx="59">
                  <c:v>848.75</c:v>
                </c:pt>
                <c:pt idx="60">
                  <c:v>861.43749999999909</c:v>
                </c:pt>
                <c:pt idx="61">
                  <c:v>982.68000000000052</c:v>
                </c:pt>
                <c:pt idx="62">
                  <c:v>1003.3679999999985</c:v>
                </c:pt>
                <c:pt idx="63">
                  <c:v>1003.3679999999985</c:v>
                </c:pt>
                <c:pt idx="64">
                  <c:v>1024.056</c:v>
                </c:pt>
                <c:pt idx="65">
                  <c:v>1024.056</c:v>
                </c:pt>
                <c:pt idx="66">
                  <c:v>1095.3239999999998</c:v>
                </c:pt>
                <c:pt idx="67">
                  <c:v>1492.1739999999998</c:v>
                </c:pt>
                <c:pt idx="68">
                  <c:v>1510.3050000000001</c:v>
                </c:pt>
                <c:pt idx="69">
                  <c:v>1521.0323999999998</c:v>
                </c:pt>
                <c:pt idx="70">
                  <c:v>1543.6163999999999</c:v>
                </c:pt>
                <c:pt idx="71">
                  <c:v>1581.37</c:v>
                </c:pt>
                <c:pt idx="72">
                  <c:v>1614.6619999999998</c:v>
                </c:pt>
                <c:pt idx="73">
                  <c:v>1647.954</c:v>
                </c:pt>
                <c:pt idx="74">
                  <c:v>1647.954</c:v>
                </c:pt>
                <c:pt idx="75">
                  <c:v>1647.954</c:v>
                </c:pt>
                <c:pt idx="76">
                  <c:v>1778.204</c:v>
                </c:pt>
                <c:pt idx="77">
                  <c:v>1778.204</c:v>
                </c:pt>
                <c:pt idx="78">
                  <c:v>1778.204</c:v>
                </c:pt>
                <c:pt idx="79">
                  <c:v>1803.0360000000001</c:v>
                </c:pt>
                <c:pt idx="80">
                  <c:v>1803.4221</c:v>
                </c:pt>
                <c:pt idx="81">
                  <c:v>1807.61</c:v>
                </c:pt>
                <c:pt idx="82">
                  <c:v>1813.7060000000001</c:v>
                </c:pt>
                <c:pt idx="83">
                  <c:v>1813.7060000000001</c:v>
                </c:pt>
                <c:pt idx="84">
                  <c:v>1814.8679999999999</c:v>
                </c:pt>
                <c:pt idx="85">
                  <c:v>1814.8679999999999</c:v>
                </c:pt>
                <c:pt idx="86">
                  <c:v>1829.9886000000001</c:v>
                </c:pt>
                <c:pt idx="87">
                  <c:v>1835.0500000000002</c:v>
                </c:pt>
                <c:pt idx="88">
                  <c:v>1851.1019999999999</c:v>
                </c:pt>
                <c:pt idx="89">
                  <c:v>1851.3000000000002</c:v>
                </c:pt>
                <c:pt idx="90">
                  <c:v>1878.4150000000011</c:v>
                </c:pt>
                <c:pt idx="91">
                  <c:v>1888.7000000000003</c:v>
                </c:pt>
                <c:pt idx="92">
                  <c:v>1888.7000000000003</c:v>
                </c:pt>
                <c:pt idx="93">
                  <c:v>1915.8150000000003</c:v>
                </c:pt>
                <c:pt idx="94">
                  <c:v>1976.0225</c:v>
                </c:pt>
                <c:pt idx="95">
                  <c:v>1976.0225</c:v>
                </c:pt>
                <c:pt idx="96">
                  <c:v>1986.048</c:v>
                </c:pt>
                <c:pt idx="97">
                  <c:v>1997.4448</c:v>
                </c:pt>
                <c:pt idx="98">
                  <c:v>2021.7348</c:v>
                </c:pt>
                <c:pt idx="99">
                  <c:v>2027.424</c:v>
                </c:pt>
                <c:pt idx="100">
                  <c:v>2042.4228000000001</c:v>
                </c:pt>
                <c:pt idx="101">
                  <c:v>2206.8500000000022</c:v>
                </c:pt>
                <c:pt idx="102">
                  <c:v>2287.4940000000001</c:v>
                </c:pt>
                <c:pt idx="103">
                  <c:v>2299.77</c:v>
                </c:pt>
                <c:pt idx="104">
                  <c:v>2366.19</c:v>
                </c:pt>
                <c:pt idx="105">
                  <c:v>2402.1914999999999</c:v>
                </c:pt>
                <c:pt idx="106">
                  <c:v>2448.9690000000001</c:v>
                </c:pt>
                <c:pt idx="107">
                  <c:v>2503.8036000000002</c:v>
                </c:pt>
                <c:pt idx="108">
                  <c:v>2593.7723999999998</c:v>
                </c:pt>
                <c:pt idx="109">
                  <c:v>2735.9255000000012</c:v>
                </c:pt>
                <c:pt idx="110">
                  <c:v>2741.904</c:v>
                </c:pt>
                <c:pt idx="111">
                  <c:v>2751.21</c:v>
                </c:pt>
                <c:pt idx="112">
                  <c:v>2836.6079999999997</c:v>
                </c:pt>
                <c:pt idx="113">
                  <c:v>3083.57</c:v>
                </c:pt>
                <c:pt idx="114">
                  <c:v>3138.4500000000012</c:v>
                </c:pt>
                <c:pt idx="115">
                  <c:v>3253.4607000000001</c:v>
                </c:pt>
                <c:pt idx="116">
                  <c:v>3348.8700000000022</c:v>
                </c:pt>
                <c:pt idx="117">
                  <c:v>3348.8700000000022</c:v>
                </c:pt>
                <c:pt idx="118">
                  <c:v>3369.558</c:v>
                </c:pt>
                <c:pt idx="119">
                  <c:v>3394.3836000000001</c:v>
                </c:pt>
                <c:pt idx="120">
                  <c:v>3420.7607999999987</c:v>
                </c:pt>
                <c:pt idx="121">
                  <c:v>3420.7607999999987</c:v>
                </c:pt>
                <c:pt idx="122">
                  <c:v>3450.8720000000012</c:v>
                </c:pt>
                <c:pt idx="123">
                  <c:v>3648.9479999999999</c:v>
                </c:pt>
                <c:pt idx="124">
                  <c:v>3675.2935999999995</c:v>
                </c:pt>
                <c:pt idx="125">
                  <c:v>3741.1884999999961</c:v>
                </c:pt>
                <c:pt idx="126">
                  <c:v>3765.3252000000002</c:v>
                </c:pt>
                <c:pt idx="127">
                  <c:v>3774.4805000000001</c:v>
                </c:pt>
                <c:pt idx="128">
                  <c:v>3823.5861999999997</c:v>
                </c:pt>
                <c:pt idx="129">
                  <c:v>3856.8782000000006</c:v>
                </c:pt>
                <c:pt idx="130">
                  <c:v>3890.1702000000005</c:v>
                </c:pt>
                <c:pt idx="131">
                  <c:v>4240.2250000000004</c:v>
                </c:pt>
                <c:pt idx="132">
                  <c:v>4240.2250000000004</c:v>
                </c:pt>
                <c:pt idx="133">
                  <c:v>4425.8994000000002</c:v>
                </c:pt>
                <c:pt idx="134">
                  <c:v>4460.1600000000044</c:v>
                </c:pt>
                <c:pt idx="135">
                  <c:v>4575.1484999999993</c:v>
                </c:pt>
                <c:pt idx="136">
                  <c:v>4834.0528000000004</c:v>
                </c:pt>
                <c:pt idx="137">
                  <c:v>5313.8625000000065</c:v>
                </c:pt>
                <c:pt idx="138">
                  <c:v>5389.1425000000054</c:v>
                </c:pt>
                <c:pt idx="139">
                  <c:v>5984.3168000000014</c:v>
                </c:pt>
                <c:pt idx="140">
                  <c:v>5989.0643999999993</c:v>
                </c:pt>
                <c:pt idx="141">
                  <c:v>6122.5797999999995</c:v>
                </c:pt>
                <c:pt idx="142">
                  <c:v>6550.1030000000001</c:v>
                </c:pt>
                <c:pt idx="143">
                  <c:v>7298.8</c:v>
                </c:pt>
                <c:pt idx="144">
                  <c:v>7474.2525000000014</c:v>
                </c:pt>
                <c:pt idx="145">
                  <c:v>7554.3960000000034</c:v>
                </c:pt>
                <c:pt idx="146">
                  <c:v>8276.6559999999772</c:v>
                </c:pt>
                <c:pt idx="147">
                  <c:v>9134.5729999999821</c:v>
                </c:pt>
                <c:pt idx="148">
                  <c:v>11086.044200000013</c:v>
                </c:pt>
                <c:pt idx="149">
                  <c:v>12940.4</c:v>
                </c:pt>
                <c:pt idx="150">
                  <c:v>15523.804999999986</c:v>
                </c:pt>
                <c:pt idx="151">
                  <c:v>29552.983200000021</c:v>
                </c:pt>
                <c:pt idx="152">
                  <c:v>35410.508800000003</c:v>
                </c:pt>
              </c:numCache>
            </c:numRef>
          </c:val>
        </c:ser>
        <c:axId val="63578880"/>
        <c:axId val="63718528"/>
      </c:areaChart>
      <c:catAx>
        <c:axId val="6357888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Respondent Number</a:t>
                </a:r>
              </a:p>
            </c:rich>
          </c:tx>
          <c:layout/>
        </c:title>
        <c:tickLblPos val="nextTo"/>
        <c:crossAx val="63718528"/>
        <c:crosses val="autoZero"/>
        <c:auto val="1"/>
        <c:lblAlgn val="ctr"/>
        <c:lblOffset val="100"/>
      </c:catAx>
      <c:valAx>
        <c:axId val="63718528"/>
        <c:scaling>
          <c:orientation val="minMax"/>
        </c:scaling>
        <c:axPos val="l"/>
        <c:majorGridlines/>
        <c:numFmt formatCode="_(&quot;$&quot;* #,##0.00_);_(&quot;$&quot;* \(\ #,##0.00\ \);_(&quot;$&quot;* &quot;-&quot;??_);_(\ @_ \)" sourceLinked="1"/>
        <c:tickLblPos val="nextTo"/>
        <c:crossAx val="63578880"/>
        <c:crosses val="autoZero"/>
        <c:crossBetween val="midCat"/>
      </c:valAx>
    </c:plotArea>
    <c:plotVisOnly val="1"/>
  </c:chart>
  <c:spPr>
    <a:solidFill>
      <a:srgbClr val="EEECE1"/>
    </a:solidFill>
    <a:ln>
      <a:solidFill>
        <a:schemeClr val="tx1"/>
      </a:solidFill>
    </a:ln>
  </c:sp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000">
                <a:latin typeface="Tahoma" pitchFamily="34" charset="0"/>
                <a:ea typeface="Tahoma" pitchFamily="34" charset="0"/>
                <a:cs typeface="Tahoma" pitchFamily="34" charset="0"/>
              </a:rPr>
              <a:t>How much money would you have spent on technology had you had to purchase all of the software you used on your own?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dLblPos val="outEnd"/>
            <c:showVal val="1"/>
            <c:showLeaderLines val="1"/>
          </c:dLbls>
          <c:cat>
            <c:strRef>
              <c:f>Sheet1!$CJ$164:$CJ$165</c:f>
              <c:strCache>
                <c:ptCount val="2"/>
                <c:pt idx="0">
                  <c:v>Greater than or equal to $75</c:v>
                </c:pt>
                <c:pt idx="1">
                  <c:v>Less than $75</c:v>
                </c:pt>
              </c:strCache>
            </c:strRef>
          </c:cat>
          <c:val>
            <c:numRef>
              <c:f>Sheet1!$CK$164:$CK$165</c:f>
              <c:numCache>
                <c:formatCode>0.0%</c:formatCode>
                <c:ptCount val="2"/>
                <c:pt idx="0">
                  <c:v>0.69281045751633985</c:v>
                </c:pt>
                <c:pt idx="1">
                  <c:v>0.30718954248366032</c:v>
                </c:pt>
              </c:numCache>
            </c:numRef>
          </c:val>
        </c:ser>
        <c:dLbls>
          <c:showVal val="1"/>
        </c:dLbls>
        <c:firstSliceAng val="0"/>
      </c:pieChart>
    </c:plotArea>
    <c:legend>
      <c:legendPos val="r"/>
      <c:layout>
        <c:manualLayout>
          <c:xMode val="edge"/>
          <c:yMode val="edge"/>
          <c:x val="0.72777909011373743"/>
          <c:y val="0.36034339457567832"/>
          <c:w val="0.25555424321959758"/>
          <c:h val="0.27931321084864452"/>
        </c:manualLayout>
      </c:layout>
      <c:spPr>
        <a:solidFill>
          <a:schemeClr val="bg1"/>
        </a:solidFill>
        <a:ln>
          <a:solidFill>
            <a:sysClr val="windowText" lastClr="000000"/>
          </a:solidFill>
        </a:ln>
      </c:spPr>
    </c:legend>
    <c:plotVisOnly val="1"/>
  </c:chart>
  <c:spPr>
    <a:solidFill>
      <a:schemeClr val="bg2"/>
    </a:solidFill>
    <a:ln>
      <a:solidFill>
        <a:sysClr val="windowText" lastClr="000000"/>
      </a:solidFill>
    </a:ln>
  </c:sp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000" b="1" i="0" baseline="0">
                <a:latin typeface="Tahoma" pitchFamily="34" charset="0"/>
                <a:ea typeface="Tahoma" pitchFamily="34" charset="0"/>
                <a:cs typeface="Tahoma" pitchFamily="34" charset="0"/>
              </a:rPr>
              <a:t>Do you feel that your major require use of the technology fee?</a:t>
            </a:r>
            <a:endParaRPr lang="en-US" sz="1000">
              <a:latin typeface="Tahoma" pitchFamily="34" charset="0"/>
              <a:ea typeface="Tahoma" pitchFamily="34" charset="0"/>
              <a:cs typeface="Tahoma" pitchFamily="34" charset="0"/>
            </a:endParaRP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Sheet1!$AH$171:$AH$176</c:f>
              <c:strCache>
                <c:ptCount val="6"/>
                <c:pt idx="0">
                  <c:v>HSS</c:v>
                </c:pt>
                <c:pt idx="1">
                  <c:v>MCS</c:v>
                </c:pt>
                <c:pt idx="2">
                  <c:v>SCS</c:v>
                </c:pt>
                <c:pt idx="3">
                  <c:v>CFA</c:v>
                </c:pt>
                <c:pt idx="4">
                  <c:v>Tepper</c:v>
                </c:pt>
                <c:pt idx="5">
                  <c:v>CIT</c:v>
                </c:pt>
              </c:strCache>
            </c:strRef>
          </c:cat>
          <c:val>
            <c:numRef>
              <c:f>Sheet1!$AI$171:$AI$176</c:f>
              <c:numCache>
                <c:formatCode>0.0%</c:formatCode>
                <c:ptCount val="6"/>
                <c:pt idx="0">
                  <c:v>0.73666824361848871</c:v>
                </c:pt>
                <c:pt idx="1">
                  <c:v>0.82102910400660567</c:v>
                </c:pt>
                <c:pt idx="2">
                  <c:v>0.82114511489273201</c:v>
                </c:pt>
                <c:pt idx="3">
                  <c:v>0.58789102279942962</c:v>
                </c:pt>
                <c:pt idx="4">
                  <c:v>0.71270112644597405</c:v>
                </c:pt>
                <c:pt idx="5">
                  <c:v>0.91878125285715362</c:v>
                </c:pt>
              </c:numCache>
            </c:numRef>
          </c:val>
        </c:ser>
        <c:dLbls>
          <c:showVal val="1"/>
        </c:dLbls>
        <c:axId val="63749120"/>
        <c:axId val="63648896"/>
      </c:barChart>
      <c:catAx>
        <c:axId val="637491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School</a:t>
                </a:r>
              </a:p>
            </c:rich>
          </c:tx>
          <c:layout/>
        </c:title>
        <c:tickLblPos val="nextTo"/>
        <c:crossAx val="63648896"/>
        <c:crosses val="autoZero"/>
        <c:auto val="1"/>
        <c:lblAlgn val="ctr"/>
        <c:lblOffset val="100"/>
      </c:catAx>
      <c:valAx>
        <c:axId val="6364889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responding "Yes"</a:t>
                </a:r>
              </a:p>
            </c:rich>
          </c:tx>
          <c:layout/>
        </c:title>
        <c:numFmt formatCode="0.0%" sourceLinked="1"/>
        <c:tickLblPos val="nextTo"/>
        <c:crossAx val="63749120"/>
        <c:crosses val="autoZero"/>
        <c:crossBetween val="between"/>
      </c:valAx>
    </c:plotArea>
    <c:plotVisOnly val="1"/>
  </c:chart>
  <c:spPr>
    <a:solidFill>
      <a:schemeClr val="bg1">
        <a:lumMod val="95000"/>
      </a:schemeClr>
    </a:solidFill>
    <a:ln>
      <a:solidFill>
        <a:sysClr val="windowText" lastClr="000000"/>
      </a:solidFill>
    </a:ln>
  </c:sp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000">
                <a:latin typeface="Tahoma" pitchFamily="34" charset="0"/>
                <a:ea typeface="Tahoma" pitchFamily="34" charset="0"/>
                <a:cs typeface="Tahoma" pitchFamily="34" charset="0"/>
              </a:rPr>
              <a:t>Do you feel that your major require use of the technology fee?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dLblPos val="outEnd"/>
            <c:showVal val="1"/>
            <c:showLeaderLines val="1"/>
          </c:dLbls>
          <c:cat>
            <c:strRef>
              <c:f>Sheet1!$AI$164:$AI$165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Sheet1!$AJ$164:$AJ$165</c:f>
              <c:numCache>
                <c:formatCode>0.0%</c:formatCode>
                <c:ptCount val="2"/>
                <c:pt idx="0">
                  <c:v>0.80756004976675122</c:v>
                </c:pt>
                <c:pt idx="1">
                  <c:v>0.1924399502332477</c:v>
                </c:pt>
              </c:numCache>
            </c:numRef>
          </c:val>
        </c:ser>
        <c:dLbls>
          <c:showVal val="1"/>
        </c:dLbls>
        <c:firstSliceAng val="0"/>
      </c:pieChart>
    </c:plotArea>
    <c:legend>
      <c:legendPos val="r"/>
      <c:layout/>
      <c:spPr>
        <a:solidFill>
          <a:schemeClr val="bg1"/>
        </a:solidFill>
        <a:ln>
          <a:solidFill>
            <a:sysClr val="windowText" lastClr="000000"/>
          </a:solidFill>
        </a:ln>
      </c:spPr>
    </c:legend>
    <c:plotVisOnly val="1"/>
  </c:chart>
  <c:spPr>
    <a:solidFill>
      <a:srgbClr val="EEECE1"/>
    </a:solidFill>
    <a:ln>
      <a:solidFill>
        <a:sysClr val="windowText" lastClr="000000"/>
      </a:solidFill>
    </a:ln>
  </c:sp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000">
                <a:latin typeface="Tahoma" pitchFamily="34" charset="0"/>
                <a:ea typeface="Tahoma" pitchFamily="34" charset="0"/>
                <a:cs typeface="Tahoma" pitchFamily="34" charset="0"/>
              </a:rPr>
              <a:t>Do you feel that the Student Activities Fee is fair?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dLblPos val="outEnd"/>
            <c:showVal val="1"/>
            <c:showLeaderLines val="1"/>
          </c:dLbls>
          <c:cat>
            <c:strRef>
              <c:f>Sheet1!$CL$163:$CL$164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Sheet1!$CM$163:$CM$164</c:f>
              <c:numCache>
                <c:formatCode>0.0%</c:formatCode>
                <c:ptCount val="2"/>
                <c:pt idx="0">
                  <c:v>0.63207569291375543</c:v>
                </c:pt>
                <c:pt idx="1">
                  <c:v>0.36792430708624579</c:v>
                </c:pt>
              </c:numCache>
            </c:numRef>
          </c:val>
        </c:ser>
        <c:dLbls>
          <c:showVal val="1"/>
        </c:dLbls>
        <c:firstSliceAng val="0"/>
      </c:pieChart>
    </c:plotArea>
    <c:legend>
      <c:legendPos val="r"/>
      <c:layout/>
      <c:spPr>
        <a:solidFill>
          <a:schemeClr val="bg1"/>
        </a:solidFill>
        <a:ln>
          <a:solidFill>
            <a:sysClr val="windowText" lastClr="000000"/>
          </a:solidFill>
        </a:ln>
      </c:spPr>
    </c:legend>
    <c:plotVisOnly val="1"/>
  </c:chart>
  <c:spPr>
    <a:solidFill>
      <a:schemeClr val="bg2"/>
    </a:solidFill>
    <a:ln>
      <a:solidFill>
        <a:sysClr val="windowText" lastClr="000000"/>
      </a:solidFill>
    </a:ln>
  </c:sp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000">
                <a:latin typeface="Tahoma" pitchFamily="34" charset="0"/>
                <a:ea typeface="Tahoma" pitchFamily="34" charset="0"/>
                <a:cs typeface="Tahoma" pitchFamily="34" charset="0"/>
              </a:rPr>
              <a:t>Who decides how most of the student activities fees are allocated?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dLblPos val="outEnd"/>
            <c:showVal val="1"/>
            <c:showLeaderLines val="1"/>
          </c:dLbls>
          <c:cat>
            <c:strRef>
              <c:f>Sheet1!$CN$159:$CN$162</c:f>
              <c:strCache>
                <c:ptCount val="4"/>
                <c:pt idx="0">
                  <c:v>Student Senate</c:v>
                </c:pt>
                <c:pt idx="1">
                  <c:v>Activities Board</c:v>
                </c:pt>
                <c:pt idx="2">
                  <c:v>Joint Funding Committee</c:v>
                </c:pt>
                <c:pt idx="3">
                  <c:v>I don't know</c:v>
                </c:pt>
              </c:strCache>
            </c:strRef>
          </c:cat>
          <c:val>
            <c:numRef>
              <c:f>Sheet1!$CO$159:$CO$162</c:f>
              <c:numCache>
                <c:formatCode>0.0%</c:formatCode>
                <c:ptCount val="4"/>
                <c:pt idx="0">
                  <c:v>0.10181287259545752</c:v>
                </c:pt>
                <c:pt idx="1">
                  <c:v>9.1223644173234697E-2</c:v>
                </c:pt>
                <c:pt idx="2">
                  <c:v>0.21436670151810674</c:v>
                </c:pt>
                <c:pt idx="3">
                  <c:v>0.59259678171320007</c:v>
                </c:pt>
              </c:numCache>
            </c:numRef>
          </c:val>
        </c:ser>
        <c:dLbls>
          <c:showVal val="1"/>
        </c:dLbls>
        <c:firstSliceAng val="0"/>
      </c:pieChart>
    </c:plotArea>
    <c:legend>
      <c:legendPos val="r"/>
      <c:layout/>
      <c:spPr>
        <a:solidFill>
          <a:schemeClr val="bg1"/>
        </a:solidFill>
        <a:ln>
          <a:solidFill>
            <a:sysClr val="windowText" lastClr="000000"/>
          </a:solidFill>
        </a:ln>
      </c:spPr>
    </c:legend>
    <c:plotVisOnly val="1"/>
  </c:chart>
  <c:spPr>
    <a:solidFill>
      <a:schemeClr val="bg2"/>
    </a:solidFill>
    <a:ln>
      <a:solidFill>
        <a:sysClr val="windowText" lastClr="000000"/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200"/>
              <a:t>How many years have you been a Carnegie</a:t>
            </a:r>
            <a:r>
              <a:rPr lang="en-US" sz="1200" baseline="0"/>
              <a:t> Mellon student?</a:t>
            </a:r>
            <a:endParaRPr lang="en-US" sz="1200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val>
            <c:numRef>
              <c:f>'Question 1'!$F$19:$F$23</c:f>
              <c:numCache>
                <c:formatCode>General</c:formatCode>
                <c:ptCount val="5"/>
                <c:pt idx="0">
                  <c:v>39</c:v>
                </c:pt>
                <c:pt idx="1">
                  <c:v>41</c:v>
                </c:pt>
                <c:pt idx="2">
                  <c:v>38</c:v>
                </c:pt>
                <c:pt idx="3">
                  <c:v>30</c:v>
                </c:pt>
                <c:pt idx="4">
                  <c:v>4</c:v>
                </c:pt>
              </c:numCache>
            </c:numRef>
          </c:val>
        </c:ser>
        <c:dLbls>
          <c:showVal val="1"/>
        </c:dLbls>
        <c:shape val="box"/>
        <c:axId val="41095552"/>
        <c:axId val="41097472"/>
        <c:axId val="0"/>
      </c:bar3DChart>
      <c:catAx>
        <c:axId val="410955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years</a:t>
                </a:r>
              </a:p>
            </c:rich>
          </c:tx>
          <c:layout/>
        </c:title>
        <c:tickLblPos val="nextTo"/>
        <c:crossAx val="41097472"/>
        <c:crosses val="autoZero"/>
        <c:auto val="1"/>
        <c:lblAlgn val="ctr"/>
        <c:lblOffset val="100"/>
      </c:catAx>
      <c:valAx>
        <c:axId val="4109747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</a:t>
                </a:r>
                <a:r>
                  <a:rPr lang="en-US" baseline="0"/>
                  <a:t> of students in sample</a:t>
                </a:r>
                <a:endParaRPr lang="en-US"/>
              </a:p>
            </c:rich>
          </c:tx>
          <c:layout/>
        </c:title>
        <c:numFmt formatCode="General" sourceLinked="1"/>
        <c:tickLblPos val="nextTo"/>
        <c:crossAx val="41095552"/>
        <c:crosses val="autoZero"/>
        <c:crossBetween val="between"/>
      </c:valAx>
      <c:spPr>
        <a:solidFill>
          <a:schemeClr val="bg2"/>
        </a:solidFill>
      </c:spPr>
    </c:plotArea>
    <c:plotVisOnly val="1"/>
    <c:dispBlanksAs val="gap"/>
  </c:chart>
  <c:spPr>
    <a:solidFill>
      <a:schemeClr val="bg2"/>
    </a:solidFill>
    <a:ln>
      <a:solidFill>
        <a:srgbClr val="000000"/>
      </a:solidFill>
    </a:ln>
  </c:spPr>
  <c:externalData r:id="rId1">
    <c:autoUpdate val="1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000">
                <a:latin typeface="Tahoma" pitchFamily="34" charset="0"/>
                <a:ea typeface="Tahoma" pitchFamily="34" charset="0"/>
                <a:cs typeface="Tahoma" pitchFamily="34" charset="0"/>
              </a:rPr>
              <a:t>Do you feel the student activities</a:t>
            </a:r>
            <a:r>
              <a:rPr lang="en-US" sz="1000" baseline="0">
                <a:latin typeface="Tahoma" pitchFamily="34" charset="0"/>
                <a:ea typeface="Tahoma" pitchFamily="34" charset="0"/>
                <a:cs typeface="Tahoma" pitchFamily="34" charset="0"/>
              </a:rPr>
              <a:t> fee is fair?</a:t>
            </a:r>
            <a:endParaRPr lang="en-US" sz="1000">
              <a:latin typeface="Tahoma" pitchFamily="34" charset="0"/>
              <a:ea typeface="Tahoma" pitchFamily="34" charset="0"/>
              <a:cs typeface="Tahoma" pitchFamily="34" charset="0"/>
            </a:endParaRP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Sheet1!$CK$168:$CK$169</c:f>
              <c:strCache>
                <c:ptCount val="2"/>
                <c:pt idx="0">
                  <c:v>Yes, part of a student organization</c:v>
                </c:pt>
                <c:pt idx="1">
                  <c:v>No, not part of a student organization</c:v>
                </c:pt>
              </c:strCache>
            </c:strRef>
          </c:cat>
          <c:val>
            <c:numRef>
              <c:f>Sheet1!$CL$168:$CL$169</c:f>
              <c:numCache>
                <c:formatCode>0.0%</c:formatCode>
                <c:ptCount val="2"/>
                <c:pt idx="0">
                  <c:v>0.59276810579192329</c:v>
                </c:pt>
                <c:pt idx="1">
                  <c:v>0.72739727645301233</c:v>
                </c:pt>
              </c:numCache>
            </c:numRef>
          </c:val>
        </c:ser>
        <c:dLbls>
          <c:showVal val="1"/>
        </c:dLbls>
        <c:shape val="box"/>
        <c:axId val="63829120"/>
        <c:axId val="63831040"/>
        <c:axId val="0"/>
      </c:bar3DChart>
      <c:catAx>
        <c:axId val="638291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Are you in a student organization?</a:t>
                </a:r>
              </a:p>
            </c:rich>
          </c:tx>
          <c:layout/>
        </c:title>
        <c:tickLblPos val="nextTo"/>
        <c:crossAx val="63831040"/>
        <c:crosses val="autoZero"/>
        <c:auto val="1"/>
        <c:lblAlgn val="ctr"/>
        <c:lblOffset val="100"/>
      </c:catAx>
      <c:valAx>
        <c:axId val="6383104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Percentage responding "Yes"</a:t>
                </a:r>
              </a:p>
            </c:rich>
          </c:tx>
          <c:layout>
            <c:manualLayout>
              <c:xMode val="edge"/>
              <c:yMode val="edge"/>
              <c:x val="3.3266404199475068E-2"/>
              <c:y val="0.10795895304753571"/>
            </c:manualLayout>
          </c:layout>
        </c:title>
        <c:numFmt formatCode="0.0%" sourceLinked="1"/>
        <c:tickLblPos val="nextTo"/>
        <c:crossAx val="63829120"/>
        <c:crosses val="autoZero"/>
        <c:crossBetween val="between"/>
      </c:valAx>
      <c:spPr>
        <a:solidFill>
          <a:schemeClr val="bg1"/>
        </a:solidFill>
      </c:spPr>
    </c:plotArea>
    <c:plotVisOnly val="1"/>
  </c:chart>
  <c:spPr>
    <a:solidFill>
      <a:sysClr val="window" lastClr="FFFFFF">
        <a:lumMod val="95000"/>
      </a:sysClr>
    </a:solidFill>
    <a:ln>
      <a:solidFill>
        <a:sysClr val="windowText" lastClr="000000"/>
      </a:solidFill>
    </a:ln>
  </c:sp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000">
                <a:latin typeface="Tahoma" pitchFamily="34" charset="0"/>
                <a:ea typeface="Tahoma" pitchFamily="34" charset="0"/>
                <a:cs typeface="Tahoma" pitchFamily="34" charset="0"/>
              </a:rPr>
              <a:t>Which of these concerts put on by ABConcerts have you seen this school year?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Sheet1!$CR$166:$DA$166</c:f>
              <c:strCache>
                <c:ptCount val="10"/>
                <c:pt idx="0">
                  <c:v>Movits</c:v>
                </c:pt>
                <c:pt idx="1">
                  <c:v>Donora</c:v>
                </c:pt>
                <c:pt idx="2">
                  <c:v>aeroErotique</c:v>
                </c:pt>
                <c:pt idx="3">
                  <c:v>Aesop Rock</c:v>
                </c:pt>
                <c:pt idx="4">
                  <c:v>Art Decade</c:v>
                </c:pt>
                <c:pt idx="5">
                  <c:v>Gentlemen Auctionhouse</c:v>
                </c:pt>
                <c:pt idx="6">
                  <c:v>Revision</c:v>
                </c:pt>
                <c:pt idx="7">
                  <c:v>Battlecake</c:v>
                </c:pt>
                <c:pt idx="8">
                  <c:v>The Show</c:v>
                </c:pt>
                <c:pt idx="9">
                  <c:v>None of the above</c:v>
                </c:pt>
              </c:strCache>
            </c:strRef>
          </c:cat>
          <c:val>
            <c:numRef>
              <c:f>Sheet1!$CR$167:$DA$167</c:f>
              <c:numCache>
                <c:formatCode>0.0%</c:formatCode>
                <c:ptCount val="10"/>
                <c:pt idx="0">
                  <c:v>6.0975996645433989E-2</c:v>
                </c:pt>
                <c:pt idx="1">
                  <c:v>6.4477462888733843E-3</c:v>
                </c:pt>
                <c:pt idx="2">
                  <c:v>1.4645191190953704E-2</c:v>
                </c:pt>
                <c:pt idx="3">
                  <c:v>0.15844738214190182</c:v>
                </c:pt>
                <c:pt idx="4">
                  <c:v>1.3444471724815258E-2</c:v>
                </c:pt>
                <c:pt idx="5">
                  <c:v>0</c:v>
                </c:pt>
                <c:pt idx="6">
                  <c:v>0</c:v>
                </c:pt>
                <c:pt idx="7">
                  <c:v>3.8153361048963982E-2</c:v>
                </c:pt>
                <c:pt idx="8">
                  <c:v>2.1394324272878497E-2</c:v>
                </c:pt>
                <c:pt idx="9">
                  <c:v>0.74184531478022964</c:v>
                </c:pt>
              </c:numCache>
            </c:numRef>
          </c:val>
        </c:ser>
        <c:dLbls>
          <c:showVal val="1"/>
        </c:dLbls>
        <c:axId val="63872000"/>
        <c:axId val="63881984"/>
      </c:barChart>
      <c:catAx>
        <c:axId val="63872000"/>
        <c:scaling>
          <c:orientation val="minMax"/>
        </c:scaling>
        <c:axPos val="b"/>
        <c:tickLblPos val="nextTo"/>
        <c:crossAx val="63881984"/>
        <c:crosses val="autoZero"/>
        <c:auto val="1"/>
        <c:lblAlgn val="ctr"/>
        <c:lblOffset val="100"/>
      </c:catAx>
      <c:valAx>
        <c:axId val="63881984"/>
        <c:scaling>
          <c:orientation val="minMax"/>
        </c:scaling>
        <c:axPos val="l"/>
        <c:majorGridlines/>
        <c:numFmt formatCode="0.0%" sourceLinked="1"/>
        <c:tickLblPos val="nextTo"/>
        <c:crossAx val="63872000"/>
        <c:crosses val="autoZero"/>
        <c:crossBetween val="between"/>
      </c:valAx>
    </c:plotArea>
    <c:plotVisOnly val="1"/>
  </c:chart>
  <c:spPr>
    <a:solidFill>
      <a:srgbClr val="EEECE1"/>
    </a:solidFill>
    <a:ln>
      <a:solidFill>
        <a:sysClr val="windowText" lastClr="000000"/>
      </a:solidFill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Response Rates</a:t>
            </a:r>
          </a:p>
        </c:rich>
      </c:tx>
      <c:layout>
        <c:manualLayout>
          <c:xMode val="edge"/>
          <c:yMode val="edge"/>
          <c:x val="0.28684860415175417"/>
          <c:y val="5.1282051282051294E-2"/>
        </c:manualLayout>
      </c:layout>
    </c:title>
    <c:plotArea>
      <c:layout>
        <c:manualLayout>
          <c:layoutTarget val="inner"/>
          <c:xMode val="edge"/>
          <c:yMode val="edge"/>
          <c:x val="0.13142766245128451"/>
          <c:y val="0.23360724140251699"/>
          <c:w val="0.39304760200429534"/>
          <c:h val="0.66515748031496069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Percent val="1"/>
            <c:showLeaderLines val="1"/>
          </c:dLbls>
          <c:cat>
            <c:strRef>
              <c:f>Sheet1!$A$1:$A$2</c:f>
              <c:strCache>
                <c:ptCount val="2"/>
                <c:pt idx="0">
                  <c:v>Respondants</c:v>
                </c:pt>
                <c:pt idx="1">
                  <c:v>Non Response</c:v>
                </c:pt>
              </c:strCache>
            </c:strRef>
          </c:cat>
          <c:val>
            <c:numRef>
              <c:f>Sheet1!$B$1:$B$2</c:f>
              <c:numCache>
                <c:formatCode>General</c:formatCode>
                <c:ptCount val="2"/>
                <c:pt idx="0">
                  <c:v>153</c:v>
                </c:pt>
                <c:pt idx="1">
                  <c:v>343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8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800"/>
            </a:pPr>
            <a:endParaRPr lang="en-US"/>
          </a:p>
        </c:txPr>
      </c:legendEntry>
      <c:layout>
        <c:manualLayout>
          <c:xMode val="edge"/>
          <c:yMode val="edge"/>
          <c:x val="0.66625571940986106"/>
          <c:y val="0.23249814926980322"/>
          <c:w val="0.32225002598274866"/>
          <c:h val="0.41096507167373308"/>
        </c:manualLayout>
      </c:layout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000">
                <a:latin typeface="Tahoma" pitchFamily="34" charset="0"/>
                <a:ea typeface="Tahoma" pitchFamily="34" charset="0"/>
                <a:cs typeface="Tahoma" pitchFamily="34" charset="0"/>
              </a:rPr>
              <a:t>How often do you use your Carnegie Mellon ID Card to ride a Port Authority public bus?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dLblPos val="outEnd"/>
            <c:showVal val="1"/>
            <c:showLeaderLines val="1"/>
          </c:dLbls>
          <c:cat>
            <c:strRef>
              <c:f>Sheet1!$AK$173:$AK$179</c:f>
              <c:strCache>
                <c:ptCount val="7"/>
                <c:pt idx="0">
                  <c:v>Twice per day, or more</c:v>
                </c:pt>
                <c:pt idx="1">
                  <c:v>About once per day</c:v>
                </c:pt>
                <c:pt idx="2">
                  <c:v>A few times per week</c:v>
                </c:pt>
                <c:pt idx="3">
                  <c:v>Once or twice per week</c:v>
                </c:pt>
                <c:pt idx="4">
                  <c:v>A few times per month</c:v>
                </c:pt>
                <c:pt idx="5">
                  <c:v>A few times per semester</c:v>
                </c:pt>
                <c:pt idx="6">
                  <c:v>Never</c:v>
                </c:pt>
              </c:strCache>
            </c:strRef>
          </c:cat>
          <c:val>
            <c:numRef>
              <c:f>Sheet1!$AL$173:$AL$179</c:f>
              <c:numCache>
                <c:formatCode>0%</c:formatCode>
                <c:ptCount val="7"/>
                <c:pt idx="0">
                  <c:v>6.6475443528253061E-2</c:v>
                </c:pt>
                <c:pt idx="1">
                  <c:v>7.0348643138726297E-2</c:v>
                </c:pt>
                <c:pt idx="2">
                  <c:v>0.29123343751982789</c:v>
                </c:pt>
                <c:pt idx="3">
                  <c:v>0.18602737723143492</c:v>
                </c:pt>
                <c:pt idx="4">
                  <c:v>0.24135978548432951</c:v>
                </c:pt>
                <c:pt idx="5">
                  <c:v>0.12524931653475524</c:v>
                </c:pt>
                <c:pt idx="6">
                  <c:v>1.9305996562673955E-2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/>
      <c:spPr>
        <a:solidFill>
          <a:schemeClr val="bg1"/>
        </a:solidFill>
        <a:ln>
          <a:solidFill>
            <a:sysClr val="windowText" lastClr="000000"/>
          </a:solidFill>
        </a:ln>
      </c:spPr>
    </c:legend>
    <c:plotVisOnly val="1"/>
  </c:chart>
  <c:spPr>
    <a:solidFill>
      <a:schemeClr val="bg1">
        <a:lumMod val="95000"/>
      </a:schemeClr>
    </a:solidFill>
    <a:ln>
      <a:solidFill>
        <a:sysClr val="windowText" lastClr="000000"/>
      </a:solidFill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000">
                <a:latin typeface="Tahoma" pitchFamily="34" charset="0"/>
                <a:ea typeface="Tahoma" pitchFamily="34" charset="0"/>
                <a:cs typeface="Tahoma" pitchFamily="34" charset="0"/>
              </a:rPr>
              <a:t>Mean CMU undergraduate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PAF!$H$50:$H$51</c:f>
              <c:strCache>
                <c:ptCount val="2"/>
                <c:pt idx="0">
                  <c:v>Actual cost per semester</c:v>
                </c:pt>
                <c:pt idx="1">
                  <c:v>Reported willingness to pay the fee</c:v>
                </c:pt>
              </c:strCache>
            </c:strRef>
          </c:cat>
          <c:val>
            <c:numRef>
              <c:f>PAF!$I$50:$I$51</c:f>
              <c:numCache>
                <c:formatCode>_("$"* #,##0.00_);_("$"* \(\ #,##0.00\ \);_("$"* "-"??_);_(\ @_ \)</c:formatCode>
                <c:ptCount val="2"/>
                <c:pt idx="0">
                  <c:v>110</c:v>
                </c:pt>
                <c:pt idx="1">
                  <c:v>73.739999999999995</c:v>
                </c:pt>
              </c:numCache>
            </c:numRef>
          </c:val>
        </c:ser>
        <c:dLbls>
          <c:showVal val="1"/>
        </c:dLbls>
        <c:axId val="63337600"/>
        <c:axId val="63339136"/>
      </c:barChart>
      <c:catAx>
        <c:axId val="63337600"/>
        <c:scaling>
          <c:orientation val="minMax"/>
        </c:scaling>
        <c:axPos val="b"/>
        <c:tickLblPos val="nextTo"/>
        <c:crossAx val="63339136"/>
        <c:crosses val="autoZero"/>
        <c:auto val="1"/>
        <c:lblAlgn val="ctr"/>
        <c:lblOffset val="100"/>
      </c:catAx>
      <c:valAx>
        <c:axId val="63339136"/>
        <c:scaling>
          <c:orientation val="minMax"/>
        </c:scaling>
        <c:axPos val="l"/>
        <c:majorGridlines/>
        <c:numFmt formatCode="_(&quot;$&quot;* #,##0.00_);_(&quot;$&quot;* \(\ #,##0.00\ \);_(&quot;$&quot;* &quot;-&quot;??_);_(\ @_ \)" sourceLinked="1"/>
        <c:tickLblPos val="nextTo"/>
        <c:crossAx val="63337600"/>
        <c:crosses val="autoZero"/>
        <c:crossBetween val="between"/>
      </c:valAx>
    </c:plotArea>
    <c:plotVisOnly val="1"/>
  </c:chart>
  <c:spPr>
    <a:solidFill>
      <a:schemeClr val="bg1">
        <a:lumMod val="95000"/>
      </a:schemeClr>
    </a:solidFill>
    <a:ln>
      <a:solidFill>
        <a:sysClr val="windowText" lastClr="000000"/>
      </a:solidFill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000">
                <a:latin typeface="Tahoma" pitchFamily="34" charset="0"/>
                <a:ea typeface="Tahoma" pitchFamily="34" charset="0"/>
                <a:cs typeface="Tahoma" pitchFamily="34" charset="0"/>
              </a:rPr>
              <a:t>Median CMU undergraduate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PAF!$H$55:$H$56</c:f>
              <c:strCache>
                <c:ptCount val="2"/>
                <c:pt idx="0">
                  <c:v>Actual cost per semester</c:v>
                </c:pt>
                <c:pt idx="1">
                  <c:v>Reported willingness to pay the fee</c:v>
                </c:pt>
              </c:strCache>
            </c:strRef>
          </c:cat>
          <c:val>
            <c:numRef>
              <c:f>PAF!$I$55:$I$56</c:f>
              <c:numCache>
                <c:formatCode>_("$"* #,##0.00_);_("$"* \(\ #,##0.00\ \);_("$"* "-"??_);_(\ @_ \)</c:formatCode>
                <c:ptCount val="2"/>
                <c:pt idx="0">
                  <c:v>51.44</c:v>
                </c:pt>
                <c:pt idx="1">
                  <c:v>32.590000000000003</c:v>
                </c:pt>
              </c:numCache>
            </c:numRef>
          </c:val>
        </c:ser>
        <c:dLbls>
          <c:showVal val="1"/>
        </c:dLbls>
        <c:axId val="63363328"/>
        <c:axId val="63385600"/>
      </c:barChart>
      <c:catAx>
        <c:axId val="63363328"/>
        <c:scaling>
          <c:orientation val="minMax"/>
        </c:scaling>
        <c:axPos val="b"/>
        <c:tickLblPos val="nextTo"/>
        <c:crossAx val="63385600"/>
        <c:crosses val="autoZero"/>
        <c:auto val="1"/>
        <c:lblAlgn val="ctr"/>
        <c:lblOffset val="100"/>
      </c:catAx>
      <c:valAx>
        <c:axId val="63385600"/>
        <c:scaling>
          <c:orientation val="minMax"/>
        </c:scaling>
        <c:axPos val="l"/>
        <c:majorGridlines/>
        <c:numFmt formatCode="_(&quot;$&quot;* #,##0.00_);_(&quot;$&quot;* \(\ #,##0.00\ \);_(&quot;$&quot;* &quot;-&quot;??_);_(\ @_ \)" sourceLinked="1"/>
        <c:tickLblPos val="nextTo"/>
        <c:crossAx val="63363328"/>
        <c:crosses val="autoZero"/>
        <c:crossBetween val="between"/>
      </c:valAx>
    </c:plotArea>
    <c:plotVisOnly val="1"/>
  </c:chart>
  <c:spPr>
    <a:solidFill>
      <a:sysClr val="window" lastClr="FFFFFF">
        <a:lumMod val="95000"/>
      </a:sysClr>
    </a:solidFill>
    <a:ln>
      <a:solidFill>
        <a:sysClr val="windowText" lastClr="000000"/>
      </a:solidFill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000">
                <a:latin typeface="Tahoma" pitchFamily="34" charset="0"/>
                <a:ea typeface="Tahoma" pitchFamily="34" charset="0"/>
                <a:cs typeface="Tahoma" pitchFamily="34" charset="0"/>
              </a:rPr>
              <a:t>Had you </a:t>
            </a:r>
            <a:r>
              <a:rPr lang="en-US" sz="1000" baseline="0">
                <a:latin typeface="Tahoma" pitchFamily="34" charset="0"/>
                <a:ea typeface="Tahoma" pitchFamily="34" charset="0"/>
                <a:cs typeface="Tahoma" pitchFamily="34" charset="0"/>
              </a:rPr>
              <a:t>had to pay per ride of the Port Authority busses, how much would you </a:t>
            </a:r>
            <a:r>
              <a:rPr lang="en-US" sz="1000" i="1" u="sng" baseline="0">
                <a:latin typeface="Tahoma" pitchFamily="34" charset="0"/>
                <a:ea typeface="Tahoma" pitchFamily="34" charset="0"/>
                <a:cs typeface="Tahoma" pitchFamily="34" charset="0"/>
              </a:rPr>
              <a:t>actually</a:t>
            </a:r>
            <a:r>
              <a:rPr lang="en-US" sz="1000" baseline="0">
                <a:latin typeface="Tahoma" pitchFamily="34" charset="0"/>
                <a:ea typeface="Tahoma" pitchFamily="34" charset="0"/>
                <a:cs typeface="Tahoma" pitchFamily="34" charset="0"/>
              </a:rPr>
              <a:t> pay per semester?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dLblPos val="outEnd"/>
            <c:showVal val="1"/>
            <c:showLeaderLines val="1"/>
          </c:dLbls>
          <c:cat>
            <c:strRef>
              <c:f>Sheet1!$AK$168:$AK$169</c:f>
              <c:strCache>
                <c:ptCount val="2"/>
                <c:pt idx="0">
                  <c:v>Greater than or equal to $42</c:v>
                </c:pt>
                <c:pt idx="1">
                  <c:v>Less than $42</c:v>
                </c:pt>
              </c:strCache>
            </c:strRef>
          </c:cat>
          <c:val>
            <c:numRef>
              <c:f>Sheet1!$AL$168:$AL$169</c:f>
              <c:numCache>
                <c:formatCode>0.00%</c:formatCode>
                <c:ptCount val="2"/>
                <c:pt idx="0">
                  <c:v>0.61408490141824168</c:v>
                </c:pt>
                <c:pt idx="1">
                  <c:v>0.38591509858175882</c:v>
                </c:pt>
              </c:numCache>
            </c:numRef>
          </c:val>
        </c:ser>
        <c:dLbls>
          <c:showVal val="1"/>
        </c:dLbls>
        <c:firstSliceAng val="0"/>
      </c:pieChart>
    </c:plotArea>
    <c:legend>
      <c:legendPos val="r"/>
      <c:layout>
        <c:manualLayout>
          <c:xMode val="edge"/>
          <c:yMode val="edge"/>
          <c:x val="0.73333464566929163"/>
          <c:y val="0.36034339457567832"/>
          <c:w val="0.24999868766404237"/>
          <c:h val="0.27931321084864458"/>
        </c:manualLayout>
      </c:layout>
      <c:spPr>
        <a:solidFill>
          <a:schemeClr val="bg1"/>
        </a:solidFill>
        <a:ln>
          <a:solidFill>
            <a:sysClr val="windowText" lastClr="000000"/>
          </a:solidFill>
        </a:ln>
      </c:spPr>
      <c:txPr>
        <a:bodyPr/>
        <a:lstStyle/>
        <a:p>
          <a:pPr rtl="0">
            <a:defRPr/>
          </a:pPr>
          <a:endParaRPr lang="en-US"/>
        </a:p>
      </c:txPr>
    </c:legend>
    <c:plotVisOnly val="1"/>
  </c:chart>
  <c:spPr>
    <a:solidFill>
      <a:schemeClr val="bg2"/>
    </a:solidFill>
    <a:ln>
      <a:solidFill>
        <a:schemeClr val="tx1"/>
      </a:solidFill>
    </a:ln>
  </c:sp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000" b="1" i="0" baseline="0">
                <a:latin typeface="Tahoma" pitchFamily="34" charset="0"/>
                <a:ea typeface="Tahoma" pitchFamily="34" charset="0"/>
                <a:cs typeface="Tahoma" pitchFamily="34" charset="0"/>
              </a:rPr>
              <a:t>Had you had to pay per ride for the Port Authority busses, how much would you </a:t>
            </a:r>
            <a:r>
              <a:rPr lang="en-US" sz="1000" b="1" i="1" u="sng" baseline="0">
                <a:latin typeface="Tahoma" pitchFamily="34" charset="0"/>
                <a:ea typeface="Tahoma" pitchFamily="34" charset="0"/>
                <a:cs typeface="Tahoma" pitchFamily="34" charset="0"/>
              </a:rPr>
              <a:t>be willing</a:t>
            </a:r>
            <a:r>
              <a:rPr lang="en-US" sz="1000" b="1" i="0" baseline="0">
                <a:latin typeface="Tahoma" pitchFamily="34" charset="0"/>
                <a:ea typeface="Tahoma" pitchFamily="34" charset="0"/>
                <a:cs typeface="Tahoma" pitchFamily="34" charset="0"/>
              </a:rPr>
              <a:t> to pay per semester?</a:t>
            </a:r>
            <a:endParaRPr lang="en-US" sz="1000">
              <a:latin typeface="Tahoma" pitchFamily="34" charset="0"/>
              <a:ea typeface="Tahoma" pitchFamily="34" charset="0"/>
              <a:cs typeface="Tahoma" pitchFamily="34" charset="0"/>
            </a:endParaRPr>
          </a:p>
        </c:rich>
      </c:tx>
      <c:layout/>
    </c:title>
    <c:plotArea>
      <c:layout/>
      <c:pieChart>
        <c:varyColors val="1"/>
        <c:ser>
          <c:idx val="0"/>
          <c:order val="0"/>
          <c:dLbls>
            <c:dLblPos val="outEnd"/>
            <c:showVal val="1"/>
            <c:showLeaderLines val="1"/>
          </c:dLbls>
          <c:cat>
            <c:strRef>
              <c:f>Sheet1!$AQ$174:$AQ$175</c:f>
              <c:strCache>
                <c:ptCount val="2"/>
                <c:pt idx="0">
                  <c:v>Greater than or equal to $42</c:v>
                </c:pt>
                <c:pt idx="1">
                  <c:v>Less than $42</c:v>
                </c:pt>
              </c:strCache>
            </c:strRef>
          </c:cat>
          <c:val>
            <c:numRef>
              <c:f>Sheet1!$AR$174:$AR$175</c:f>
              <c:numCache>
                <c:formatCode>0%</c:formatCode>
                <c:ptCount val="2"/>
                <c:pt idx="0">
                  <c:v>0.36666666666666736</c:v>
                </c:pt>
                <c:pt idx="1">
                  <c:v>0.63333333333333364</c:v>
                </c:pt>
              </c:numCache>
            </c:numRef>
          </c:val>
        </c:ser>
        <c:dLbls>
          <c:showVal val="1"/>
        </c:dLbls>
        <c:firstSliceAng val="0"/>
      </c:pieChart>
    </c:plotArea>
    <c:legend>
      <c:legendPos val="r"/>
      <c:layout>
        <c:manualLayout>
          <c:xMode val="edge"/>
          <c:yMode val="edge"/>
          <c:x val="0.72777909011373765"/>
          <c:y val="0.36034339457567832"/>
          <c:w val="0.25555424321959758"/>
          <c:h val="0.27931321084864458"/>
        </c:manualLayout>
      </c:layout>
      <c:spPr>
        <a:solidFill>
          <a:schemeClr val="bg1"/>
        </a:solidFill>
        <a:ln>
          <a:solidFill>
            <a:sysClr val="windowText" lastClr="000000"/>
          </a:solidFill>
        </a:ln>
      </c:spPr>
    </c:legend>
    <c:plotVisOnly val="1"/>
  </c:chart>
  <c:spPr>
    <a:solidFill>
      <a:schemeClr val="bg2"/>
    </a:solidFill>
    <a:ln>
      <a:solidFill>
        <a:sysClr val="windowText" lastClr="000000"/>
      </a:solidFill>
    </a:ln>
  </c:sp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000">
                <a:latin typeface="Tahoma" pitchFamily="34" charset="0"/>
                <a:ea typeface="Tahoma" pitchFamily="34" charset="0"/>
                <a:cs typeface="Tahoma" pitchFamily="34" charset="0"/>
              </a:rPr>
              <a:t>How often do you ride the Port Authority busses per semester?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Sheet1!$P$182:$P$187</c:f>
              <c:strCache>
                <c:ptCount val="6"/>
                <c:pt idx="0">
                  <c:v>Freshmen</c:v>
                </c:pt>
                <c:pt idx="1">
                  <c:v>Sophomores</c:v>
                </c:pt>
                <c:pt idx="2">
                  <c:v>Juniors</c:v>
                </c:pt>
                <c:pt idx="3">
                  <c:v>Seniors/5th years</c:v>
                </c:pt>
                <c:pt idx="4">
                  <c:v>On Campus</c:v>
                </c:pt>
                <c:pt idx="5">
                  <c:v>Off Campus</c:v>
                </c:pt>
              </c:strCache>
            </c:strRef>
          </c:cat>
          <c:val>
            <c:numRef>
              <c:f>Sheet1!$Q$182:$Q$187</c:f>
              <c:numCache>
                <c:formatCode>0</c:formatCode>
                <c:ptCount val="6"/>
                <c:pt idx="0">
                  <c:v>48.86374812643885</c:v>
                </c:pt>
                <c:pt idx="1">
                  <c:v>42.416537724248826</c:v>
                </c:pt>
                <c:pt idx="2">
                  <c:v>73.847890804318226</c:v>
                </c:pt>
                <c:pt idx="3">
                  <c:v>57.930181682567195</c:v>
                </c:pt>
                <c:pt idx="4">
                  <c:v>51.048017078809018</c:v>
                </c:pt>
                <c:pt idx="5">
                  <c:v>60.359706559644479</c:v>
                </c:pt>
              </c:numCache>
            </c:numRef>
          </c:val>
        </c:ser>
        <c:dLbls>
          <c:showVal val="1"/>
        </c:dLbls>
        <c:shape val="box"/>
        <c:axId val="63472768"/>
        <c:axId val="63474304"/>
        <c:axId val="0"/>
      </c:bar3DChart>
      <c:catAx>
        <c:axId val="63472768"/>
        <c:scaling>
          <c:orientation val="minMax"/>
        </c:scaling>
        <c:axPos val="b"/>
        <c:tickLblPos val="nextTo"/>
        <c:crossAx val="63474304"/>
        <c:crosses val="autoZero"/>
        <c:auto val="1"/>
        <c:lblAlgn val="ctr"/>
        <c:lblOffset val="100"/>
      </c:catAx>
      <c:valAx>
        <c:axId val="6347430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Average number of rides per semester for each group of students</a:t>
                </a:r>
              </a:p>
            </c:rich>
          </c:tx>
          <c:layout>
            <c:manualLayout>
              <c:xMode val="edge"/>
              <c:yMode val="edge"/>
              <c:x val="2.0533464566929199E-2"/>
              <c:y val="0.20482648002333076"/>
            </c:manualLayout>
          </c:layout>
        </c:title>
        <c:numFmt formatCode="0" sourceLinked="1"/>
        <c:tickLblPos val="nextTo"/>
        <c:crossAx val="63472768"/>
        <c:crosses val="autoZero"/>
        <c:crossBetween val="between"/>
      </c:valAx>
      <c:spPr>
        <a:solidFill>
          <a:sysClr val="window" lastClr="FFFFFF"/>
        </a:solidFill>
      </c:spPr>
    </c:plotArea>
    <c:plotVisOnly val="1"/>
  </c:chart>
  <c:spPr>
    <a:solidFill>
      <a:srgbClr val="EEECE1"/>
    </a:solidFill>
    <a:ln>
      <a:solidFill>
        <a:sysClr val="windowText" lastClr="000000"/>
      </a:solidFill>
    </a:ln>
  </c:sp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474D9C-56F5-4974-8776-57C18E17320A}" type="doc">
      <dgm:prSet loTypeId="urn:microsoft.com/office/officeart/2005/8/layout/lProcess2" loCatId="relationship" qsTypeId="urn:microsoft.com/office/officeart/2005/8/quickstyle/simple4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C73E2FAB-F0A6-480C-8295-4338CD562541}">
      <dgm:prSet phldrT="[Text]" custT="1"/>
      <dgm:spPr/>
      <dgm:t>
        <a:bodyPr/>
        <a:lstStyle/>
        <a:p>
          <a:r>
            <a:rPr lang="en-US" sz="2000" baseline="0" dirty="0" smtClean="0"/>
            <a:t>Port Authority Fee</a:t>
          </a:r>
          <a:endParaRPr lang="en-US" sz="2000" baseline="0" dirty="0"/>
        </a:p>
      </dgm:t>
    </dgm:pt>
    <dgm:pt modelId="{2728AFDE-84C0-4F0D-8CEC-9244E6C579CF}" type="parTrans" cxnId="{E0F1F20D-68CB-4995-9113-05711045708F}">
      <dgm:prSet/>
      <dgm:spPr/>
      <dgm:t>
        <a:bodyPr/>
        <a:lstStyle/>
        <a:p>
          <a:endParaRPr lang="en-US"/>
        </a:p>
      </dgm:t>
    </dgm:pt>
    <dgm:pt modelId="{82A00F50-6ECB-47AC-A272-7E524BFDC816}" type="sibTrans" cxnId="{E0F1F20D-68CB-4995-9113-05711045708F}">
      <dgm:prSet/>
      <dgm:spPr/>
      <dgm:t>
        <a:bodyPr/>
        <a:lstStyle/>
        <a:p>
          <a:endParaRPr lang="en-US"/>
        </a:p>
      </dgm:t>
    </dgm:pt>
    <dgm:pt modelId="{D29429AE-AA33-40A5-B452-BCF350165AC7}">
      <dgm:prSet phldrT="[Text]" custT="1"/>
      <dgm:spPr/>
      <dgm:t>
        <a:bodyPr/>
        <a:lstStyle/>
        <a:p>
          <a:r>
            <a:rPr lang="en-US" sz="2000" baseline="0" dirty="0" smtClean="0"/>
            <a:t>$69.57</a:t>
          </a:r>
          <a:endParaRPr lang="en-US" sz="2000" baseline="0" dirty="0"/>
        </a:p>
      </dgm:t>
    </dgm:pt>
    <dgm:pt modelId="{D885D496-5D6F-4E33-934C-B3A3E0E3C4F8}" type="parTrans" cxnId="{4A8E310F-8850-4539-8C17-981A61145CD2}">
      <dgm:prSet/>
      <dgm:spPr/>
      <dgm:t>
        <a:bodyPr/>
        <a:lstStyle/>
        <a:p>
          <a:endParaRPr lang="en-US"/>
        </a:p>
      </dgm:t>
    </dgm:pt>
    <dgm:pt modelId="{62D94F4F-120E-4871-B648-E082B1276E87}" type="sibTrans" cxnId="{4A8E310F-8850-4539-8C17-981A61145CD2}">
      <dgm:prSet/>
      <dgm:spPr/>
      <dgm:t>
        <a:bodyPr/>
        <a:lstStyle/>
        <a:p>
          <a:endParaRPr lang="en-US"/>
        </a:p>
      </dgm:t>
    </dgm:pt>
    <dgm:pt modelId="{2F247566-3CAF-4B49-8430-B53E5E18CE10}">
      <dgm:prSet phldrT="[Text]" custT="1"/>
      <dgm:spPr/>
      <dgm:t>
        <a:bodyPr/>
        <a:lstStyle/>
        <a:p>
          <a:r>
            <a:rPr lang="en-US" sz="2000" baseline="0" dirty="0" smtClean="0"/>
            <a:t>Media Fee</a:t>
          </a:r>
          <a:endParaRPr lang="en-US" sz="2000" baseline="0" dirty="0"/>
        </a:p>
      </dgm:t>
    </dgm:pt>
    <dgm:pt modelId="{22565333-AA88-4E00-8A17-152BC0064F12}" type="parTrans" cxnId="{12DA5538-3E29-453B-8275-C3186C2DA69D}">
      <dgm:prSet/>
      <dgm:spPr/>
      <dgm:t>
        <a:bodyPr/>
        <a:lstStyle/>
        <a:p>
          <a:endParaRPr lang="en-US"/>
        </a:p>
      </dgm:t>
    </dgm:pt>
    <dgm:pt modelId="{25098FC4-E84E-415F-8558-224CD7563B0A}" type="sibTrans" cxnId="{12DA5538-3E29-453B-8275-C3186C2DA69D}">
      <dgm:prSet/>
      <dgm:spPr/>
      <dgm:t>
        <a:bodyPr/>
        <a:lstStyle/>
        <a:p>
          <a:endParaRPr lang="en-US"/>
        </a:p>
      </dgm:t>
    </dgm:pt>
    <dgm:pt modelId="{A5719C90-CC44-442C-8F61-0DD007B14D71}">
      <dgm:prSet phldrT="[Text]" custT="1"/>
      <dgm:spPr/>
      <dgm:t>
        <a:bodyPr/>
        <a:lstStyle/>
        <a:p>
          <a:r>
            <a:rPr lang="en-US" sz="2000" baseline="0" dirty="0" smtClean="0"/>
            <a:t>Technology Fee </a:t>
          </a:r>
          <a:endParaRPr lang="en-US" sz="2000" baseline="0" dirty="0"/>
        </a:p>
      </dgm:t>
    </dgm:pt>
    <dgm:pt modelId="{5C755CFB-3D50-4F10-AB4F-7B89B640B9EA}" type="parTrans" cxnId="{BD6B7747-3CB6-4BB3-B7EF-C7489E7963A5}">
      <dgm:prSet/>
      <dgm:spPr/>
      <dgm:t>
        <a:bodyPr/>
        <a:lstStyle/>
        <a:p>
          <a:endParaRPr lang="en-US"/>
        </a:p>
      </dgm:t>
    </dgm:pt>
    <dgm:pt modelId="{9E2D8B84-C0E7-43ED-ACA7-CD3EBDF6C7FA}" type="sibTrans" cxnId="{BD6B7747-3CB6-4BB3-B7EF-C7489E7963A5}">
      <dgm:prSet/>
      <dgm:spPr/>
      <dgm:t>
        <a:bodyPr/>
        <a:lstStyle/>
        <a:p>
          <a:endParaRPr lang="en-US"/>
        </a:p>
      </dgm:t>
    </dgm:pt>
    <dgm:pt modelId="{7505DBD1-A6B6-4BC4-9756-92549E58F04E}">
      <dgm:prSet phldrT="[Text]" custT="1"/>
      <dgm:spPr/>
      <dgm:t>
        <a:bodyPr/>
        <a:lstStyle/>
        <a:p>
          <a:r>
            <a:rPr lang="en-US" sz="2000" baseline="0" dirty="0" smtClean="0"/>
            <a:t>$64.95</a:t>
          </a:r>
          <a:endParaRPr lang="en-US" sz="2000" baseline="0" dirty="0"/>
        </a:p>
      </dgm:t>
    </dgm:pt>
    <dgm:pt modelId="{837A530D-EE1E-4981-A526-24EFA2C112A2}" type="parTrans" cxnId="{DC6D073B-F9D6-46C4-826C-F87A684BF836}">
      <dgm:prSet/>
      <dgm:spPr/>
      <dgm:t>
        <a:bodyPr/>
        <a:lstStyle/>
        <a:p>
          <a:endParaRPr lang="en-US"/>
        </a:p>
      </dgm:t>
    </dgm:pt>
    <dgm:pt modelId="{75F2D539-77BF-46E0-B9A3-D6114C64F1F7}" type="sibTrans" cxnId="{DC6D073B-F9D6-46C4-826C-F87A684BF836}">
      <dgm:prSet/>
      <dgm:spPr/>
      <dgm:t>
        <a:bodyPr/>
        <a:lstStyle/>
        <a:p>
          <a:endParaRPr lang="en-US"/>
        </a:p>
      </dgm:t>
    </dgm:pt>
    <dgm:pt modelId="{7296236A-B78C-40CC-9E7E-7665B53D8EE7}">
      <dgm:prSet phldrT="[Text]" custT="1"/>
      <dgm:spPr/>
      <dgm:t>
        <a:bodyPr/>
        <a:lstStyle/>
        <a:p>
          <a:r>
            <a:rPr lang="en-US" sz="2000" baseline="0" dirty="0" smtClean="0"/>
            <a:t>Activities Fee</a:t>
          </a:r>
          <a:endParaRPr lang="en-US" sz="2000" baseline="0" dirty="0"/>
        </a:p>
      </dgm:t>
    </dgm:pt>
    <dgm:pt modelId="{3A959295-07E9-4929-B1C9-706BE83D55F6}" type="parTrans" cxnId="{169EBA1C-4AAB-4F85-9C78-9ED2068B013F}">
      <dgm:prSet/>
      <dgm:spPr/>
      <dgm:t>
        <a:bodyPr/>
        <a:lstStyle/>
        <a:p>
          <a:endParaRPr lang="en-US"/>
        </a:p>
      </dgm:t>
    </dgm:pt>
    <dgm:pt modelId="{0C384B16-FFE7-4EA5-805E-55767CC9327D}" type="sibTrans" cxnId="{169EBA1C-4AAB-4F85-9C78-9ED2068B013F}">
      <dgm:prSet/>
      <dgm:spPr/>
      <dgm:t>
        <a:bodyPr/>
        <a:lstStyle/>
        <a:p>
          <a:endParaRPr lang="en-US"/>
        </a:p>
      </dgm:t>
    </dgm:pt>
    <dgm:pt modelId="{5DB5F053-AB14-4C75-B87E-7A6CEBCF09BA}">
      <dgm:prSet phldrT="[Text]" custT="1"/>
      <dgm:spPr/>
      <dgm:t>
        <a:bodyPr/>
        <a:lstStyle/>
        <a:p>
          <a:r>
            <a:rPr lang="en-US" sz="2000" baseline="0" dirty="0" smtClean="0"/>
            <a:t>$109.00</a:t>
          </a:r>
          <a:endParaRPr lang="en-US" sz="2000" baseline="0" dirty="0"/>
        </a:p>
      </dgm:t>
    </dgm:pt>
    <dgm:pt modelId="{E4C921A9-0609-419B-91D3-148E40346279}" type="parTrans" cxnId="{3D6F611C-63EA-4CE8-B280-DA575CDD6A7B}">
      <dgm:prSet/>
      <dgm:spPr/>
      <dgm:t>
        <a:bodyPr/>
        <a:lstStyle/>
        <a:p>
          <a:endParaRPr lang="en-US"/>
        </a:p>
      </dgm:t>
    </dgm:pt>
    <dgm:pt modelId="{EB2B822E-CB7D-4D4F-A1CE-B021C1356B7A}" type="sibTrans" cxnId="{3D6F611C-63EA-4CE8-B280-DA575CDD6A7B}">
      <dgm:prSet/>
      <dgm:spPr/>
      <dgm:t>
        <a:bodyPr/>
        <a:lstStyle/>
        <a:p>
          <a:endParaRPr lang="en-US"/>
        </a:p>
      </dgm:t>
    </dgm:pt>
    <dgm:pt modelId="{24DA5038-E79C-458F-8B01-3D6D738286B8}">
      <dgm:prSet phldrT="[Text]" custT="1"/>
      <dgm:spPr/>
      <dgm:t>
        <a:bodyPr/>
        <a:lstStyle/>
        <a:p>
          <a:r>
            <a:rPr lang="en-US" sz="2000" baseline="0" dirty="0" smtClean="0"/>
            <a:t>$104.36</a:t>
          </a:r>
          <a:endParaRPr lang="en-US" sz="2000" baseline="0" dirty="0"/>
        </a:p>
      </dgm:t>
    </dgm:pt>
    <dgm:pt modelId="{B8C62F88-670E-4EFF-BD8B-FCFAB5872772}" type="parTrans" cxnId="{13350264-133E-4149-9D31-849C6E396E10}">
      <dgm:prSet/>
      <dgm:spPr/>
      <dgm:t>
        <a:bodyPr/>
        <a:lstStyle/>
        <a:p>
          <a:endParaRPr lang="en-US"/>
        </a:p>
      </dgm:t>
    </dgm:pt>
    <dgm:pt modelId="{57EAB252-ACF9-4DB3-8D65-B5C51D0F9CEF}" type="sibTrans" cxnId="{13350264-133E-4149-9D31-849C6E396E10}">
      <dgm:prSet/>
      <dgm:spPr/>
      <dgm:t>
        <a:bodyPr/>
        <a:lstStyle/>
        <a:p>
          <a:endParaRPr lang="en-US"/>
        </a:p>
      </dgm:t>
    </dgm:pt>
    <dgm:pt modelId="{6B39F5E2-7C79-4067-AE68-82D21488F997}">
      <dgm:prSet phldrT="[Text]" custT="1"/>
      <dgm:spPr/>
      <dgm:t>
        <a:bodyPr/>
        <a:lstStyle/>
        <a:p>
          <a:r>
            <a:rPr lang="en-US" sz="1800" baseline="0" dirty="0" smtClean="0"/>
            <a:t>Average w/ Imputation:</a:t>
          </a:r>
          <a:endParaRPr lang="en-US" sz="1800" baseline="0" dirty="0"/>
        </a:p>
      </dgm:t>
    </dgm:pt>
    <dgm:pt modelId="{F598F652-AA3F-481D-B1F7-C184508CBBD9}" type="parTrans" cxnId="{DB93CA58-57B5-48F7-A64D-0205D0489804}">
      <dgm:prSet/>
      <dgm:spPr/>
      <dgm:t>
        <a:bodyPr/>
        <a:lstStyle/>
        <a:p>
          <a:endParaRPr lang="en-US"/>
        </a:p>
      </dgm:t>
    </dgm:pt>
    <dgm:pt modelId="{08623400-BA34-4A71-B245-AD0539A528FB}" type="sibTrans" cxnId="{DB93CA58-57B5-48F7-A64D-0205D0489804}">
      <dgm:prSet/>
      <dgm:spPr/>
      <dgm:t>
        <a:bodyPr/>
        <a:lstStyle/>
        <a:p>
          <a:endParaRPr lang="en-US"/>
        </a:p>
      </dgm:t>
    </dgm:pt>
    <dgm:pt modelId="{7AB9CC92-16DA-4D15-B48D-27A819891B8B}">
      <dgm:prSet phldrT="[Text]" custT="1"/>
      <dgm:spPr/>
      <dgm:t>
        <a:bodyPr/>
        <a:lstStyle/>
        <a:p>
          <a:endParaRPr lang="en-US" sz="2000" baseline="0" dirty="0"/>
        </a:p>
      </dgm:t>
    </dgm:pt>
    <dgm:pt modelId="{6A8BFBDE-F68E-4399-966C-7FA3FE569365}" type="parTrans" cxnId="{D2E56B25-E8E7-482F-98E9-9F3723CB3B67}">
      <dgm:prSet/>
      <dgm:spPr/>
    </dgm:pt>
    <dgm:pt modelId="{189A432D-F8C8-4669-A695-CAEFD878B6F0}" type="sibTrans" cxnId="{D2E56B25-E8E7-482F-98E9-9F3723CB3B67}">
      <dgm:prSet/>
      <dgm:spPr/>
    </dgm:pt>
    <dgm:pt modelId="{BA50A659-40C6-4E74-83A6-017937CB5148}" type="pres">
      <dgm:prSet presAssocID="{4B474D9C-56F5-4974-8776-57C18E17320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EB8692E-D448-4852-B76D-E6AAA25D60EB}" type="pres">
      <dgm:prSet presAssocID="{7AB9CC92-16DA-4D15-B48D-27A819891B8B}" presName="compNode" presStyleCnt="0"/>
      <dgm:spPr/>
    </dgm:pt>
    <dgm:pt modelId="{B36C6121-607A-45BD-A4D1-74F12BFF90EC}" type="pres">
      <dgm:prSet presAssocID="{7AB9CC92-16DA-4D15-B48D-27A819891B8B}" presName="aNode" presStyleLbl="bgShp" presStyleIdx="0" presStyleCnt="5"/>
      <dgm:spPr/>
      <dgm:t>
        <a:bodyPr/>
        <a:lstStyle/>
        <a:p>
          <a:endParaRPr lang="en-US"/>
        </a:p>
      </dgm:t>
    </dgm:pt>
    <dgm:pt modelId="{2F72F3E1-87D0-4E36-97FB-9440152EB4A9}" type="pres">
      <dgm:prSet presAssocID="{7AB9CC92-16DA-4D15-B48D-27A819891B8B}" presName="textNode" presStyleLbl="bgShp" presStyleIdx="0" presStyleCnt="5"/>
      <dgm:spPr/>
      <dgm:t>
        <a:bodyPr/>
        <a:lstStyle/>
        <a:p>
          <a:endParaRPr lang="en-US"/>
        </a:p>
      </dgm:t>
    </dgm:pt>
    <dgm:pt modelId="{4DEB8DC2-A837-4903-8B91-0BB23A170F97}" type="pres">
      <dgm:prSet presAssocID="{7AB9CC92-16DA-4D15-B48D-27A819891B8B}" presName="compChildNode" presStyleCnt="0"/>
      <dgm:spPr/>
    </dgm:pt>
    <dgm:pt modelId="{DAC44046-7A89-43D5-80DE-69D3A8B9FCEF}" type="pres">
      <dgm:prSet presAssocID="{7AB9CC92-16DA-4D15-B48D-27A819891B8B}" presName="theInnerList" presStyleCnt="0"/>
      <dgm:spPr/>
    </dgm:pt>
    <dgm:pt modelId="{D8425F55-B2AE-4D78-B6D2-DB39DC6B2C1A}" type="pres">
      <dgm:prSet presAssocID="{6B39F5E2-7C79-4067-AE68-82D21488F997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B9E870-3FB1-438F-B896-9903C672C03E}" type="pres">
      <dgm:prSet presAssocID="{7AB9CC92-16DA-4D15-B48D-27A819891B8B}" presName="aSpace" presStyleCnt="0"/>
      <dgm:spPr/>
    </dgm:pt>
    <dgm:pt modelId="{F40ADA8C-9D98-4B6B-9E29-EA5F13A00878}" type="pres">
      <dgm:prSet presAssocID="{C73E2FAB-F0A6-480C-8295-4338CD562541}" presName="compNode" presStyleCnt="0"/>
      <dgm:spPr/>
    </dgm:pt>
    <dgm:pt modelId="{6E425E86-2C3B-43D7-A568-F82F56BA9B8B}" type="pres">
      <dgm:prSet presAssocID="{C73E2FAB-F0A6-480C-8295-4338CD562541}" presName="aNode" presStyleLbl="bgShp" presStyleIdx="1" presStyleCnt="5"/>
      <dgm:spPr/>
      <dgm:t>
        <a:bodyPr/>
        <a:lstStyle/>
        <a:p>
          <a:endParaRPr lang="en-US"/>
        </a:p>
      </dgm:t>
    </dgm:pt>
    <dgm:pt modelId="{BD2DB9E8-CA0D-4495-AA74-864429676FCB}" type="pres">
      <dgm:prSet presAssocID="{C73E2FAB-F0A6-480C-8295-4338CD562541}" presName="textNode" presStyleLbl="bgShp" presStyleIdx="1" presStyleCnt="5"/>
      <dgm:spPr/>
      <dgm:t>
        <a:bodyPr/>
        <a:lstStyle/>
        <a:p>
          <a:endParaRPr lang="en-US"/>
        </a:p>
      </dgm:t>
    </dgm:pt>
    <dgm:pt modelId="{F0258083-FB87-428A-962B-B3F43A89ACD6}" type="pres">
      <dgm:prSet presAssocID="{C73E2FAB-F0A6-480C-8295-4338CD562541}" presName="compChildNode" presStyleCnt="0"/>
      <dgm:spPr/>
    </dgm:pt>
    <dgm:pt modelId="{31960B18-2A67-4B59-B1E1-01CEDD83EE69}" type="pres">
      <dgm:prSet presAssocID="{C73E2FAB-F0A6-480C-8295-4338CD562541}" presName="theInnerList" presStyleCnt="0"/>
      <dgm:spPr/>
    </dgm:pt>
    <dgm:pt modelId="{046F1C5A-D325-4B58-B0D6-424720AB7FD6}" type="pres">
      <dgm:prSet presAssocID="{D29429AE-AA33-40A5-B452-BCF350165AC7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F4058F-D943-4279-9EE2-994E3D8165B3}" type="pres">
      <dgm:prSet presAssocID="{C73E2FAB-F0A6-480C-8295-4338CD562541}" presName="aSpace" presStyleCnt="0"/>
      <dgm:spPr/>
    </dgm:pt>
    <dgm:pt modelId="{758636C9-C1E1-4B49-90F4-9B6D136F75D8}" type="pres">
      <dgm:prSet presAssocID="{2F247566-3CAF-4B49-8430-B53E5E18CE10}" presName="compNode" presStyleCnt="0"/>
      <dgm:spPr/>
    </dgm:pt>
    <dgm:pt modelId="{90DC3468-6A1B-4EA2-8647-277B9D3EB495}" type="pres">
      <dgm:prSet presAssocID="{2F247566-3CAF-4B49-8430-B53E5E18CE10}" presName="aNode" presStyleLbl="bgShp" presStyleIdx="2" presStyleCnt="5"/>
      <dgm:spPr/>
      <dgm:t>
        <a:bodyPr/>
        <a:lstStyle/>
        <a:p>
          <a:endParaRPr lang="en-US"/>
        </a:p>
      </dgm:t>
    </dgm:pt>
    <dgm:pt modelId="{B3381034-F2C0-4EFC-B691-B19ECC75FC79}" type="pres">
      <dgm:prSet presAssocID="{2F247566-3CAF-4B49-8430-B53E5E18CE10}" presName="textNode" presStyleLbl="bgShp" presStyleIdx="2" presStyleCnt="5"/>
      <dgm:spPr/>
      <dgm:t>
        <a:bodyPr/>
        <a:lstStyle/>
        <a:p>
          <a:endParaRPr lang="en-US"/>
        </a:p>
      </dgm:t>
    </dgm:pt>
    <dgm:pt modelId="{864C3A55-E184-46D9-92C1-6FFF7ECC7EE5}" type="pres">
      <dgm:prSet presAssocID="{2F247566-3CAF-4B49-8430-B53E5E18CE10}" presName="compChildNode" presStyleCnt="0"/>
      <dgm:spPr/>
    </dgm:pt>
    <dgm:pt modelId="{07A65808-17CB-4FFA-8127-2A246781C76E}" type="pres">
      <dgm:prSet presAssocID="{2F247566-3CAF-4B49-8430-B53E5E18CE10}" presName="theInnerList" presStyleCnt="0"/>
      <dgm:spPr/>
    </dgm:pt>
    <dgm:pt modelId="{BB158889-FB45-46ED-96DE-CDDCDA50D804}" type="pres">
      <dgm:prSet presAssocID="{7505DBD1-A6B6-4BC4-9756-92549E58F04E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300737-CAE2-4D0B-A919-985CA96ECF61}" type="pres">
      <dgm:prSet presAssocID="{2F247566-3CAF-4B49-8430-B53E5E18CE10}" presName="aSpace" presStyleCnt="0"/>
      <dgm:spPr/>
    </dgm:pt>
    <dgm:pt modelId="{F153C440-31AF-400A-8825-54270F0133B5}" type="pres">
      <dgm:prSet presAssocID="{A5719C90-CC44-442C-8F61-0DD007B14D71}" presName="compNode" presStyleCnt="0"/>
      <dgm:spPr/>
    </dgm:pt>
    <dgm:pt modelId="{4C8609CD-9910-4CF2-B617-1B5A2FF3BDF3}" type="pres">
      <dgm:prSet presAssocID="{A5719C90-CC44-442C-8F61-0DD007B14D71}" presName="aNode" presStyleLbl="bgShp" presStyleIdx="3" presStyleCnt="5"/>
      <dgm:spPr/>
      <dgm:t>
        <a:bodyPr/>
        <a:lstStyle/>
        <a:p>
          <a:endParaRPr lang="en-US"/>
        </a:p>
      </dgm:t>
    </dgm:pt>
    <dgm:pt modelId="{39CB34D0-D2CB-49BF-9F6F-BC8CBA281EE7}" type="pres">
      <dgm:prSet presAssocID="{A5719C90-CC44-442C-8F61-0DD007B14D71}" presName="textNode" presStyleLbl="bgShp" presStyleIdx="3" presStyleCnt="5"/>
      <dgm:spPr/>
      <dgm:t>
        <a:bodyPr/>
        <a:lstStyle/>
        <a:p>
          <a:endParaRPr lang="en-US"/>
        </a:p>
      </dgm:t>
    </dgm:pt>
    <dgm:pt modelId="{7833BAB0-4778-494D-8345-EE1198D32E6D}" type="pres">
      <dgm:prSet presAssocID="{A5719C90-CC44-442C-8F61-0DD007B14D71}" presName="compChildNode" presStyleCnt="0"/>
      <dgm:spPr/>
    </dgm:pt>
    <dgm:pt modelId="{AC20C5C4-1FBA-4B4D-90BB-999DB414E733}" type="pres">
      <dgm:prSet presAssocID="{A5719C90-CC44-442C-8F61-0DD007B14D71}" presName="theInnerList" presStyleCnt="0"/>
      <dgm:spPr/>
    </dgm:pt>
    <dgm:pt modelId="{8EEA8A91-B627-433F-B34B-72750B7EE01A}" type="pres">
      <dgm:prSet presAssocID="{24DA5038-E79C-458F-8B01-3D6D738286B8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30421-1CB5-4535-9362-F606524EE77B}" type="pres">
      <dgm:prSet presAssocID="{A5719C90-CC44-442C-8F61-0DD007B14D71}" presName="aSpace" presStyleCnt="0"/>
      <dgm:spPr/>
    </dgm:pt>
    <dgm:pt modelId="{7F3B906B-78E9-4B55-931A-5206480B695D}" type="pres">
      <dgm:prSet presAssocID="{7296236A-B78C-40CC-9E7E-7665B53D8EE7}" presName="compNode" presStyleCnt="0"/>
      <dgm:spPr/>
    </dgm:pt>
    <dgm:pt modelId="{1F69B94F-08ED-471D-B1D7-E05A1904D71E}" type="pres">
      <dgm:prSet presAssocID="{7296236A-B78C-40CC-9E7E-7665B53D8EE7}" presName="aNode" presStyleLbl="bgShp" presStyleIdx="4" presStyleCnt="5"/>
      <dgm:spPr/>
      <dgm:t>
        <a:bodyPr/>
        <a:lstStyle/>
        <a:p>
          <a:endParaRPr lang="en-US"/>
        </a:p>
      </dgm:t>
    </dgm:pt>
    <dgm:pt modelId="{708F7E52-6D5C-405F-B0DE-36D480757F8B}" type="pres">
      <dgm:prSet presAssocID="{7296236A-B78C-40CC-9E7E-7665B53D8EE7}" presName="textNode" presStyleLbl="bgShp" presStyleIdx="4" presStyleCnt="5"/>
      <dgm:spPr/>
      <dgm:t>
        <a:bodyPr/>
        <a:lstStyle/>
        <a:p>
          <a:endParaRPr lang="en-US"/>
        </a:p>
      </dgm:t>
    </dgm:pt>
    <dgm:pt modelId="{F4571737-89F5-44BE-8549-0AA0C975B7A0}" type="pres">
      <dgm:prSet presAssocID="{7296236A-B78C-40CC-9E7E-7665B53D8EE7}" presName="compChildNode" presStyleCnt="0"/>
      <dgm:spPr/>
    </dgm:pt>
    <dgm:pt modelId="{A7EE1D0B-8CD5-4CF6-907B-F97E5832393A}" type="pres">
      <dgm:prSet presAssocID="{7296236A-B78C-40CC-9E7E-7665B53D8EE7}" presName="theInnerList" presStyleCnt="0"/>
      <dgm:spPr/>
    </dgm:pt>
    <dgm:pt modelId="{D37C3BA6-6BB2-425A-8744-1545197CA9DA}" type="pres">
      <dgm:prSet presAssocID="{5DB5F053-AB14-4C75-B87E-7A6CEBCF09BA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E56B25-E8E7-482F-98E9-9F3723CB3B67}" srcId="{4B474D9C-56F5-4974-8776-57C18E17320A}" destId="{7AB9CC92-16DA-4D15-B48D-27A819891B8B}" srcOrd="0" destOrd="0" parTransId="{6A8BFBDE-F68E-4399-966C-7FA3FE569365}" sibTransId="{189A432D-F8C8-4669-A695-CAEFD878B6F0}"/>
    <dgm:cxn modelId="{E0F1F20D-68CB-4995-9113-05711045708F}" srcId="{4B474D9C-56F5-4974-8776-57C18E17320A}" destId="{C73E2FAB-F0A6-480C-8295-4338CD562541}" srcOrd="1" destOrd="0" parTransId="{2728AFDE-84C0-4F0D-8CEC-9244E6C579CF}" sibTransId="{82A00F50-6ECB-47AC-A272-7E524BFDC816}"/>
    <dgm:cxn modelId="{BD6B7747-3CB6-4BB3-B7EF-C7489E7963A5}" srcId="{4B474D9C-56F5-4974-8776-57C18E17320A}" destId="{A5719C90-CC44-442C-8F61-0DD007B14D71}" srcOrd="3" destOrd="0" parTransId="{5C755CFB-3D50-4F10-AB4F-7B89B640B9EA}" sibTransId="{9E2D8B84-C0E7-43ED-ACA7-CD3EBDF6C7FA}"/>
    <dgm:cxn modelId="{3D6F611C-63EA-4CE8-B280-DA575CDD6A7B}" srcId="{7296236A-B78C-40CC-9E7E-7665B53D8EE7}" destId="{5DB5F053-AB14-4C75-B87E-7A6CEBCF09BA}" srcOrd="0" destOrd="0" parTransId="{E4C921A9-0609-419B-91D3-148E40346279}" sibTransId="{EB2B822E-CB7D-4D4F-A1CE-B021C1356B7A}"/>
    <dgm:cxn modelId="{A0F14185-D699-4B9E-9825-84903FDE59EC}" type="presOf" srcId="{24DA5038-E79C-458F-8B01-3D6D738286B8}" destId="{8EEA8A91-B627-433F-B34B-72750B7EE01A}" srcOrd="0" destOrd="0" presId="urn:microsoft.com/office/officeart/2005/8/layout/lProcess2"/>
    <dgm:cxn modelId="{EE7DD511-37E4-4D8A-8218-C2396EFF5356}" type="presOf" srcId="{C73E2FAB-F0A6-480C-8295-4338CD562541}" destId="{6E425E86-2C3B-43D7-A568-F82F56BA9B8B}" srcOrd="0" destOrd="0" presId="urn:microsoft.com/office/officeart/2005/8/layout/lProcess2"/>
    <dgm:cxn modelId="{3B443C72-924C-44AD-9F40-C6E21CBBD492}" type="presOf" srcId="{2F247566-3CAF-4B49-8430-B53E5E18CE10}" destId="{B3381034-F2C0-4EFC-B691-B19ECC75FC79}" srcOrd="1" destOrd="0" presId="urn:microsoft.com/office/officeart/2005/8/layout/lProcess2"/>
    <dgm:cxn modelId="{F1B8A411-2F7C-4A18-903A-E5DBFE632D44}" type="presOf" srcId="{A5719C90-CC44-442C-8F61-0DD007B14D71}" destId="{4C8609CD-9910-4CF2-B617-1B5A2FF3BDF3}" srcOrd="0" destOrd="0" presId="urn:microsoft.com/office/officeart/2005/8/layout/lProcess2"/>
    <dgm:cxn modelId="{A99EFC96-388F-44F3-85C0-42EBAF23C240}" type="presOf" srcId="{7AB9CC92-16DA-4D15-B48D-27A819891B8B}" destId="{B36C6121-607A-45BD-A4D1-74F12BFF90EC}" srcOrd="0" destOrd="0" presId="urn:microsoft.com/office/officeart/2005/8/layout/lProcess2"/>
    <dgm:cxn modelId="{12DA5538-3E29-453B-8275-C3186C2DA69D}" srcId="{4B474D9C-56F5-4974-8776-57C18E17320A}" destId="{2F247566-3CAF-4B49-8430-B53E5E18CE10}" srcOrd="2" destOrd="0" parTransId="{22565333-AA88-4E00-8A17-152BC0064F12}" sibTransId="{25098FC4-E84E-415F-8558-224CD7563B0A}"/>
    <dgm:cxn modelId="{897F899E-2167-4DF8-AA2D-C956E474C3BD}" type="presOf" srcId="{D29429AE-AA33-40A5-B452-BCF350165AC7}" destId="{046F1C5A-D325-4B58-B0D6-424720AB7FD6}" srcOrd="0" destOrd="0" presId="urn:microsoft.com/office/officeart/2005/8/layout/lProcess2"/>
    <dgm:cxn modelId="{4A8E310F-8850-4539-8C17-981A61145CD2}" srcId="{C73E2FAB-F0A6-480C-8295-4338CD562541}" destId="{D29429AE-AA33-40A5-B452-BCF350165AC7}" srcOrd="0" destOrd="0" parTransId="{D885D496-5D6F-4E33-934C-B3A3E0E3C4F8}" sibTransId="{62D94F4F-120E-4871-B648-E082B1276E87}"/>
    <dgm:cxn modelId="{7EADD5D8-E82D-4538-85D4-8928DC290CF0}" type="presOf" srcId="{2F247566-3CAF-4B49-8430-B53E5E18CE10}" destId="{90DC3468-6A1B-4EA2-8647-277B9D3EB495}" srcOrd="0" destOrd="0" presId="urn:microsoft.com/office/officeart/2005/8/layout/lProcess2"/>
    <dgm:cxn modelId="{DB93CA58-57B5-48F7-A64D-0205D0489804}" srcId="{7AB9CC92-16DA-4D15-B48D-27A819891B8B}" destId="{6B39F5E2-7C79-4067-AE68-82D21488F997}" srcOrd="0" destOrd="0" parTransId="{F598F652-AA3F-481D-B1F7-C184508CBBD9}" sibTransId="{08623400-BA34-4A71-B245-AD0539A528FB}"/>
    <dgm:cxn modelId="{7CD98C8C-D5B5-4AD4-ADCA-BB5BBA0E163E}" type="presOf" srcId="{6B39F5E2-7C79-4067-AE68-82D21488F997}" destId="{D8425F55-B2AE-4D78-B6D2-DB39DC6B2C1A}" srcOrd="0" destOrd="0" presId="urn:microsoft.com/office/officeart/2005/8/layout/lProcess2"/>
    <dgm:cxn modelId="{C2CB1668-B84F-4C9A-AB67-8606BE76B8A0}" type="presOf" srcId="{C73E2FAB-F0A6-480C-8295-4338CD562541}" destId="{BD2DB9E8-CA0D-4495-AA74-864429676FCB}" srcOrd="1" destOrd="0" presId="urn:microsoft.com/office/officeart/2005/8/layout/lProcess2"/>
    <dgm:cxn modelId="{832AB91E-39E5-4AF2-9AD4-A061723D954B}" type="presOf" srcId="{7296236A-B78C-40CC-9E7E-7665B53D8EE7}" destId="{708F7E52-6D5C-405F-B0DE-36D480757F8B}" srcOrd="1" destOrd="0" presId="urn:microsoft.com/office/officeart/2005/8/layout/lProcess2"/>
    <dgm:cxn modelId="{04550BFE-3D17-4147-9211-82ABFD77F2EE}" type="presOf" srcId="{7505DBD1-A6B6-4BC4-9756-92549E58F04E}" destId="{BB158889-FB45-46ED-96DE-CDDCDA50D804}" srcOrd="0" destOrd="0" presId="urn:microsoft.com/office/officeart/2005/8/layout/lProcess2"/>
    <dgm:cxn modelId="{E9290180-4B6F-4D37-8A98-5400BD4AF9C1}" type="presOf" srcId="{7296236A-B78C-40CC-9E7E-7665B53D8EE7}" destId="{1F69B94F-08ED-471D-B1D7-E05A1904D71E}" srcOrd="0" destOrd="0" presId="urn:microsoft.com/office/officeart/2005/8/layout/lProcess2"/>
    <dgm:cxn modelId="{169EBA1C-4AAB-4F85-9C78-9ED2068B013F}" srcId="{4B474D9C-56F5-4974-8776-57C18E17320A}" destId="{7296236A-B78C-40CC-9E7E-7665B53D8EE7}" srcOrd="4" destOrd="0" parTransId="{3A959295-07E9-4929-B1C9-706BE83D55F6}" sibTransId="{0C384B16-FFE7-4EA5-805E-55767CC9327D}"/>
    <dgm:cxn modelId="{42D24E55-1E85-4C2D-A4B8-E84FA3FD950E}" type="presOf" srcId="{A5719C90-CC44-442C-8F61-0DD007B14D71}" destId="{39CB34D0-D2CB-49BF-9F6F-BC8CBA281EE7}" srcOrd="1" destOrd="0" presId="urn:microsoft.com/office/officeart/2005/8/layout/lProcess2"/>
    <dgm:cxn modelId="{DA23FC30-BD9F-4CD8-885E-45EF8D2F3DCB}" type="presOf" srcId="{4B474D9C-56F5-4974-8776-57C18E17320A}" destId="{BA50A659-40C6-4E74-83A6-017937CB5148}" srcOrd="0" destOrd="0" presId="urn:microsoft.com/office/officeart/2005/8/layout/lProcess2"/>
    <dgm:cxn modelId="{FECC8C27-3AAB-4315-AE76-355868F37B01}" type="presOf" srcId="{5DB5F053-AB14-4C75-B87E-7A6CEBCF09BA}" destId="{D37C3BA6-6BB2-425A-8744-1545197CA9DA}" srcOrd="0" destOrd="0" presId="urn:microsoft.com/office/officeart/2005/8/layout/lProcess2"/>
    <dgm:cxn modelId="{CF59F388-2A78-45A8-8FDF-FAA4D0E64102}" type="presOf" srcId="{7AB9CC92-16DA-4D15-B48D-27A819891B8B}" destId="{2F72F3E1-87D0-4E36-97FB-9440152EB4A9}" srcOrd="1" destOrd="0" presId="urn:microsoft.com/office/officeart/2005/8/layout/lProcess2"/>
    <dgm:cxn modelId="{DC6D073B-F9D6-46C4-826C-F87A684BF836}" srcId="{2F247566-3CAF-4B49-8430-B53E5E18CE10}" destId="{7505DBD1-A6B6-4BC4-9756-92549E58F04E}" srcOrd="0" destOrd="0" parTransId="{837A530D-EE1E-4981-A526-24EFA2C112A2}" sibTransId="{75F2D539-77BF-46E0-B9A3-D6114C64F1F7}"/>
    <dgm:cxn modelId="{13350264-133E-4149-9D31-849C6E396E10}" srcId="{A5719C90-CC44-442C-8F61-0DD007B14D71}" destId="{24DA5038-E79C-458F-8B01-3D6D738286B8}" srcOrd="0" destOrd="0" parTransId="{B8C62F88-670E-4EFF-BD8B-FCFAB5872772}" sibTransId="{57EAB252-ACF9-4DB3-8D65-B5C51D0F9CEF}"/>
    <dgm:cxn modelId="{57DB1383-B4D9-41FD-BDB9-81B4D7A2961A}" type="presParOf" srcId="{BA50A659-40C6-4E74-83A6-017937CB5148}" destId="{5EB8692E-D448-4852-B76D-E6AAA25D60EB}" srcOrd="0" destOrd="0" presId="urn:microsoft.com/office/officeart/2005/8/layout/lProcess2"/>
    <dgm:cxn modelId="{6B0F690F-ED8B-456C-8B3E-054368EEF9D1}" type="presParOf" srcId="{5EB8692E-D448-4852-B76D-E6AAA25D60EB}" destId="{B36C6121-607A-45BD-A4D1-74F12BFF90EC}" srcOrd="0" destOrd="0" presId="urn:microsoft.com/office/officeart/2005/8/layout/lProcess2"/>
    <dgm:cxn modelId="{B16B5DC5-2D8D-45E2-A6E9-72BD0D47C127}" type="presParOf" srcId="{5EB8692E-D448-4852-B76D-E6AAA25D60EB}" destId="{2F72F3E1-87D0-4E36-97FB-9440152EB4A9}" srcOrd="1" destOrd="0" presId="urn:microsoft.com/office/officeart/2005/8/layout/lProcess2"/>
    <dgm:cxn modelId="{70756F9E-2E50-4FDB-AAF6-8C97844F6C67}" type="presParOf" srcId="{5EB8692E-D448-4852-B76D-E6AAA25D60EB}" destId="{4DEB8DC2-A837-4903-8B91-0BB23A170F97}" srcOrd="2" destOrd="0" presId="urn:microsoft.com/office/officeart/2005/8/layout/lProcess2"/>
    <dgm:cxn modelId="{632084A0-07D1-4E16-9BF8-4261BD461336}" type="presParOf" srcId="{4DEB8DC2-A837-4903-8B91-0BB23A170F97}" destId="{DAC44046-7A89-43D5-80DE-69D3A8B9FCEF}" srcOrd="0" destOrd="0" presId="urn:microsoft.com/office/officeart/2005/8/layout/lProcess2"/>
    <dgm:cxn modelId="{2DF164CB-259A-4353-BBCD-D11ACAB5E119}" type="presParOf" srcId="{DAC44046-7A89-43D5-80DE-69D3A8B9FCEF}" destId="{D8425F55-B2AE-4D78-B6D2-DB39DC6B2C1A}" srcOrd="0" destOrd="0" presId="urn:microsoft.com/office/officeart/2005/8/layout/lProcess2"/>
    <dgm:cxn modelId="{2BD5C39C-4890-4BCB-9B36-1D6329243C5E}" type="presParOf" srcId="{BA50A659-40C6-4E74-83A6-017937CB5148}" destId="{6EB9E870-3FB1-438F-B896-9903C672C03E}" srcOrd="1" destOrd="0" presId="urn:microsoft.com/office/officeart/2005/8/layout/lProcess2"/>
    <dgm:cxn modelId="{C8669503-7B9E-44E0-A703-61B04E6CC5DD}" type="presParOf" srcId="{BA50A659-40C6-4E74-83A6-017937CB5148}" destId="{F40ADA8C-9D98-4B6B-9E29-EA5F13A00878}" srcOrd="2" destOrd="0" presId="urn:microsoft.com/office/officeart/2005/8/layout/lProcess2"/>
    <dgm:cxn modelId="{1E28399A-B19A-4DE5-BBFF-783A7CB156E4}" type="presParOf" srcId="{F40ADA8C-9D98-4B6B-9E29-EA5F13A00878}" destId="{6E425E86-2C3B-43D7-A568-F82F56BA9B8B}" srcOrd="0" destOrd="0" presId="urn:microsoft.com/office/officeart/2005/8/layout/lProcess2"/>
    <dgm:cxn modelId="{FFBA09E3-76B6-40A7-AF1D-AA43D2B389BF}" type="presParOf" srcId="{F40ADA8C-9D98-4B6B-9E29-EA5F13A00878}" destId="{BD2DB9E8-CA0D-4495-AA74-864429676FCB}" srcOrd="1" destOrd="0" presId="urn:microsoft.com/office/officeart/2005/8/layout/lProcess2"/>
    <dgm:cxn modelId="{87F58F08-EC24-41E8-B4ED-4CBCC7811CF6}" type="presParOf" srcId="{F40ADA8C-9D98-4B6B-9E29-EA5F13A00878}" destId="{F0258083-FB87-428A-962B-B3F43A89ACD6}" srcOrd="2" destOrd="0" presId="urn:microsoft.com/office/officeart/2005/8/layout/lProcess2"/>
    <dgm:cxn modelId="{28104A45-F839-479A-B800-8B473D991579}" type="presParOf" srcId="{F0258083-FB87-428A-962B-B3F43A89ACD6}" destId="{31960B18-2A67-4B59-B1E1-01CEDD83EE69}" srcOrd="0" destOrd="0" presId="urn:microsoft.com/office/officeart/2005/8/layout/lProcess2"/>
    <dgm:cxn modelId="{63357254-B5E1-4113-8059-B8B75F553F49}" type="presParOf" srcId="{31960B18-2A67-4B59-B1E1-01CEDD83EE69}" destId="{046F1C5A-D325-4B58-B0D6-424720AB7FD6}" srcOrd="0" destOrd="0" presId="urn:microsoft.com/office/officeart/2005/8/layout/lProcess2"/>
    <dgm:cxn modelId="{D8A85037-91FA-4827-902C-CFAE96EC8A29}" type="presParOf" srcId="{BA50A659-40C6-4E74-83A6-017937CB5148}" destId="{0EF4058F-D943-4279-9EE2-994E3D8165B3}" srcOrd="3" destOrd="0" presId="urn:microsoft.com/office/officeart/2005/8/layout/lProcess2"/>
    <dgm:cxn modelId="{7B9B65C2-7DFC-4F57-A785-0EA6D13FBF25}" type="presParOf" srcId="{BA50A659-40C6-4E74-83A6-017937CB5148}" destId="{758636C9-C1E1-4B49-90F4-9B6D136F75D8}" srcOrd="4" destOrd="0" presId="urn:microsoft.com/office/officeart/2005/8/layout/lProcess2"/>
    <dgm:cxn modelId="{C4D2088B-CC12-4355-9D6F-02EA7C2B1D60}" type="presParOf" srcId="{758636C9-C1E1-4B49-90F4-9B6D136F75D8}" destId="{90DC3468-6A1B-4EA2-8647-277B9D3EB495}" srcOrd="0" destOrd="0" presId="urn:microsoft.com/office/officeart/2005/8/layout/lProcess2"/>
    <dgm:cxn modelId="{B33CF685-3520-4C59-8BDD-1C00E05367A6}" type="presParOf" srcId="{758636C9-C1E1-4B49-90F4-9B6D136F75D8}" destId="{B3381034-F2C0-4EFC-B691-B19ECC75FC79}" srcOrd="1" destOrd="0" presId="urn:microsoft.com/office/officeart/2005/8/layout/lProcess2"/>
    <dgm:cxn modelId="{EE09DCA6-81AB-4C3A-8454-5E3360CE2AF0}" type="presParOf" srcId="{758636C9-C1E1-4B49-90F4-9B6D136F75D8}" destId="{864C3A55-E184-46D9-92C1-6FFF7ECC7EE5}" srcOrd="2" destOrd="0" presId="urn:microsoft.com/office/officeart/2005/8/layout/lProcess2"/>
    <dgm:cxn modelId="{B0528348-4154-4F39-AFB0-23D167B9448A}" type="presParOf" srcId="{864C3A55-E184-46D9-92C1-6FFF7ECC7EE5}" destId="{07A65808-17CB-4FFA-8127-2A246781C76E}" srcOrd="0" destOrd="0" presId="urn:microsoft.com/office/officeart/2005/8/layout/lProcess2"/>
    <dgm:cxn modelId="{EB26460C-B72D-493F-9B97-98ACC91FF871}" type="presParOf" srcId="{07A65808-17CB-4FFA-8127-2A246781C76E}" destId="{BB158889-FB45-46ED-96DE-CDDCDA50D804}" srcOrd="0" destOrd="0" presId="urn:microsoft.com/office/officeart/2005/8/layout/lProcess2"/>
    <dgm:cxn modelId="{434442B7-F9C2-47E2-891E-D96C7B62F97B}" type="presParOf" srcId="{BA50A659-40C6-4E74-83A6-017937CB5148}" destId="{AA300737-CAE2-4D0B-A919-985CA96ECF61}" srcOrd="5" destOrd="0" presId="urn:microsoft.com/office/officeart/2005/8/layout/lProcess2"/>
    <dgm:cxn modelId="{797D95A4-DBC8-4A70-9354-B65428DFD1A2}" type="presParOf" srcId="{BA50A659-40C6-4E74-83A6-017937CB5148}" destId="{F153C440-31AF-400A-8825-54270F0133B5}" srcOrd="6" destOrd="0" presId="urn:microsoft.com/office/officeart/2005/8/layout/lProcess2"/>
    <dgm:cxn modelId="{154A4BD3-14D2-48EF-95DF-9083B8AC7974}" type="presParOf" srcId="{F153C440-31AF-400A-8825-54270F0133B5}" destId="{4C8609CD-9910-4CF2-B617-1B5A2FF3BDF3}" srcOrd="0" destOrd="0" presId="urn:microsoft.com/office/officeart/2005/8/layout/lProcess2"/>
    <dgm:cxn modelId="{4D6F9C0A-B5B4-49CE-B8B5-F2E9047F463D}" type="presParOf" srcId="{F153C440-31AF-400A-8825-54270F0133B5}" destId="{39CB34D0-D2CB-49BF-9F6F-BC8CBA281EE7}" srcOrd="1" destOrd="0" presId="urn:microsoft.com/office/officeart/2005/8/layout/lProcess2"/>
    <dgm:cxn modelId="{4EED3B97-AA3C-427E-B6DE-58527DC9620C}" type="presParOf" srcId="{F153C440-31AF-400A-8825-54270F0133B5}" destId="{7833BAB0-4778-494D-8345-EE1198D32E6D}" srcOrd="2" destOrd="0" presId="urn:microsoft.com/office/officeart/2005/8/layout/lProcess2"/>
    <dgm:cxn modelId="{CA188444-774B-4551-9D0A-32F300D58159}" type="presParOf" srcId="{7833BAB0-4778-494D-8345-EE1198D32E6D}" destId="{AC20C5C4-1FBA-4B4D-90BB-999DB414E733}" srcOrd="0" destOrd="0" presId="urn:microsoft.com/office/officeart/2005/8/layout/lProcess2"/>
    <dgm:cxn modelId="{7ECE85F2-EA43-416A-8B78-DDB84194736F}" type="presParOf" srcId="{AC20C5C4-1FBA-4B4D-90BB-999DB414E733}" destId="{8EEA8A91-B627-433F-B34B-72750B7EE01A}" srcOrd="0" destOrd="0" presId="urn:microsoft.com/office/officeart/2005/8/layout/lProcess2"/>
    <dgm:cxn modelId="{40E7B04F-0D10-417F-A87B-B77334E59536}" type="presParOf" srcId="{BA50A659-40C6-4E74-83A6-017937CB5148}" destId="{5FB30421-1CB5-4535-9362-F606524EE77B}" srcOrd="7" destOrd="0" presId="urn:microsoft.com/office/officeart/2005/8/layout/lProcess2"/>
    <dgm:cxn modelId="{D6906C30-189A-4293-B376-30AAF19306DD}" type="presParOf" srcId="{BA50A659-40C6-4E74-83A6-017937CB5148}" destId="{7F3B906B-78E9-4B55-931A-5206480B695D}" srcOrd="8" destOrd="0" presId="urn:microsoft.com/office/officeart/2005/8/layout/lProcess2"/>
    <dgm:cxn modelId="{F01AE31C-67FB-47AE-B7B8-95F9D02388DC}" type="presParOf" srcId="{7F3B906B-78E9-4B55-931A-5206480B695D}" destId="{1F69B94F-08ED-471D-B1D7-E05A1904D71E}" srcOrd="0" destOrd="0" presId="urn:microsoft.com/office/officeart/2005/8/layout/lProcess2"/>
    <dgm:cxn modelId="{32860CDD-B812-4124-B09D-0B6015DA5DF9}" type="presParOf" srcId="{7F3B906B-78E9-4B55-931A-5206480B695D}" destId="{708F7E52-6D5C-405F-B0DE-36D480757F8B}" srcOrd="1" destOrd="0" presId="urn:microsoft.com/office/officeart/2005/8/layout/lProcess2"/>
    <dgm:cxn modelId="{E6E99F3F-7B69-4342-BEB3-C77715BDDFF4}" type="presParOf" srcId="{7F3B906B-78E9-4B55-931A-5206480B695D}" destId="{F4571737-89F5-44BE-8549-0AA0C975B7A0}" srcOrd="2" destOrd="0" presId="urn:microsoft.com/office/officeart/2005/8/layout/lProcess2"/>
    <dgm:cxn modelId="{E736FAE0-073B-4FB5-B243-39130F2C4343}" type="presParOf" srcId="{F4571737-89F5-44BE-8549-0AA0C975B7A0}" destId="{A7EE1D0B-8CD5-4CF6-907B-F97E5832393A}" srcOrd="0" destOrd="0" presId="urn:microsoft.com/office/officeart/2005/8/layout/lProcess2"/>
    <dgm:cxn modelId="{2839BE96-7C67-451D-BC46-BF045EE05837}" type="presParOf" srcId="{A7EE1D0B-8CD5-4CF6-907B-F97E5832393A}" destId="{D37C3BA6-6BB2-425A-8744-1545197CA9DA}" srcOrd="0" destOrd="0" presId="urn:microsoft.com/office/officeart/2005/8/layout/lProcess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1F0904-F95A-4536-93CE-074FEBBA42CC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D18029E-24E9-442C-B849-496DA5EEE2A9}">
      <dgm:prSet phldrT="[Text]"/>
      <dgm:spPr/>
      <dgm:t>
        <a:bodyPr/>
        <a:lstStyle/>
        <a:p>
          <a:r>
            <a:rPr lang="en-US" dirty="0" smtClean="0"/>
            <a:t>Perception:</a:t>
          </a:r>
          <a:endParaRPr lang="en-US" dirty="0"/>
        </a:p>
      </dgm:t>
    </dgm:pt>
    <dgm:pt modelId="{37379D1B-7550-45D8-979E-0CB07252EB79}" type="parTrans" cxnId="{8DC280C9-D6BE-4346-B0C5-422E8DEE0ED7}">
      <dgm:prSet/>
      <dgm:spPr/>
      <dgm:t>
        <a:bodyPr/>
        <a:lstStyle/>
        <a:p>
          <a:endParaRPr lang="en-US"/>
        </a:p>
      </dgm:t>
    </dgm:pt>
    <dgm:pt modelId="{C30F327B-B1AF-4848-92F2-FA7CB3B2A83D}" type="sibTrans" cxnId="{8DC280C9-D6BE-4346-B0C5-422E8DEE0ED7}">
      <dgm:prSet/>
      <dgm:spPr/>
      <dgm:t>
        <a:bodyPr/>
        <a:lstStyle/>
        <a:p>
          <a:endParaRPr lang="en-US"/>
        </a:p>
      </dgm:t>
    </dgm:pt>
    <dgm:pt modelId="{CF092AC2-638D-43AC-B68E-120BE5E28793}">
      <dgm:prSet phldrT="[Text]"/>
      <dgm:spPr/>
      <dgm:t>
        <a:bodyPr/>
        <a:lstStyle/>
        <a:p>
          <a:r>
            <a:rPr lang="en-US" dirty="0" smtClean="0"/>
            <a:t>Overestimated actual cost of fees</a:t>
          </a:r>
          <a:endParaRPr lang="en-US" dirty="0"/>
        </a:p>
      </dgm:t>
    </dgm:pt>
    <dgm:pt modelId="{99C76F26-3117-4F96-BA92-03D86F558791}" type="parTrans" cxnId="{625F21B0-F4E9-4294-B2B1-45AEAC8DF29A}">
      <dgm:prSet/>
      <dgm:spPr/>
      <dgm:t>
        <a:bodyPr/>
        <a:lstStyle/>
        <a:p>
          <a:endParaRPr lang="en-US"/>
        </a:p>
      </dgm:t>
    </dgm:pt>
    <dgm:pt modelId="{D8C86631-3F5F-433C-8E9F-19BBFA91D944}" type="sibTrans" cxnId="{625F21B0-F4E9-4294-B2B1-45AEAC8DF29A}">
      <dgm:prSet/>
      <dgm:spPr/>
      <dgm:t>
        <a:bodyPr/>
        <a:lstStyle/>
        <a:p>
          <a:endParaRPr lang="en-US"/>
        </a:p>
      </dgm:t>
    </dgm:pt>
    <dgm:pt modelId="{E0E8565C-E2F5-43FB-8076-54FCBCBC431E}">
      <dgm:prSet phldrT="[Text]"/>
      <dgm:spPr/>
      <dgm:t>
        <a:bodyPr/>
        <a:lstStyle/>
        <a:p>
          <a:r>
            <a:rPr lang="en-US" dirty="0" smtClean="0"/>
            <a:t>Estimated fees to be much higher than they were</a:t>
          </a:r>
          <a:endParaRPr lang="en-US" dirty="0"/>
        </a:p>
      </dgm:t>
    </dgm:pt>
    <dgm:pt modelId="{0F712F6C-B9F4-4631-BE48-4961106A8DE5}" type="parTrans" cxnId="{EAAC661D-C158-426F-8A5A-D372C05D26EF}">
      <dgm:prSet/>
      <dgm:spPr/>
      <dgm:t>
        <a:bodyPr/>
        <a:lstStyle/>
        <a:p>
          <a:endParaRPr lang="en-US"/>
        </a:p>
      </dgm:t>
    </dgm:pt>
    <dgm:pt modelId="{3F28F8E4-1BF4-4690-B171-32DA25BE6A58}" type="sibTrans" cxnId="{EAAC661D-C158-426F-8A5A-D372C05D26EF}">
      <dgm:prSet/>
      <dgm:spPr/>
      <dgm:t>
        <a:bodyPr/>
        <a:lstStyle/>
        <a:p>
          <a:endParaRPr lang="en-US"/>
        </a:p>
      </dgm:t>
    </dgm:pt>
    <dgm:pt modelId="{30B64F0F-6980-403C-B500-CCA1A2E14B37}">
      <dgm:prSet phldrT="[Text]"/>
      <dgm:spPr/>
      <dgm:t>
        <a:bodyPr/>
        <a:lstStyle/>
        <a:p>
          <a:r>
            <a:rPr lang="en-US" dirty="0" smtClean="0"/>
            <a:t>Utilization:</a:t>
          </a:r>
          <a:endParaRPr lang="en-US" dirty="0"/>
        </a:p>
      </dgm:t>
    </dgm:pt>
    <dgm:pt modelId="{AD705CE7-0F4E-4071-8647-756AFCAA33A1}" type="parTrans" cxnId="{2AD8A2A2-88F5-48DC-92BF-454F1CAF7104}">
      <dgm:prSet/>
      <dgm:spPr/>
      <dgm:t>
        <a:bodyPr/>
        <a:lstStyle/>
        <a:p>
          <a:endParaRPr lang="en-US"/>
        </a:p>
      </dgm:t>
    </dgm:pt>
    <dgm:pt modelId="{1AD1E7FC-E8CA-40FC-90A8-817E542F05FF}" type="sibTrans" cxnId="{2AD8A2A2-88F5-48DC-92BF-454F1CAF7104}">
      <dgm:prSet/>
      <dgm:spPr/>
      <dgm:t>
        <a:bodyPr/>
        <a:lstStyle/>
        <a:p>
          <a:endParaRPr lang="en-US"/>
        </a:p>
      </dgm:t>
    </dgm:pt>
    <dgm:pt modelId="{1670F4B4-34BB-406F-AEAD-B8E0EB25C316}">
      <dgm:prSet phldrT="[Text]"/>
      <dgm:spPr/>
      <dgm:t>
        <a:bodyPr/>
        <a:lstStyle/>
        <a:p>
          <a:r>
            <a:rPr lang="en-US" dirty="0" smtClean="0"/>
            <a:t>Awareness</a:t>
          </a:r>
          <a:endParaRPr lang="en-US" dirty="0"/>
        </a:p>
      </dgm:t>
    </dgm:pt>
    <dgm:pt modelId="{D67ACF9B-CF8C-45CE-A53D-048CB7FBEFA9}" type="parTrans" cxnId="{A08FFFFF-6C3A-41C3-AD46-996039872C36}">
      <dgm:prSet/>
      <dgm:spPr/>
    </dgm:pt>
    <dgm:pt modelId="{D84FEE5B-38E0-4988-A3B5-B4BA18C4DD9F}" type="sibTrans" cxnId="{A08FFFFF-6C3A-41C3-AD46-996039872C36}">
      <dgm:prSet/>
      <dgm:spPr/>
    </dgm:pt>
    <dgm:pt modelId="{19029BAE-E268-4240-83CF-BF5372090F46}">
      <dgm:prSet phldrT="[Text]"/>
      <dgm:spPr/>
      <dgm:t>
        <a:bodyPr/>
        <a:lstStyle/>
        <a:p>
          <a:r>
            <a:rPr lang="en-US" smtClean="0"/>
            <a:t>3 quantitative fees were well utilized</a:t>
          </a:r>
          <a:endParaRPr lang="en-US" dirty="0"/>
        </a:p>
      </dgm:t>
    </dgm:pt>
    <dgm:pt modelId="{C05F5D14-D262-4AA9-B8D7-8F4CB5D1EB57}" type="parTrans" cxnId="{99006468-2C28-499B-950A-89EAB3DCA765}">
      <dgm:prSet/>
      <dgm:spPr/>
    </dgm:pt>
    <dgm:pt modelId="{18ED7800-8CBD-4A85-B1D7-2487F3E238E6}" type="sibTrans" cxnId="{99006468-2C28-499B-950A-89EAB3DCA765}">
      <dgm:prSet/>
      <dgm:spPr/>
    </dgm:pt>
    <dgm:pt modelId="{077F9BC6-D78B-4442-87CE-8CCECED19013}">
      <dgm:prSet phldrT="[Text]"/>
      <dgm:spPr/>
      <dgm:t>
        <a:bodyPr/>
        <a:lstStyle/>
        <a:p>
          <a:r>
            <a:rPr lang="en-US" dirty="0" smtClean="0"/>
            <a:t>2/3 were well utilized by &gt;50% </a:t>
          </a:r>
          <a:endParaRPr lang="en-US" dirty="0"/>
        </a:p>
      </dgm:t>
    </dgm:pt>
    <dgm:pt modelId="{7FB9BD43-B793-4E1E-B9FE-FB559193751B}" type="parTrans" cxnId="{131B9838-1345-402F-9AEE-AE6F9B45B4B2}">
      <dgm:prSet/>
      <dgm:spPr/>
      <dgm:t>
        <a:bodyPr/>
        <a:lstStyle/>
        <a:p>
          <a:endParaRPr lang="en-US"/>
        </a:p>
      </dgm:t>
    </dgm:pt>
    <dgm:pt modelId="{94AE77A0-9398-43FF-B56E-BD5667F6EA84}" type="sibTrans" cxnId="{131B9838-1345-402F-9AEE-AE6F9B45B4B2}">
      <dgm:prSet/>
      <dgm:spPr/>
      <dgm:t>
        <a:bodyPr/>
        <a:lstStyle/>
        <a:p>
          <a:endParaRPr lang="en-US"/>
        </a:p>
      </dgm:t>
    </dgm:pt>
    <dgm:pt modelId="{8C749D33-CA13-4C66-9129-FF23C3D37F6C}">
      <dgm:prSet phldrT="[Text]"/>
      <dgm:spPr/>
      <dgm:t>
        <a:bodyPr/>
        <a:lstStyle/>
        <a:p>
          <a:r>
            <a:rPr lang="en-US" dirty="0" smtClean="0"/>
            <a:t>Aware of all fees except media fees</a:t>
          </a:r>
          <a:endParaRPr lang="en-US" dirty="0"/>
        </a:p>
      </dgm:t>
    </dgm:pt>
    <dgm:pt modelId="{3A8CC7B2-D99D-4C31-8378-BE874945BF92}" type="parTrans" cxnId="{0ECD6ACB-A6CE-4A3C-801E-0BAD755A65F0}">
      <dgm:prSet/>
      <dgm:spPr/>
    </dgm:pt>
    <dgm:pt modelId="{11E4C0E3-12D2-4EFF-99EB-4FB40CE1A8D1}" type="sibTrans" cxnId="{0ECD6ACB-A6CE-4A3C-801E-0BAD755A65F0}">
      <dgm:prSet/>
      <dgm:spPr/>
    </dgm:pt>
    <dgm:pt modelId="{0AF94579-28FD-43F6-9B77-5568B06C48C2}">
      <dgm:prSet phldrT="[Text]"/>
      <dgm:spPr/>
      <dgm:t>
        <a:bodyPr/>
        <a:lstStyle/>
        <a:p>
          <a:r>
            <a:rPr lang="en-US" dirty="0" smtClean="0"/>
            <a:t>Underestimate their need</a:t>
          </a:r>
          <a:endParaRPr lang="en-US" dirty="0"/>
        </a:p>
      </dgm:t>
    </dgm:pt>
    <dgm:pt modelId="{AC4A8F06-33D7-4DBE-9E4F-0E09122E0161}" type="parTrans" cxnId="{4EA146ED-70FF-4B5A-BF0D-BBC992649E2C}">
      <dgm:prSet/>
      <dgm:spPr/>
    </dgm:pt>
    <dgm:pt modelId="{8C1CFCAB-6EB9-44A8-88AE-B3CDCE9AF4BA}" type="sibTrans" cxnId="{4EA146ED-70FF-4B5A-BF0D-BBC992649E2C}">
      <dgm:prSet/>
      <dgm:spPr/>
    </dgm:pt>
    <dgm:pt modelId="{4766D7EE-8C51-4A12-AD42-491B3F1D6878}" type="pres">
      <dgm:prSet presAssocID="{FD1F0904-F95A-4536-93CE-074FEBBA42C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09B32DF-1264-43E0-8CDC-C5DE2729B000}" type="pres">
      <dgm:prSet presAssocID="{BD18029E-24E9-442C-B849-496DA5EEE2A9}" presName="linNode" presStyleCnt="0"/>
      <dgm:spPr/>
    </dgm:pt>
    <dgm:pt modelId="{9C397F66-1D79-4929-9E30-9A9CE29D075C}" type="pres">
      <dgm:prSet presAssocID="{BD18029E-24E9-442C-B849-496DA5EEE2A9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703F70-4FA2-4276-A1DF-5BEDA5633F4B}" type="pres">
      <dgm:prSet presAssocID="{BD18029E-24E9-442C-B849-496DA5EEE2A9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64136B-4BB8-4940-AC03-8B3D68B8260A}" type="pres">
      <dgm:prSet presAssocID="{C30F327B-B1AF-4848-92F2-FA7CB3B2A83D}" presName="sp" presStyleCnt="0"/>
      <dgm:spPr/>
    </dgm:pt>
    <dgm:pt modelId="{6947FB83-3E8B-4219-9337-7B4FE8A4EC73}" type="pres">
      <dgm:prSet presAssocID="{30B64F0F-6980-403C-B500-CCA1A2E14B37}" presName="linNode" presStyleCnt="0"/>
      <dgm:spPr/>
    </dgm:pt>
    <dgm:pt modelId="{3B829240-F0E3-4142-A52C-7D8E39EB0CFD}" type="pres">
      <dgm:prSet presAssocID="{30B64F0F-6980-403C-B500-CCA1A2E14B37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CAAF53-9EAC-4139-8D02-5A4BF77EBF6B}" type="pres">
      <dgm:prSet presAssocID="{30B64F0F-6980-403C-B500-CCA1A2E14B37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50260F-1A25-44B7-9B58-2EABB29C4BDC}" type="pres">
      <dgm:prSet presAssocID="{1AD1E7FC-E8CA-40FC-90A8-817E542F05FF}" presName="sp" presStyleCnt="0"/>
      <dgm:spPr/>
    </dgm:pt>
    <dgm:pt modelId="{C3F6E548-F268-4B4A-AF6E-8BEDCB6020C7}" type="pres">
      <dgm:prSet presAssocID="{1670F4B4-34BB-406F-AEAD-B8E0EB25C316}" presName="linNode" presStyleCnt="0"/>
      <dgm:spPr/>
    </dgm:pt>
    <dgm:pt modelId="{188798C0-9DD6-4418-972E-E8AEC74854C9}" type="pres">
      <dgm:prSet presAssocID="{1670F4B4-34BB-406F-AEAD-B8E0EB25C31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8EA4F3-440B-4359-ABF3-741FEAA74CC2}" type="pres">
      <dgm:prSet presAssocID="{1670F4B4-34BB-406F-AEAD-B8E0EB25C316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0767A46-0E3E-412D-B919-4697BC160176}" type="presOf" srcId="{1670F4B4-34BB-406F-AEAD-B8E0EB25C316}" destId="{188798C0-9DD6-4418-972E-E8AEC74854C9}" srcOrd="0" destOrd="0" presId="urn:microsoft.com/office/officeart/2005/8/layout/vList5"/>
    <dgm:cxn modelId="{A206E9B3-48D5-4CD5-97E0-6B6B47A63609}" type="presOf" srcId="{30B64F0F-6980-403C-B500-CCA1A2E14B37}" destId="{3B829240-F0E3-4142-A52C-7D8E39EB0CFD}" srcOrd="0" destOrd="0" presId="urn:microsoft.com/office/officeart/2005/8/layout/vList5"/>
    <dgm:cxn modelId="{5679BC70-1A5B-4E1E-9225-DDDB6414FD43}" type="presOf" srcId="{0AF94579-28FD-43F6-9B77-5568B06C48C2}" destId="{4C8EA4F3-440B-4359-ABF3-741FEAA74CC2}" srcOrd="0" destOrd="1" presId="urn:microsoft.com/office/officeart/2005/8/layout/vList5"/>
    <dgm:cxn modelId="{0ECD6ACB-A6CE-4A3C-801E-0BAD755A65F0}" srcId="{1670F4B4-34BB-406F-AEAD-B8E0EB25C316}" destId="{8C749D33-CA13-4C66-9129-FF23C3D37F6C}" srcOrd="0" destOrd="0" parTransId="{3A8CC7B2-D99D-4C31-8378-BE874945BF92}" sibTransId="{11E4C0E3-12D2-4EFF-99EB-4FB40CE1A8D1}"/>
    <dgm:cxn modelId="{FF5E62BC-30F9-4D7C-B937-1C5B77D03A79}" type="presOf" srcId="{8C749D33-CA13-4C66-9129-FF23C3D37F6C}" destId="{4C8EA4F3-440B-4359-ABF3-741FEAA74CC2}" srcOrd="0" destOrd="0" presId="urn:microsoft.com/office/officeart/2005/8/layout/vList5"/>
    <dgm:cxn modelId="{625F21B0-F4E9-4294-B2B1-45AEAC8DF29A}" srcId="{BD18029E-24E9-442C-B849-496DA5EEE2A9}" destId="{CF092AC2-638D-43AC-B68E-120BE5E28793}" srcOrd="0" destOrd="0" parTransId="{99C76F26-3117-4F96-BA92-03D86F558791}" sibTransId="{D8C86631-3F5F-433C-8E9F-19BBFA91D944}"/>
    <dgm:cxn modelId="{8DC280C9-D6BE-4346-B0C5-422E8DEE0ED7}" srcId="{FD1F0904-F95A-4536-93CE-074FEBBA42CC}" destId="{BD18029E-24E9-442C-B849-496DA5EEE2A9}" srcOrd="0" destOrd="0" parTransId="{37379D1B-7550-45D8-979E-0CB07252EB79}" sibTransId="{C30F327B-B1AF-4848-92F2-FA7CB3B2A83D}"/>
    <dgm:cxn modelId="{D5215DF9-FC3B-4AFE-AC1D-9B1AEF98FCB2}" type="presOf" srcId="{CF092AC2-638D-43AC-B68E-120BE5E28793}" destId="{F0703F70-4FA2-4276-A1DF-5BEDA5633F4B}" srcOrd="0" destOrd="0" presId="urn:microsoft.com/office/officeart/2005/8/layout/vList5"/>
    <dgm:cxn modelId="{4180438F-D357-4E40-A53E-DD0CB89312DA}" type="presOf" srcId="{BD18029E-24E9-442C-B849-496DA5EEE2A9}" destId="{9C397F66-1D79-4929-9E30-9A9CE29D075C}" srcOrd="0" destOrd="0" presId="urn:microsoft.com/office/officeart/2005/8/layout/vList5"/>
    <dgm:cxn modelId="{EAAC661D-C158-426F-8A5A-D372C05D26EF}" srcId="{BD18029E-24E9-442C-B849-496DA5EEE2A9}" destId="{E0E8565C-E2F5-43FB-8076-54FCBCBC431E}" srcOrd="1" destOrd="0" parTransId="{0F712F6C-B9F4-4631-BE48-4961106A8DE5}" sibTransId="{3F28F8E4-1BF4-4690-B171-32DA25BE6A58}"/>
    <dgm:cxn modelId="{78E074F7-9E8E-4031-9AD6-1C3707AAA771}" type="presOf" srcId="{FD1F0904-F95A-4536-93CE-074FEBBA42CC}" destId="{4766D7EE-8C51-4A12-AD42-491B3F1D6878}" srcOrd="0" destOrd="0" presId="urn:microsoft.com/office/officeart/2005/8/layout/vList5"/>
    <dgm:cxn modelId="{F1425D9D-6C51-4689-A236-32417B9F87F2}" type="presOf" srcId="{E0E8565C-E2F5-43FB-8076-54FCBCBC431E}" destId="{F0703F70-4FA2-4276-A1DF-5BEDA5633F4B}" srcOrd="0" destOrd="1" presId="urn:microsoft.com/office/officeart/2005/8/layout/vList5"/>
    <dgm:cxn modelId="{A08FFFFF-6C3A-41C3-AD46-996039872C36}" srcId="{FD1F0904-F95A-4536-93CE-074FEBBA42CC}" destId="{1670F4B4-34BB-406F-AEAD-B8E0EB25C316}" srcOrd="2" destOrd="0" parTransId="{D67ACF9B-CF8C-45CE-A53D-048CB7FBEFA9}" sibTransId="{D84FEE5B-38E0-4988-A3B5-B4BA18C4DD9F}"/>
    <dgm:cxn modelId="{99006468-2C28-499B-950A-89EAB3DCA765}" srcId="{30B64F0F-6980-403C-B500-CCA1A2E14B37}" destId="{19029BAE-E268-4240-83CF-BF5372090F46}" srcOrd="0" destOrd="0" parTransId="{C05F5D14-D262-4AA9-B8D7-8F4CB5D1EB57}" sibTransId="{18ED7800-8CBD-4A85-B1D7-2487F3E238E6}"/>
    <dgm:cxn modelId="{2AD8A2A2-88F5-48DC-92BF-454F1CAF7104}" srcId="{FD1F0904-F95A-4536-93CE-074FEBBA42CC}" destId="{30B64F0F-6980-403C-B500-CCA1A2E14B37}" srcOrd="1" destOrd="0" parTransId="{AD705CE7-0F4E-4071-8647-756AFCAA33A1}" sibTransId="{1AD1E7FC-E8CA-40FC-90A8-817E542F05FF}"/>
    <dgm:cxn modelId="{D7EA3089-3914-4C1F-A5BF-D25AC3F63E8B}" type="presOf" srcId="{077F9BC6-D78B-4442-87CE-8CCECED19013}" destId="{DECAAF53-9EAC-4139-8D02-5A4BF77EBF6B}" srcOrd="0" destOrd="1" presId="urn:microsoft.com/office/officeart/2005/8/layout/vList5"/>
    <dgm:cxn modelId="{131B9838-1345-402F-9AEE-AE6F9B45B4B2}" srcId="{30B64F0F-6980-403C-B500-CCA1A2E14B37}" destId="{077F9BC6-D78B-4442-87CE-8CCECED19013}" srcOrd="1" destOrd="0" parTransId="{7FB9BD43-B793-4E1E-B9FE-FB559193751B}" sibTransId="{94AE77A0-9398-43FF-B56E-BD5667F6EA84}"/>
    <dgm:cxn modelId="{9DB878DD-361E-446F-92E6-7CEF5B0B85C3}" type="presOf" srcId="{19029BAE-E268-4240-83CF-BF5372090F46}" destId="{DECAAF53-9EAC-4139-8D02-5A4BF77EBF6B}" srcOrd="0" destOrd="0" presId="urn:microsoft.com/office/officeart/2005/8/layout/vList5"/>
    <dgm:cxn modelId="{4EA146ED-70FF-4B5A-BF0D-BBC992649E2C}" srcId="{1670F4B4-34BB-406F-AEAD-B8E0EB25C316}" destId="{0AF94579-28FD-43F6-9B77-5568B06C48C2}" srcOrd="1" destOrd="0" parTransId="{AC4A8F06-33D7-4DBE-9E4F-0E09122E0161}" sibTransId="{8C1CFCAB-6EB9-44A8-88AE-B3CDCE9AF4BA}"/>
    <dgm:cxn modelId="{DC089ADB-C6F8-493E-AA67-7882B9C94BC4}" type="presParOf" srcId="{4766D7EE-8C51-4A12-AD42-491B3F1D6878}" destId="{209B32DF-1264-43E0-8CDC-C5DE2729B000}" srcOrd="0" destOrd="0" presId="urn:microsoft.com/office/officeart/2005/8/layout/vList5"/>
    <dgm:cxn modelId="{57CE0502-27EC-41E0-8804-BCFB73885ADD}" type="presParOf" srcId="{209B32DF-1264-43E0-8CDC-C5DE2729B000}" destId="{9C397F66-1D79-4929-9E30-9A9CE29D075C}" srcOrd="0" destOrd="0" presId="urn:microsoft.com/office/officeart/2005/8/layout/vList5"/>
    <dgm:cxn modelId="{0F4456E0-0737-4A1C-807E-A138A298AC81}" type="presParOf" srcId="{209B32DF-1264-43E0-8CDC-C5DE2729B000}" destId="{F0703F70-4FA2-4276-A1DF-5BEDA5633F4B}" srcOrd="1" destOrd="0" presId="urn:microsoft.com/office/officeart/2005/8/layout/vList5"/>
    <dgm:cxn modelId="{98A1678B-7E3A-4321-AF02-36455489A97B}" type="presParOf" srcId="{4766D7EE-8C51-4A12-AD42-491B3F1D6878}" destId="{EB64136B-4BB8-4940-AC03-8B3D68B8260A}" srcOrd="1" destOrd="0" presId="urn:microsoft.com/office/officeart/2005/8/layout/vList5"/>
    <dgm:cxn modelId="{F605E5BF-686C-4ED6-8A15-A9CC789033C2}" type="presParOf" srcId="{4766D7EE-8C51-4A12-AD42-491B3F1D6878}" destId="{6947FB83-3E8B-4219-9337-7B4FE8A4EC73}" srcOrd="2" destOrd="0" presId="urn:microsoft.com/office/officeart/2005/8/layout/vList5"/>
    <dgm:cxn modelId="{5C2B1AC0-7B9E-480D-8654-C86CFD0B8EE6}" type="presParOf" srcId="{6947FB83-3E8B-4219-9337-7B4FE8A4EC73}" destId="{3B829240-F0E3-4142-A52C-7D8E39EB0CFD}" srcOrd="0" destOrd="0" presId="urn:microsoft.com/office/officeart/2005/8/layout/vList5"/>
    <dgm:cxn modelId="{BB23D5A2-0C10-45F9-A16B-43FFB4E9AE91}" type="presParOf" srcId="{6947FB83-3E8B-4219-9337-7B4FE8A4EC73}" destId="{DECAAF53-9EAC-4139-8D02-5A4BF77EBF6B}" srcOrd="1" destOrd="0" presId="urn:microsoft.com/office/officeart/2005/8/layout/vList5"/>
    <dgm:cxn modelId="{51DC6B63-CF6A-42DD-B738-D23C1A77BFB8}" type="presParOf" srcId="{4766D7EE-8C51-4A12-AD42-491B3F1D6878}" destId="{3050260F-1A25-44B7-9B58-2EABB29C4BDC}" srcOrd="3" destOrd="0" presId="urn:microsoft.com/office/officeart/2005/8/layout/vList5"/>
    <dgm:cxn modelId="{40458B4B-ABF7-4253-9FE9-C79A92AB5E97}" type="presParOf" srcId="{4766D7EE-8C51-4A12-AD42-491B3F1D6878}" destId="{C3F6E548-F268-4B4A-AF6E-8BEDCB6020C7}" srcOrd="4" destOrd="0" presId="urn:microsoft.com/office/officeart/2005/8/layout/vList5"/>
    <dgm:cxn modelId="{DB75CF0F-CD57-4C36-92F1-A1C4506128C1}" type="presParOf" srcId="{C3F6E548-F268-4B4A-AF6E-8BEDCB6020C7}" destId="{188798C0-9DD6-4418-972E-E8AEC74854C9}" srcOrd="0" destOrd="0" presId="urn:microsoft.com/office/officeart/2005/8/layout/vList5"/>
    <dgm:cxn modelId="{EDA6BF24-7AC1-4BEB-B2BA-23857058D1C4}" type="presParOf" srcId="{C3F6E548-F268-4B4A-AF6E-8BEDCB6020C7}" destId="{4C8EA4F3-440B-4359-ABF3-741FEAA74CC2}" srcOrd="1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DE4286-673C-4D7C-AA93-AE2D7E36E5B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13843B-A67F-44E7-B563-718C805D59D2}">
      <dgm:prSet phldrT="[Text]"/>
      <dgm:spPr/>
      <dgm:t>
        <a:bodyPr/>
        <a:lstStyle/>
        <a:p>
          <a:r>
            <a:rPr lang="en-US" dirty="0" smtClean="0"/>
            <a:t>Post-Stratification</a:t>
          </a:r>
          <a:endParaRPr lang="en-US" dirty="0"/>
        </a:p>
      </dgm:t>
    </dgm:pt>
    <dgm:pt modelId="{3E3741C3-83F9-446E-9711-3D52E2D2CCD9}" type="parTrans" cxnId="{D369AC96-1344-467D-9C34-D6B7B3693624}">
      <dgm:prSet/>
      <dgm:spPr/>
      <dgm:t>
        <a:bodyPr/>
        <a:lstStyle/>
        <a:p>
          <a:endParaRPr lang="en-US"/>
        </a:p>
      </dgm:t>
    </dgm:pt>
    <dgm:pt modelId="{71DCD39B-9CB6-4DA3-A6A3-5B0CEFA2D30E}" type="sibTrans" cxnId="{D369AC96-1344-467D-9C34-D6B7B3693624}">
      <dgm:prSet/>
      <dgm:spPr/>
      <dgm:t>
        <a:bodyPr/>
        <a:lstStyle/>
        <a:p>
          <a:endParaRPr lang="en-US"/>
        </a:p>
      </dgm:t>
    </dgm:pt>
    <dgm:pt modelId="{0754552D-9BC9-48C5-ABA8-0A56D7922671}">
      <dgm:prSet phldrT="[Text]"/>
      <dgm:spPr/>
      <dgm:t>
        <a:bodyPr/>
        <a:lstStyle/>
        <a:p>
          <a:r>
            <a:rPr lang="en-US" dirty="0" smtClean="0"/>
            <a:t>Hard to find actual population numbers</a:t>
          </a:r>
          <a:endParaRPr lang="en-US" dirty="0"/>
        </a:p>
      </dgm:t>
    </dgm:pt>
    <dgm:pt modelId="{F40668B6-2C5A-41A4-A617-9437A120F83C}" type="parTrans" cxnId="{E1F64AF1-A596-4B42-9B7F-3719B6F0A34C}">
      <dgm:prSet/>
      <dgm:spPr/>
      <dgm:t>
        <a:bodyPr/>
        <a:lstStyle/>
        <a:p>
          <a:endParaRPr lang="en-US"/>
        </a:p>
      </dgm:t>
    </dgm:pt>
    <dgm:pt modelId="{10EC56FA-C4A6-4FCC-B1AB-D4E0739237DF}" type="sibTrans" cxnId="{E1F64AF1-A596-4B42-9B7F-3719B6F0A34C}">
      <dgm:prSet/>
      <dgm:spPr/>
      <dgm:t>
        <a:bodyPr/>
        <a:lstStyle/>
        <a:p>
          <a:endParaRPr lang="en-US"/>
        </a:p>
      </dgm:t>
    </dgm:pt>
    <dgm:pt modelId="{D1E5E84F-1C59-4F95-8E89-F1C058A2B09D}">
      <dgm:prSet phldrT="[Text]"/>
      <dgm:spPr/>
      <dgm:t>
        <a:bodyPr/>
        <a:lstStyle/>
        <a:p>
          <a:r>
            <a:rPr lang="en-US" dirty="0" smtClean="0"/>
            <a:t>Danger of Voluntary Questions</a:t>
          </a:r>
          <a:endParaRPr lang="en-US" dirty="0"/>
        </a:p>
      </dgm:t>
    </dgm:pt>
    <dgm:pt modelId="{6FC2D57F-FDE0-4231-B2F2-1A0AEA9DD0AB}" type="parTrans" cxnId="{AFE14C0C-43F3-4B68-B6DC-7A09EE58E389}">
      <dgm:prSet/>
      <dgm:spPr/>
      <dgm:t>
        <a:bodyPr/>
        <a:lstStyle/>
        <a:p>
          <a:endParaRPr lang="en-US"/>
        </a:p>
      </dgm:t>
    </dgm:pt>
    <dgm:pt modelId="{9CBE976C-762C-4BF9-8439-6426745C2172}" type="sibTrans" cxnId="{AFE14C0C-43F3-4B68-B6DC-7A09EE58E389}">
      <dgm:prSet/>
      <dgm:spPr/>
      <dgm:t>
        <a:bodyPr/>
        <a:lstStyle/>
        <a:p>
          <a:endParaRPr lang="en-US"/>
        </a:p>
      </dgm:t>
    </dgm:pt>
    <dgm:pt modelId="{3E3036B5-89E4-453F-8FC0-FC287051F5A9}">
      <dgm:prSet phldrT="[Text]"/>
      <dgm:spPr/>
      <dgm:t>
        <a:bodyPr/>
        <a:lstStyle/>
        <a:p>
          <a:r>
            <a:rPr lang="en-US" dirty="0" smtClean="0"/>
            <a:t>Imputation is a rough fix</a:t>
          </a:r>
          <a:endParaRPr lang="en-US" dirty="0"/>
        </a:p>
      </dgm:t>
    </dgm:pt>
    <dgm:pt modelId="{A60B05E3-0317-496F-885A-F9B6C9C8E869}" type="parTrans" cxnId="{0A0277F6-E38B-4275-A0E9-A533AAF954BD}">
      <dgm:prSet/>
      <dgm:spPr/>
      <dgm:t>
        <a:bodyPr/>
        <a:lstStyle/>
        <a:p>
          <a:endParaRPr lang="en-US"/>
        </a:p>
      </dgm:t>
    </dgm:pt>
    <dgm:pt modelId="{093D127A-2DBF-4DD7-B5C5-E88CA85645DA}" type="sibTrans" cxnId="{0A0277F6-E38B-4275-A0E9-A533AAF954BD}">
      <dgm:prSet/>
      <dgm:spPr/>
      <dgm:t>
        <a:bodyPr/>
        <a:lstStyle/>
        <a:p>
          <a:endParaRPr lang="en-US"/>
        </a:p>
      </dgm:t>
    </dgm:pt>
    <dgm:pt modelId="{3F645BE6-A8BC-42F1-9131-7F2AE11BA573}">
      <dgm:prSet phldrT="[Text]"/>
      <dgm:spPr/>
      <dgm:t>
        <a:bodyPr/>
        <a:lstStyle/>
        <a:p>
          <a:r>
            <a:rPr lang="en-US" dirty="0" smtClean="0"/>
            <a:t>Complete demographic information is important</a:t>
          </a:r>
          <a:endParaRPr lang="en-US" dirty="0"/>
        </a:p>
      </dgm:t>
    </dgm:pt>
    <dgm:pt modelId="{AB61C96C-9613-40E2-9201-B5D939DD4CDF}" type="parTrans" cxnId="{4B9B73AF-5D71-47C0-A9BB-F13D1DBECA09}">
      <dgm:prSet/>
      <dgm:spPr/>
    </dgm:pt>
    <dgm:pt modelId="{CDD58D50-E9D3-4069-BB91-A944DA9ADEE4}" type="sibTrans" cxnId="{4B9B73AF-5D71-47C0-A9BB-F13D1DBECA09}">
      <dgm:prSet/>
      <dgm:spPr/>
    </dgm:pt>
    <dgm:pt modelId="{D196CC9F-75DA-4EBC-99D2-6BAC37692438}">
      <dgm:prSet phldrT="[Text]"/>
      <dgm:spPr/>
      <dgm:t>
        <a:bodyPr/>
        <a:lstStyle/>
        <a:p>
          <a:r>
            <a:rPr lang="en-US" dirty="0" smtClean="0"/>
            <a:t>Users don’t read the questions</a:t>
          </a:r>
          <a:endParaRPr lang="en-US" dirty="0"/>
        </a:p>
      </dgm:t>
    </dgm:pt>
    <dgm:pt modelId="{8E1C40DA-5802-42B1-AA83-1AA50D427A02}" type="parTrans" cxnId="{27A7ABBD-54B3-4B80-99C4-706F47A36FFB}">
      <dgm:prSet/>
      <dgm:spPr/>
    </dgm:pt>
    <dgm:pt modelId="{DECAA629-FB3E-4118-B119-79A6ECE52701}" type="sibTrans" cxnId="{27A7ABBD-54B3-4B80-99C4-706F47A36FFB}">
      <dgm:prSet/>
      <dgm:spPr/>
    </dgm:pt>
    <dgm:pt modelId="{5D41CD8E-BFE9-42BC-A9CD-6E7CAE910A82}">
      <dgm:prSet phldrT="[Text]"/>
      <dgm:spPr/>
      <dgm:t>
        <a:bodyPr/>
        <a:lstStyle/>
        <a:p>
          <a:r>
            <a:rPr lang="en-US" dirty="0" smtClean="0"/>
            <a:t>Pre-Test Thoroughly</a:t>
          </a:r>
          <a:endParaRPr lang="en-US" dirty="0"/>
        </a:p>
      </dgm:t>
    </dgm:pt>
    <dgm:pt modelId="{E30E0FCD-95FB-4FD7-BEC3-466ECA38EA23}" type="parTrans" cxnId="{0F12439C-919D-44FB-9337-10F3F900182C}">
      <dgm:prSet/>
      <dgm:spPr/>
    </dgm:pt>
    <dgm:pt modelId="{8D049E47-B170-4789-9E52-1A411C164590}" type="sibTrans" cxnId="{0F12439C-919D-44FB-9337-10F3F900182C}">
      <dgm:prSet/>
      <dgm:spPr/>
    </dgm:pt>
    <dgm:pt modelId="{782BCB7B-2311-4611-B10E-FA2DA6B75617}">
      <dgm:prSet phldrT="[Text]"/>
      <dgm:spPr/>
      <dgm:t>
        <a:bodyPr/>
        <a:lstStyle/>
        <a:p>
          <a:r>
            <a:rPr lang="en-US" dirty="0" smtClean="0"/>
            <a:t>Issues with our open-ended questions that our test subjects didn’t catch with us there</a:t>
          </a:r>
          <a:endParaRPr lang="en-US" dirty="0"/>
        </a:p>
      </dgm:t>
    </dgm:pt>
    <dgm:pt modelId="{A466D1F9-93F0-4387-B559-581341908B0C}" type="parTrans" cxnId="{45E5611D-6792-483C-A424-E90D8951A6BE}">
      <dgm:prSet/>
      <dgm:spPr/>
    </dgm:pt>
    <dgm:pt modelId="{6F5D96AB-FB86-4983-9218-8AFBAFFB8589}" type="sibTrans" cxnId="{45E5611D-6792-483C-A424-E90D8951A6BE}">
      <dgm:prSet/>
      <dgm:spPr/>
    </dgm:pt>
    <dgm:pt modelId="{E72282C4-D7E1-460D-9F1D-6D2B3A1D8D95}">
      <dgm:prSet phldrT="[Text]"/>
      <dgm:spPr/>
      <dgm:t>
        <a:bodyPr/>
        <a:lstStyle/>
        <a:p>
          <a:r>
            <a:rPr lang="en-US" dirty="0" smtClean="0"/>
            <a:t>Phrasing of questions is incredibly important</a:t>
          </a:r>
          <a:endParaRPr lang="en-US" dirty="0"/>
        </a:p>
      </dgm:t>
    </dgm:pt>
    <dgm:pt modelId="{C26275F3-3EC4-4EDA-890A-0562D71A9B10}" type="parTrans" cxnId="{29CC7469-3F5E-416F-98F6-EC9AA33949B9}">
      <dgm:prSet/>
      <dgm:spPr/>
    </dgm:pt>
    <dgm:pt modelId="{259AFD25-A858-4BD0-9664-34318A89C3F5}" type="sibTrans" cxnId="{29CC7469-3F5E-416F-98F6-EC9AA33949B9}">
      <dgm:prSet/>
      <dgm:spPr/>
    </dgm:pt>
    <dgm:pt modelId="{20230538-9DB2-44E3-A123-899073C3A27D}" type="pres">
      <dgm:prSet presAssocID="{14DE4286-673C-4D7C-AA93-AE2D7E36E5BB}" presName="linear" presStyleCnt="0">
        <dgm:presLayoutVars>
          <dgm:animLvl val="lvl"/>
          <dgm:resizeHandles val="exact"/>
        </dgm:presLayoutVars>
      </dgm:prSet>
      <dgm:spPr/>
    </dgm:pt>
    <dgm:pt modelId="{1E377C29-3E81-4101-ACB2-02C58D7D3706}" type="pres">
      <dgm:prSet presAssocID="{2513843B-A67F-44E7-B563-718C805D59D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11B9D7-7A6C-499F-8017-4BB2D7FFA45A}" type="pres">
      <dgm:prSet presAssocID="{2513843B-A67F-44E7-B563-718C805D59D2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FCD490-1605-442D-8A69-4481411E310B}" type="pres">
      <dgm:prSet presAssocID="{D1E5E84F-1C59-4F95-8E89-F1C058A2B09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A5CC0A-DCA3-4CAE-AD4C-8B9CFB0D7FDC}" type="pres">
      <dgm:prSet presAssocID="{D1E5E84F-1C59-4F95-8E89-F1C058A2B09D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681A1C-00B5-4002-B84D-39B0D3673DEC}" type="pres">
      <dgm:prSet presAssocID="{5D41CD8E-BFE9-42BC-A9CD-6E7CAE910A8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F4C86E-ED8E-4C9D-9DFD-42A26CAA2797}" type="pres">
      <dgm:prSet presAssocID="{5D41CD8E-BFE9-42BC-A9CD-6E7CAE910A82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AB64BB2-0631-4DAD-809D-FBE5D6933237}" type="presOf" srcId="{14DE4286-673C-4D7C-AA93-AE2D7E36E5BB}" destId="{20230538-9DB2-44E3-A123-899073C3A27D}" srcOrd="0" destOrd="0" presId="urn:microsoft.com/office/officeart/2005/8/layout/vList2"/>
    <dgm:cxn modelId="{7DDB9DB2-6EDE-4714-AB3F-7CDCF7FDC242}" type="presOf" srcId="{0754552D-9BC9-48C5-ABA8-0A56D7922671}" destId="{5511B9D7-7A6C-499F-8017-4BB2D7FFA45A}" srcOrd="0" destOrd="0" presId="urn:microsoft.com/office/officeart/2005/8/layout/vList2"/>
    <dgm:cxn modelId="{29CC7469-3F5E-416F-98F6-EC9AA33949B9}" srcId="{5D41CD8E-BFE9-42BC-A9CD-6E7CAE910A82}" destId="{E72282C4-D7E1-460D-9F1D-6D2B3A1D8D95}" srcOrd="1" destOrd="0" parTransId="{C26275F3-3EC4-4EDA-890A-0562D71A9B10}" sibTransId="{259AFD25-A858-4BD0-9664-34318A89C3F5}"/>
    <dgm:cxn modelId="{E1F64AF1-A596-4B42-9B7F-3719B6F0A34C}" srcId="{2513843B-A67F-44E7-B563-718C805D59D2}" destId="{0754552D-9BC9-48C5-ABA8-0A56D7922671}" srcOrd="0" destOrd="0" parTransId="{F40668B6-2C5A-41A4-A617-9437A120F83C}" sibTransId="{10EC56FA-C4A6-4FCC-B1AB-D4E0739237DF}"/>
    <dgm:cxn modelId="{AFE14C0C-43F3-4B68-B6DC-7A09EE58E389}" srcId="{14DE4286-673C-4D7C-AA93-AE2D7E36E5BB}" destId="{D1E5E84F-1C59-4F95-8E89-F1C058A2B09D}" srcOrd="1" destOrd="0" parTransId="{6FC2D57F-FDE0-4231-B2F2-1A0AEA9DD0AB}" sibTransId="{9CBE976C-762C-4BF9-8439-6426745C2172}"/>
    <dgm:cxn modelId="{5980574C-7ABE-4FEA-9EC3-AB68A66D20C6}" type="presOf" srcId="{3E3036B5-89E4-453F-8FC0-FC287051F5A9}" destId="{42A5CC0A-DCA3-4CAE-AD4C-8B9CFB0D7FDC}" srcOrd="0" destOrd="0" presId="urn:microsoft.com/office/officeart/2005/8/layout/vList2"/>
    <dgm:cxn modelId="{0A0277F6-E38B-4275-A0E9-A533AAF954BD}" srcId="{D1E5E84F-1C59-4F95-8E89-F1C058A2B09D}" destId="{3E3036B5-89E4-453F-8FC0-FC287051F5A9}" srcOrd="0" destOrd="0" parTransId="{A60B05E3-0317-496F-885A-F9B6C9C8E869}" sibTransId="{093D127A-2DBF-4DD7-B5C5-E88CA85645DA}"/>
    <dgm:cxn modelId="{0F12439C-919D-44FB-9337-10F3F900182C}" srcId="{14DE4286-673C-4D7C-AA93-AE2D7E36E5BB}" destId="{5D41CD8E-BFE9-42BC-A9CD-6E7CAE910A82}" srcOrd="2" destOrd="0" parTransId="{E30E0FCD-95FB-4FD7-BEC3-466ECA38EA23}" sibTransId="{8D049E47-B170-4789-9E52-1A411C164590}"/>
    <dgm:cxn modelId="{45E5611D-6792-483C-A424-E90D8951A6BE}" srcId="{5D41CD8E-BFE9-42BC-A9CD-6E7CAE910A82}" destId="{782BCB7B-2311-4611-B10E-FA2DA6B75617}" srcOrd="0" destOrd="0" parTransId="{A466D1F9-93F0-4387-B559-581341908B0C}" sibTransId="{6F5D96AB-FB86-4983-9218-8AFBAFFB8589}"/>
    <dgm:cxn modelId="{4B9B73AF-5D71-47C0-A9BB-F13D1DBECA09}" srcId="{2513843B-A67F-44E7-B563-718C805D59D2}" destId="{3F645BE6-A8BC-42F1-9131-7F2AE11BA573}" srcOrd="1" destOrd="0" parTransId="{AB61C96C-9613-40E2-9201-B5D939DD4CDF}" sibTransId="{CDD58D50-E9D3-4069-BB91-A944DA9ADEE4}"/>
    <dgm:cxn modelId="{528B542E-3FE1-47B3-B8CC-AF749DDFBE1D}" type="presOf" srcId="{D1E5E84F-1C59-4F95-8E89-F1C058A2B09D}" destId="{4AFCD490-1605-442D-8A69-4481411E310B}" srcOrd="0" destOrd="0" presId="urn:microsoft.com/office/officeart/2005/8/layout/vList2"/>
    <dgm:cxn modelId="{27A7ABBD-54B3-4B80-99C4-706F47A36FFB}" srcId="{D1E5E84F-1C59-4F95-8E89-F1C058A2B09D}" destId="{D196CC9F-75DA-4EBC-99D2-6BAC37692438}" srcOrd="1" destOrd="0" parTransId="{8E1C40DA-5802-42B1-AA83-1AA50D427A02}" sibTransId="{DECAA629-FB3E-4118-B119-79A6ECE52701}"/>
    <dgm:cxn modelId="{5C954C37-8639-4D46-927B-58FF4252B71D}" type="presOf" srcId="{D196CC9F-75DA-4EBC-99D2-6BAC37692438}" destId="{42A5CC0A-DCA3-4CAE-AD4C-8B9CFB0D7FDC}" srcOrd="0" destOrd="1" presId="urn:microsoft.com/office/officeart/2005/8/layout/vList2"/>
    <dgm:cxn modelId="{1A46A92A-B0E0-40D0-8D58-0E81777410D5}" type="presOf" srcId="{5D41CD8E-BFE9-42BC-A9CD-6E7CAE910A82}" destId="{2A681A1C-00B5-4002-B84D-39B0D3673DEC}" srcOrd="0" destOrd="0" presId="urn:microsoft.com/office/officeart/2005/8/layout/vList2"/>
    <dgm:cxn modelId="{FF49E174-20F6-4097-BB1C-AB7D13F6691F}" type="presOf" srcId="{3F645BE6-A8BC-42F1-9131-7F2AE11BA573}" destId="{5511B9D7-7A6C-499F-8017-4BB2D7FFA45A}" srcOrd="0" destOrd="1" presId="urn:microsoft.com/office/officeart/2005/8/layout/vList2"/>
    <dgm:cxn modelId="{2FB50557-F276-4153-B81B-3FB0596D1217}" type="presOf" srcId="{782BCB7B-2311-4611-B10E-FA2DA6B75617}" destId="{69F4C86E-ED8E-4C9D-9DFD-42A26CAA2797}" srcOrd="0" destOrd="0" presId="urn:microsoft.com/office/officeart/2005/8/layout/vList2"/>
    <dgm:cxn modelId="{D369AC96-1344-467D-9C34-D6B7B3693624}" srcId="{14DE4286-673C-4D7C-AA93-AE2D7E36E5BB}" destId="{2513843B-A67F-44E7-B563-718C805D59D2}" srcOrd="0" destOrd="0" parTransId="{3E3741C3-83F9-446E-9711-3D52E2D2CCD9}" sibTransId="{71DCD39B-9CB6-4DA3-A6A3-5B0CEFA2D30E}"/>
    <dgm:cxn modelId="{7B21CD9C-A90D-42E1-A531-4EC7D634C8B1}" type="presOf" srcId="{2513843B-A67F-44E7-B563-718C805D59D2}" destId="{1E377C29-3E81-4101-ACB2-02C58D7D3706}" srcOrd="0" destOrd="0" presId="urn:microsoft.com/office/officeart/2005/8/layout/vList2"/>
    <dgm:cxn modelId="{6D144CD7-9519-4BAA-ABA0-1A348E3F2C7F}" type="presOf" srcId="{E72282C4-D7E1-460D-9F1D-6D2B3A1D8D95}" destId="{69F4C86E-ED8E-4C9D-9DFD-42A26CAA2797}" srcOrd="0" destOrd="1" presId="urn:microsoft.com/office/officeart/2005/8/layout/vList2"/>
    <dgm:cxn modelId="{7C93A33A-CA6B-4188-8D1C-D12C7818D157}" type="presParOf" srcId="{20230538-9DB2-44E3-A123-899073C3A27D}" destId="{1E377C29-3E81-4101-ACB2-02C58D7D3706}" srcOrd="0" destOrd="0" presId="urn:microsoft.com/office/officeart/2005/8/layout/vList2"/>
    <dgm:cxn modelId="{E631C29A-9052-4F4D-AEC7-92020EE9A101}" type="presParOf" srcId="{20230538-9DB2-44E3-A123-899073C3A27D}" destId="{5511B9D7-7A6C-499F-8017-4BB2D7FFA45A}" srcOrd="1" destOrd="0" presId="urn:microsoft.com/office/officeart/2005/8/layout/vList2"/>
    <dgm:cxn modelId="{A2FF8E8B-19E4-4E96-A172-3CE9ACF5085A}" type="presParOf" srcId="{20230538-9DB2-44E3-A123-899073C3A27D}" destId="{4AFCD490-1605-442D-8A69-4481411E310B}" srcOrd="2" destOrd="0" presId="urn:microsoft.com/office/officeart/2005/8/layout/vList2"/>
    <dgm:cxn modelId="{F252C7E8-8FBE-40A1-9C5C-2EBD4BBBB99D}" type="presParOf" srcId="{20230538-9DB2-44E3-A123-899073C3A27D}" destId="{42A5CC0A-DCA3-4CAE-AD4C-8B9CFB0D7FDC}" srcOrd="3" destOrd="0" presId="urn:microsoft.com/office/officeart/2005/8/layout/vList2"/>
    <dgm:cxn modelId="{63B1618C-B534-4ED3-9175-4AFC3150A773}" type="presParOf" srcId="{20230538-9DB2-44E3-A123-899073C3A27D}" destId="{2A681A1C-00B5-4002-B84D-39B0D3673DEC}" srcOrd="4" destOrd="0" presId="urn:microsoft.com/office/officeart/2005/8/layout/vList2"/>
    <dgm:cxn modelId="{F316CC07-AC83-440F-9627-B88A7A487803}" type="presParOf" srcId="{20230538-9DB2-44E3-A123-899073C3A27D}" destId="{69F4C86E-ED8E-4C9D-9DFD-42A26CAA2797}" srcOrd="5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090FB-8192-4466-B071-2535B9E7D9C0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1E41B-8E8F-4125-8E68-D4A734D5C2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1867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believe</a:t>
            </a:r>
            <a:r>
              <a:rPr lang="en-US" baseline="0" dirty="0" smtClean="0"/>
              <a:t> this question is interesting and relevant because…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1E41B-8E8F-4125-8E68-D4A734D5C20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7730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mandatory</a:t>
            </a:r>
            <a:r>
              <a:rPr lang="en-US" baseline="0" dirty="0" smtClean="0"/>
              <a:t> fees that we address are…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1E41B-8E8F-4125-8E68-D4A734D5C20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7273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D8F31-CD28-476B-933B-686DD949971C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B686-8942-4D56-951B-781C30661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D8F31-CD28-476B-933B-686DD949971C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B686-8942-4D56-951B-781C30661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D8F31-CD28-476B-933B-686DD949971C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B686-8942-4D56-951B-781C30661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D8F31-CD28-476B-933B-686DD949971C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B686-8942-4D56-951B-781C30661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D8F31-CD28-476B-933B-686DD949971C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B686-8942-4D56-951B-781C30661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D8F31-CD28-476B-933B-686DD949971C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B686-8942-4D56-951B-781C30661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D8F31-CD28-476B-933B-686DD949971C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B686-8942-4D56-951B-781C30661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D8F31-CD28-476B-933B-686DD949971C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B686-8942-4D56-951B-781C30661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D8F31-CD28-476B-933B-686DD949971C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B686-8942-4D56-951B-781C30661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D8F31-CD28-476B-933B-686DD949971C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B686-8942-4D56-951B-781C30661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D8F31-CD28-476B-933B-686DD949971C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B686-8942-4D56-951B-781C30661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D8F31-CD28-476B-933B-686DD949971C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2B686-8942-4D56-951B-781C306611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1.xml"/><Relationship Id="rId4" Type="http://schemas.openxmlformats.org/officeDocument/2006/relationships/chart" Target="../charts/chart2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present/edit?id=0AaiZzz8nVlhhZGM1ZzYzM2tfMzRkZHdqeGJncg&amp;hl=e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Undergraduates'</a:t>
            </a:r>
            <a:br>
              <a:rPr lang="en-US" dirty="0"/>
            </a:br>
            <a:r>
              <a:rPr lang="en-US" dirty="0"/>
              <a:t>Perception and Utilization</a:t>
            </a:r>
            <a:br>
              <a:rPr lang="en-US" dirty="0"/>
            </a:br>
            <a:r>
              <a:rPr lang="en-US" dirty="0"/>
              <a:t>of Mandatory Fees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Joe Burgess</a:t>
            </a:r>
          </a:p>
          <a:p>
            <a:r>
              <a:rPr lang="en-US" dirty="0"/>
              <a:t>Alexandra </a:t>
            </a:r>
            <a:r>
              <a:rPr lang="en-US" dirty="0" err="1"/>
              <a:t>Lecompte</a:t>
            </a:r>
            <a:endParaRPr lang="en-US" dirty="0"/>
          </a:p>
          <a:p>
            <a:r>
              <a:rPr lang="en-US" dirty="0"/>
              <a:t>Ben McGrath</a:t>
            </a:r>
          </a:p>
          <a:p>
            <a:r>
              <a:rPr lang="en-US" dirty="0"/>
              <a:t>John Lee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7091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dirty="0" smtClean="0"/>
              <a:t>Our Respondents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-</a:t>
            </a:r>
            <a:r>
              <a:rPr lang="en-US" sz="2200" dirty="0" smtClean="0"/>
              <a:t>Demographic Results</a:t>
            </a:r>
            <a:endParaRPr lang="en-US" sz="2200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4724400" y="1752600"/>
          <a:ext cx="42672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5181600"/>
            <a:ext cx="800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Male to Female Ratio: 1.235:1 compared to school-wide ratio  of 1.5:1.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57.2% live on campus, 42.8% off campus.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75% are members of student organizations, 25% are not.</a:t>
            </a:r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228600" y="1752600"/>
          <a:ext cx="42672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Post Processing</a:t>
            </a:r>
            <a:endParaRPr lang="en-US" sz="3200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4114800" y="1371600"/>
          <a:ext cx="50292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Response Rate: 153/496  =  30.8%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Post-Stratification </a:t>
            </a:r>
          </a:p>
          <a:p>
            <a:pPr lvl="1"/>
            <a:r>
              <a:rPr lang="en-US" sz="1600" dirty="0" smtClean="0"/>
              <a:t>Weight = Population proportion/Sample proportion</a:t>
            </a:r>
          </a:p>
          <a:p>
            <a:pPr lvl="1"/>
            <a:r>
              <a:rPr lang="en-US" sz="1600" dirty="0" smtClean="0"/>
              <a:t>Stratified across College/Year</a:t>
            </a:r>
          </a:p>
          <a:p>
            <a:pPr lvl="1"/>
            <a:r>
              <a:rPr lang="en-US" sz="1600" dirty="0" smtClean="0"/>
              <a:t>Gender didn’t seem as important</a:t>
            </a:r>
          </a:p>
          <a:p>
            <a:pPr lvl="1"/>
            <a:r>
              <a:rPr lang="en-US" sz="1600" dirty="0" smtClean="0"/>
              <a:t>Population numbers from CMU </a:t>
            </a:r>
            <a:r>
              <a:rPr lang="en-US" sz="1600" smtClean="0"/>
              <a:t>Factbook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dirty="0" smtClean="0"/>
              <a:t>Pre-Stratified Results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Are you aware of the mandatory Port Authority/Media/Technology/Student Activities Fee that you are charged each semester?</a:t>
            </a:r>
          </a:p>
          <a:p>
            <a:pPr lvl="1"/>
            <a:r>
              <a:rPr lang="en-US" sz="1800" dirty="0" smtClean="0"/>
              <a:t>Port Authority Fee: 77% Yes, 23% No</a:t>
            </a:r>
          </a:p>
          <a:p>
            <a:pPr lvl="1"/>
            <a:r>
              <a:rPr lang="en-US" sz="1800" dirty="0" smtClean="0"/>
              <a:t>Media Fee: 50% Yes, 50% No</a:t>
            </a:r>
          </a:p>
          <a:p>
            <a:pPr lvl="1"/>
            <a:r>
              <a:rPr lang="en-US" sz="1800" dirty="0" smtClean="0"/>
              <a:t>Technology Fee: 64.5% Yes, 35.5% No</a:t>
            </a:r>
          </a:p>
          <a:p>
            <a:pPr lvl="1"/>
            <a:r>
              <a:rPr lang="en-US" sz="1800" dirty="0" smtClean="0"/>
              <a:t>Student Activities Fee: 75.7% Yes, 24.3% No</a:t>
            </a:r>
          </a:p>
          <a:p>
            <a:pPr lvl="1">
              <a:buNone/>
            </a:pPr>
            <a:endParaRPr lang="en-US" sz="1800" dirty="0" smtClean="0"/>
          </a:p>
          <a:p>
            <a:r>
              <a:rPr lang="en-US" sz="1800" dirty="0" smtClean="0"/>
              <a:t>If you are, how much do you think each fee costs per semester?</a:t>
            </a:r>
          </a:p>
          <a:p>
            <a:pPr lvl="1"/>
            <a:r>
              <a:rPr lang="en-US" sz="1800" dirty="0" smtClean="0"/>
              <a:t>Port Authority Fee: $63.82 (excluding two responses) vs. actual fee of $46</a:t>
            </a:r>
          </a:p>
          <a:p>
            <a:pPr lvl="1"/>
            <a:r>
              <a:rPr lang="en-US" sz="1800" dirty="0" smtClean="0"/>
              <a:t>Media Fee: $32.16 (excluding one response) vs. actual fee of $5</a:t>
            </a:r>
          </a:p>
          <a:p>
            <a:pPr lvl="1"/>
            <a:r>
              <a:rPr lang="en-US" sz="1800" dirty="0" smtClean="0"/>
              <a:t>Technology Fee: $91.52 (excluding two responses) vs. actual fee of $75</a:t>
            </a:r>
          </a:p>
          <a:p>
            <a:pPr lvl="1"/>
            <a:r>
              <a:rPr lang="en-US" sz="1800" dirty="0" smtClean="0"/>
              <a:t>Student Activities Fee: $87.35 (excluding two responses) vs. actual fee of $92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dirty="0" smtClean="0"/>
              <a:t>Our Results</a:t>
            </a:r>
            <a:br>
              <a:rPr lang="en-US" sz="3200" dirty="0" smtClean="0"/>
            </a:br>
            <a:r>
              <a:rPr lang="en-US" sz="2200" dirty="0" smtClean="0"/>
              <a:t>-Port Authority Fee</a:t>
            </a:r>
            <a:endParaRPr lang="en-US" sz="2200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457200" y="1295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181600" y="1371600"/>
            <a:ext cx="3200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Asked two primary questions: how much each undergraduate </a:t>
            </a:r>
            <a:r>
              <a:rPr lang="en-US" i="1" dirty="0" smtClean="0"/>
              <a:t>is</a:t>
            </a:r>
            <a:r>
              <a:rPr lang="en-US" dirty="0" smtClean="0"/>
              <a:t> willing to pay for the Port Authority Fee, and how much each undergraduate student </a:t>
            </a:r>
            <a:r>
              <a:rPr lang="en-US" i="1" dirty="0" smtClean="0"/>
              <a:t>should</a:t>
            </a:r>
            <a:r>
              <a:rPr lang="en-US" dirty="0" smtClean="0"/>
              <a:t> be willing to pay for the Port Authority Fee, based on answers they gave for how often they ride the busses.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5800" y="4114800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We applied both of these questions to the mean CMU undergraduate student, the median student and each student individually.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average number of times each student rode the bus per semester was 55 times. The median was 25.72 rides.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685800" y="5334000"/>
          <a:ext cx="35052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572000" y="5334000"/>
          <a:ext cx="35052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dirty="0" smtClean="0"/>
              <a:t>Our Results</a:t>
            </a:r>
            <a:br>
              <a:rPr lang="en-US" sz="3200" dirty="0" smtClean="0"/>
            </a:br>
            <a:r>
              <a:rPr lang="en-US" sz="2200" dirty="0" smtClean="0"/>
              <a:t>-Port Authority Fee</a:t>
            </a:r>
            <a:endParaRPr lang="en-US" sz="2200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381000" y="1371600"/>
          <a:ext cx="4191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/>
          <p:nvPr/>
        </p:nvGraphicFramePr>
        <p:xfrm>
          <a:off x="4648200" y="1371600"/>
          <a:ext cx="4191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4191000" y="4267200"/>
          <a:ext cx="41148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1000" y="4191000"/>
            <a:ext cx="3429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Despite the fact that a minority of respondents claimed to be willing to pay at least $42, 61.41% are getting their money’s worth from the fee.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Some of the variance in rides per semester can be explained by differences in year in school or housing situation.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dirty="0" smtClean="0"/>
              <a:t>Our Results</a:t>
            </a:r>
            <a:br>
              <a:rPr lang="en-US" sz="3200" dirty="0" smtClean="0"/>
            </a:br>
            <a:r>
              <a:rPr lang="en-US" sz="2200" dirty="0" smtClean="0"/>
              <a:t>-Media Fee</a:t>
            </a:r>
            <a:endParaRPr lang="en-US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7543800" y="3581400"/>
            <a:ext cx="1371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 average amount spent on newspapers had there not been a fee is $14.38.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median is $2.</a:t>
            </a:r>
            <a:endParaRPr lang="en-US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381000" y="1295400"/>
          <a:ext cx="8382000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381000" y="3657600"/>
          <a:ext cx="39624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/>
          <p:nvPr/>
        </p:nvGraphicFramePr>
        <p:xfrm>
          <a:off x="4495800" y="3657600"/>
          <a:ext cx="28956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Our Results</a:t>
            </a:r>
            <a:br>
              <a:rPr lang="en-US" sz="3200" dirty="0" smtClean="0"/>
            </a:br>
            <a:r>
              <a:rPr lang="en-US" sz="2400" dirty="0" smtClean="0"/>
              <a:t>-Technology Fee</a:t>
            </a:r>
            <a:endParaRPr lang="en-US" sz="2400" dirty="0"/>
          </a:p>
        </p:txBody>
      </p:sp>
      <p:graphicFrame>
        <p:nvGraphicFramePr>
          <p:cNvPr id="11" name="Chart 10"/>
          <p:cNvGraphicFramePr/>
          <p:nvPr/>
        </p:nvGraphicFramePr>
        <p:xfrm>
          <a:off x="152400" y="1371600"/>
          <a:ext cx="8763000" cy="2924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04800" y="4495800"/>
            <a:ext cx="8305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In a similar fashion to what we did with the Port Authority Fee and Media Fee, we can assign a dollar value to each software package and compare the cost of purchasing each package individually to the total cost of the fee per semester.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mean value that a CMU undergraduate would have spent per semester on software is $2,439.10. The median is $1,778.20.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fee per semester is only $75.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As with the other two fees, we can also compare these costs on an individual basis.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Our Results</a:t>
            </a:r>
            <a:br>
              <a:rPr lang="en-US" sz="3200" dirty="0" smtClean="0"/>
            </a:br>
            <a:r>
              <a:rPr lang="en-US" sz="2400" dirty="0" smtClean="0"/>
              <a:t>-Technology Fee</a:t>
            </a:r>
            <a:endParaRPr lang="en-US" sz="2400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4267200" y="152400"/>
          <a:ext cx="47244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/>
          <p:nvPr/>
        </p:nvGraphicFramePr>
        <p:xfrm>
          <a:off x="228600" y="1600200"/>
          <a:ext cx="38862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267200" y="2667000"/>
          <a:ext cx="47244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228600" y="4191000"/>
          <a:ext cx="38862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343400" y="5103674"/>
            <a:ext cx="457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Despite the fact that the mean and median values for the money that would have been spent on software are much higher than the fee, there is still a somewhat large minority of people who used only the free or very cheap software packages.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Our Results</a:t>
            </a:r>
            <a:br>
              <a:rPr lang="en-US" sz="3200" dirty="0" smtClean="0"/>
            </a:br>
            <a:r>
              <a:rPr lang="en-US" sz="2400" dirty="0" smtClean="0"/>
              <a:t>-Student Activities Fee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724400" y="5334000"/>
            <a:ext cx="441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The Student Activities Fee, unlike the other three fees , is not a quantifiable fee in terms of utilization, but the majority of students think it is fair and the majority of students are involved in student organizations.</a:t>
            </a:r>
            <a:endParaRPr lang="en-US" sz="1600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5029200" y="762000"/>
          <a:ext cx="26670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5029200" y="2895600"/>
          <a:ext cx="38100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304800" y="1447800"/>
          <a:ext cx="43434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/>
          <p:nvPr/>
        </p:nvGraphicFramePr>
        <p:xfrm>
          <a:off x="304800" y="4114800"/>
          <a:ext cx="43434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Imputation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5257800"/>
          </a:xfrm>
        </p:spPr>
        <p:txBody>
          <a:bodyPr>
            <a:normAutofit/>
          </a:bodyPr>
          <a:lstStyle/>
          <a:p>
            <a:endParaRPr lang="en-US" sz="1800" dirty="0" smtClean="0"/>
          </a:p>
          <a:p>
            <a:r>
              <a:rPr lang="en-US" sz="2000" dirty="0" smtClean="0"/>
              <a:t>Item Non Response </a:t>
            </a:r>
          </a:p>
          <a:p>
            <a:pPr>
              <a:buNone/>
            </a:pPr>
            <a:r>
              <a:rPr lang="en-US" sz="2000" dirty="0" smtClean="0"/>
              <a:t>		“If you are, how much do you think each fee costs per semester?”		</a:t>
            </a:r>
          </a:p>
          <a:p>
            <a:pPr lvl="2">
              <a:buNone/>
            </a:pPr>
            <a:r>
              <a:rPr lang="en-US" dirty="0" smtClean="0"/>
              <a:t>					             				</a:t>
            </a:r>
          </a:p>
          <a:p>
            <a:pPr lvl="1">
              <a:buNone/>
            </a:pPr>
            <a:r>
              <a:rPr lang="en-US" sz="2400" dirty="0" smtClean="0"/>
              <a:t>						    </a:t>
            </a:r>
            <a:r>
              <a:rPr lang="en-US" dirty="0" smtClean="0"/>
              <a:t>					        </a:t>
            </a:r>
          </a:p>
          <a:p>
            <a:pPr lvl="1"/>
            <a:endParaRPr lang="en-US" sz="2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sz="1800" dirty="0" smtClean="0"/>
              <a:t>Unrealistic values  were considered as non-response and imputed.</a:t>
            </a:r>
            <a:endParaRPr lang="en-US" sz="18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28600" y="2362200"/>
          <a:ext cx="8686800" cy="289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200" y="1676400"/>
            <a:ext cx="7383780" cy="4343400"/>
          </a:xfrm>
        </p:spPr>
      </p:pic>
      <p:sp>
        <p:nvSpPr>
          <p:cNvPr id="5" name="Rectangle 4"/>
          <p:cNvSpPr/>
          <p:nvPr/>
        </p:nvSpPr>
        <p:spPr>
          <a:xfrm>
            <a:off x="1066800" y="2895600"/>
            <a:ext cx="6934200" cy="9906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1490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Conclusions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General Conclusions:</a:t>
            </a:r>
          </a:p>
          <a:p>
            <a:endParaRPr lang="en-US" sz="1800" dirty="0" smtClean="0"/>
          </a:p>
        </p:txBody>
      </p:sp>
      <p:graphicFrame>
        <p:nvGraphicFramePr>
          <p:cNvPr id="5" name="Diagram 4"/>
          <p:cNvGraphicFramePr/>
          <p:nvPr/>
        </p:nvGraphicFramePr>
        <p:xfrm>
          <a:off x="1066800" y="2133600"/>
          <a:ext cx="6629400" cy="294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Lessons Learned: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1348" y="296061"/>
            <a:ext cx="3882052" cy="291153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3641661"/>
            <a:ext cx="3882052" cy="291153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24400" y="288861"/>
            <a:ext cx="3882052" cy="291153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6" cstate="print"/>
          <a:srcRect t="4052"/>
          <a:stretch/>
        </p:blipFill>
        <p:spPr>
          <a:xfrm>
            <a:off x="4724400" y="3645408"/>
            <a:ext cx="3878933" cy="290779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5800" y="2551777"/>
            <a:ext cx="1676400" cy="461665"/>
          </a:xfrm>
          <a:prstGeom prst="rect">
            <a:avLst/>
          </a:prstGeom>
          <a:solidFill>
            <a:schemeClr val="bg2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Activity Fee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18532" y="2541602"/>
            <a:ext cx="2525268" cy="461665"/>
          </a:xfrm>
          <a:prstGeom prst="rect">
            <a:avLst/>
          </a:prstGeom>
          <a:solidFill>
            <a:schemeClr val="bg2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Port Authority Fee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5871864"/>
            <a:ext cx="1524000" cy="461665"/>
          </a:xfrm>
          <a:prstGeom prst="rect">
            <a:avLst/>
          </a:prstGeom>
          <a:solidFill>
            <a:schemeClr val="bg2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Media Fee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33772" y="5871863"/>
            <a:ext cx="2129028" cy="461665"/>
          </a:xfrm>
          <a:prstGeom prst="rect">
            <a:avLst/>
          </a:prstGeom>
          <a:solidFill>
            <a:schemeClr val="bg2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Technology Fee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883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Questionnaire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Demographics</a:t>
            </a:r>
          </a:p>
          <a:p>
            <a:pPr lvl="1"/>
            <a:r>
              <a:rPr lang="en-US" sz="2200" dirty="0" smtClean="0"/>
              <a:t>Year</a:t>
            </a:r>
          </a:p>
          <a:p>
            <a:pPr lvl="1"/>
            <a:r>
              <a:rPr lang="en-US" sz="2200" dirty="0" smtClean="0"/>
              <a:t>Gender</a:t>
            </a:r>
          </a:p>
          <a:p>
            <a:pPr lvl="1"/>
            <a:r>
              <a:rPr lang="en-US" sz="2200" dirty="0" smtClean="0"/>
              <a:t>On/Off Campus</a:t>
            </a:r>
          </a:p>
          <a:p>
            <a:pPr lvl="1"/>
            <a:r>
              <a:rPr lang="en-US" sz="2200" dirty="0" smtClean="0"/>
              <a:t>Student Organizations</a:t>
            </a:r>
          </a:p>
          <a:p>
            <a:pPr lvl="1"/>
            <a:r>
              <a:rPr lang="en-US" sz="2200" dirty="0" smtClean="0"/>
              <a:t>International Student</a:t>
            </a:r>
          </a:p>
          <a:p>
            <a:r>
              <a:rPr lang="en-US" dirty="0" smtClean="0"/>
              <a:t>Perception</a:t>
            </a:r>
          </a:p>
          <a:p>
            <a:pPr lvl="1"/>
            <a:r>
              <a:rPr lang="en-US" sz="2200" dirty="0" smtClean="0"/>
              <a:t>Awareness of a particular fee</a:t>
            </a:r>
          </a:p>
          <a:p>
            <a:pPr lvl="1"/>
            <a:r>
              <a:rPr lang="en-US" sz="2200" dirty="0" smtClean="0"/>
              <a:t>Estimate of fee</a:t>
            </a:r>
          </a:p>
          <a:p>
            <a:r>
              <a:rPr lang="en-US" dirty="0" smtClean="0"/>
              <a:t>Attitude</a:t>
            </a:r>
          </a:p>
          <a:p>
            <a:pPr lvl="1"/>
            <a:r>
              <a:rPr lang="en-US" sz="2200" dirty="0" smtClean="0"/>
              <a:t>Subjects’ feelings on particular fees </a:t>
            </a:r>
          </a:p>
          <a:p>
            <a:r>
              <a:rPr lang="en-US" dirty="0" smtClean="0"/>
              <a:t>Utilization</a:t>
            </a:r>
          </a:p>
          <a:p>
            <a:pPr lvl="1"/>
            <a:r>
              <a:rPr lang="en-US" sz="2400" dirty="0" smtClean="0"/>
              <a:t>Students’ actual usage of services provided by fees</a:t>
            </a:r>
          </a:p>
          <a:p>
            <a:pPr lvl="1"/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676401"/>
            <a:ext cx="2990850" cy="2924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0411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763000" cy="89916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en-US" sz="3900" dirty="0">
                <a:latin typeface="Bodoni" pitchFamily="34"/>
              </a:rPr>
              <a:t>Our Sample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222885" y="1645920"/>
            <a:ext cx="8698230" cy="4937760"/>
          </a:xfrm>
        </p:spPr>
        <p:txBody>
          <a:bodyPr lIns="0" tIns="0" rIns="0" bIns="0">
            <a:normAutofit/>
          </a:bodyPr>
          <a:lstStyle/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1800" dirty="0"/>
              <a:t>We were looking for a 10% </a:t>
            </a:r>
            <a:r>
              <a:rPr lang="en-US" sz="1800" dirty="0" smtClean="0"/>
              <a:t>SE</a:t>
            </a: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endParaRPr lang="en-US" sz="1800" dirty="0"/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1800" dirty="0"/>
              <a:t>There are 5,892 Undergraduates so we needed 96.04 </a:t>
            </a:r>
            <a:r>
              <a:rPr lang="en-US" sz="1800" dirty="0" smtClean="0"/>
              <a:t>responses</a:t>
            </a: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en-US" sz="1800" dirty="0"/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1800" dirty="0"/>
              <a:t>expected a 20% response </a:t>
            </a:r>
            <a:r>
              <a:rPr lang="en-US" sz="1800" dirty="0" smtClean="0"/>
              <a:t>rate</a:t>
            </a: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en-US" sz="1800" dirty="0"/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1800" dirty="0"/>
              <a:t>Need a sample of approximately 500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Selecting the Sample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Used random numbers and C-Book</a:t>
            </a:r>
          </a:p>
          <a:p>
            <a:endParaRPr lang="en-US" sz="1800" dirty="0" smtClean="0"/>
          </a:p>
          <a:p>
            <a:r>
              <a:rPr lang="en-US" sz="1800" dirty="0" smtClean="0"/>
              <a:t>Wrote a web app that gave 3 random variables: page, column and row.</a:t>
            </a:r>
          </a:p>
          <a:p>
            <a:endParaRPr lang="en-US" sz="1800" dirty="0" smtClean="0"/>
          </a:p>
          <a:p>
            <a:r>
              <a:rPr lang="en-US" sz="1800" dirty="0" smtClean="0"/>
              <a:t>If issue, just got new random numbers</a:t>
            </a:r>
          </a:p>
          <a:p>
            <a:endParaRPr lang="en-US" sz="1800" dirty="0" smtClean="0"/>
          </a:p>
          <a:p>
            <a:r>
              <a:rPr lang="en-US" sz="1800" dirty="0" smtClean="0"/>
              <a:t>Selected 500 people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Sending Out The Survey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Sent out the email to 496 people</a:t>
            </a:r>
          </a:p>
          <a:p>
            <a:endParaRPr lang="en-US" sz="1800" dirty="0" smtClean="0"/>
          </a:p>
          <a:p>
            <a:r>
              <a:rPr lang="en-US" sz="1800" dirty="0" smtClean="0"/>
              <a:t>4 people had previously opted-out of Survey Monkey Survey</a:t>
            </a:r>
          </a:p>
          <a:p>
            <a:endParaRPr lang="en-US" sz="1800" dirty="0" smtClean="0"/>
          </a:p>
          <a:p>
            <a:r>
              <a:rPr lang="en-US" sz="1800" dirty="0" smtClean="0"/>
              <a:t>Sent 3 emails so far</a:t>
            </a:r>
          </a:p>
          <a:p>
            <a:pPr lvl="1"/>
            <a:r>
              <a:rPr lang="en-US" sz="1800" dirty="0" smtClean="0"/>
              <a:t> Initial - Mar 29</a:t>
            </a:r>
          </a:p>
          <a:p>
            <a:pPr lvl="1"/>
            <a:r>
              <a:rPr lang="en-US" sz="1800" dirty="0" smtClean="0"/>
              <a:t>1st reminder - March 31</a:t>
            </a:r>
          </a:p>
          <a:p>
            <a:pPr lvl="1"/>
            <a:r>
              <a:rPr lang="en-US" sz="1800" dirty="0" smtClean="0"/>
              <a:t>2nd reminder - April 4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The Email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err="1" smtClean="0"/>
              <a:t>Subject:What</a:t>
            </a:r>
            <a:r>
              <a:rPr lang="en-US" dirty="0" smtClean="0"/>
              <a:t> do you think about mandatory student fees?</a:t>
            </a:r>
            <a:br>
              <a:rPr lang="en-US" dirty="0" smtClean="0"/>
            </a:br>
            <a:r>
              <a:rPr lang="en-US" dirty="0" err="1" smtClean="0"/>
              <a:t>Body:Dear</a:t>
            </a:r>
            <a:r>
              <a:rPr lang="en-US" dirty="0" smtClean="0"/>
              <a:t> Student,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We’re a team of students doing a survey for our 36-303 survey class. Our survey is about your attitude towards how our tuition and mandatory fees are used for non-academic resources.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 have randomly selected you to complete our survey, which should not take more than 5 minutes. We need your help to make this project a success, so please fill it out!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Here is a link to the survey: 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http://www.surveymonkey.com/s.aspx</a:t>
            </a:r>
            <a:r>
              <a:rPr lang="en-US" dirty="0" smtClean="0"/>
              <a:t>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 much appreciation,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Joe Burgess </a:t>
            </a:r>
            <a:br>
              <a:rPr lang="en-US" dirty="0" smtClean="0"/>
            </a:br>
            <a:r>
              <a:rPr lang="en-US" dirty="0" smtClean="0"/>
              <a:t>Alexandra </a:t>
            </a:r>
            <a:r>
              <a:rPr lang="en-US" dirty="0" err="1" smtClean="0"/>
              <a:t>Lecompte</a:t>
            </a:r>
            <a:r>
              <a:rPr lang="en-US" dirty="0" smtClean="0"/>
              <a:t> </a:t>
            </a:r>
            <a:br>
              <a:rPr lang="en-US" dirty="0" smtClean="0"/>
            </a:br>
            <a:r>
              <a:rPr lang="en-US" dirty="0" smtClean="0"/>
              <a:t>John Lee </a:t>
            </a:r>
            <a:br>
              <a:rPr lang="en-US" dirty="0" smtClean="0"/>
            </a:br>
            <a:r>
              <a:rPr lang="en-US" dirty="0" smtClean="0"/>
              <a:t>Ben McGrath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Please note: If you do not wish to receive further emails from us, please click the link below, and you will be automatically removed from our mailing list. 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http://www.surveymonkey.com/optout.aspx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Post-Stratification</a:t>
            </a:r>
          </a:p>
          <a:p>
            <a:pPr lvl="1"/>
            <a:r>
              <a:rPr lang="en-US" dirty="0" smtClean="0"/>
              <a:t>School, Year</a:t>
            </a:r>
          </a:p>
          <a:p>
            <a:pPr lvl="1"/>
            <a:r>
              <a:rPr lang="en-US" dirty="0" smtClean="0"/>
              <a:t>Not by Gender</a:t>
            </a:r>
          </a:p>
          <a:p>
            <a:r>
              <a:rPr lang="en-US" dirty="0" smtClean="0"/>
              <a:t>Imputation</a:t>
            </a:r>
          </a:p>
          <a:p>
            <a:pPr lvl="1"/>
            <a:r>
              <a:rPr lang="en-US" dirty="0" smtClean="0"/>
              <a:t>Done for item non-response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1951</TotalTime>
  <Words>1253</Words>
  <Application>Microsoft Office PowerPoint</Application>
  <PresentationFormat>On-screen Show (4:3)</PresentationFormat>
  <Paragraphs>178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Undergraduates' Perception and Utilization of Mandatory Fees </vt:lpstr>
      <vt:lpstr>Motivation</vt:lpstr>
      <vt:lpstr>Slide 3</vt:lpstr>
      <vt:lpstr>Questionnaire</vt:lpstr>
      <vt:lpstr>Our Sample</vt:lpstr>
      <vt:lpstr>Selecting the Sample </vt:lpstr>
      <vt:lpstr>Sending Out The Survey </vt:lpstr>
      <vt:lpstr>The Email</vt:lpstr>
      <vt:lpstr>What’s New</vt:lpstr>
      <vt:lpstr>Our Respondents -Demographic Results</vt:lpstr>
      <vt:lpstr>Post Processing</vt:lpstr>
      <vt:lpstr>Pre-Stratified Results</vt:lpstr>
      <vt:lpstr>Our Results -Port Authority Fee</vt:lpstr>
      <vt:lpstr>Our Results -Port Authority Fee</vt:lpstr>
      <vt:lpstr>Our Results -Media Fee</vt:lpstr>
      <vt:lpstr>Our Results -Technology Fee</vt:lpstr>
      <vt:lpstr>Our Results -Technology Fee</vt:lpstr>
      <vt:lpstr>Our Results -Student Activities Fee</vt:lpstr>
      <vt:lpstr>Imputation </vt:lpstr>
      <vt:lpstr>Conclusions</vt:lpstr>
      <vt:lpstr>Lessons Learned: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Respondents -Demographic Results</dc:title>
  <dc:creator>Benjamin</dc:creator>
  <cp:lastModifiedBy>jmburges</cp:lastModifiedBy>
  <cp:revision>74</cp:revision>
  <dcterms:created xsi:type="dcterms:W3CDTF">2010-04-07T03:03:09Z</dcterms:created>
  <dcterms:modified xsi:type="dcterms:W3CDTF">2010-04-22T18:34:09Z</dcterms:modified>
</cp:coreProperties>
</file>