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8" r:id="rId1"/>
  </p:sldMasterIdLst>
  <p:notesMasterIdLst>
    <p:notesMasterId r:id="rId30"/>
  </p:notesMasterIdLst>
  <p:sldIdLst>
    <p:sldId id="261" r:id="rId2"/>
    <p:sldId id="262" r:id="rId3"/>
    <p:sldId id="263" r:id="rId4"/>
    <p:sldId id="268" r:id="rId5"/>
    <p:sldId id="270" r:id="rId6"/>
    <p:sldId id="269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87" r:id="rId23"/>
    <p:sldId id="280" r:id="rId24"/>
    <p:sldId id="281" r:id="rId25"/>
    <p:sldId id="282" r:id="rId26"/>
    <p:sldId id="260" r:id="rId27"/>
    <p:sldId id="285" r:id="rId28"/>
    <p:sldId id="289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xmlns:mc="http://schemas.openxmlformats.org/markup-compatibility/2006" xmlns:a14="http://schemas.microsoft.com/office/drawing/2010/main" val="FF0000" mc:Ignorable="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8" autoAdjust="0"/>
    <p:restoredTop sz="94660"/>
  </p:normalViewPr>
  <p:slideViewPr>
    <p:cSldViewPr snapToGrid="0" snapToObjects="1">
      <p:cViewPr>
        <p:scale>
          <a:sx n="80" d="100"/>
          <a:sy n="80" d="100"/>
        </p:scale>
        <p:origin x="-1926" y="-7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onypoor:Desktop:Proportions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onypoor:Desktop:Proportions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onypoor:Desktop:Proportions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onypoor:Desktop:Proportions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onypoor:Desktop:Proportions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tonypoor:Desktop:Proportion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cat>
            <c:strRef>
              <c:f>Sheet1!$H$43:$I$43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Sheet1!$H$44:$I$44</c:f>
              <c:numCache>
                <c:formatCode>General</c:formatCode>
                <c:ptCount val="2"/>
                <c:pt idx="0">
                  <c:v>64</c:v>
                </c:pt>
                <c:pt idx="1">
                  <c:v>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1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cat>
            <c:strRef>
              <c:f>Sheet1!$K$43:$L$43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Sheet1!$K$44:$L$44</c:f>
              <c:numCache>
                <c:formatCode>General</c:formatCode>
                <c:ptCount val="2"/>
                <c:pt idx="0">
                  <c:v>54</c:v>
                </c:pt>
                <c:pt idx="1">
                  <c:v>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1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cat>
            <c:strRef>
              <c:f>Sheet1!$H$6:$K$6</c:f>
              <c:strCache>
                <c:ptCount val="4"/>
                <c:pt idx="0">
                  <c:v>Freshmen</c:v>
                </c:pt>
                <c:pt idx="1">
                  <c:v>Sophomores</c:v>
                </c:pt>
                <c:pt idx="2">
                  <c:v>Juniors</c:v>
                </c:pt>
                <c:pt idx="3">
                  <c:v>Seniors</c:v>
                </c:pt>
              </c:strCache>
            </c:strRef>
          </c:cat>
          <c:val>
            <c:numRef>
              <c:f>Sheet1!$H$7:$K$7</c:f>
              <c:numCache>
                <c:formatCode>General</c:formatCode>
                <c:ptCount val="4"/>
                <c:pt idx="0">
                  <c:v>1377</c:v>
                </c:pt>
                <c:pt idx="1">
                  <c:v>1337</c:v>
                </c:pt>
                <c:pt idx="2">
                  <c:v>1247</c:v>
                </c:pt>
                <c:pt idx="3">
                  <c:v>1258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1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cat>
            <c:strRef>
              <c:f>Sheet1!$H$9:$K$9</c:f>
              <c:strCache>
                <c:ptCount val="4"/>
                <c:pt idx="0">
                  <c:v>Freshmen</c:v>
                </c:pt>
                <c:pt idx="1">
                  <c:v>Sophomores</c:v>
                </c:pt>
                <c:pt idx="2">
                  <c:v>Juniors</c:v>
                </c:pt>
                <c:pt idx="3">
                  <c:v>Senior</c:v>
                </c:pt>
              </c:strCache>
            </c:strRef>
          </c:cat>
          <c:val>
            <c:numRef>
              <c:f>Sheet1!$H$10:$K$10</c:f>
              <c:numCache>
                <c:formatCode>General</c:formatCode>
                <c:ptCount val="4"/>
                <c:pt idx="0">
                  <c:v>68</c:v>
                </c:pt>
                <c:pt idx="1">
                  <c:v>55</c:v>
                </c:pt>
                <c:pt idx="2">
                  <c:v>71</c:v>
                </c:pt>
                <c:pt idx="3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1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cat>
            <c:strRef>
              <c:f>Sheet1!$H$27:$M$27</c:f>
              <c:strCache>
                <c:ptCount val="6"/>
                <c:pt idx="0">
                  <c:v>CFA</c:v>
                </c:pt>
                <c:pt idx="1">
                  <c:v>CIT</c:v>
                </c:pt>
                <c:pt idx="2">
                  <c:v>HSS</c:v>
                </c:pt>
                <c:pt idx="3">
                  <c:v>MCS</c:v>
                </c:pt>
                <c:pt idx="4">
                  <c:v>SCS</c:v>
                </c:pt>
                <c:pt idx="5">
                  <c:v>TSB</c:v>
                </c:pt>
              </c:strCache>
            </c:strRef>
          </c:cat>
          <c:val>
            <c:numRef>
              <c:f>Sheet1!$H$28:$M$28</c:f>
              <c:numCache>
                <c:formatCode>General</c:formatCode>
                <c:ptCount val="6"/>
                <c:pt idx="0">
                  <c:v>905</c:v>
                </c:pt>
                <c:pt idx="1">
                  <c:v>1609</c:v>
                </c:pt>
                <c:pt idx="2">
                  <c:v>1047</c:v>
                </c:pt>
                <c:pt idx="3">
                  <c:v>705</c:v>
                </c:pt>
                <c:pt idx="4">
                  <c:v>564</c:v>
                </c:pt>
                <c:pt idx="5">
                  <c:v>389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1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cat>
            <c:strRef>
              <c:f>Sheet1!$H$30:$M$30</c:f>
              <c:strCache>
                <c:ptCount val="6"/>
                <c:pt idx="0">
                  <c:v>CFA</c:v>
                </c:pt>
                <c:pt idx="1">
                  <c:v>CIT</c:v>
                </c:pt>
                <c:pt idx="2">
                  <c:v>HSS</c:v>
                </c:pt>
                <c:pt idx="3">
                  <c:v>MCS</c:v>
                </c:pt>
                <c:pt idx="4">
                  <c:v>SCS</c:v>
                </c:pt>
                <c:pt idx="5">
                  <c:v>TSB</c:v>
                </c:pt>
              </c:strCache>
            </c:strRef>
          </c:cat>
          <c:val>
            <c:numRef>
              <c:f>Sheet1!$H$31:$M$31</c:f>
              <c:numCache>
                <c:formatCode>General</c:formatCode>
                <c:ptCount val="6"/>
                <c:pt idx="0">
                  <c:v>38</c:v>
                </c:pt>
                <c:pt idx="1">
                  <c:v>75</c:v>
                </c:pt>
                <c:pt idx="2">
                  <c:v>45</c:v>
                </c:pt>
                <c:pt idx="3">
                  <c:v>33</c:v>
                </c:pt>
                <c:pt idx="4">
                  <c:v>22</c:v>
                </c:pt>
                <c:pt idx="5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1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03921A-4D02-4422-8BBA-7A35EB0538BD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E4EF51C-EC80-4735-AAA8-0F247C7F4DAA}">
      <dgm:prSet/>
      <dgm:spPr/>
      <dgm:t>
        <a:bodyPr/>
        <a:lstStyle/>
        <a:p>
          <a:r>
            <a:rPr lang="en-US" dirty="0" smtClean="0"/>
            <a:t>Revenues</a:t>
          </a:r>
        </a:p>
      </dgm:t>
    </dgm:pt>
    <dgm:pt modelId="{7F2A78B9-16F1-417B-A1DD-79B51E6490F0}" type="parTrans" cxnId="{4CF684FC-2742-47DE-85D0-8FF928B2262B}">
      <dgm:prSet/>
      <dgm:spPr/>
      <dgm:t>
        <a:bodyPr/>
        <a:lstStyle/>
        <a:p>
          <a:endParaRPr lang="en-US"/>
        </a:p>
      </dgm:t>
    </dgm:pt>
    <dgm:pt modelId="{9CBDBF96-9FBB-44CE-B4C0-114877BCD0BA}" type="sibTrans" cxnId="{4CF684FC-2742-47DE-85D0-8FF928B2262B}">
      <dgm:prSet/>
      <dgm:spPr/>
      <dgm:t>
        <a:bodyPr/>
        <a:lstStyle/>
        <a:p>
          <a:endParaRPr lang="en-US"/>
        </a:p>
      </dgm:t>
    </dgm:pt>
    <dgm:pt modelId="{9812B6C0-B901-4019-8F06-477CBEA4F063}">
      <dgm:prSet/>
      <dgm:spPr/>
      <dgm:t>
        <a:bodyPr/>
        <a:lstStyle/>
        <a:p>
          <a:r>
            <a:rPr lang="en-US" dirty="0" smtClean="0"/>
            <a:t>Market Share</a:t>
          </a:r>
        </a:p>
      </dgm:t>
    </dgm:pt>
    <dgm:pt modelId="{791C8CB1-F2A8-44BA-A32B-9624BFAACAE2}" type="parTrans" cxnId="{2FA1E96C-7DBD-40E8-9547-B0CD8E05F6F9}">
      <dgm:prSet/>
      <dgm:spPr/>
      <dgm:t>
        <a:bodyPr/>
        <a:lstStyle/>
        <a:p>
          <a:endParaRPr lang="en-US"/>
        </a:p>
      </dgm:t>
    </dgm:pt>
    <dgm:pt modelId="{CD7D02FF-1A51-4B04-8B20-9FFB0EC95191}" type="sibTrans" cxnId="{2FA1E96C-7DBD-40E8-9547-B0CD8E05F6F9}">
      <dgm:prSet/>
      <dgm:spPr/>
      <dgm:t>
        <a:bodyPr/>
        <a:lstStyle/>
        <a:p>
          <a:endParaRPr lang="en-US"/>
        </a:p>
      </dgm:t>
    </dgm:pt>
    <dgm:pt modelId="{8518D2BE-FA45-4D35-BC9A-AEE8281553D2}">
      <dgm:prSet/>
      <dgm:spPr/>
      <dgm:t>
        <a:bodyPr/>
        <a:lstStyle/>
        <a:p>
          <a:r>
            <a:rPr lang="en-US" dirty="0" smtClean="0"/>
            <a:t>Brand Value</a:t>
          </a:r>
        </a:p>
      </dgm:t>
    </dgm:pt>
    <dgm:pt modelId="{5AB09B23-E5DB-4404-8CAB-2BF492434F0C}" type="parTrans" cxnId="{2B4A2E74-5A5E-4867-8A22-7999A9BFACD2}">
      <dgm:prSet/>
      <dgm:spPr/>
      <dgm:t>
        <a:bodyPr/>
        <a:lstStyle/>
        <a:p>
          <a:endParaRPr lang="en-US"/>
        </a:p>
      </dgm:t>
    </dgm:pt>
    <dgm:pt modelId="{BCAE3732-CDA3-4DA1-BA7C-3DB47DF65134}" type="sibTrans" cxnId="{2B4A2E74-5A5E-4867-8A22-7999A9BFACD2}">
      <dgm:prSet/>
      <dgm:spPr/>
      <dgm:t>
        <a:bodyPr/>
        <a:lstStyle/>
        <a:p>
          <a:endParaRPr lang="en-US"/>
        </a:p>
      </dgm:t>
    </dgm:pt>
    <dgm:pt modelId="{22FABB0B-74AE-496A-89C4-564C0E8F1D8B}">
      <dgm:prSet custT="1"/>
      <dgm:spPr/>
      <dgm:t>
        <a:bodyPr/>
        <a:lstStyle/>
        <a:p>
          <a:r>
            <a:rPr lang="en-US" sz="3200" dirty="0" smtClean="0"/>
            <a:t>Pizza Shops</a:t>
          </a:r>
        </a:p>
      </dgm:t>
    </dgm:pt>
    <dgm:pt modelId="{DEE93F92-ED59-4EC7-818E-8CF3192857E5}" type="parTrans" cxnId="{67D091BB-FB14-486B-BA8F-FCB6E15ADA02}">
      <dgm:prSet/>
      <dgm:spPr/>
      <dgm:t>
        <a:bodyPr/>
        <a:lstStyle/>
        <a:p>
          <a:endParaRPr lang="en-US"/>
        </a:p>
      </dgm:t>
    </dgm:pt>
    <dgm:pt modelId="{F2F8D5BF-8ED6-4BF2-99A9-0DC05174B45A}" type="sibTrans" cxnId="{67D091BB-FB14-486B-BA8F-FCB6E15ADA02}">
      <dgm:prSet/>
      <dgm:spPr/>
      <dgm:t>
        <a:bodyPr/>
        <a:lstStyle/>
        <a:p>
          <a:endParaRPr lang="en-US"/>
        </a:p>
      </dgm:t>
    </dgm:pt>
    <dgm:pt modelId="{DD709C52-FBBE-46DB-B195-1773BBC997E4}" type="pres">
      <dgm:prSet presAssocID="{A003921A-4D02-4422-8BBA-7A35EB0538BD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AC1A092-3296-4FAD-93BA-50DC8CE57626}" type="pres">
      <dgm:prSet presAssocID="{A003921A-4D02-4422-8BBA-7A35EB0538BD}" presName="ellipse" presStyleLbl="trBgShp" presStyleIdx="0" presStyleCnt="1"/>
      <dgm:spPr/>
    </dgm:pt>
    <dgm:pt modelId="{80EC76B5-4AC2-40FA-AB2B-7E15902DBB51}" type="pres">
      <dgm:prSet presAssocID="{A003921A-4D02-4422-8BBA-7A35EB0538BD}" presName="arrow1" presStyleLbl="fgShp" presStyleIdx="0" presStyleCnt="1"/>
      <dgm:spPr/>
    </dgm:pt>
    <dgm:pt modelId="{77778BFA-D4B7-416D-BEDB-F5C75EAF7FA9}" type="pres">
      <dgm:prSet presAssocID="{A003921A-4D02-4422-8BBA-7A35EB0538BD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EE3DAC-6328-4FD8-A439-E30EC12FF579}" type="pres">
      <dgm:prSet presAssocID="{9812B6C0-B901-4019-8F06-477CBEA4F063}" presName="item1" presStyleLbl="node1" presStyleIdx="0" presStyleCnt="3" custLinFactNeighborX="53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64AD93-928E-4803-9B75-B3DA0BC089A2}" type="pres">
      <dgm:prSet presAssocID="{8518D2BE-FA45-4D35-BC9A-AEE8281553D2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04C1BC-3B65-4C2D-918A-F2E4CF909C30}" type="pres">
      <dgm:prSet presAssocID="{22FABB0B-74AE-496A-89C4-564C0E8F1D8B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6101AC-6522-46F7-8A1B-DBF33C6C50A9}" type="pres">
      <dgm:prSet presAssocID="{A003921A-4D02-4422-8BBA-7A35EB0538BD}" presName="funnel" presStyleLbl="trAlignAcc1" presStyleIdx="0" presStyleCnt="1" custLinFactNeighborX="549" custLinFactNeighborY="1854"/>
      <dgm:spPr/>
    </dgm:pt>
  </dgm:ptLst>
  <dgm:cxnLst>
    <dgm:cxn modelId="{6F8DA8E8-D2C0-F94E-915F-211F4BD068E1}" type="presOf" srcId="{8518D2BE-FA45-4D35-BC9A-AEE8281553D2}" destId="{72EE3DAC-6328-4FD8-A439-E30EC12FF579}" srcOrd="0" destOrd="0" presId="urn:microsoft.com/office/officeart/2005/8/layout/funnel1"/>
    <dgm:cxn modelId="{DD695CEE-7B77-F044-B8D4-CD179DED84C6}" type="presOf" srcId="{A003921A-4D02-4422-8BBA-7A35EB0538BD}" destId="{DD709C52-FBBE-46DB-B195-1773BBC997E4}" srcOrd="0" destOrd="0" presId="urn:microsoft.com/office/officeart/2005/8/layout/funnel1"/>
    <dgm:cxn modelId="{4CF684FC-2742-47DE-85D0-8FF928B2262B}" srcId="{A003921A-4D02-4422-8BBA-7A35EB0538BD}" destId="{DE4EF51C-EC80-4735-AAA8-0F247C7F4DAA}" srcOrd="0" destOrd="0" parTransId="{7F2A78B9-16F1-417B-A1DD-79B51E6490F0}" sibTransId="{9CBDBF96-9FBB-44CE-B4C0-114877BCD0BA}"/>
    <dgm:cxn modelId="{17CF4AE6-778F-7245-BDFB-12DD55B06B92}" type="presOf" srcId="{DE4EF51C-EC80-4735-AAA8-0F247C7F4DAA}" destId="{4804C1BC-3B65-4C2D-918A-F2E4CF909C30}" srcOrd="0" destOrd="0" presId="urn:microsoft.com/office/officeart/2005/8/layout/funnel1"/>
    <dgm:cxn modelId="{2B4A2E74-5A5E-4867-8A22-7999A9BFACD2}" srcId="{A003921A-4D02-4422-8BBA-7A35EB0538BD}" destId="{8518D2BE-FA45-4D35-BC9A-AEE8281553D2}" srcOrd="2" destOrd="0" parTransId="{5AB09B23-E5DB-4404-8CAB-2BF492434F0C}" sibTransId="{BCAE3732-CDA3-4DA1-BA7C-3DB47DF65134}"/>
    <dgm:cxn modelId="{7DF0491E-BC70-5343-A7D6-FF7415F84744}" type="presOf" srcId="{22FABB0B-74AE-496A-89C4-564C0E8F1D8B}" destId="{77778BFA-D4B7-416D-BEDB-F5C75EAF7FA9}" srcOrd="0" destOrd="0" presId="urn:microsoft.com/office/officeart/2005/8/layout/funnel1"/>
    <dgm:cxn modelId="{2FA1E96C-7DBD-40E8-9547-B0CD8E05F6F9}" srcId="{A003921A-4D02-4422-8BBA-7A35EB0538BD}" destId="{9812B6C0-B901-4019-8F06-477CBEA4F063}" srcOrd="1" destOrd="0" parTransId="{791C8CB1-F2A8-44BA-A32B-9624BFAACAE2}" sibTransId="{CD7D02FF-1A51-4B04-8B20-9FFB0EC95191}"/>
    <dgm:cxn modelId="{67D091BB-FB14-486B-BA8F-FCB6E15ADA02}" srcId="{A003921A-4D02-4422-8BBA-7A35EB0538BD}" destId="{22FABB0B-74AE-496A-89C4-564C0E8F1D8B}" srcOrd="3" destOrd="0" parTransId="{DEE93F92-ED59-4EC7-818E-8CF3192857E5}" sibTransId="{F2F8D5BF-8ED6-4BF2-99A9-0DC05174B45A}"/>
    <dgm:cxn modelId="{2A773C86-8F96-CE4F-B992-5E1EEEA45F05}" type="presOf" srcId="{9812B6C0-B901-4019-8F06-477CBEA4F063}" destId="{8764AD93-928E-4803-9B75-B3DA0BC089A2}" srcOrd="0" destOrd="0" presId="urn:microsoft.com/office/officeart/2005/8/layout/funnel1"/>
    <dgm:cxn modelId="{C5B99620-EB9E-3844-B7F0-7A1C6C29CEC6}" type="presParOf" srcId="{DD709C52-FBBE-46DB-B195-1773BBC997E4}" destId="{AAC1A092-3296-4FAD-93BA-50DC8CE57626}" srcOrd="0" destOrd="0" presId="urn:microsoft.com/office/officeart/2005/8/layout/funnel1"/>
    <dgm:cxn modelId="{FE4F8759-DC9A-9E4E-A80B-AD1ADB07662D}" type="presParOf" srcId="{DD709C52-FBBE-46DB-B195-1773BBC997E4}" destId="{80EC76B5-4AC2-40FA-AB2B-7E15902DBB51}" srcOrd="1" destOrd="0" presId="urn:microsoft.com/office/officeart/2005/8/layout/funnel1"/>
    <dgm:cxn modelId="{157E1F81-82A4-1747-98D5-56B313612B6E}" type="presParOf" srcId="{DD709C52-FBBE-46DB-B195-1773BBC997E4}" destId="{77778BFA-D4B7-416D-BEDB-F5C75EAF7FA9}" srcOrd="2" destOrd="0" presId="urn:microsoft.com/office/officeart/2005/8/layout/funnel1"/>
    <dgm:cxn modelId="{F43805FB-65CB-D84B-8155-240A82B5B828}" type="presParOf" srcId="{DD709C52-FBBE-46DB-B195-1773BBC997E4}" destId="{72EE3DAC-6328-4FD8-A439-E30EC12FF579}" srcOrd="3" destOrd="0" presId="urn:microsoft.com/office/officeart/2005/8/layout/funnel1"/>
    <dgm:cxn modelId="{30818E68-A7EB-9E4F-A506-36B2A44CFAF9}" type="presParOf" srcId="{DD709C52-FBBE-46DB-B195-1773BBC997E4}" destId="{8764AD93-928E-4803-9B75-B3DA0BC089A2}" srcOrd="4" destOrd="0" presId="urn:microsoft.com/office/officeart/2005/8/layout/funnel1"/>
    <dgm:cxn modelId="{48903D6D-C738-4B47-B8A5-968D2E1AF7AE}" type="presParOf" srcId="{DD709C52-FBBE-46DB-B195-1773BBC997E4}" destId="{4804C1BC-3B65-4C2D-918A-F2E4CF909C30}" srcOrd="5" destOrd="0" presId="urn:microsoft.com/office/officeart/2005/8/layout/funnel1"/>
    <dgm:cxn modelId="{E0CF64E2-2ABC-B644-9DFE-688FB9B64CFD}" type="presParOf" srcId="{DD709C52-FBBE-46DB-B195-1773BBC997E4}" destId="{2F6101AC-6522-46F7-8A1B-DBF33C6C50A9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03921A-4D02-4422-8BBA-7A35EB0538BD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E4EF51C-EC80-4735-AAA8-0F247C7F4DAA}">
      <dgm:prSet custT="1"/>
      <dgm:spPr/>
      <dgm:t>
        <a:bodyPr/>
        <a:lstStyle/>
        <a:p>
          <a:r>
            <a:rPr lang="en-US" sz="1200" dirty="0" smtClean="0"/>
            <a:t>Delivery</a:t>
          </a:r>
          <a:endParaRPr lang="en-US" sz="900" dirty="0" smtClean="0"/>
        </a:p>
      </dgm:t>
    </dgm:pt>
    <dgm:pt modelId="{7F2A78B9-16F1-417B-A1DD-79B51E6490F0}" type="parTrans" cxnId="{4CF684FC-2742-47DE-85D0-8FF928B2262B}">
      <dgm:prSet/>
      <dgm:spPr/>
      <dgm:t>
        <a:bodyPr/>
        <a:lstStyle/>
        <a:p>
          <a:endParaRPr lang="en-US"/>
        </a:p>
      </dgm:t>
    </dgm:pt>
    <dgm:pt modelId="{9CBDBF96-9FBB-44CE-B4C0-114877BCD0BA}" type="sibTrans" cxnId="{4CF684FC-2742-47DE-85D0-8FF928B2262B}">
      <dgm:prSet/>
      <dgm:spPr/>
      <dgm:t>
        <a:bodyPr/>
        <a:lstStyle/>
        <a:p>
          <a:endParaRPr lang="en-US"/>
        </a:p>
      </dgm:t>
    </dgm:pt>
    <dgm:pt modelId="{9812B6C0-B901-4019-8F06-477CBEA4F063}">
      <dgm:prSet custT="1"/>
      <dgm:spPr/>
      <dgm:t>
        <a:bodyPr/>
        <a:lstStyle/>
        <a:p>
          <a:r>
            <a:rPr lang="en-US" sz="1100" dirty="0" smtClean="0"/>
            <a:t>Plaidcash or DineX</a:t>
          </a:r>
        </a:p>
      </dgm:t>
    </dgm:pt>
    <dgm:pt modelId="{791C8CB1-F2A8-44BA-A32B-9624BFAACAE2}" type="parTrans" cxnId="{2FA1E96C-7DBD-40E8-9547-B0CD8E05F6F9}">
      <dgm:prSet/>
      <dgm:spPr/>
      <dgm:t>
        <a:bodyPr/>
        <a:lstStyle/>
        <a:p>
          <a:endParaRPr lang="en-US"/>
        </a:p>
      </dgm:t>
    </dgm:pt>
    <dgm:pt modelId="{CD7D02FF-1A51-4B04-8B20-9FFB0EC95191}" type="sibTrans" cxnId="{2FA1E96C-7DBD-40E8-9547-B0CD8E05F6F9}">
      <dgm:prSet/>
      <dgm:spPr/>
      <dgm:t>
        <a:bodyPr/>
        <a:lstStyle/>
        <a:p>
          <a:endParaRPr lang="en-US"/>
        </a:p>
      </dgm:t>
    </dgm:pt>
    <dgm:pt modelId="{8518D2BE-FA45-4D35-BC9A-AEE8281553D2}">
      <dgm:prSet/>
      <dgm:spPr/>
      <dgm:t>
        <a:bodyPr/>
        <a:lstStyle/>
        <a:p>
          <a:r>
            <a:rPr lang="en-US" dirty="0" smtClean="0"/>
            <a:t>Options</a:t>
          </a:r>
        </a:p>
      </dgm:t>
    </dgm:pt>
    <dgm:pt modelId="{5AB09B23-E5DB-4404-8CAB-2BF492434F0C}" type="parTrans" cxnId="{2B4A2E74-5A5E-4867-8A22-7999A9BFACD2}">
      <dgm:prSet/>
      <dgm:spPr/>
      <dgm:t>
        <a:bodyPr/>
        <a:lstStyle/>
        <a:p>
          <a:endParaRPr lang="en-US"/>
        </a:p>
      </dgm:t>
    </dgm:pt>
    <dgm:pt modelId="{BCAE3732-CDA3-4DA1-BA7C-3DB47DF65134}" type="sibTrans" cxnId="{2B4A2E74-5A5E-4867-8A22-7999A9BFACD2}">
      <dgm:prSet/>
      <dgm:spPr/>
      <dgm:t>
        <a:bodyPr/>
        <a:lstStyle/>
        <a:p>
          <a:endParaRPr lang="en-US"/>
        </a:p>
      </dgm:t>
    </dgm:pt>
    <dgm:pt modelId="{22FABB0B-74AE-496A-89C4-564C0E8F1D8B}">
      <dgm:prSet custT="1"/>
      <dgm:spPr/>
      <dgm:t>
        <a:bodyPr/>
        <a:lstStyle/>
        <a:p>
          <a:r>
            <a:rPr lang="en-US" sz="3200" dirty="0" smtClean="0"/>
            <a:t>Students</a:t>
          </a:r>
        </a:p>
      </dgm:t>
    </dgm:pt>
    <dgm:pt modelId="{DEE93F92-ED59-4EC7-818E-8CF3192857E5}" type="parTrans" cxnId="{67D091BB-FB14-486B-BA8F-FCB6E15ADA02}">
      <dgm:prSet/>
      <dgm:spPr/>
      <dgm:t>
        <a:bodyPr/>
        <a:lstStyle/>
        <a:p>
          <a:endParaRPr lang="en-US"/>
        </a:p>
      </dgm:t>
    </dgm:pt>
    <dgm:pt modelId="{F2F8D5BF-8ED6-4BF2-99A9-0DC05174B45A}" type="sibTrans" cxnId="{67D091BB-FB14-486B-BA8F-FCB6E15ADA02}">
      <dgm:prSet/>
      <dgm:spPr/>
      <dgm:t>
        <a:bodyPr/>
        <a:lstStyle/>
        <a:p>
          <a:endParaRPr lang="en-US"/>
        </a:p>
      </dgm:t>
    </dgm:pt>
    <dgm:pt modelId="{DD709C52-FBBE-46DB-B195-1773BBC997E4}" type="pres">
      <dgm:prSet presAssocID="{A003921A-4D02-4422-8BBA-7A35EB0538BD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AC1A092-3296-4FAD-93BA-50DC8CE57626}" type="pres">
      <dgm:prSet presAssocID="{A003921A-4D02-4422-8BBA-7A35EB0538BD}" presName="ellipse" presStyleLbl="trBgShp" presStyleIdx="0" presStyleCnt="1"/>
      <dgm:spPr/>
    </dgm:pt>
    <dgm:pt modelId="{80EC76B5-4AC2-40FA-AB2B-7E15902DBB51}" type="pres">
      <dgm:prSet presAssocID="{A003921A-4D02-4422-8BBA-7A35EB0538BD}" presName="arrow1" presStyleLbl="fgShp" presStyleIdx="0" presStyleCnt="1"/>
      <dgm:spPr/>
    </dgm:pt>
    <dgm:pt modelId="{77778BFA-D4B7-416D-BEDB-F5C75EAF7FA9}" type="pres">
      <dgm:prSet presAssocID="{A003921A-4D02-4422-8BBA-7A35EB0538BD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EE3DAC-6328-4FD8-A439-E30EC12FF579}" type="pres">
      <dgm:prSet presAssocID="{9812B6C0-B901-4019-8F06-477CBEA4F063}" presName="item1" presStyleLbl="node1" presStyleIdx="0" presStyleCnt="3" custLinFactNeighborX="-14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64AD93-928E-4803-9B75-B3DA0BC089A2}" type="pres">
      <dgm:prSet presAssocID="{8518D2BE-FA45-4D35-BC9A-AEE8281553D2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04C1BC-3B65-4C2D-918A-F2E4CF909C30}" type="pres">
      <dgm:prSet presAssocID="{22FABB0B-74AE-496A-89C4-564C0E8F1D8B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6101AC-6522-46F7-8A1B-DBF33C6C50A9}" type="pres">
      <dgm:prSet presAssocID="{A003921A-4D02-4422-8BBA-7A35EB0538BD}" presName="funnel" presStyleLbl="trAlignAcc1" presStyleIdx="0" presStyleCnt="1" custLinFactNeighborX="1020" custLinFactNeighborY="1294"/>
      <dgm:spPr/>
    </dgm:pt>
  </dgm:ptLst>
  <dgm:cxnLst>
    <dgm:cxn modelId="{F8FF9B8D-2BAA-974C-A792-76D72D0B8DB4}" type="presOf" srcId="{9812B6C0-B901-4019-8F06-477CBEA4F063}" destId="{8764AD93-928E-4803-9B75-B3DA0BC089A2}" srcOrd="0" destOrd="0" presId="urn:microsoft.com/office/officeart/2005/8/layout/funnel1"/>
    <dgm:cxn modelId="{0C58F238-C0B6-3B4E-AF34-2045B8A10132}" type="presOf" srcId="{A003921A-4D02-4422-8BBA-7A35EB0538BD}" destId="{DD709C52-FBBE-46DB-B195-1773BBC997E4}" srcOrd="0" destOrd="0" presId="urn:microsoft.com/office/officeart/2005/8/layout/funnel1"/>
    <dgm:cxn modelId="{4CF684FC-2742-47DE-85D0-8FF928B2262B}" srcId="{A003921A-4D02-4422-8BBA-7A35EB0538BD}" destId="{DE4EF51C-EC80-4735-AAA8-0F247C7F4DAA}" srcOrd="0" destOrd="0" parTransId="{7F2A78B9-16F1-417B-A1DD-79B51E6490F0}" sibTransId="{9CBDBF96-9FBB-44CE-B4C0-114877BCD0BA}"/>
    <dgm:cxn modelId="{2B4A2E74-5A5E-4867-8A22-7999A9BFACD2}" srcId="{A003921A-4D02-4422-8BBA-7A35EB0538BD}" destId="{8518D2BE-FA45-4D35-BC9A-AEE8281553D2}" srcOrd="2" destOrd="0" parTransId="{5AB09B23-E5DB-4404-8CAB-2BF492434F0C}" sibTransId="{BCAE3732-CDA3-4DA1-BA7C-3DB47DF65134}"/>
    <dgm:cxn modelId="{2FA1E96C-7DBD-40E8-9547-B0CD8E05F6F9}" srcId="{A003921A-4D02-4422-8BBA-7A35EB0538BD}" destId="{9812B6C0-B901-4019-8F06-477CBEA4F063}" srcOrd="1" destOrd="0" parTransId="{791C8CB1-F2A8-44BA-A32B-9624BFAACAE2}" sibTransId="{CD7D02FF-1A51-4B04-8B20-9FFB0EC95191}"/>
    <dgm:cxn modelId="{67D091BB-FB14-486B-BA8F-FCB6E15ADA02}" srcId="{A003921A-4D02-4422-8BBA-7A35EB0538BD}" destId="{22FABB0B-74AE-496A-89C4-564C0E8F1D8B}" srcOrd="3" destOrd="0" parTransId="{DEE93F92-ED59-4EC7-818E-8CF3192857E5}" sibTransId="{F2F8D5BF-8ED6-4BF2-99A9-0DC05174B45A}"/>
    <dgm:cxn modelId="{B73C552F-D679-3D41-8566-996C2CA811DD}" type="presOf" srcId="{22FABB0B-74AE-496A-89C4-564C0E8F1D8B}" destId="{77778BFA-D4B7-416D-BEDB-F5C75EAF7FA9}" srcOrd="0" destOrd="0" presId="urn:microsoft.com/office/officeart/2005/8/layout/funnel1"/>
    <dgm:cxn modelId="{4ED26290-1744-0E41-B599-BC17B854322D}" type="presOf" srcId="{8518D2BE-FA45-4D35-BC9A-AEE8281553D2}" destId="{72EE3DAC-6328-4FD8-A439-E30EC12FF579}" srcOrd="0" destOrd="0" presId="urn:microsoft.com/office/officeart/2005/8/layout/funnel1"/>
    <dgm:cxn modelId="{EAC8A463-BD8F-3648-9746-71C12F3BEAE9}" type="presOf" srcId="{DE4EF51C-EC80-4735-AAA8-0F247C7F4DAA}" destId="{4804C1BC-3B65-4C2D-918A-F2E4CF909C30}" srcOrd="0" destOrd="0" presId="urn:microsoft.com/office/officeart/2005/8/layout/funnel1"/>
    <dgm:cxn modelId="{3AC7A006-733E-3542-A982-94E68AEADCB8}" type="presParOf" srcId="{DD709C52-FBBE-46DB-B195-1773BBC997E4}" destId="{AAC1A092-3296-4FAD-93BA-50DC8CE57626}" srcOrd="0" destOrd="0" presId="urn:microsoft.com/office/officeart/2005/8/layout/funnel1"/>
    <dgm:cxn modelId="{51E56692-5CCF-C040-BA98-EB7E324F054E}" type="presParOf" srcId="{DD709C52-FBBE-46DB-B195-1773BBC997E4}" destId="{80EC76B5-4AC2-40FA-AB2B-7E15902DBB51}" srcOrd="1" destOrd="0" presId="urn:microsoft.com/office/officeart/2005/8/layout/funnel1"/>
    <dgm:cxn modelId="{467B2331-5FD1-304D-8202-75628B678B53}" type="presParOf" srcId="{DD709C52-FBBE-46DB-B195-1773BBC997E4}" destId="{77778BFA-D4B7-416D-BEDB-F5C75EAF7FA9}" srcOrd="2" destOrd="0" presId="urn:microsoft.com/office/officeart/2005/8/layout/funnel1"/>
    <dgm:cxn modelId="{F3AE9B08-28EF-454C-A53D-3FAD386A5A96}" type="presParOf" srcId="{DD709C52-FBBE-46DB-B195-1773BBC997E4}" destId="{72EE3DAC-6328-4FD8-A439-E30EC12FF579}" srcOrd="3" destOrd="0" presId="urn:microsoft.com/office/officeart/2005/8/layout/funnel1"/>
    <dgm:cxn modelId="{6EBA4FEF-B16C-6247-B583-55EF15B5E7E7}" type="presParOf" srcId="{DD709C52-FBBE-46DB-B195-1773BBC997E4}" destId="{8764AD93-928E-4803-9B75-B3DA0BC089A2}" srcOrd="4" destOrd="0" presId="urn:microsoft.com/office/officeart/2005/8/layout/funnel1"/>
    <dgm:cxn modelId="{BA090220-4EE9-A14E-B348-9BAB6BC184BE}" type="presParOf" srcId="{DD709C52-FBBE-46DB-B195-1773BBC997E4}" destId="{4804C1BC-3B65-4C2D-918A-F2E4CF909C30}" srcOrd="5" destOrd="0" presId="urn:microsoft.com/office/officeart/2005/8/layout/funnel1"/>
    <dgm:cxn modelId="{7803DE09-B908-F14E-A371-80B6D91BD4DE}" type="presParOf" srcId="{DD709C52-FBBE-46DB-B195-1773BBC997E4}" destId="{2F6101AC-6522-46F7-8A1B-DBF33C6C50A9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03921A-4D02-4422-8BBA-7A35EB0538BD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E4EF51C-EC80-4735-AAA8-0F247C7F4DAA}">
      <dgm:prSet/>
      <dgm:spPr/>
      <dgm:t>
        <a:bodyPr/>
        <a:lstStyle/>
        <a:p>
          <a:r>
            <a:rPr lang="en-US" dirty="0" smtClean="0"/>
            <a:t>Dining Services</a:t>
          </a:r>
        </a:p>
      </dgm:t>
    </dgm:pt>
    <dgm:pt modelId="{7F2A78B9-16F1-417B-A1DD-79B51E6490F0}" type="parTrans" cxnId="{4CF684FC-2742-47DE-85D0-8FF928B2262B}">
      <dgm:prSet/>
      <dgm:spPr/>
      <dgm:t>
        <a:bodyPr/>
        <a:lstStyle/>
        <a:p>
          <a:endParaRPr lang="en-US"/>
        </a:p>
      </dgm:t>
    </dgm:pt>
    <dgm:pt modelId="{9CBDBF96-9FBB-44CE-B4C0-114877BCD0BA}" type="sibTrans" cxnId="{4CF684FC-2742-47DE-85D0-8FF928B2262B}">
      <dgm:prSet/>
      <dgm:spPr/>
      <dgm:t>
        <a:bodyPr/>
        <a:lstStyle/>
        <a:p>
          <a:endParaRPr lang="en-US"/>
        </a:p>
      </dgm:t>
    </dgm:pt>
    <dgm:pt modelId="{9812B6C0-B901-4019-8F06-477CBEA4F063}">
      <dgm:prSet custT="1"/>
      <dgm:spPr/>
      <dgm:t>
        <a:bodyPr/>
        <a:lstStyle/>
        <a:p>
          <a:r>
            <a:rPr lang="en-US" sz="1200" dirty="0" smtClean="0"/>
            <a:t>Rivalry</a:t>
          </a:r>
          <a:endParaRPr lang="en-US" sz="800" dirty="0" smtClean="0"/>
        </a:p>
      </dgm:t>
    </dgm:pt>
    <dgm:pt modelId="{791C8CB1-F2A8-44BA-A32B-9624BFAACAE2}" type="parTrans" cxnId="{2FA1E96C-7DBD-40E8-9547-B0CD8E05F6F9}">
      <dgm:prSet/>
      <dgm:spPr/>
      <dgm:t>
        <a:bodyPr/>
        <a:lstStyle/>
        <a:p>
          <a:endParaRPr lang="en-US"/>
        </a:p>
      </dgm:t>
    </dgm:pt>
    <dgm:pt modelId="{CD7D02FF-1A51-4B04-8B20-9FFB0EC95191}" type="sibTrans" cxnId="{2FA1E96C-7DBD-40E8-9547-B0CD8E05F6F9}">
      <dgm:prSet/>
      <dgm:spPr/>
      <dgm:t>
        <a:bodyPr/>
        <a:lstStyle/>
        <a:p>
          <a:endParaRPr lang="en-US"/>
        </a:p>
      </dgm:t>
    </dgm:pt>
    <dgm:pt modelId="{8518D2BE-FA45-4D35-BC9A-AEE8281553D2}">
      <dgm:prSet/>
      <dgm:spPr/>
      <dgm:t>
        <a:bodyPr/>
        <a:lstStyle/>
        <a:p>
          <a:r>
            <a:rPr lang="en-US" dirty="0" smtClean="0"/>
            <a:t>CMU &amp; Vendor</a:t>
          </a:r>
        </a:p>
      </dgm:t>
    </dgm:pt>
    <dgm:pt modelId="{5AB09B23-E5DB-4404-8CAB-2BF492434F0C}" type="parTrans" cxnId="{2B4A2E74-5A5E-4867-8A22-7999A9BFACD2}">
      <dgm:prSet/>
      <dgm:spPr/>
      <dgm:t>
        <a:bodyPr/>
        <a:lstStyle/>
        <a:p>
          <a:endParaRPr lang="en-US"/>
        </a:p>
      </dgm:t>
    </dgm:pt>
    <dgm:pt modelId="{BCAE3732-CDA3-4DA1-BA7C-3DB47DF65134}" type="sibTrans" cxnId="{2B4A2E74-5A5E-4867-8A22-7999A9BFACD2}">
      <dgm:prSet/>
      <dgm:spPr/>
      <dgm:t>
        <a:bodyPr/>
        <a:lstStyle/>
        <a:p>
          <a:endParaRPr lang="en-US"/>
        </a:p>
      </dgm:t>
    </dgm:pt>
    <dgm:pt modelId="{22FABB0B-74AE-496A-89C4-564C0E8F1D8B}">
      <dgm:prSet custT="1"/>
      <dgm:spPr/>
      <dgm:t>
        <a:bodyPr/>
        <a:lstStyle/>
        <a:p>
          <a:r>
            <a:rPr lang="en-US" sz="3200" dirty="0" smtClean="0"/>
            <a:t>Others</a:t>
          </a:r>
        </a:p>
      </dgm:t>
    </dgm:pt>
    <dgm:pt modelId="{DEE93F92-ED59-4EC7-818E-8CF3192857E5}" type="parTrans" cxnId="{67D091BB-FB14-486B-BA8F-FCB6E15ADA02}">
      <dgm:prSet/>
      <dgm:spPr/>
      <dgm:t>
        <a:bodyPr/>
        <a:lstStyle/>
        <a:p>
          <a:endParaRPr lang="en-US"/>
        </a:p>
      </dgm:t>
    </dgm:pt>
    <dgm:pt modelId="{F2F8D5BF-8ED6-4BF2-99A9-0DC05174B45A}" type="sibTrans" cxnId="{67D091BB-FB14-486B-BA8F-FCB6E15ADA02}">
      <dgm:prSet/>
      <dgm:spPr/>
      <dgm:t>
        <a:bodyPr/>
        <a:lstStyle/>
        <a:p>
          <a:endParaRPr lang="en-US"/>
        </a:p>
      </dgm:t>
    </dgm:pt>
    <dgm:pt modelId="{DD709C52-FBBE-46DB-B195-1773BBC997E4}" type="pres">
      <dgm:prSet presAssocID="{A003921A-4D02-4422-8BBA-7A35EB0538BD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AC1A092-3296-4FAD-93BA-50DC8CE57626}" type="pres">
      <dgm:prSet presAssocID="{A003921A-4D02-4422-8BBA-7A35EB0538BD}" presName="ellipse" presStyleLbl="trBgShp" presStyleIdx="0" presStyleCnt="1"/>
      <dgm:spPr/>
    </dgm:pt>
    <dgm:pt modelId="{80EC76B5-4AC2-40FA-AB2B-7E15902DBB51}" type="pres">
      <dgm:prSet presAssocID="{A003921A-4D02-4422-8BBA-7A35EB0538BD}" presName="arrow1" presStyleLbl="fgShp" presStyleIdx="0" presStyleCnt="1"/>
      <dgm:spPr/>
    </dgm:pt>
    <dgm:pt modelId="{77778BFA-D4B7-416D-BEDB-F5C75EAF7FA9}" type="pres">
      <dgm:prSet presAssocID="{A003921A-4D02-4422-8BBA-7A35EB0538BD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EE3DAC-6328-4FD8-A439-E30EC12FF579}" type="pres">
      <dgm:prSet presAssocID="{9812B6C0-B901-4019-8F06-477CBEA4F063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64AD93-928E-4803-9B75-B3DA0BC089A2}" type="pres">
      <dgm:prSet presAssocID="{8518D2BE-FA45-4D35-BC9A-AEE8281553D2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04C1BC-3B65-4C2D-918A-F2E4CF909C30}" type="pres">
      <dgm:prSet presAssocID="{22FABB0B-74AE-496A-89C4-564C0E8F1D8B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6101AC-6522-46F7-8A1B-DBF33C6C50A9}" type="pres">
      <dgm:prSet presAssocID="{A003921A-4D02-4422-8BBA-7A35EB0538BD}" presName="funnel" presStyleLbl="trAlignAcc1" presStyleIdx="0" presStyleCnt="1" custLinFactNeighborX="1895"/>
      <dgm:spPr/>
    </dgm:pt>
  </dgm:ptLst>
  <dgm:cxnLst>
    <dgm:cxn modelId="{AE8B6AEC-7DE1-6F46-AACE-1E259D349099}" type="presOf" srcId="{22FABB0B-74AE-496A-89C4-564C0E8F1D8B}" destId="{77778BFA-D4B7-416D-BEDB-F5C75EAF7FA9}" srcOrd="0" destOrd="0" presId="urn:microsoft.com/office/officeart/2005/8/layout/funnel1"/>
    <dgm:cxn modelId="{5F87711D-3CED-294E-85FE-C14F12D7EE34}" type="presOf" srcId="{8518D2BE-FA45-4D35-BC9A-AEE8281553D2}" destId="{72EE3DAC-6328-4FD8-A439-E30EC12FF579}" srcOrd="0" destOrd="0" presId="urn:microsoft.com/office/officeart/2005/8/layout/funnel1"/>
    <dgm:cxn modelId="{2B4A2E74-5A5E-4867-8A22-7999A9BFACD2}" srcId="{A003921A-4D02-4422-8BBA-7A35EB0538BD}" destId="{8518D2BE-FA45-4D35-BC9A-AEE8281553D2}" srcOrd="2" destOrd="0" parTransId="{5AB09B23-E5DB-4404-8CAB-2BF492434F0C}" sibTransId="{BCAE3732-CDA3-4DA1-BA7C-3DB47DF65134}"/>
    <dgm:cxn modelId="{4CF684FC-2742-47DE-85D0-8FF928B2262B}" srcId="{A003921A-4D02-4422-8BBA-7A35EB0538BD}" destId="{DE4EF51C-EC80-4735-AAA8-0F247C7F4DAA}" srcOrd="0" destOrd="0" parTransId="{7F2A78B9-16F1-417B-A1DD-79B51E6490F0}" sibTransId="{9CBDBF96-9FBB-44CE-B4C0-114877BCD0BA}"/>
    <dgm:cxn modelId="{61E6FB27-D4E1-524C-96C9-68EE9B8A06DA}" type="presOf" srcId="{9812B6C0-B901-4019-8F06-477CBEA4F063}" destId="{8764AD93-928E-4803-9B75-B3DA0BC089A2}" srcOrd="0" destOrd="0" presId="urn:microsoft.com/office/officeart/2005/8/layout/funnel1"/>
    <dgm:cxn modelId="{4D36AF34-738D-3B46-8BF2-2937467E854C}" type="presOf" srcId="{DE4EF51C-EC80-4735-AAA8-0F247C7F4DAA}" destId="{4804C1BC-3B65-4C2D-918A-F2E4CF909C30}" srcOrd="0" destOrd="0" presId="urn:microsoft.com/office/officeart/2005/8/layout/funnel1"/>
    <dgm:cxn modelId="{67D091BB-FB14-486B-BA8F-FCB6E15ADA02}" srcId="{A003921A-4D02-4422-8BBA-7A35EB0538BD}" destId="{22FABB0B-74AE-496A-89C4-564C0E8F1D8B}" srcOrd="3" destOrd="0" parTransId="{DEE93F92-ED59-4EC7-818E-8CF3192857E5}" sibTransId="{F2F8D5BF-8ED6-4BF2-99A9-0DC05174B45A}"/>
    <dgm:cxn modelId="{05D8620D-058D-6846-ACFA-BD951FE51740}" type="presOf" srcId="{A003921A-4D02-4422-8BBA-7A35EB0538BD}" destId="{DD709C52-FBBE-46DB-B195-1773BBC997E4}" srcOrd="0" destOrd="0" presId="urn:microsoft.com/office/officeart/2005/8/layout/funnel1"/>
    <dgm:cxn modelId="{2FA1E96C-7DBD-40E8-9547-B0CD8E05F6F9}" srcId="{A003921A-4D02-4422-8BBA-7A35EB0538BD}" destId="{9812B6C0-B901-4019-8F06-477CBEA4F063}" srcOrd="1" destOrd="0" parTransId="{791C8CB1-F2A8-44BA-A32B-9624BFAACAE2}" sibTransId="{CD7D02FF-1A51-4B04-8B20-9FFB0EC95191}"/>
    <dgm:cxn modelId="{7D384D76-674B-8F4F-84BE-5F1E1FDB3294}" type="presParOf" srcId="{DD709C52-FBBE-46DB-B195-1773BBC997E4}" destId="{AAC1A092-3296-4FAD-93BA-50DC8CE57626}" srcOrd="0" destOrd="0" presId="urn:microsoft.com/office/officeart/2005/8/layout/funnel1"/>
    <dgm:cxn modelId="{CD2AD4FB-37C3-2B41-B462-F7FAF181D3EF}" type="presParOf" srcId="{DD709C52-FBBE-46DB-B195-1773BBC997E4}" destId="{80EC76B5-4AC2-40FA-AB2B-7E15902DBB51}" srcOrd="1" destOrd="0" presId="urn:microsoft.com/office/officeart/2005/8/layout/funnel1"/>
    <dgm:cxn modelId="{AA4A88B8-02BE-714B-8E7E-D31C4BEE6996}" type="presParOf" srcId="{DD709C52-FBBE-46DB-B195-1773BBC997E4}" destId="{77778BFA-D4B7-416D-BEDB-F5C75EAF7FA9}" srcOrd="2" destOrd="0" presId="urn:microsoft.com/office/officeart/2005/8/layout/funnel1"/>
    <dgm:cxn modelId="{E8ECF487-8A4E-214F-A92F-4D1FCBA84401}" type="presParOf" srcId="{DD709C52-FBBE-46DB-B195-1773BBC997E4}" destId="{72EE3DAC-6328-4FD8-A439-E30EC12FF579}" srcOrd="3" destOrd="0" presId="urn:microsoft.com/office/officeart/2005/8/layout/funnel1"/>
    <dgm:cxn modelId="{F73CA50D-0B26-C84C-A83E-8F96FAC7B583}" type="presParOf" srcId="{DD709C52-FBBE-46DB-B195-1773BBC997E4}" destId="{8764AD93-928E-4803-9B75-B3DA0BC089A2}" srcOrd="4" destOrd="0" presId="urn:microsoft.com/office/officeart/2005/8/layout/funnel1"/>
    <dgm:cxn modelId="{42598E5C-66F6-D14E-A48C-513A482246A6}" type="presParOf" srcId="{DD709C52-FBBE-46DB-B195-1773BBC997E4}" destId="{4804C1BC-3B65-4C2D-918A-F2E4CF909C30}" srcOrd="5" destOrd="0" presId="urn:microsoft.com/office/officeart/2005/8/layout/funnel1"/>
    <dgm:cxn modelId="{9AA1413B-70CE-ED44-BDF6-55ECA21F0218}" type="presParOf" srcId="{DD709C52-FBBE-46DB-B195-1773BBC997E4}" destId="{2F6101AC-6522-46F7-8A1B-DBF33C6C50A9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C1A092-3296-4FAD-93BA-50DC8CE57626}">
      <dsp:nvSpPr>
        <dsp:cNvPr id="0" name=""/>
        <dsp:cNvSpPr/>
      </dsp:nvSpPr>
      <dsp:spPr>
        <a:xfrm>
          <a:off x="699363" y="220218"/>
          <a:ext cx="2555748" cy="887577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EC76B5-4AC2-40FA-AB2B-7E15902DBB51}">
      <dsp:nvSpPr>
        <dsp:cNvPr id="0" name=""/>
        <dsp:cNvSpPr/>
      </dsp:nvSpPr>
      <dsp:spPr>
        <a:xfrm>
          <a:off x="1733550" y="2393594"/>
          <a:ext cx="495300" cy="316992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778BFA-D4B7-416D-BEDB-F5C75EAF7FA9}">
      <dsp:nvSpPr>
        <dsp:cNvPr id="0" name=""/>
        <dsp:cNvSpPr/>
      </dsp:nvSpPr>
      <dsp:spPr>
        <a:xfrm>
          <a:off x="792479" y="2647188"/>
          <a:ext cx="2377440" cy="594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Pizza Shops</a:t>
          </a:r>
        </a:p>
      </dsp:txBody>
      <dsp:txXfrm>
        <a:off x="792479" y="2647188"/>
        <a:ext cx="2377440" cy="594360"/>
      </dsp:txXfrm>
    </dsp:sp>
    <dsp:sp modelId="{72EE3DAC-6328-4FD8-A439-E30EC12FF579}">
      <dsp:nvSpPr>
        <dsp:cNvPr id="0" name=""/>
        <dsp:cNvSpPr/>
      </dsp:nvSpPr>
      <dsp:spPr>
        <a:xfrm>
          <a:off x="1676404" y="1176345"/>
          <a:ext cx="891540" cy="8915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Brand Value</a:t>
          </a:r>
        </a:p>
      </dsp:txBody>
      <dsp:txXfrm>
        <a:off x="1806967" y="1306908"/>
        <a:ext cx="630414" cy="630414"/>
      </dsp:txXfrm>
    </dsp:sp>
    <dsp:sp modelId="{8764AD93-928E-4803-9B75-B3DA0BC089A2}">
      <dsp:nvSpPr>
        <dsp:cNvPr id="0" name=""/>
        <dsp:cNvSpPr/>
      </dsp:nvSpPr>
      <dsp:spPr>
        <a:xfrm>
          <a:off x="990600" y="507492"/>
          <a:ext cx="891540" cy="8915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Market Share</a:t>
          </a:r>
        </a:p>
      </dsp:txBody>
      <dsp:txXfrm>
        <a:off x="1121163" y="638055"/>
        <a:ext cx="630414" cy="630414"/>
      </dsp:txXfrm>
    </dsp:sp>
    <dsp:sp modelId="{4804C1BC-3B65-4C2D-918A-F2E4CF909C30}">
      <dsp:nvSpPr>
        <dsp:cNvPr id="0" name=""/>
        <dsp:cNvSpPr/>
      </dsp:nvSpPr>
      <dsp:spPr>
        <a:xfrm>
          <a:off x="1901952" y="291937"/>
          <a:ext cx="891540" cy="8915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Revenues</a:t>
          </a:r>
        </a:p>
      </dsp:txBody>
      <dsp:txXfrm>
        <a:off x="2032515" y="422500"/>
        <a:ext cx="630414" cy="630414"/>
      </dsp:txXfrm>
    </dsp:sp>
    <dsp:sp modelId="{2F6101AC-6522-46F7-8A1B-DBF33C6C50A9}">
      <dsp:nvSpPr>
        <dsp:cNvPr id="0" name=""/>
        <dsp:cNvSpPr/>
      </dsp:nvSpPr>
      <dsp:spPr>
        <a:xfrm>
          <a:off x="609587" y="152391"/>
          <a:ext cx="2773680" cy="2218944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C1A092-3296-4FAD-93BA-50DC8CE57626}">
      <dsp:nvSpPr>
        <dsp:cNvPr id="0" name=""/>
        <dsp:cNvSpPr/>
      </dsp:nvSpPr>
      <dsp:spPr>
        <a:xfrm>
          <a:off x="659015" y="228028"/>
          <a:ext cx="2408301" cy="836371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EC76B5-4AC2-40FA-AB2B-7E15902DBB51}">
      <dsp:nvSpPr>
        <dsp:cNvPr id="0" name=""/>
        <dsp:cNvSpPr/>
      </dsp:nvSpPr>
      <dsp:spPr>
        <a:xfrm>
          <a:off x="1633537" y="2276017"/>
          <a:ext cx="466725" cy="298703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778BFA-D4B7-416D-BEDB-F5C75EAF7FA9}">
      <dsp:nvSpPr>
        <dsp:cNvPr id="0" name=""/>
        <dsp:cNvSpPr/>
      </dsp:nvSpPr>
      <dsp:spPr>
        <a:xfrm>
          <a:off x="746760" y="2514980"/>
          <a:ext cx="2240280" cy="560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Students</a:t>
          </a:r>
        </a:p>
      </dsp:txBody>
      <dsp:txXfrm>
        <a:off x="746760" y="2514980"/>
        <a:ext cx="2240280" cy="560070"/>
      </dsp:txXfrm>
    </dsp:sp>
    <dsp:sp modelId="{72EE3DAC-6328-4FD8-A439-E30EC12FF579}">
      <dsp:nvSpPr>
        <dsp:cNvPr id="0" name=""/>
        <dsp:cNvSpPr/>
      </dsp:nvSpPr>
      <dsp:spPr>
        <a:xfrm>
          <a:off x="1522099" y="1128994"/>
          <a:ext cx="840105" cy="8401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Options</a:t>
          </a:r>
        </a:p>
      </dsp:txBody>
      <dsp:txXfrm>
        <a:off x="1645130" y="1252025"/>
        <a:ext cx="594043" cy="594043"/>
      </dsp:txXfrm>
    </dsp:sp>
    <dsp:sp modelId="{8764AD93-928E-4803-9B75-B3DA0BC089A2}">
      <dsp:nvSpPr>
        <dsp:cNvPr id="0" name=""/>
        <dsp:cNvSpPr/>
      </dsp:nvSpPr>
      <dsp:spPr>
        <a:xfrm>
          <a:off x="933450" y="498729"/>
          <a:ext cx="840105" cy="8401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Plaidcash or DineX</a:t>
          </a:r>
        </a:p>
      </dsp:txBody>
      <dsp:txXfrm>
        <a:off x="1056481" y="621760"/>
        <a:ext cx="594043" cy="594043"/>
      </dsp:txXfrm>
    </dsp:sp>
    <dsp:sp modelId="{4804C1BC-3B65-4C2D-918A-F2E4CF909C30}">
      <dsp:nvSpPr>
        <dsp:cNvPr id="0" name=""/>
        <dsp:cNvSpPr/>
      </dsp:nvSpPr>
      <dsp:spPr>
        <a:xfrm>
          <a:off x="1792224" y="295610"/>
          <a:ext cx="840105" cy="8401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Delivery</a:t>
          </a:r>
          <a:endParaRPr lang="en-US" sz="900" kern="1200" dirty="0" smtClean="0"/>
        </a:p>
      </dsp:txBody>
      <dsp:txXfrm>
        <a:off x="1915255" y="418641"/>
        <a:ext cx="594043" cy="594043"/>
      </dsp:txXfrm>
    </dsp:sp>
    <dsp:sp modelId="{2F6101AC-6522-46F7-8A1B-DBF33C6C50A9}">
      <dsp:nvSpPr>
        <dsp:cNvPr id="0" name=""/>
        <dsp:cNvSpPr/>
      </dsp:nvSpPr>
      <dsp:spPr>
        <a:xfrm>
          <a:off x="586729" y="152405"/>
          <a:ext cx="2613660" cy="2090928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C1A092-3296-4FAD-93BA-50DC8CE57626}">
      <dsp:nvSpPr>
        <dsp:cNvPr id="0" name=""/>
        <dsp:cNvSpPr/>
      </dsp:nvSpPr>
      <dsp:spPr>
        <a:xfrm>
          <a:off x="659015" y="228028"/>
          <a:ext cx="2408301" cy="836371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EC76B5-4AC2-40FA-AB2B-7E15902DBB51}">
      <dsp:nvSpPr>
        <dsp:cNvPr id="0" name=""/>
        <dsp:cNvSpPr/>
      </dsp:nvSpPr>
      <dsp:spPr>
        <a:xfrm>
          <a:off x="1633537" y="2276017"/>
          <a:ext cx="466725" cy="298703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778BFA-D4B7-416D-BEDB-F5C75EAF7FA9}">
      <dsp:nvSpPr>
        <dsp:cNvPr id="0" name=""/>
        <dsp:cNvSpPr/>
      </dsp:nvSpPr>
      <dsp:spPr>
        <a:xfrm>
          <a:off x="746760" y="2514980"/>
          <a:ext cx="2240280" cy="560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Others</a:t>
          </a:r>
        </a:p>
      </dsp:txBody>
      <dsp:txXfrm>
        <a:off x="746760" y="2514980"/>
        <a:ext cx="2240280" cy="560070"/>
      </dsp:txXfrm>
    </dsp:sp>
    <dsp:sp modelId="{72EE3DAC-6328-4FD8-A439-E30EC12FF579}">
      <dsp:nvSpPr>
        <dsp:cNvPr id="0" name=""/>
        <dsp:cNvSpPr/>
      </dsp:nvSpPr>
      <dsp:spPr>
        <a:xfrm>
          <a:off x="1534591" y="1128994"/>
          <a:ext cx="840105" cy="8401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CMU &amp; Vendor</a:t>
          </a:r>
        </a:p>
      </dsp:txBody>
      <dsp:txXfrm>
        <a:off x="1657622" y="1252025"/>
        <a:ext cx="594043" cy="594043"/>
      </dsp:txXfrm>
    </dsp:sp>
    <dsp:sp modelId="{8764AD93-928E-4803-9B75-B3DA0BC089A2}">
      <dsp:nvSpPr>
        <dsp:cNvPr id="0" name=""/>
        <dsp:cNvSpPr/>
      </dsp:nvSpPr>
      <dsp:spPr>
        <a:xfrm>
          <a:off x="933450" y="498729"/>
          <a:ext cx="840105" cy="8401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Rivalry</a:t>
          </a:r>
          <a:endParaRPr lang="en-US" sz="800" kern="1200" dirty="0" smtClean="0"/>
        </a:p>
      </dsp:txBody>
      <dsp:txXfrm>
        <a:off x="1056481" y="621760"/>
        <a:ext cx="594043" cy="594043"/>
      </dsp:txXfrm>
    </dsp:sp>
    <dsp:sp modelId="{4804C1BC-3B65-4C2D-918A-F2E4CF909C30}">
      <dsp:nvSpPr>
        <dsp:cNvPr id="0" name=""/>
        <dsp:cNvSpPr/>
      </dsp:nvSpPr>
      <dsp:spPr>
        <a:xfrm>
          <a:off x="1792224" y="295610"/>
          <a:ext cx="840105" cy="8401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Dining Services</a:t>
          </a:r>
        </a:p>
      </dsp:txBody>
      <dsp:txXfrm>
        <a:off x="1915255" y="418641"/>
        <a:ext cx="594043" cy="594043"/>
      </dsp:txXfrm>
    </dsp:sp>
    <dsp:sp modelId="{2F6101AC-6522-46F7-8A1B-DBF33C6C50A9}">
      <dsp:nvSpPr>
        <dsp:cNvPr id="0" name=""/>
        <dsp:cNvSpPr/>
      </dsp:nvSpPr>
      <dsp:spPr>
        <a:xfrm>
          <a:off x="609598" y="125349"/>
          <a:ext cx="2613660" cy="2090928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A464C-425D-0040-BF59-EC74D34B54D1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44794A-A5C4-D648-84F6-517BF3CBC2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5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2338-4C01-0249-BAFC-7AD18E48BF4F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E61D-8D7B-F44B-9C34-52E9D18DE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2338-4C01-0249-BAFC-7AD18E48BF4F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E61D-8D7B-F44B-9C34-52E9D18DE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2338-4C01-0249-BAFC-7AD18E48BF4F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E61D-8D7B-F44B-9C34-52E9D18DE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2338-4C01-0249-BAFC-7AD18E48BF4F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E61D-8D7B-F44B-9C34-52E9D18DE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2338-4C01-0249-BAFC-7AD18E48BF4F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E61D-8D7B-F44B-9C34-52E9D18DE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2338-4C01-0249-BAFC-7AD18E48BF4F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E61D-8D7B-F44B-9C34-52E9D18DE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2338-4C01-0249-BAFC-7AD18E48BF4F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E61D-8D7B-F44B-9C34-52E9D18DE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2338-4C01-0249-BAFC-7AD18E48BF4F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E61D-8D7B-F44B-9C34-52E9D18DE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2338-4C01-0249-BAFC-7AD18E48BF4F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E61D-8D7B-F44B-9C34-52E9D18DE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2338-4C01-0249-BAFC-7AD18E48BF4F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E61D-8D7B-F44B-9C34-52E9D18DE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2338-4C01-0249-BAFC-7AD18E48BF4F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E61D-8D7B-F44B-9C34-52E9D18DE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62338-4C01-0249-BAFC-7AD18E48BF4F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5E61D-8D7B-F44B-9C34-52E9D18DE1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2"/>
            <a:ext cx="9178328" cy="1447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chemeClr val="bg1"/>
          </a:solidFill>
          <a:latin typeface="Rockwell" pitchFamily="18" charset="0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60111"/>
            <a:ext cx="7772400" cy="750046"/>
          </a:xfrm>
        </p:spPr>
        <p:txBody>
          <a:bodyPr>
            <a:noAutofit/>
          </a:bodyPr>
          <a:lstStyle/>
          <a:p>
            <a:r>
              <a:rPr lang="en-US" dirty="0" smtClean="0">
                <a:cs typeface="Cambria"/>
              </a:rPr>
              <a:t>The Pizza Survey Team</a:t>
            </a:r>
            <a:r>
              <a:rPr lang="en-US" dirty="0" smtClean="0">
                <a:latin typeface="+mn-lt"/>
                <a:cs typeface="Times New Roman" pitchFamily="18" charset="0"/>
              </a:rPr>
              <a:t/>
            </a:r>
            <a:br>
              <a:rPr lang="en-US" dirty="0" smtClean="0">
                <a:latin typeface="+mn-lt"/>
                <a:cs typeface="Times New Roman" pitchFamily="18" charset="0"/>
              </a:rPr>
            </a:br>
            <a:endParaRPr lang="en-US" dirty="0">
              <a:latin typeface="+mn-lt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9554"/>
            <a:ext cx="6400800" cy="1029665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cs typeface="Times New Roman" pitchFamily="18" charset="0"/>
              </a:rPr>
              <a:t>Atishe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err="1" smtClean="0">
                <a:cs typeface="Times New Roman" pitchFamily="18" charset="0"/>
              </a:rPr>
              <a:t>Chordia</a:t>
            </a:r>
            <a:r>
              <a:rPr lang="en-US" sz="2400" dirty="0" smtClean="0">
                <a:cs typeface="Times New Roman" pitchFamily="18" charset="0"/>
              </a:rPr>
              <a:t> | Henry Wu | Tony Poor</a:t>
            </a:r>
          </a:p>
          <a:p>
            <a:r>
              <a:rPr lang="en-US" sz="2400" dirty="0" smtClean="0">
                <a:cs typeface="Times New Roman" pitchFamily="18" charset="0"/>
              </a:rPr>
              <a:t>Jacob Park | Stafford Brunk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78328" cy="1447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ckwell" pitchFamily="18" charset="0"/>
                <a:ea typeface="+mj-ea"/>
                <a:cs typeface="+mj-cs"/>
              </a:rPr>
              <a:t>Grou</a:t>
            </a:r>
            <a:r>
              <a:rPr lang="en-US" sz="4800" b="1" dirty="0" err="1" smtClean="0">
                <a:solidFill>
                  <a:schemeClr val="bg1"/>
                </a:solidFill>
                <a:latin typeface="Rockwell" pitchFamily="18" charset="0"/>
                <a:ea typeface="+mj-ea"/>
                <a:cs typeface="+mj-cs"/>
              </a:rPr>
              <a:t>p</a:t>
            </a:r>
            <a:r>
              <a:rPr lang="en-US" sz="4800" b="1" dirty="0" smtClean="0">
                <a:solidFill>
                  <a:schemeClr val="bg1"/>
                </a:solidFill>
                <a:latin typeface="Rockwell" pitchFamily="18" charset="0"/>
                <a:ea typeface="+mj-ea"/>
                <a:cs typeface="+mj-cs"/>
              </a:rPr>
              <a:t> H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ckwell" pitchFamily="18" charset="0"/>
              <a:ea typeface="+mj-ea"/>
              <a:cs typeface="+mj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1497" y="2644035"/>
            <a:ext cx="1825129" cy="18251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ckwell" pitchFamily="18" charset="0"/>
                <a:ea typeface="+mj-ea"/>
                <a:cs typeface="+mj-cs"/>
              </a:rPr>
              <a:t>Response Demographics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ckwell" pitchFamily="18" charset="0"/>
              <a:ea typeface="+mj-ea"/>
              <a:cs typeface="+mj-cs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200" dirty="0" smtClean="0"/>
              <a:t>Final post-stratification weights:</a:t>
            </a:r>
            <a:endParaRPr lang="en-US" sz="32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81000" y="2590800"/>
          <a:ext cx="8376595" cy="3590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5319"/>
                <a:gridCol w="1675319"/>
                <a:gridCol w="1675319"/>
                <a:gridCol w="1675319"/>
                <a:gridCol w="1675319"/>
              </a:tblGrid>
              <a:tr h="533400"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125649" marR="125649" marT="62825" marB="628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Freshman</a:t>
                      </a:r>
                      <a:endParaRPr lang="en-US" sz="2000" b="1" dirty="0"/>
                    </a:p>
                  </a:txBody>
                  <a:tcPr marL="125649" marR="125649" marT="62825" marB="62825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Sophomore</a:t>
                      </a:r>
                      <a:endParaRPr lang="en-US" sz="2000" b="1" dirty="0"/>
                    </a:p>
                  </a:txBody>
                  <a:tcPr marL="125649" marR="125649" marT="62825" marB="62825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Junior</a:t>
                      </a:r>
                      <a:endParaRPr lang="en-US" sz="2000" b="1" dirty="0"/>
                    </a:p>
                  </a:txBody>
                  <a:tcPr marL="125649" marR="125649" marT="62825" marB="62825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Senior</a:t>
                      </a:r>
                      <a:endParaRPr lang="en-US" sz="2000" b="1" dirty="0"/>
                    </a:p>
                  </a:txBody>
                  <a:tcPr marL="125649" marR="125649" marT="62825" marB="62825">
                    <a:solidFill>
                      <a:schemeClr val="accent5"/>
                    </a:solidFill>
                  </a:tcPr>
                </a:tc>
              </a:tr>
              <a:tr h="509576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CFA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marL="125649" marR="125649" marT="62825" marB="62825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.87</a:t>
                      </a:r>
                      <a:endParaRPr lang="en-US" sz="2400" dirty="0"/>
                    </a:p>
                  </a:txBody>
                  <a:tcPr marL="125649" marR="125649" marT="62825" marB="62825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1.45</a:t>
                      </a:r>
                      <a:endParaRPr lang="en-US" sz="2400" dirty="0"/>
                    </a:p>
                  </a:txBody>
                  <a:tcPr marL="125649" marR="125649" marT="62825" marB="62825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.8</a:t>
                      </a:r>
                      <a:endParaRPr lang="en-US" sz="2400" dirty="0"/>
                    </a:p>
                  </a:txBody>
                  <a:tcPr marL="125649" marR="125649" marT="62825" marB="62825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1.64</a:t>
                      </a:r>
                      <a:endParaRPr lang="en-US" sz="2400" dirty="0"/>
                    </a:p>
                  </a:txBody>
                  <a:tcPr marL="125649" marR="125649" marT="62825" marB="62825"/>
                </a:tc>
              </a:tr>
              <a:tr h="509576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CIT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marL="125649" marR="125649" marT="62825" marB="62825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.87</a:t>
                      </a:r>
                      <a:endParaRPr lang="en-US" sz="2400" dirty="0"/>
                    </a:p>
                  </a:txBody>
                  <a:tcPr marL="125649" marR="125649" marT="62825" marB="62825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1.24</a:t>
                      </a:r>
                      <a:endParaRPr lang="en-US" sz="2400" dirty="0"/>
                    </a:p>
                  </a:txBody>
                  <a:tcPr marL="125649" marR="125649" marT="62825" marB="62825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.71</a:t>
                      </a:r>
                      <a:endParaRPr lang="en-US" sz="2400" dirty="0"/>
                    </a:p>
                  </a:txBody>
                  <a:tcPr marL="125649" marR="125649" marT="62825" marB="62825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1.2</a:t>
                      </a:r>
                      <a:endParaRPr lang="en-US" sz="2400" dirty="0"/>
                    </a:p>
                  </a:txBody>
                  <a:tcPr marL="125649" marR="125649" marT="62825" marB="62825"/>
                </a:tc>
              </a:tr>
              <a:tr h="509576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HSS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marL="125649" marR="125649" marT="62825" marB="62825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1.31</a:t>
                      </a:r>
                      <a:endParaRPr lang="en-US" sz="2400" dirty="0"/>
                    </a:p>
                  </a:txBody>
                  <a:tcPr marL="125649" marR="125649" marT="62825" marB="62825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.78</a:t>
                      </a:r>
                      <a:endParaRPr lang="en-US" sz="2400" dirty="0"/>
                    </a:p>
                  </a:txBody>
                  <a:tcPr marL="125649" marR="125649" marT="62825" marB="62825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.81</a:t>
                      </a:r>
                      <a:endParaRPr lang="en-US" sz="2400" dirty="0"/>
                    </a:p>
                  </a:txBody>
                  <a:tcPr marL="125649" marR="125649" marT="62825" marB="62825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1.67</a:t>
                      </a:r>
                      <a:endParaRPr lang="en-US" sz="2400" dirty="0"/>
                    </a:p>
                  </a:txBody>
                  <a:tcPr marL="125649" marR="125649" marT="62825" marB="62825"/>
                </a:tc>
              </a:tr>
              <a:tr h="509576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MCS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marL="125649" marR="125649" marT="62825" marB="62825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.73</a:t>
                      </a:r>
                      <a:endParaRPr lang="en-US" sz="2400" dirty="0"/>
                    </a:p>
                  </a:txBody>
                  <a:tcPr marL="125649" marR="125649" marT="62825" marB="62825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1.61</a:t>
                      </a:r>
                      <a:endParaRPr lang="en-US" sz="2400" dirty="0"/>
                    </a:p>
                  </a:txBody>
                  <a:tcPr marL="125649" marR="125649" marT="62825" marB="62825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.53</a:t>
                      </a:r>
                      <a:endParaRPr lang="en-US" sz="2400" dirty="0"/>
                    </a:p>
                  </a:txBody>
                  <a:tcPr marL="125649" marR="125649" marT="62825" marB="62825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3.7</a:t>
                      </a:r>
                      <a:endParaRPr lang="en-US" sz="2400" dirty="0"/>
                    </a:p>
                  </a:txBody>
                  <a:tcPr marL="125649" marR="125649" marT="62825" marB="62825"/>
                </a:tc>
              </a:tr>
              <a:tr h="509576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SCS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marL="125649" marR="125649" marT="62825" marB="62825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.84</a:t>
                      </a:r>
                      <a:endParaRPr lang="en-US" sz="2400" dirty="0"/>
                    </a:p>
                  </a:txBody>
                  <a:tcPr marL="125649" marR="125649" marT="62825" marB="62825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1.25</a:t>
                      </a:r>
                      <a:endParaRPr lang="en-US" sz="2400" dirty="0"/>
                    </a:p>
                  </a:txBody>
                  <a:tcPr marL="125649" marR="125649" marT="62825" marB="62825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2.18</a:t>
                      </a:r>
                      <a:endParaRPr lang="en-US" sz="2400" dirty="0"/>
                    </a:p>
                  </a:txBody>
                  <a:tcPr marL="125649" marR="125649" marT="62825" marB="62825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.95</a:t>
                      </a:r>
                      <a:endParaRPr lang="en-US" sz="2400" dirty="0"/>
                    </a:p>
                  </a:txBody>
                  <a:tcPr marL="125649" marR="125649" marT="62825" marB="62825"/>
                </a:tc>
              </a:tr>
              <a:tr h="509576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TPR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marL="125649" marR="125649" marT="62825" marB="62825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.9</a:t>
                      </a:r>
                      <a:endParaRPr lang="en-US" sz="2400" dirty="0"/>
                    </a:p>
                  </a:txBody>
                  <a:tcPr marL="125649" marR="125649" marT="62825" marB="62825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.49</a:t>
                      </a:r>
                      <a:endParaRPr lang="en-US" sz="2400" dirty="0"/>
                    </a:p>
                  </a:txBody>
                  <a:tcPr marL="125649" marR="125649" marT="62825" marB="62825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.95</a:t>
                      </a:r>
                      <a:endParaRPr lang="en-US" sz="2400" dirty="0"/>
                    </a:p>
                  </a:txBody>
                  <a:tcPr marL="125649" marR="125649" marT="62825" marB="62825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1.14</a:t>
                      </a:r>
                      <a:endParaRPr lang="en-US" sz="2400" dirty="0"/>
                    </a:p>
                  </a:txBody>
                  <a:tcPr marL="125649" marR="125649" marT="62825" marB="628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Important Quality of Pizza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600200"/>
            <a:ext cx="6610350" cy="4950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391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Importance of Price</a:t>
            </a:r>
            <a:endParaRPr lang="en-US" sz="4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62544"/>
            <a:ext cx="6858000" cy="4946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9502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Importance of Freshness</a:t>
            </a:r>
            <a:endParaRPr lang="en-US" sz="4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543792"/>
            <a:ext cx="7086600" cy="5168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2385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Importance of Business Hours</a:t>
            </a:r>
            <a:endParaRPr lang="en-US" sz="4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15044"/>
            <a:ext cx="6858000" cy="5069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202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800" dirty="0" smtClean="0"/>
              <a:t>Analysis of Data on Pizza Orders</a:t>
            </a:r>
            <a:endParaRPr lang="en-US" sz="3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235" y="1752600"/>
            <a:ext cx="4368799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5" y="1752600"/>
            <a:ext cx="4732866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7861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Number </a:t>
            </a:r>
            <a:r>
              <a:rPr lang="en-US" sz="3600" dirty="0" smtClean="0"/>
              <a:t>of Days of Ordering Pizza </a:t>
            </a:r>
            <a:r>
              <a:rPr lang="en-US" sz="3600" dirty="0" smtClean="0"/>
              <a:t>by Campus Dining Experiences</a:t>
            </a:r>
            <a:endParaRPr lang="en-US" sz="36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3" y="1676400"/>
            <a:ext cx="4458807" cy="405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975" y="1676400"/>
            <a:ext cx="4550833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600" y="5809632"/>
            <a:ext cx="3733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Before post-</a:t>
            </a:r>
            <a:r>
              <a:rPr lang="en-US" sz="1600" dirty="0" err="1" smtClean="0"/>
              <a:t>strat</a:t>
            </a:r>
            <a:r>
              <a:rPr lang="en-US" sz="1600" dirty="0" smtClean="0"/>
              <a:t> weights were applied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4800600" y="5822332"/>
            <a:ext cx="3733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After post-</a:t>
            </a:r>
            <a:r>
              <a:rPr lang="en-US" sz="1600" dirty="0" err="1" smtClean="0"/>
              <a:t>strat</a:t>
            </a:r>
            <a:r>
              <a:rPr lang="en-US" sz="1600" dirty="0" smtClean="0"/>
              <a:t> weights were applied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76166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Relationships Among Pizza Variables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expect independence between the following variables on pizza consumption: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ffect of pizzeria’s prices and proximity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mportance of pizza being delivered hot and effect of pizzeria’s prices and </a:t>
            </a:r>
          </a:p>
          <a:p>
            <a:pPr lvl="1"/>
            <a:r>
              <a:rPr lang="en-US" dirty="0" smtClean="0"/>
              <a:t>importance of pizza’s freshness and </a:t>
            </a:r>
            <a:r>
              <a:rPr lang="en-US" dirty="0"/>
              <a:t>e</a:t>
            </a:r>
            <a:r>
              <a:rPr lang="en-US" dirty="0" smtClean="0"/>
              <a:t>ffect of pizzeria’s prices</a:t>
            </a:r>
          </a:p>
          <a:p>
            <a:r>
              <a:rPr lang="en-US" dirty="0" smtClean="0"/>
              <a:t>We expect dependence between the following variables on pizza consumption:</a:t>
            </a:r>
          </a:p>
          <a:p>
            <a:pPr lvl="1"/>
            <a:r>
              <a:rPr lang="en-US" dirty="0" smtClean="0"/>
              <a:t>Importance of pizza’s freshness and being delivered hot</a:t>
            </a:r>
          </a:p>
        </p:txBody>
      </p:sp>
    </p:spTree>
    <p:extLst>
      <p:ext uri="{BB962C8B-B14F-4D97-AF65-F5344CB8AC3E}">
        <p14:creationId xmlns:p14="http://schemas.microsoft.com/office/powerpoint/2010/main" val="1073747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Effect of Pizzeria’s </a:t>
            </a:r>
            <a:r>
              <a:rPr lang="en-US" dirty="0" smtClean="0"/>
              <a:t>Prices vs</a:t>
            </a:r>
            <a:r>
              <a:rPr lang="en-US" dirty="0" smtClean="0"/>
              <a:t>. </a:t>
            </a:r>
            <a:r>
              <a:rPr lang="en-US" dirty="0" smtClean="0"/>
              <a:t>Proximity</a:t>
            </a:r>
            <a:endParaRPr lang="en-US" dirty="0"/>
          </a:p>
        </p:txBody>
      </p:sp>
      <p:pic>
        <p:nvPicPr>
          <p:cNvPr id="307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76" y="1600200"/>
            <a:ext cx="784344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7552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867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Importance of Pizza Being Delivered Hot vs. Effect of Pizzeria’s Price</a:t>
            </a:r>
            <a:endParaRPr lang="en-US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76" y="1600200"/>
            <a:ext cx="784344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2081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cs typeface="Calibri(body)"/>
              </a:rPr>
              <a:t>What characteristics of pizzas and pizza shops appeal to the undergraduate students enrolled in the Pittsburgh campus of Carnegie Mellon University?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0" y="2819400"/>
          <a:ext cx="39624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2667000" y="3352800"/>
          <a:ext cx="37338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5105400" y="2819400"/>
          <a:ext cx="37338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0"/>
            <a:ext cx="9178328" cy="1447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l"/>
            <a:r>
              <a:rPr lang="en-US" sz="4800" b="1" dirty="0" smtClean="0">
                <a:solidFill>
                  <a:schemeClr val="bg1"/>
                </a:solidFill>
                <a:latin typeface="Rockwell" pitchFamily="18" charset="0"/>
              </a:rPr>
              <a:t>Everybody loves pizza!</a:t>
            </a:r>
            <a:endParaRPr lang="en-US" b="1" dirty="0">
              <a:solidFill>
                <a:schemeClr val="bg1"/>
              </a:solidFill>
              <a:latin typeface="Rockwell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 smtClean="0"/>
              <a:t>Importance of Pizza </a:t>
            </a:r>
            <a:r>
              <a:rPr lang="en-US" sz="3400" dirty="0" smtClean="0"/>
              <a:t>Being Fresh </a:t>
            </a:r>
            <a:r>
              <a:rPr lang="en-US" sz="3400" dirty="0" smtClean="0"/>
              <a:t>vs. </a:t>
            </a:r>
            <a:r>
              <a:rPr lang="en-US" sz="3400" dirty="0" smtClean="0"/>
              <a:t>Effect of Price on Pizza Consumption</a:t>
            </a:r>
            <a:endParaRPr lang="en-US" sz="34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76" y="1600200"/>
            <a:ext cx="784344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2620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Importance of </a:t>
            </a:r>
            <a:r>
              <a:rPr lang="en-US" dirty="0"/>
              <a:t>Pizza Being Delivered </a:t>
            </a:r>
            <a:r>
              <a:rPr lang="en-US" dirty="0" smtClean="0"/>
              <a:t>Hot</a:t>
            </a:r>
            <a:r>
              <a:rPr lang="en-US" dirty="0" smtClean="0"/>
              <a:t> </a:t>
            </a:r>
            <a:r>
              <a:rPr lang="en-US" dirty="0" smtClean="0"/>
              <a:t>vs. </a:t>
            </a:r>
            <a:r>
              <a:rPr lang="en-US" dirty="0" smtClean="0"/>
              <a:t>Pizza Being Fresh</a:t>
            </a:r>
            <a:endParaRPr lang="en-US" dirty="0"/>
          </a:p>
        </p:txBody>
      </p:sp>
      <p:pic>
        <p:nvPicPr>
          <p:cNvPr id="5125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76" y="1600200"/>
            <a:ext cx="784344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7631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Most popular responses for favorite pizzeria:</a:t>
            </a:r>
          </a:p>
          <a:p>
            <a:r>
              <a:rPr lang="en-US" dirty="0" err="1" smtClean="0"/>
              <a:t>Vocelli’s</a:t>
            </a:r>
            <a:r>
              <a:rPr lang="en-US" dirty="0" smtClean="0"/>
              <a:t> (60 votes)</a:t>
            </a:r>
          </a:p>
          <a:p>
            <a:r>
              <a:rPr lang="en-US" dirty="0" smtClean="0"/>
              <a:t>Papa John’s (46 votes)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Over 20 different pizzerias received write-in votes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chemeClr val="bg1"/>
                </a:solidFill>
                <a:latin typeface="Rockwell" pitchFamily="18" charset="0"/>
              </a:rPr>
              <a:t>Results For Favorite Pizzeria</a:t>
            </a: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ckwell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 compare the distributions of explanatory variables for different pizzerias</a:t>
            </a:r>
          </a:p>
          <a:p>
            <a:r>
              <a:rPr lang="en-US" dirty="0" smtClean="0"/>
              <a:t>Chi-square tests for those who listed </a:t>
            </a:r>
            <a:r>
              <a:rPr lang="en-US" dirty="0" err="1" smtClean="0"/>
              <a:t>Vocelli’s</a:t>
            </a:r>
            <a:r>
              <a:rPr lang="en-US" dirty="0" smtClean="0"/>
              <a:t> as favorite vs. those who chose Papa John’s</a:t>
            </a:r>
          </a:p>
          <a:p>
            <a:r>
              <a:rPr lang="en-US" dirty="0" smtClean="0"/>
              <a:t>H</a:t>
            </a:r>
            <a:r>
              <a:rPr lang="en-US" sz="2000" dirty="0" smtClean="0"/>
              <a:t>0</a:t>
            </a:r>
            <a:r>
              <a:rPr lang="en-US" dirty="0" smtClean="0"/>
              <a:t>: µ (</a:t>
            </a:r>
            <a:r>
              <a:rPr lang="en-US" dirty="0" err="1" smtClean="0"/>
              <a:t>Vocelli’s</a:t>
            </a:r>
            <a:r>
              <a:rPr lang="en-US" dirty="0" smtClean="0"/>
              <a:t>) = µ (Papa John’s)</a:t>
            </a:r>
          </a:p>
          <a:p>
            <a:pPr>
              <a:buNone/>
            </a:pPr>
            <a:r>
              <a:rPr lang="en-US" dirty="0" smtClean="0"/>
              <a:t>	H</a:t>
            </a:r>
            <a:r>
              <a:rPr lang="en-US" sz="2000" dirty="0" smtClean="0"/>
              <a:t>a</a:t>
            </a:r>
            <a:r>
              <a:rPr lang="en-US" dirty="0" smtClean="0"/>
              <a:t>: µ (</a:t>
            </a:r>
            <a:r>
              <a:rPr lang="en-US" dirty="0" err="1" smtClean="0"/>
              <a:t>Vocelli’s</a:t>
            </a:r>
            <a:r>
              <a:rPr lang="en-US" dirty="0" smtClean="0"/>
              <a:t>) ≠ µ (Papa John’s)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Comparing Results By Pizzeria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Chi-Square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weights obtained from stratification on class and school</a:t>
            </a:r>
          </a:p>
          <a:p>
            <a:r>
              <a:rPr lang="en-US" dirty="0" smtClean="0"/>
              <a:t>Use R to sum weights, conditioning on favorite pizzeria and value of explanatory variable</a:t>
            </a:r>
          </a:p>
          <a:p>
            <a:r>
              <a:rPr lang="en-US" dirty="0" smtClean="0"/>
              <a:t>Use R to perform weighted chi-square tests on the frequency tables of variable vs. pizzeria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Weighted Chi-Square Frequency Tables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1" y="1447801"/>
          <a:ext cx="8077201" cy="4426197"/>
        </p:xfrm>
        <a:graphic>
          <a:graphicData uri="http://schemas.openxmlformats.org/drawingml/2006/table">
            <a:tbl>
              <a:tblPr/>
              <a:tblGrid>
                <a:gridCol w="1287511"/>
                <a:gridCol w="1353536"/>
                <a:gridCol w="1353536"/>
                <a:gridCol w="1353536"/>
                <a:gridCol w="1364541"/>
                <a:gridCol w="1364541"/>
              </a:tblGrid>
              <a:tr h="579004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Weighted Frequency of Business Hour Importance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395"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never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occasionally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sometimes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often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always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598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 err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Vocelli's</a:t>
                      </a:r>
                      <a:endParaRPr lang="en-US" sz="1700" b="0" i="0" u="none" strike="noStrike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7.88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16.16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11.04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15.09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7.53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393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Papa John's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9.13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6.79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17.3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5.54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4.73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598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p-value = 0.0739; means are not significantly different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191"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9004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Weighted Frequency of Acceptable Delivery Time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598"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0-15 min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16-30 min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31-45 min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46-60 min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&gt;60 min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3404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 err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Vocelli's</a:t>
                      </a:r>
                      <a:endParaRPr lang="en-US" sz="1700" b="0" i="0" u="none" strike="noStrike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15.44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36.13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4.1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1.25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Papa John's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0.87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16.76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21.31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4.55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7598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p-value = 0.521; means are not significantly different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 flipH="1" flipV="1">
            <a:off x="8686799" y="6126162"/>
            <a:ext cx="45719" cy="4571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/>
              <a:t>Chi Square p-values</a:t>
            </a:r>
            <a:endParaRPr lang="en-US" sz="4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anchor="ctr">
            <a:prstTxWarp prst="textNoShape">
              <a:avLst/>
            </a:prstTxWarp>
            <a:normAutofit/>
          </a:bodyPr>
          <a:lstStyle/>
          <a:p>
            <a:endParaRPr lang="en-US" sz="4400" b="1" dirty="0">
              <a:solidFill>
                <a:schemeClr val="bg1"/>
              </a:solidFill>
              <a:latin typeface="Rockwell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676400" y="1828800"/>
          <a:ext cx="5486400" cy="3752850"/>
        </p:xfrm>
        <a:graphic>
          <a:graphicData uri="http://schemas.openxmlformats.org/drawingml/2006/table">
            <a:tbl>
              <a:tblPr/>
              <a:tblGrid>
                <a:gridCol w="1555845"/>
                <a:gridCol w="1310185"/>
                <a:gridCol w="1310185"/>
                <a:gridCol w="1310185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Variable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p-value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frequency of eating pizza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0.2449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preference type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0.0671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most important factor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0.5708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business hour importance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0.0739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price importance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0.1007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proximity importance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0.6343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acceptable delivery time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0.521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importance of hot pizza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0.0618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freshness importance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0.0541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means were not significantly different for </a:t>
            </a:r>
            <a:r>
              <a:rPr lang="en-US" dirty="0" err="1" smtClean="0"/>
              <a:t>Vocelli’s</a:t>
            </a:r>
            <a:r>
              <a:rPr lang="en-US" dirty="0" smtClean="0"/>
              <a:t> vs. Papa John’s for any of the variables, but some are close to the threshold (.05 &lt; p &lt; .08)</a:t>
            </a:r>
          </a:p>
          <a:p>
            <a:r>
              <a:rPr lang="en-US" dirty="0" smtClean="0"/>
              <a:t>These tests did not use all observations. Most responses to the pizzeria question did not have enough observations to merit a reliable test. </a:t>
            </a:r>
          </a:p>
          <a:p>
            <a:r>
              <a:rPr lang="en-US" dirty="0" smtClean="0"/>
              <a:t>The results for the “other” group as a whole have too much variance and are too unreliable</a:t>
            </a:r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anchor="ctr">
            <a:prstTxWarp prst="textNoShape">
              <a:avLst/>
            </a:prstTxWarp>
            <a:norm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Rockwell" charset="0"/>
              </a:rPr>
              <a:t>Results</a:t>
            </a:r>
            <a:endParaRPr lang="en-US" sz="4400" b="1" dirty="0">
              <a:solidFill>
                <a:schemeClr val="bg1"/>
              </a:solidFill>
              <a:latin typeface="Rockwel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400" dirty="0" smtClean="0"/>
              <a:t>Price and Quality are the two most significant factors to consider from the consumer side</a:t>
            </a:r>
          </a:p>
          <a:p>
            <a:pPr lvl="1">
              <a:buFontTx/>
              <a:buChar char="-"/>
            </a:pPr>
            <a:r>
              <a:rPr lang="en-US" sz="2000" dirty="0" smtClean="0"/>
              <a:t>Quality =Function</a:t>
            </a:r>
            <a:r>
              <a:rPr lang="en-US" sz="1800" dirty="0" smtClean="0"/>
              <a:t>( Flavor, Texture, Smell, Appearance)</a:t>
            </a:r>
          </a:p>
          <a:p>
            <a:pPr>
              <a:buFontTx/>
              <a:buChar char="-"/>
            </a:pPr>
            <a:r>
              <a:rPr lang="en-US" sz="2400" dirty="0" smtClean="0"/>
              <a:t>Freshness of pizza is another important characteristic</a:t>
            </a:r>
          </a:p>
          <a:p>
            <a:pPr>
              <a:buFontTx/>
              <a:buChar char="-"/>
            </a:pPr>
            <a:r>
              <a:rPr lang="en-US" sz="2400" dirty="0" smtClean="0"/>
              <a:t>80% order pizza for delivery</a:t>
            </a:r>
          </a:p>
          <a:p>
            <a:pPr>
              <a:buFontTx/>
              <a:buChar char="-"/>
            </a:pPr>
            <a:r>
              <a:rPr lang="en-US" sz="2400" dirty="0" smtClean="0"/>
              <a:t>Pizza is frequently consumed during the hours 10pm-3:00am</a:t>
            </a:r>
          </a:p>
          <a:p>
            <a:pPr>
              <a:buFontTx/>
              <a:buChar char="-"/>
            </a:pPr>
            <a:r>
              <a:rPr lang="en-US" sz="2400" dirty="0" smtClean="0"/>
              <a:t>Tie-up with dining system (Recommendation: Papa John’s)</a:t>
            </a:r>
          </a:p>
          <a:p>
            <a:pPr lvl="1">
              <a:buFontTx/>
              <a:buChar char="-"/>
            </a:pPr>
            <a:r>
              <a:rPr lang="en-US" sz="2000" dirty="0" smtClean="0"/>
              <a:t>Huge Demand (average of 2 pies/person/week)</a:t>
            </a:r>
          </a:p>
          <a:p>
            <a:pPr lvl="1">
              <a:buFontTx/>
              <a:buChar char="-"/>
            </a:pPr>
            <a:r>
              <a:rPr lang="en-US" sz="2000" dirty="0" err="1" smtClean="0"/>
              <a:t>Vocelli</a:t>
            </a:r>
            <a:r>
              <a:rPr lang="en-US" sz="2000" dirty="0" smtClean="0"/>
              <a:t> Bias</a:t>
            </a:r>
          </a:p>
          <a:p>
            <a:pPr lvl="1">
              <a:buFontTx/>
              <a:buChar char="-"/>
            </a:pPr>
            <a:r>
              <a:rPr lang="en-US" sz="2000" dirty="0" smtClean="0"/>
              <a:t>Competition could potentially lower prices for students</a:t>
            </a:r>
          </a:p>
          <a:p>
            <a:pPr lvl="1">
              <a:buFontTx/>
              <a:buChar char="-"/>
            </a:pPr>
            <a:r>
              <a:rPr lang="en-US" sz="2000" dirty="0" smtClean="0"/>
              <a:t>Secondary option caters to a larger audience (variety)</a:t>
            </a:r>
          </a:p>
          <a:p>
            <a:pPr>
              <a:buFontTx/>
              <a:buChar char="-"/>
            </a:pP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anchor="ctr">
            <a:prstTxWarp prst="textNoShape">
              <a:avLst/>
            </a:prstTxWarp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Rockwell" charset="0"/>
              </a:rPr>
              <a:t>Conclusion</a:t>
            </a:r>
            <a:endParaRPr lang="en-US" sz="4400" b="1" dirty="0">
              <a:solidFill>
                <a:schemeClr val="bg1"/>
              </a:solidFill>
              <a:latin typeface="Rockwel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1">
              <a:buNone/>
            </a:pPr>
            <a:r>
              <a:rPr lang="en-US" dirty="0" smtClean="0"/>
              <a:t>Questions we propose to study include:</a:t>
            </a:r>
          </a:p>
          <a:p>
            <a:pPr lvl="1">
              <a:buFont typeface="Arial"/>
              <a:buChar char="•"/>
            </a:pPr>
            <a:r>
              <a:rPr lang="en-US" sz="2323" dirty="0"/>
              <a:t>Determine how often people eat pizza and order for delivery, and where their favorite pizza place </a:t>
            </a:r>
            <a:r>
              <a:rPr lang="en-US" sz="2323" dirty="0" smtClean="0"/>
              <a:t>is</a:t>
            </a:r>
          </a:p>
          <a:p>
            <a:pPr lvl="1">
              <a:buFont typeface="Arial"/>
              <a:buChar char="•"/>
            </a:pPr>
            <a:r>
              <a:rPr lang="en-US" sz="2323" dirty="0" smtClean="0"/>
              <a:t>Compare </a:t>
            </a:r>
            <a:r>
              <a:rPr lang="en-US" sz="2323" dirty="0"/>
              <a:t>the quality of pizza in chains to that of smaller, local places and what gives rise to this difference in </a:t>
            </a:r>
            <a:r>
              <a:rPr lang="en-US" sz="2323" dirty="0" smtClean="0"/>
              <a:t>quality</a:t>
            </a:r>
          </a:p>
          <a:p>
            <a:pPr lvl="1">
              <a:buFont typeface="Arial"/>
              <a:buChar char="•"/>
            </a:pPr>
            <a:r>
              <a:rPr lang="en-US" sz="2323" dirty="0" smtClean="0"/>
              <a:t>Examine </a:t>
            </a:r>
            <a:r>
              <a:rPr lang="en-US" sz="2323" dirty="0"/>
              <a:t>each aspect of a pizza shop (pizza quality, non-pizza products, cost, business hours, delivery) and the influence of each on where one chooses to order </a:t>
            </a:r>
            <a:r>
              <a:rPr lang="en-US" sz="2323" dirty="0" smtClean="0"/>
              <a:t>from</a:t>
            </a:r>
          </a:p>
          <a:p>
            <a:pPr lvl="1">
              <a:buNone/>
            </a:pPr>
            <a:endParaRPr lang="en-US" sz="1800" dirty="0"/>
          </a:p>
          <a:p>
            <a:pPr lvl="1">
              <a:buNone/>
            </a:pPr>
            <a:r>
              <a:rPr lang="en-US" sz="2880" dirty="0" smtClean="0"/>
              <a:t>Question: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400" dirty="0" smtClean="0"/>
              <a:t>What </a:t>
            </a:r>
            <a:r>
              <a:rPr lang="en-US" sz="2400" dirty="0"/>
              <a:t>time of day do you typically order pizza? </a:t>
            </a:r>
            <a:r>
              <a:rPr lang="en-US" sz="2400" dirty="0" smtClean="0"/>
              <a:t>Mark all </a:t>
            </a:r>
            <a:r>
              <a:rPr lang="en-US" sz="2400" dirty="0"/>
              <a:t>that apply.</a:t>
            </a:r>
            <a:endParaRPr lang="en-US" sz="2400" dirty="0" smtClean="0"/>
          </a:p>
          <a:p>
            <a:pPr lvl="2">
              <a:buFont typeface="Lucida Grande"/>
              <a:buChar char="□"/>
            </a:pPr>
            <a:r>
              <a:rPr lang="en-US" sz="2364" dirty="0" smtClean="0"/>
              <a:t>4</a:t>
            </a:r>
            <a:r>
              <a:rPr lang="en-US" sz="2364" dirty="0"/>
              <a:t>:00 a.m. – 10:00 a.m.</a:t>
            </a:r>
            <a:endParaRPr lang="en-US" sz="2364" dirty="0" smtClean="0"/>
          </a:p>
          <a:p>
            <a:pPr lvl="2">
              <a:buFont typeface="Lucida Grande"/>
              <a:buChar char="□"/>
            </a:pPr>
            <a:r>
              <a:rPr lang="en-US" sz="2364" dirty="0" smtClean="0"/>
              <a:t>10</a:t>
            </a:r>
            <a:r>
              <a:rPr lang="en-US" sz="2364" dirty="0"/>
              <a:t>:00 a.m. – 2:00 p.m.</a:t>
            </a:r>
            <a:endParaRPr lang="en-US" sz="2364" dirty="0" smtClean="0"/>
          </a:p>
          <a:p>
            <a:pPr lvl="2">
              <a:buFont typeface="Lucida Grande"/>
              <a:buChar char="□"/>
            </a:pPr>
            <a:r>
              <a:rPr lang="en-US" sz="2364" dirty="0" smtClean="0"/>
              <a:t>2</a:t>
            </a:r>
            <a:r>
              <a:rPr lang="en-US" sz="2364" dirty="0"/>
              <a:t>:00 p.m.  – 6:00 p.m.</a:t>
            </a:r>
            <a:endParaRPr lang="en-US" sz="2364" dirty="0" smtClean="0"/>
          </a:p>
          <a:p>
            <a:pPr lvl="2">
              <a:buFont typeface="Lucida Grande"/>
              <a:buChar char="□"/>
            </a:pPr>
            <a:r>
              <a:rPr lang="en-US" sz="2364" dirty="0" smtClean="0"/>
              <a:t>6</a:t>
            </a:r>
            <a:r>
              <a:rPr lang="en-US" sz="2364" dirty="0"/>
              <a:t>:00 p.m. – 11:00 p.m.</a:t>
            </a:r>
            <a:endParaRPr lang="en-US" sz="2364" dirty="0" smtClean="0"/>
          </a:p>
          <a:p>
            <a:pPr lvl="2">
              <a:buFont typeface="Lucida Grande"/>
              <a:buChar char="□"/>
            </a:pPr>
            <a:r>
              <a:rPr lang="en-US" sz="2364" dirty="0" smtClean="0"/>
              <a:t>11</a:t>
            </a:r>
            <a:r>
              <a:rPr lang="en-US" sz="2364" dirty="0"/>
              <a:t>:00 p.m. – 4:00 a.m</a:t>
            </a:r>
            <a:r>
              <a:rPr lang="en-US" sz="2364" dirty="0" smtClean="0"/>
              <a:t>.</a:t>
            </a:r>
          </a:p>
          <a:p>
            <a:pPr lvl="1">
              <a:buNone/>
            </a:pPr>
            <a:r>
              <a:rPr lang="en-US" sz="2880" dirty="0" smtClean="0"/>
              <a:t>Question</a:t>
            </a:r>
            <a:r>
              <a:rPr lang="en-US" sz="2400" dirty="0" smtClean="0"/>
              <a:t>: </a:t>
            </a:r>
            <a:br>
              <a:rPr lang="en-US" sz="2400" dirty="0" smtClean="0"/>
            </a:br>
            <a:r>
              <a:rPr lang="en-US" sz="2400" dirty="0" smtClean="0"/>
              <a:t>How </a:t>
            </a:r>
            <a:r>
              <a:rPr lang="en-US" sz="2400" dirty="0"/>
              <a:t>many times per week do you eat food from a campus dining restaurant (Entropy, trucks, hot dog stand, all other dining locations included)?</a:t>
            </a:r>
            <a:endParaRPr lang="en-US" sz="2400" dirty="0" smtClean="0"/>
          </a:p>
          <a:p>
            <a:pPr lvl="2">
              <a:buFont typeface="Courier New"/>
              <a:buChar char="o"/>
            </a:pPr>
            <a:r>
              <a:rPr lang="en-US" sz="2364" dirty="0" smtClean="0"/>
              <a:t>0</a:t>
            </a:r>
          </a:p>
          <a:p>
            <a:pPr lvl="2">
              <a:buFont typeface="Courier New"/>
              <a:buChar char="o"/>
            </a:pPr>
            <a:r>
              <a:rPr lang="en-US" sz="2364" dirty="0" smtClean="0"/>
              <a:t>1</a:t>
            </a:r>
            <a:r>
              <a:rPr lang="en-US" sz="2364" dirty="0"/>
              <a:t>-2</a:t>
            </a:r>
            <a:endParaRPr lang="en-US" sz="2364" dirty="0" smtClean="0"/>
          </a:p>
          <a:p>
            <a:pPr lvl="2">
              <a:buFont typeface="Courier New"/>
              <a:buChar char="o"/>
            </a:pPr>
            <a:r>
              <a:rPr lang="en-US" sz="2364" dirty="0" smtClean="0"/>
              <a:t>3</a:t>
            </a:r>
            <a:r>
              <a:rPr lang="en-US" sz="2364" dirty="0"/>
              <a:t>-5</a:t>
            </a:r>
            <a:endParaRPr lang="en-US" sz="2364" dirty="0" smtClean="0"/>
          </a:p>
          <a:p>
            <a:pPr lvl="2">
              <a:buFont typeface="Courier New"/>
              <a:buChar char="o"/>
            </a:pPr>
            <a:r>
              <a:rPr lang="en-US" sz="2364" dirty="0" smtClean="0"/>
              <a:t>6</a:t>
            </a:r>
            <a:r>
              <a:rPr lang="en-US" sz="2364" dirty="0"/>
              <a:t>-10</a:t>
            </a:r>
            <a:endParaRPr lang="en-US" sz="2364" dirty="0" smtClean="0"/>
          </a:p>
          <a:p>
            <a:pPr lvl="2">
              <a:buFont typeface="Courier New"/>
              <a:buChar char="o"/>
            </a:pPr>
            <a:r>
              <a:rPr lang="en-US" sz="2364" dirty="0" smtClean="0"/>
              <a:t>10</a:t>
            </a:r>
            <a:r>
              <a:rPr lang="en-US" sz="2364" dirty="0"/>
              <a:t>-15</a:t>
            </a:r>
            <a:endParaRPr lang="en-US" sz="2364" dirty="0" smtClean="0"/>
          </a:p>
          <a:p>
            <a:pPr lvl="2">
              <a:buFont typeface="Courier New"/>
              <a:buChar char="o"/>
            </a:pPr>
            <a:r>
              <a:rPr lang="en-US" sz="2364" dirty="0" smtClean="0"/>
              <a:t>15</a:t>
            </a:r>
            <a:r>
              <a:rPr lang="en-US" sz="2364" dirty="0"/>
              <a:t>+</a:t>
            </a:r>
          </a:p>
          <a:p>
            <a:pPr lvl="1">
              <a:buNone/>
            </a:pPr>
            <a:endParaRPr lang="en-US" sz="1100" dirty="0" smtClean="0"/>
          </a:p>
          <a:p>
            <a:pPr lvl="1">
              <a:buNone/>
            </a:pPr>
            <a:endParaRPr lang="en-US" sz="1100" dirty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78328" cy="1447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l"/>
            <a:r>
              <a:rPr lang="en-US" sz="4800" b="1" dirty="0" smtClean="0">
                <a:solidFill>
                  <a:schemeClr val="bg1"/>
                </a:solidFill>
                <a:latin typeface="Rockwell" pitchFamily="18" charset="0"/>
              </a:rPr>
              <a:t>Questionnaire</a:t>
            </a:r>
            <a:endParaRPr lang="en-US" b="1" dirty="0">
              <a:solidFill>
                <a:schemeClr val="bg1"/>
              </a:solidFill>
              <a:latin typeface="Rockwell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US" sz="1100" dirty="0" smtClean="0"/>
          </a:p>
          <a:p>
            <a:pPr lvl="1">
              <a:buNone/>
            </a:pPr>
            <a:endParaRPr lang="en-US" sz="1100" dirty="0" smtClean="0"/>
          </a:p>
          <a:p>
            <a:r>
              <a:rPr lang="en-US" dirty="0" smtClean="0"/>
              <a:t>Used a custom Ruby script to download the Andrew IDs for all CMU Pittsburgh undergrads</a:t>
            </a:r>
          </a:p>
          <a:p>
            <a:r>
              <a:rPr lang="en-US" dirty="0" smtClean="0"/>
              <a:t>Used population list to sample 800 undergrads</a:t>
            </a:r>
          </a:p>
          <a:p>
            <a:r>
              <a:rPr lang="en-US" dirty="0" smtClean="0"/>
              <a:t>Each person’s e-mail address was encoded using the SHA-1 hash algorithm</a:t>
            </a:r>
          </a:p>
          <a:p>
            <a:r>
              <a:rPr lang="en-US" dirty="0" smtClean="0"/>
              <a:t>E-mails were sent using another custom Ruby script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78328" cy="1447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l"/>
            <a:r>
              <a:rPr lang="en-US" sz="4800" b="1" dirty="0" smtClean="0">
                <a:solidFill>
                  <a:schemeClr val="bg1"/>
                </a:solidFill>
                <a:latin typeface="Rockwell" pitchFamily="18" charset="0"/>
              </a:rPr>
              <a:t>Sampling</a:t>
            </a:r>
            <a:endParaRPr lang="en-US" b="1" dirty="0">
              <a:solidFill>
                <a:schemeClr val="bg1"/>
              </a:solidFill>
              <a:latin typeface="Rockwell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US" sz="1100" dirty="0" smtClean="0"/>
          </a:p>
          <a:p>
            <a:pPr lvl="1">
              <a:buNone/>
            </a:pPr>
            <a:endParaRPr lang="en-US" sz="1100" dirty="0" smtClean="0"/>
          </a:p>
          <a:p>
            <a:r>
              <a:rPr lang="en-US" dirty="0" smtClean="0"/>
              <a:t>Conducted using Google Docs</a:t>
            </a:r>
          </a:p>
          <a:p>
            <a:r>
              <a:rPr lang="en-US" dirty="0" smtClean="0"/>
              <a:t>The unique ID for each person allows for re-contact as well as filtering double responders</a:t>
            </a:r>
          </a:p>
          <a:p>
            <a:r>
              <a:rPr lang="en-US" dirty="0" smtClean="0"/>
              <a:t>All communication done in software so the researchers never know what SHA-1 corresponds to which e-mail address in results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78328" cy="1447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l"/>
            <a:r>
              <a:rPr lang="en-US" sz="4800" b="1" dirty="0" smtClean="0">
                <a:solidFill>
                  <a:schemeClr val="bg1"/>
                </a:solidFill>
                <a:latin typeface="Rockwell" pitchFamily="18" charset="0"/>
              </a:rPr>
              <a:t>Survey</a:t>
            </a:r>
            <a:endParaRPr lang="en-US" b="1" dirty="0">
              <a:solidFill>
                <a:schemeClr val="bg1"/>
              </a:solidFill>
              <a:latin typeface="Rockwell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US" sz="1100" dirty="0" smtClean="0"/>
          </a:p>
          <a:p>
            <a:pPr lvl="1">
              <a:buNone/>
            </a:pPr>
            <a:endParaRPr lang="en-US" sz="1100" dirty="0" smtClean="0"/>
          </a:p>
          <a:p>
            <a:r>
              <a:rPr lang="en-US" dirty="0" smtClean="0"/>
              <a:t>CMU’s directory service allows my script to accidentally import alumni</a:t>
            </a:r>
          </a:p>
          <a:p>
            <a:r>
              <a:rPr lang="en-US" dirty="0" smtClean="0"/>
              <a:t>Google Docs encodes number ranges (</a:t>
            </a:r>
            <a:r>
              <a:rPr lang="en-US" dirty="0" err="1" smtClean="0"/>
              <a:t>eg</a:t>
            </a:r>
            <a:r>
              <a:rPr lang="en-US" dirty="0" smtClean="0"/>
              <a:t> 10-15) as dates (10/15/2010)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78328" cy="1447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l"/>
            <a:r>
              <a:rPr lang="en-US" sz="4800" b="1" dirty="0" err="1" smtClean="0">
                <a:solidFill>
                  <a:schemeClr val="bg1"/>
                </a:solidFill>
                <a:latin typeface="Rockwell" pitchFamily="18" charset="0"/>
              </a:rPr>
              <a:t>Gotchas</a:t>
            </a:r>
            <a:endParaRPr lang="en-US" b="1" dirty="0">
              <a:solidFill>
                <a:schemeClr val="bg1"/>
              </a:solidFill>
              <a:latin typeface="Rockwell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l"/>
            <a:r>
              <a:rPr lang="en-US" sz="4800" b="1" dirty="0" smtClean="0">
                <a:solidFill>
                  <a:schemeClr val="bg1"/>
                </a:solidFill>
                <a:latin typeface="Rockwell" pitchFamily="18" charset="0"/>
              </a:rPr>
              <a:t>Response Rate</a:t>
            </a:r>
            <a:endParaRPr lang="en-US" b="1" dirty="0">
              <a:solidFill>
                <a:schemeClr val="bg1"/>
              </a:solidFill>
              <a:latin typeface="Rockwell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Responses were amazing.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30+% with two emails  (244 respondents).</a:t>
            </a:r>
          </a:p>
          <a:p>
            <a:pPr>
              <a:buNone/>
            </a:pPr>
            <a:r>
              <a:rPr lang="en-US" b="1" dirty="0" smtClean="0"/>
              <a:t>29.25% </a:t>
            </a:r>
            <a:r>
              <a:rPr lang="en-US" dirty="0" smtClean="0"/>
              <a:t>after eliminating respondents.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ckwell" pitchFamily="18" charset="0"/>
                <a:ea typeface="+mj-ea"/>
                <a:cs typeface="+mj-cs"/>
              </a:rPr>
              <a:t>Response Demographics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ckwell" pitchFamily="18" charset="0"/>
              <a:ea typeface="+mj-ea"/>
              <a:cs typeface="+mj-cs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200" dirty="0" smtClean="0"/>
              <a:t>Far more </a:t>
            </a:r>
            <a:r>
              <a:rPr lang="en-US" sz="3200" b="1" dirty="0" smtClean="0"/>
              <a:t>female respondents.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2394466"/>
            <a:ext cx="2209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Response Gender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10200" y="24003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Population Gender</a:t>
            </a:r>
            <a:endParaRPr lang="en-US" dirty="0"/>
          </a:p>
        </p:txBody>
      </p:sp>
      <p:graphicFrame>
        <p:nvGraphicFramePr>
          <p:cNvPr id="10" name="Chart 9"/>
          <p:cNvGraphicFramePr/>
          <p:nvPr/>
        </p:nvGraphicFramePr>
        <p:xfrm>
          <a:off x="4878504" y="3002029"/>
          <a:ext cx="380829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706226" y="3002029"/>
          <a:ext cx="365502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ckwell" pitchFamily="18" charset="0"/>
                <a:ea typeface="+mj-ea"/>
                <a:cs typeface="+mj-cs"/>
              </a:rPr>
              <a:t>Response Demographics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ckwell" pitchFamily="18" charset="0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99531" y="4114801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Population Schools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181600" y="1456267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Response Years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143000" y="1456267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Response Schools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257800" y="4114801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Population Years</a:t>
            </a:r>
            <a:endParaRPr lang="en-US" dirty="0"/>
          </a:p>
        </p:txBody>
      </p:sp>
      <p:graphicFrame>
        <p:nvGraphicFramePr>
          <p:cNvPr id="14" name="Chart 13"/>
          <p:cNvGraphicFramePr/>
          <p:nvPr/>
        </p:nvGraphicFramePr>
        <p:xfrm>
          <a:off x="5123533" y="4484133"/>
          <a:ext cx="3460368" cy="2076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hart 14"/>
          <p:cNvGraphicFramePr/>
          <p:nvPr/>
        </p:nvGraphicFramePr>
        <p:xfrm>
          <a:off x="5041282" y="1939880"/>
          <a:ext cx="3624869" cy="2174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/>
          <p:cNvGraphicFramePr/>
          <p:nvPr/>
        </p:nvGraphicFramePr>
        <p:xfrm>
          <a:off x="673501" y="4484133"/>
          <a:ext cx="3636915" cy="2182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Chart 17"/>
          <p:cNvGraphicFramePr/>
          <p:nvPr/>
        </p:nvGraphicFramePr>
        <p:xfrm>
          <a:off x="685547" y="1939880"/>
          <a:ext cx="3624869" cy="2174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597</TotalTime>
  <Words>889</Words>
  <Application>Microsoft Office PowerPoint</Application>
  <PresentationFormat>On-screen Show (4:3)</PresentationFormat>
  <Paragraphs>215</Paragraphs>
  <Slides>28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The Pizza Survey Team </vt:lpstr>
      <vt:lpstr>Everybody loves pizza!</vt:lpstr>
      <vt:lpstr>Questionnaire</vt:lpstr>
      <vt:lpstr>Sampling</vt:lpstr>
      <vt:lpstr>Survey</vt:lpstr>
      <vt:lpstr>Gotchas</vt:lpstr>
      <vt:lpstr>Response Rate</vt:lpstr>
      <vt:lpstr>PowerPoint Presentation</vt:lpstr>
      <vt:lpstr>PowerPoint Presentation</vt:lpstr>
      <vt:lpstr>PowerPoint Presentation</vt:lpstr>
      <vt:lpstr>Most Important Quality of Pizza</vt:lpstr>
      <vt:lpstr>Importance of Price</vt:lpstr>
      <vt:lpstr>Importance of Freshness</vt:lpstr>
      <vt:lpstr>Importance of Business Hours</vt:lpstr>
      <vt:lpstr>Analysis of Data on Pizza Orders</vt:lpstr>
      <vt:lpstr>Number of Days of Ordering Pizza by Campus Dining Experiences</vt:lpstr>
      <vt:lpstr>Relationships Among Pizza Variables</vt:lpstr>
      <vt:lpstr>Effect of Pizzeria’s Prices vs. Proximity</vt:lpstr>
      <vt:lpstr>Importance of Pizza Being Delivered Hot vs. Effect of Pizzeria’s Price</vt:lpstr>
      <vt:lpstr>Importance of Pizza Being Fresh vs. Effect of Price on Pizza Consumption</vt:lpstr>
      <vt:lpstr>Importance of Pizza Being Delivered Hot vs. Pizza Being Fresh</vt:lpstr>
      <vt:lpstr>PowerPoint Presentation</vt:lpstr>
      <vt:lpstr>Comparing Results By Pizzeria</vt:lpstr>
      <vt:lpstr>Weighted Chi-Square Tests</vt:lpstr>
      <vt:lpstr>Weighted Chi-Square Frequency Tables</vt:lpstr>
      <vt:lpstr>PowerPoint Presentation</vt:lpstr>
      <vt:lpstr>PowerPoint Presentation</vt:lpstr>
      <vt:lpstr>PowerPoint Presentation</vt:lpstr>
    </vt:vector>
  </TitlesOfParts>
  <Company>Northpole Software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H The Pizza Survey Team</dc:title>
  <dc:creator>Stafford Brunk</dc:creator>
  <cp:lastModifiedBy> </cp:lastModifiedBy>
  <cp:revision>24</cp:revision>
  <dcterms:created xsi:type="dcterms:W3CDTF">2010-04-27T15:47:06Z</dcterms:created>
  <dcterms:modified xsi:type="dcterms:W3CDTF">2010-04-27T16:35:22Z</dcterms:modified>
</cp:coreProperties>
</file>