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6" r:id="rId2"/>
    <p:sldId id="262" r:id="rId3"/>
    <p:sldId id="257" r:id="rId4"/>
    <p:sldId id="258" r:id="rId5"/>
    <p:sldId id="259" r:id="rId6"/>
    <p:sldId id="263" r:id="rId7"/>
    <p:sldId id="261" r:id="rId8"/>
    <p:sldId id="26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69542" autoAdjust="0"/>
  </p:normalViewPr>
  <p:slideViewPr>
    <p:cSldViewPr>
      <p:cViewPr varScale="1">
        <p:scale>
          <a:sx n="50" d="100"/>
          <a:sy n="50" d="100"/>
        </p:scale>
        <p:origin x="-195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4E9A42-9E0C-404D-91CF-8C4B056A5958}" type="datetimeFigureOut">
              <a:rPr lang="en-US" smtClean="0"/>
              <a:pPr/>
              <a:t>4/28/2010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A40E01-1F8D-4193-82D2-AF01706F891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city.pittsburgh.pa.us/cp/html/pittsburgh_fact_sheet.html"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Preface</a:t>
            </a:r>
            <a:r>
              <a:rPr lang="en-US" baseline="0" dirty="0" smtClean="0"/>
              <a:t> of the Survey, in case you forgot was that we believed biking has cross generational/social/cultural appeal and is on the rise. As a city with so many young of college age, with a relatively compact city layout, we’d assumed that a large number of people would be interested in participating in our survey.</a:t>
            </a:r>
          </a:p>
          <a:p>
            <a:r>
              <a:rPr lang="en-US" sz="1200" kern="1200" dirty="0" smtClean="0">
                <a:solidFill>
                  <a:schemeClr val="tx1"/>
                </a:solidFill>
                <a:latin typeface="+mn-lt"/>
                <a:ea typeface="+mn-ea"/>
                <a:cs typeface="+mn-cs"/>
              </a:rPr>
              <a:t>Well, while</a:t>
            </a:r>
            <a:r>
              <a:rPr lang="en-US" sz="1200" kern="1200" baseline="0" dirty="0" smtClean="0">
                <a:solidFill>
                  <a:schemeClr val="tx1"/>
                </a:solidFill>
                <a:latin typeface="+mn-lt"/>
                <a:ea typeface="+mn-ea"/>
                <a:cs typeface="+mn-cs"/>
              </a:rPr>
              <a:t> I’m not sure we’d make that same claim whole heartedly now, we did manage to take away some important lessons from our survey.</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49A40E01-1F8D-4193-82D2-AF01706F891D}"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a:t>
            </a:r>
            <a:r>
              <a:rPr lang="en-US" baseline="0" dirty="0" smtClean="0"/>
              <a:t> in order to create the best sampling frame we possibly could, we wanted to ensure that all (or as close to that as possible) of our respondents resided within the city of Pittsburgh itself, rather than the surrounding towns. We found a website for the white pages that actually provided us with a list of all the prefixes associated with the area code 412 as well as the city/town that prefix was associated with and whether the prefix belonged to land lines or cell phones. We then filtered out all of the area codes that weren't land lines and in the Pittsburgh area. </a:t>
            </a:r>
          </a:p>
          <a:p>
            <a:r>
              <a:rPr lang="en-US" baseline="0" dirty="0" smtClean="0"/>
              <a:t>After that, we generated a list of 2 sets of random numbers. One was to determine which prefix to use and the other was a four digit number which we would combine with the area code to create a list of numbers to call</a:t>
            </a:r>
            <a:r>
              <a:rPr lang="en-US" baseline="0" dirty="0" smtClean="0"/>
              <a:t>.</a:t>
            </a:r>
          </a:p>
          <a:p>
            <a:r>
              <a:rPr lang="en-US" baseline="0" dirty="0" smtClean="0"/>
              <a:t>In order to get a margin of error of 10 percent we needed to contact 96 individuals, while we would have preferred to have a smaller margin of error, we knew that since most telephone surveys get a response rate of about 20% or higher, we would already have to call 500 individuals with a 10 percent margin of error and due to time constraints determined that a 10% margin of error would suffice.</a:t>
            </a:r>
            <a:endParaRPr lang="en-US" dirty="0"/>
          </a:p>
        </p:txBody>
      </p:sp>
      <p:sp>
        <p:nvSpPr>
          <p:cNvPr id="4" name="Slide Number Placeholder 3"/>
          <p:cNvSpPr>
            <a:spLocks noGrp="1"/>
          </p:cNvSpPr>
          <p:nvPr>
            <p:ph type="sldNum" sz="quarter" idx="10"/>
          </p:nvPr>
        </p:nvSpPr>
        <p:spPr/>
        <p:txBody>
          <a:bodyPr/>
          <a:lstStyle/>
          <a:p>
            <a:fld id="{49A40E01-1F8D-4193-82D2-AF01706F891D}"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After observing that random digit dialing ultimately yielded poor results (in the form of non-working numbers, businesses, etc) I opted to try using the residential phone book after spotting “Verizon” local residential white pages. In order to </a:t>
            </a:r>
            <a:r>
              <a:rPr lang="en-US" sz="1200" kern="1200" dirty="0" err="1" smtClean="0">
                <a:solidFill>
                  <a:schemeClr val="tx1"/>
                </a:solidFill>
                <a:latin typeface="+mn-lt"/>
                <a:ea typeface="+mn-ea"/>
                <a:cs typeface="+mn-cs"/>
              </a:rPr>
              <a:t>pseudorandomly</a:t>
            </a:r>
            <a:r>
              <a:rPr lang="en-US" sz="1200" kern="1200" dirty="0" smtClean="0">
                <a:solidFill>
                  <a:schemeClr val="tx1"/>
                </a:solidFill>
                <a:latin typeface="+mn-lt"/>
                <a:ea typeface="+mn-ea"/>
                <a:cs typeface="+mn-cs"/>
              </a:rPr>
              <a:t> select residential phone numbers among these listings a random number generator was used to generate a random page number. The number was arbitrarily selected among those on the selected page, and subsequently dialed. This system appeared to generally be an improvement, though it is admittedly still hard to tell as the response rate was still rather low (though it was much higher than before, most likely because the probability of hitting an ineligible number was lessened, especially if one called after normal business hours when home businesses would not likely be operating). Potential pitfalls to this method include missing numbers that may not be in the Verizon residential pages - including newly registered numbers that were not “reused” and unlisted numbers (though since Verizon is likely a Common Carrier this risk is lessened) and also potentially still being exposed to disconnected numbers (that were recently disconnected).</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49A40E01-1F8D-4193-82D2-AF01706F891D}"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-Read off slides</a:t>
            </a:r>
          </a:p>
        </p:txBody>
      </p:sp>
      <p:sp>
        <p:nvSpPr>
          <p:cNvPr id="4" name="Slide Number Placeholder 3"/>
          <p:cNvSpPr>
            <a:spLocks noGrp="1"/>
          </p:cNvSpPr>
          <p:nvPr>
            <p:ph type="sldNum" sz="quarter" idx="10"/>
          </p:nvPr>
        </p:nvSpPr>
        <p:spPr/>
        <p:txBody>
          <a:bodyPr/>
          <a:lstStyle/>
          <a:p>
            <a:fld id="{49A40E01-1F8D-4193-82D2-AF01706F891D}"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12/13 </a:t>
            </a:r>
            <a:r>
              <a:rPr lang="en-US" dirty="0" smtClean="0"/>
              <a:t>owned bikes</a:t>
            </a:r>
          </a:p>
          <a:p>
            <a:r>
              <a:rPr lang="en-US" dirty="0" smtClean="0"/>
              <a:t>7/13 </a:t>
            </a:r>
            <a:r>
              <a:rPr lang="en-US" dirty="0" smtClean="0"/>
              <a:t>were over the age of </a:t>
            </a:r>
            <a:r>
              <a:rPr lang="en-US" smtClean="0"/>
              <a:t>35 (53.8% compared</a:t>
            </a:r>
            <a:r>
              <a:rPr lang="en-US" baseline="0" smtClean="0"/>
              <a:t> </a:t>
            </a:r>
            <a:r>
              <a:rPr lang="en-US" baseline="0" dirty="0" smtClean="0"/>
              <a:t>to 50.7% </a:t>
            </a:r>
            <a:r>
              <a:rPr lang="en-US" baseline="0" smtClean="0"/>
              <a:t>in Pittsburgh)</a:t>
            </a:r>
            <a:endParaRPr lang="en-US" dirty="0" smtClean="0"/>
          </a:p>
          <a:p>
            <a:r>
              <a:rPr lang="en-US" dirty="0" smtClean="0"/>
              <a:t>The average cost of the bikes were 612.50$ for those who knew</a:t>
            </a:r>
          </a:p>
          <a:p>
            <a:r>
              <a:rPr lang="en-US" dirty="0" smtClean="0"/>
              <a:t>No apparent pattern to their neighborhoods</a:t>
            </a:r>
          </a:p>
          <a:p>
            <a:r>
              <a:rPr lang="en-US" dirty="0" smtClean="0"/>
              <a:t>Everyone refused to give out their </a:t>
            </a:r>
            <a:r>
              <a:rPr lang="en-US" dirty="0" smtClean="0"/>
              <a:t>income</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7/13 respondents were female  (53.8% compared to 52.4 in Pittsburgh)</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http://www.city.pittsburgh.pa.us/cp/html/pittsburgh_fact_sheet.html</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49A40E01-1F8D-4193-82D2-AF01706F891D}"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Well,</a:t>
            </a:r>
            <a:r>
              <a:rPr lang="en-US" baseline="0" dirty="0" smtClean="0"/>
              <a:t> considering our dismal overall response rate of 4.3 percent, and our total amount of respondents, 12, there are NO statistics textbooks or theories that would allow you to make any assumptions to the overall population of Pittsburgh, however our non respondents told us quite a bit. </a:t>
            </a:r>
          </a:p>
          <a:p>
            <a:r>
              <a:rPr lang="en-US" baseline="0" dirty="0" smtClean="0"/>
              <a:t>A large number of the people that refused to participate in our survey didn’t participate simply because they didn’t ride a bike, and presumably decided that their time was far to valuable to waste on doing a survey on bicycles. </a:t>
            </a:r>
          </a:p>
          <a:p>
            <a:r>
              <a:rPr lang="en-US" baseline="0" dirty="0" smtClean="0"/>
              <a:t>This led us to determine that our initial key presumption, that people were indeed very interested in riding bikes and improving the overall appeal of Pittsburgh as a “bike friendly city” may be flawed. Or at the very least our sample frame did not correspond to those who find themselves interested in using biking as a primary source of transportation.</a:t>
            </a:r>
          </a:p>
          <a:p>
            <a:r>
              <a:rPr lang="en-US" baseline="0" dirty="0" smtClean="0"/>
              <a:t>This makes some sense considering that we actually had predicted that many individuals who would be interested in this survey would be college students whom are notoriously hard to reach through traditional telephone surveys. We could’ve used the white pages prefixes for all the cell phones in Pittsburgh, however as many people have </a:t>
            </a:r>
            <a:r>
              <a:rPr lang="en-US" b="0" baseline="0" dirty="0" smtClean="0"/>
              <a:t>A limited number of minutes that they can use their phone per month, Professor Junker advised us against using cell phone prefixes despite the benefits it could bring to our sampling frame.</a:t>
            </a:r>
          </a:p>
          <a:p>
            <a:endParaRPr lang="en-US" b="0" baseline="0" dirty="0" smtClean="0"/>
          </a:p>
          <a:p>
            <a:r>
              <a:rPr lang="en-US" b="0" baseline="0" dirty="0" smtClean="0"/>
              <a:t>Also, judging from the fact that everyone refused to give information on their incomes, they probably perceived us as being less than completely legitimate as an organization.</a:t>
            </a:r>
          </a:p>
          <a:p>
            <a:endParaRPr lang="en-US" dirty="0"/>
          </a:p>
        </p:txBody>
      </p:sp>
      <p:sp>
        <p:nvSpPr>
          <p:cNvPr id="4" name="Slide Number Placeholder 3"/>
          <p:cNvSpPr>
            <a:spLocks noGrp="1"/>
          </p:cNvSpPr>
          <p:nvPr>
            <p:ph type="sldNum" sz="quarter" idx="10"/>
          </p:nvPr>
        </p:nvSpPr>
        <p:spPr/>
        <p:txBody>
          <a:bodyPr/>
          <a:lstStyle/>
          <a:p>
            <a:fld id="{49A40E01-1F8D-4193-82D2-AF01706F891D}"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lessons that we took away from this project are to start early, you can not underestimate the sheer amount of time that it will take you to try and get a hold of even 12 people. In retrospect, our method of generating random numbers to call was very inefficient. In the end it would’ve been extremely beneficial to us to just deal with the fact that in the white pages of Pittsburgh’s telephone book you will occasionally contact people that live outside of the Pittsburgh area, and just deal with that fact by asking them if they lived within the city limits (which we ended up doing anyway).</a:t>
            </a:r>
          </a:p>
          <a:p>
            <a:endParaRPr lang="en-US" baseline="0" dirty="0" smtClean="0"/>
          </a:p>
          <a:p>
            <a:r>
              <a:rPr lang="en-US" baseline="0" dirty="0" smtClean="0"/>
              <a:t>We also believe that using our own cell phones denied us much of the necessary credibility to convince people that we were really just interested in doing a survey on biking. If we were to advise future students we would say to either be sure that your survey doesn’t rely on getting any form of sensitive data out of the respondents, and even better would be to call from CMU phones if at all possible that way when you say that you’re from CMU, people will believe you (caller ID).</a:t>
            </a:r>
          </a:p>
          <a:p>
            <a:endParaRPr lang="en-US" baseline="0" dirty="0" smtClean="0"/>
          </a:p>
          <a:p>
            <a:r>
              <a:rPr lang="en-US" baseline="0" dirty="0" smtClean="0"/>
              <a:t>Finally, pick a topic that has a very broad base of appeal to ensure that you can actually attract people to your survey.</a:t>
            </a:r>
            <a:endParaRPr lang="en-US" dirty="0"/>
          </a:p>
        </p:txBody>
      </p:sp>
      <p:sp>
        <p:nvSpPr>
          <p:cNvPr id="4" name="Slide Number Placeholder 3"/>
          <p:cNvSpPr>
            <a:spLocks noGrp="1"/>
          </p:cNvSpPr>
          <p:nvPr>
            <p:ph type="sldNum" sz="quarter" idx="10"/>
          </p:nvPr>
        </p:nvSpPr>
        <p:spPr/>
        <p:txBody>
          <a:bodyPr/>
          <a:lstStyle/>
          <a:p>
            <a:fld id="{49A40E01-1F8D-4193-82D2-AF01706F891D}"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DC49CEC8-9AF3-4E4E-BB4D-FA573A92F760}" type="datetimeFigureOut">
              <a:rPr lang="en-US" smtClean="0"/>
              <a:pPr/>
              <a:t>4/28/2010</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12507F22-A051-4D64-942B-A8E80D5A62A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49CEC8-9AF3-4E4E-BB4D-FA573A92F760}" type="datetimeFigureOut">
              <a:rPr lang="en-US" smtClean="0"/>
              <a:pPr/>
              <a:t>4/28/2010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507F22-A051-4D64-942B-A8E80D5A62A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49CEC8-9AF3-4E4E-BB4D-FA573A92F760}" type="datetimeFigureOut">
              <a:rPr lang="en-US" smtClean="0"/>
              <a:pPr/>
              <a:t>4/28/2010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507F22-A051-4D64-942B-A8E80D5A62A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49CEC8-9AF3-4E4E-BB4D-FA573A92F760}" type="datetimeFigureOut">
              <a:rPr lang="en-US" smtClean="0"/>
              <a:pPr/>
              <a:t>4/28/2010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507F22-A051-4D64-942B-A8E80D5A62A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C49CEC8-9AF3-4E4E-BB4D-FA573A92F760}" type="datetimeFigureOut">
              <a:rPr lang="en-US" smtClean="0"/>
              <a:pPr/>
              <a:t>4/28/2010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507F22-A051-4D64-942B-A8E80D5A62A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49CEC8-9AF3-4E4E-BB4D-FA573A92F760}" type="datetimeFigureOut">
              <a:rPr lang="en-US" smtClean="0"/>
              <a:pPr/>
              <a:t>4/28/2010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507F22-A051-4D64-942B-A8E80D5A62A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DC49CEC8-9AF3-4E4E-BB4D-FA573A92F760}" type="datetimeFigureOut">
              <a:rPr lang="en-US" smtClean="0"/>
              <a:pPr/>
              <a:t>4/28/2010</a:t>
            </a:fld>
            <a:endParaRPr lang="en-US"/>
          </a:p>
        </p:txBody>
      </p:sp>
      <p:sp>
        <p:nvSpPr>
          <p:cNvPr id="27" name="Slide Number Placeholder 26"/>
          <p:cNvSpPr>
            <a:spLocks noGrp="1"/>
          </p:cNvSpPr>
          <p:nvPr>
            <p:ph type="sldNum" sz="quarter" idx="11"/>
          </p:nvPr>
        </p:nvSpPr>
        <p:spPr/>
        <p:txBody>
          <a:bodyPr rtlCol="0"/>
          <a:lstStyle/>
          <a:p>
            <a:fld id="{12507F22-A051-4D64-942B-A8E80D5A62A1}"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DC49CEC8-9AF3-4E4E-BB4D-FA573A92F760}" type="datetimeFigureOut">
              <a:rPr lang="en-US" smtClean="0"/>
              <a:pPr/>
              <a:t>4/28/2010</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12507F22-A051-4D64-942B-A8E80D5A62A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9CEC8-9AF3-4E4E-BB4D-FA573A92F760}" type="datetimeFigureOut">
              <a:rPr lang="en-US" smtClean="0"/>
              <a:pPr/>
              <a:t>4/28/2010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507F22-A051-4D64-942B-A8E80D5A62A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49CEC8-9AF3-4E4E-BB4D-FA573A92F760}" type="datetimeFigureOut">
              <a:rPr lang="en-US" smtClean="0"/>
              <a:pPr/>
              <a:t>4/28/2010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507F22-A051-4D64-942B-A8E80D5A62A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C49CEC8-9AF3-4E4E-BB4D-FA573A92F760}" type="datetimeFigureOut">
              <a:rPr lang="en-US" smtClean="0"/>
              <a:pPr/>
              <a:t>4/28/2010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507F22-A051-4D64-942B-A8E80D5A62A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DC49CEC8-9AF3-4E4E-BB4D-FA573A92F760}" type="datetimeFigureOut">
              <a:rPr lang="en-US" smtClean="0"/>
              <a:pPr/>
              <a:t>4/28/2010</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12507F22-A051-4D64-942B-A8E80D5A62A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smtClean="0"/>
              <a:t>Biking In Pittsburgh</a:t>
            </a:r>
            <a:endParaRPr lang="en-US" sz="7200" dirty="0"/>
          </a:p>
        </p:txBody>
      </p:sp>
      <p:sp>
        <p:nvSpPr>
          <p:cNvPr id="3" name="Subtitle 2"/>
          <p:cNvSpPr>
            <a:spLocks noGrp="1"/>
          </p:cNvSpPr>
          <p:nvPr>
            <p:ph type="subTitle" idx="1"/>
          </p:nvPr>
        </p:nvSpPr>
        <p:spPr/>
        <p:txBody>
          <a:bodyPr/>
          <a:lstStyle/>
          <a:p>
            <a:r>
              <a:rPr lang="en-US" dirty="0" smtClean="0"/>
              <a:t>Group I</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Biking in Pittsburgh</a:t>
            </a:r>
            <a:endParaRPr lang="en-US" sz="5400" dirty="0"/>
          </a:p>
        </p:txBody>
      </p:sp>
      <p:sp>
        <p:nvSpPr>
          <p:cNvPr id="3" name="Content Placeholder 2"/>
          <p:cNvSpPr>
            <a:spLocks noGrp="1"/>
          </p:cNvSpPr>
          <p:nvPr>
            <p:ph idx="1"/>
          </p:nvPr>
        </p:nvSpPr>
        <p:spPr/>
        <p:txBody>
          <a:bodyPr>
            <a:normAutofit/>
          </a:bodyPr>
          <a:lstStyle/>
          <a:p>
            <a:r>
              <a:rPr lang="en-US" sz="4000" dirty="0" smtClean="0"/>
              <a:t>Weather</a:t>
            </a:r>
          </a:p>
          <a:p>
            <a:r>
              <a:rPr lang="en-US" sz="4000" dirty="0" smtClean="0"/>
              <a:t>Reasons for riding</a:t>
            </a:r>
          </a:p>
          <a:p>
            <a:r>
              <a:rPr lang="en-US" sz="4000" dirty="0" smtClean="0"/>
              <a:t>Relevance</a:t>
            </a:r>
            <a:endParaRPr lang="en-US" sz="4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Survey Methodology</a:t>
            </a:r>
            <a:endParaRPr lang="en-US" sz="5400" dirty="0"/>
          </a:p>
        </p:txBody>
      </p:sp>
      <p:sp>
        <p:nvSpPr>
          <p:cNvPr id="3" name="Content Placeholder 2"/>
          <p:cNvSpPr>
            <a:spLocks noGrp="1"/>
          </p:cNvSpPr>
          <p:nvPr>
            <p:ph idx="1"/>
          </p:nvPr>
        </p:nvSpPr>
        <p:spPr/>
        <p:txBody>
          <a:bodyPr>
            <a:normAutofit/>
          </a:bodyPr>
          <a:lstStyle/>
          <a:p>
            <a:r>
              <a:rPr lang="en-US" sz="4000" dirty="0" smtClean="0"/>
              <a:t>White pages prefixes</a:t>
            </a:r>
          </a:p>
          <a:p>
            <a:r>
              <a:rPr lang="en-US" sz="4000" dirty="0" smtClean="0"/>
              <a:t>Random 4 digit </a:t>
            </a:r>
            <a:r>
              <a:rPr lang="en-US" sz="4000" dirty="0" smtClean="0"/>
              <a:t>number</a:t>
            </a:r>
          </a:p>
          <a:p>
            <a:r>
              <a:rPr lang="en-US" sz="4000" dirty="0" smtClean="0"/>
              <a:t>N&gt;96</a:t>
            </a:r>
            <a:endParaRPr lang="en-US" sz="4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Nelson Improvises</a:t>
            </a:r>
            <a:endParaRPr lang="en-US" sz="5400" dirty="0"/>
          </a:p>
        </p:txBody>
      </p:sp>
      <p:sp>
        <p:nvSpPr>
          <p:cNvPr id="3" name="Content Placeholder 2"/>
          <p:cNvSpPr>
            <a:spLocks noGrp="1"/>
          </p:cNvSpPr>
          <p:nvPr>
            <p:ph idx="1"/>
          </p:nvPr>
        </p:nvSpPr>
        <p:spPr/>
        <p:txBody>
          <a:bodyPr>
            <a:normAutofit/>
          </a:bodyPr>
          <a:lstStyle/>
          <a:p>
            <a:r>
              <a:rPr lang="en-US" sz="3600" dirty="0" smtClean="0"/>
              <a:t>After attempting to call 123 people using our method, Nelson decided it was simply too frustrating.</a:t>
            </a:r>
          </a:p>
          <a:p>
            <a:r>
              <a:rPr lang="en-US" sz="3600" dirty="0" smtClean="0"/>
              <a:t>Instead, used the </a:t>
            </a:r>
            <a:r>
              <a:rPr lang="en-US" sz="3600" dirty="0" smtClean="0"/>
              <a:t>Verizon’s local white pages.</a:t>
            </a:r>
            <a:endParaRPr lang="en-US" sz="3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Overall Results</a:t>
            </a:r>
            <a:endParaRPr lang="en-US" sz="5400" dirty="0"/>
          </a:p>
        </p:txBody>
      </p:sp>
      <p:sp>
        <p:nvSpPr>
          <p:cNvPr id="3" name="Content Placeholder 2"/>
          <p:cNvSpPr>
            <a:spLocks noGrp="1"/>
          </p:cNvSpPr>
          <p:nvPr>
            <p:ph idx="1"/>
          </p:nvPr>
        </p:nvSpPr>
        <p:spPr/>
        <p:txBody>
          <a:bodyPr/>
          <a:lstStyle/>
          <a:p>
            <a:r>
              <a:rPr lang="en-US" dirty="0" smtClean="0"/>
              <a:t>Using our original sampling design</a:t>
            </a:r>
          </a:p>
          <a:p>
            <a:pPr lvl="1"/>
            <a:r>
              <a:rPr lang="en-US" dirty="0" smtClean="0"/>
              <a:t>Response rate = 3/178 = 1.7%</a:t>
            </a:r>
          </a:p>
          <a:p>
            <a:pPr lvl="1"/>
            <a:r>
              <a:rPr lang="en-US" dirty="0" smtClean="0"/>
              <a:t>Of these 25 were businesses</a:t>
            </a:r>
          </a:p>
          <a:p>
            <a:pPr lvl="1"/>
            <a:r>
              <a:rPr lang="en-US" dirty="0" smtClean="0"/>
              <a:t>135 non counted numbers were called but did not exist</a:t>
            </a:r>
          </a:p>
          <a:p>
            <a:r>
              <a:rPr lang="en-US" dirty="0" smtClean="0"/>
              <a:t>Nelson’s method:</a:t>
            </a:r>
          </a:p>
          <a:p>
            <a:pPr lvl="1"/>
            <a:r>
              <a:rPr lang="en-US" dirty="0" smtClean="0"/>
              <a:t>Response rate = </a:t>
            </a:r>
            <a:r>
              <a:rPr lang="en-US" dirty="0" smtClean="0"/>
              <a:t>10/99 </a:t>
            </a:r>
            <a:r>
              <a:rPr lang="en-US" dirty="0" smtClean="0"/>
              <a:t>= </a:t>
            </a:r>
            <a:r>
              <a:rPr lang="en-US" dirty="0" smtClean="0"/>
              <a:t>10.1</a:t>
            </a:r>
            <a:r>
              <a:rPr lang="en-US" dirty="0" smtClean="0"/>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Who Actually Responded?</a:t>
            </a:r>
            <a:endParaRPr lang="en-US" sz="5400" dirty="0"/>
          </a:p>
        </p:txBody>
      </p:sp>
      <p:sp>
        <p:nvSpPr>
          <p:cNvPr id="3" name="Content Placeholder 2"/>
          <p:cNvSpPr>
            <a:spLocks noGrp="1"/>
          </p:cNvSpPr>
          <p:nvPr>
            <p:ph idx="1"/>
          </p:nvPr>
        </p:nvSpPr>
        <p:spPr/>
        <p:txBody>
          <a:bodyPr/>
          <a:lstStyle/>
          <a:p>
            <a:r>
              <a:rPr lang="en-US" dirty="0" smtClean="0"/>
              <a:t>12/13 </a:t>
            </a:r>
            <a:r>
              <a:rPr lang="en-US" dirty="0" smtClean="0"/>
              <a:t>owned bikes</a:t>
            </a:r>
          </a:p>
          <a:p>
            <a:r>
              <a:rPr lang="en-US" dirty="0" smtClean="0"/>
              <a:t>7</a:t>
            </a:r>
            <a:r>
              <a:rPr lang="en-US" dirty="0" smtClean="0"/>
              <a:t>/13 were </a:t>
            </a:r>
            <a:r>
              <a:rPr lang="en-US" dirty="0" smtClean="0"/>
              <a:t>over the age of </a:t>
            </a:r>
            <a:r>
              <a:rPr lang="en-US" dirty="0" smtClean="0"/>
              <a:t>35</a:t>
            </a:r>
            <a:endParaRPr lang="en-US" dirty="0" smtClean="0"/>
          </a:p>
          <a:p>
            <a:r>
              <a:rPr lang="en-US" dirty="0" smtClean="0"/>
              <a:t>The average cost of the bikes were 612.50$ for those who knew</a:t>
            </a:r>
          </a:p>
          <a:p>
            <a:r>
              <a:rPr lang="en-US" dirty="0" smtClean="0"/>
              <a:t>No apparent pattern to their neighborhoods</a:t>
            </a:r>
          </a:p>
          <a:p>
            <a:r>
              <a:rPr lang="en-US" dirty="0" smtClean="0"/>
              <a:t>Everyone refused to give out their </a:t>
            </a:r>
            <a:r>
              <a:rPr lang="en-US" dirty="0" smtClean="0"/>
              <a:t>income</a:t>
            </a:r>
          </a:p>
          <a:p>
            <a:r>
              <a:rPr lang="en-US" dirty="0" smtClean="0"/>
              <a:t>7/13 respondents were female </a:t>
            </a: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Inferences?</a:t>
            </a:r>
            <a:endParaRPr lang="en-US" sz="5400" dirty="0"/>
          </a:p>
        </p:txBody>
      </p:sp>
      <p:sp>
        <p:nvSpPr>
          <p:cNvPr id="3" name="Content Placeholder 2"/>
          <p:cNvSpPr>
            <a:spLocks noGrp="1"/>
          </p:cNvSpPr>
          <p:nvPr>
            <p:ph idx="1"/>
          </p:nvPr>
        </p:nvSpPr>
        <p:spPr/>
        <p:txBody>
          <a:bodyPr/>
          <a:lstStyle/>
          <a:p>
            <a:r>
              <a:rPr lang="en-US" sz="4000" dirty="0" smtClean="0"/>
              <a:t>Implausibility of generalizing results to the city of Pittsburgh</a:t>
            </a:r>
          </a:p>
          <a:p>
            <a:r>
              <a:rPr lang="en-US" sz="4000" dirty="0" smtClean="0"/>
              <a:t>Flawed assumption</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a:t>
            </a:r>
            <a:endParaRPr lang="en-US" dirty="0"/>
          </a:p>
        </p:txBody>
      </p:sp>
      <p:sp>
        <p:nvSpPr>
          <p:cNvPr id="3" name="Content Placeholder 2"/>
          <p:cNvSpPr>
            <a:spLocks noGrp="1"/>
          </p:cNvSpPr>
          <p:nvPr>
            <p:ph idx="1"/>
          </p:nvPr>
        </p:nvSpPr>
        <p:spPr/>
        <p:txBody>
          <a:bodyPr/>
          <a:lstStyle/>
          <a:p>
            <a:r>
              <a:rPr lang="en-US" dirty="0" smtClean="0"/>
              <a:t>Start Early</a:t>
            </a:r>
          </a:p>
          <a:p>
            <a:r>
              <a:rPr lang="en-US" dirty="0" smtClean="0"/>
              <a:t>Use an appropriate sampling method</a:t>
            </a:r>
          </a:p>
          <a:p>
            <a:r>
              <a:rPr lang="en-US" dirty="0" smtClean="0"/>
              <a:t>Ensure credibility</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807</TotalTime>
  <Words>1277</Words>
  <Application>Microsoft Office PowerPoint</Application>
  <PresentationFormat>On-screen Show (4:3)</PresentationFormat>
  <Paragraphs>68</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Urban</vt:lpstr>
      <vt:lpstr>Biking In Pittsburgh</vt:lpstr>
      <vt:lpstr>Biking in Pittsburgh</vt:lpstr>
      <vt:lpstr>Survey Methodology</vt:lpstr>
      <vt:lpstr>Nelson Improvises</vt:lpstr>
      <vt:lpstr>Overall Results</vt:lpstr>
      <vt:lpstr>Who Actually Responded?</vt:lpstr>
      <vt:lpstr>Inferences?</vt:lpstr>
      <vt:lpstr>Lessons?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Lessons</dc:title>
  <dc:creator>Owner</dc:creator>
  <cp:lastModifiedBy>Owner</cp:lastModifiedBy>
  <cp:revision>27</cp:revision>
  <dcterms:created xsi:type="dcterms:W3CDTF">2010-04-28T20:45:35Z</dcterms:created>
  <dcterms:modified xsi:type="dcterms:W3CDTF">2010-04-29T13:14:41Z</dcterms:modified>
</cp:coreProperties>
</file>