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5" r:id="rId3"/>
    <p:sldId id="276" r:id="rId4"/>
    <p:sldId id="277" r:id="rId5"/>
    <p:sldId id="262" r:id="rId6"/>
    <p:sldId id="263" r:id="rId7"/>
    <p:sldId id="267" r:id="rId8"/>
    <p:sldId id="268" r:id="rId9"/>
    <p:sldId id="269" r:id="rId10"/>
    <p:sldId id="256" r:id="rId11"/>
    <p:sldId id="257" r:id="rId12"/>
    <p:sldId id="258" r:id="rId13"/>
    <p:sldId id="259" r:id="rId14"/>
    <p:sldId id="260" r:id="rId15"/>
    <p:sldId id="261" r:id="rId16"/>
    <p:sldId id="264" r:id="rId17"/>
    <p:sldId id="265" r:id="rId18"/>
    <p:sldId id="266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6A1E08-345F-4B3F-8BC7-79A898768254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3932C0-9785-42C2-87B8-BE00FAF5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Alcoholic Energy Drinks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By: Emily Butler, Meg Hayes, Doug </a:t>
            </a:r>
            <a:r>
              <a:rPr lang="en-US" dirty="0" err="1" smtClean="0"/>
              <a:t>Heckmann</a:t>
            </a:r>
            <a:r>
              <a:rPr lang="en-US" dirty="0" smtClean="0"/>
              <a:t>, Christopher Peter Makris, &amp; Tommy Todd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Estimated Sample Size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4896" y="0"/>
            <a:ext cx="349910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Sample Size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Survey consists of primarily yes/no questions</a:t>
            </a:r>
          </a:p>
          <a:p>
            <a:pPr lvl="1" algn="just"/>
            <a:r>
              <a:rPr lang="en-US" dirty="0" smtClean="0"/>
              <a:t>Bernoulli distribution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May be difficult to receive a large sample size</a:t>
            </a:r>
          </a:p>
          <a:p>
            <a:pPr lvl="1" algn="just"/>
            <a:r>
              <a:rPr lang="en-US" dirty="0" smtClean="0"/>
              <a:t>Other surveys, refusal to respond, etc.</a:t>
            </a:r>
          </a:p>
          <a:p>
            <a:pPr lvl="2" algn="just"/>
            <a:r>
              <a:rPr lang="en-US" dirty="0" smtClean="0"/>
              <a:t>90% Confidence Interval</a:t>
            </a:r>
          </a:p>
          <a:p>
            <a:pPr lvl="2" algn="just"/>
            <a:r>
              <a:rPr lang="en-US" dirty="0" smtClean="0"/>
              <a:t>.05 Margin of Error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352800"/>
            <a:ext cx="5737224" cy="51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Sample Size Calculation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dirty="0" smtClean="0"/>
              <a:t> as follows: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SRS Without Replacement (Assumption)</a:t>
            </a:r>
          </a:p>
          <a:p>
            <a:pPr lvl="1"/>
            <a:r>
              <a:rPr lang="en-US" i="1" dirty="0" smtClean="0"/>
              <a:t>N</a:t>
            </a:r>
            <a:r>
              <a:rPr lang="en-US" i="1" baseline="-25000" dirty="0" smtClean="0"/>
              <a:t>CMU</a:t>
            </a:r>
            <a:r>
              <a:rPr lang="en-US" dirty="0" smtClean="0"/>
              <a:t> = 5,705,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Pitt</a:t>
            </a:r>
            <a:r>
              <a:rPr lang="en-US" i="1" baseline="-25000" dirty="0" smtClean="0"/>
              <a:t>.</a:t>
            </a:r>
            <a:r>
              <a:rPr lang="en-US" dirty="0" smtClean="0"/>
              <a:t> = 18,031: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Total</a:t>
            </a:r>
            <a:r>
              <a:rPr lang="en-US" dirty="0" smtClean="0"/>
              <a:t> = 23,736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124200"/>
            <a:ext cx="1741714" cy="6096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124200"/>
            <a:ext cx="1813931" cy="6096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276600"/>
            <a:ext cx="1478280" cy="304800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410200"/>
            <a:ext cx="1490784" cy="533400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410200"/>
            <a:ext cx="2417885" cy="523875"/>
          </a:xfrm>
          <a:prstGeom prst="rect">
            <a:avLst/>
          </a:prstGeom>
          <a:noFill/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486400"/>
            <a:ext cx="1573530" cy="26670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>
            <a:off x="2819400" y="33528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86400" y="33528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4600" y="56388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7400" y="5637212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Stratified Sample Size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strata: CMU &amp; Pitt.</a:t>
            </a:r>
          </a:p>
          <a:p>
            <a:endParaRPr lang="en-US" dirty="0" smtClean="0"/>
          </a:p>
          <a:p>
            <a:r>
              <a:rPr lang="en-US" dirty="0" smtClean="0"/>
              <a:t>Optimal Allocation</a:t>
            </a:r>
          </a:p>
          <a:p>
            <a:pPr lvl="1" algn="just"/>
            <a:r>
              <a:rPr lang="en-US" dirty="0" smtClean="0"/>
              <a:t>Resulting margin of error should match up with CI</a:t>
            </a:r>
          </a:p>
          <a:p>
            <a:pPr lvl="2"/>
            <a:r>
              <a:rPr lang="en-US" dirty="0" smtClean="0"/>
              <a:t>Trial &amp; error using function</a:t>
            </a:r>
          </a:p>
          <a:p>
            <a:pPr lvl="2"/>
            <a:r>
              <a:rPr lang="en-US" dirty="0" smtClean="0"/>
              <a:t>N = overall sample, Z = Z-score for corresponding CI</a:t>
            </a:r>
          </a:p>
          <a:p>
            <a:endParaRPr lang="en-US" dirty="0"/>
          </a:p>
        </p:txBody>
      </p:sp>
      <p:pic>
        <p:nvPicPr>
          <p:cNvPr id="16388" name="Picture 4" descr="C:\Users\Christopher P Makris\Desktop\Margin Of Error 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05400"/>
            <a:ext cx="595346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Stratified Sample Size Calculation (Contd.)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 to </a:t>
            </a:r>
            <a:r>
              <a:rPr lang="en-US" i="1" dirty="0" smtClean="0"/>
              <a:t>n</a:t>
            </a:r>
            <a:r>
              <a:rPr lang="en-US" dirty="0" smtClean="0"/>
              <a:t> = 268 (SRS without replacement)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2819400"/>
          <a:ext cx="82296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Confidence</a:t>
                      </a:r>
                      <a:r>
                        <a:rPr lang="en-US" sz="1400" baseline="0" dirty="0" smtClean="0"/>
                        <a:t> Interval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Margin of Error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Z-Score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Margin.Of.Error</a:t>
                      </a:r>
                      <a:r>
                        <a:rPr lang="en-US" sz="1200" dirty="0" smtClean="0"/>
                        <a:t>()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1.64485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.050001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1.43953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.07516184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1.35631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.08769576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.1005161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No pilot study</a:t>
            </a:r>
          </a:p>
          <a:p>
            <a:pPr lvl="1" algn="just"/>
            <a:r>
              <a:rPr lang="en-US" dirty="0" smtClean="0"/>
              <a:t>Worst case scenario assumptions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Response rate</a:t>
            </a:r>
          </a:p>
          <a:p>
            <a:pPr lvl="1" algn="just"/>
            <a:r>
              <a:rPr lang="en-US" dirty="0" smtClean="0"/>
              <a:t>Penalty for how many people to ask</a:t>
            </a:r>
          </a:p>
          <a:p>
            <a:pPr lvl="2" algn="just"/>
            <a:r>
              <a:rPr lang="en-US" dirty="0" smtClean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 = 268, </a:t>
            </a:r>
            <a:r>
              <a:rPr lang="en-US" i="1" dirty="0" smtClean="0"/>
              <a:t>r</a:t>
            </a:r>
            <a:r>
              <a:rPr lang="en-US" dirty="0" smtClean="0"/>
              <a:t> = .5            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Penalty</a:t>
            </a:r>
            <a:r>
              <a:rPr lang="en-US" dirty="0" smtClean="0"/>
              <a:t> = 268/.5 = 536</a:t>
            </a:r>
          </a:p>
          <a:p>
            <a:pPr lvl="2" algn="just"/>
            <a:endParaRPr lang="en-US" dirty="0" smtClean="0"/>
          </a:p>
          <a:p>
            <a:pPr algn="just"/>
            <a:r>
              <a:rPr lang="en-US" dirty="0" smtClean="0"/>
              <a:t>Allocation among strata</a:t>
            </a:r>
          </a:p>
          <a:p>
            <a:pPr lvl="1" algn="just"/>
            <a:r>
              <a:rPr lang="en-US" dirty="0" smtClean="0"/>
              <a:t>Proportionate sampling</a:t>
            </a:r>
          </a:p>
          <a:p>
            <a:pPr lvl="2" algn="just"/>
            <a:r>
              <a:rPr lang="en-US" dirty="0" smtClean="0"/>
              <a:t>By strata size</a:t>
            </a:r>
          </a:p>
          <a:p>
            <a:pPr lvl="2" algn="just"/>
            <a:r>
              <a:rPr lang="en-US" dirty="0" smtClean="0"/>
              <a:t>By strata standard deviation</a:t>
            </a:r>
          </a:p>
          <a:p>
            <a:pPr lvl="1" algn="just"/>
            <a:r>
              <a:rPr lang="en-US" dirty="0" smtClean="0"/>
              <a:t>Sub-strata locations</a:t>
            </a:r>
          </a:p>
          <a:p>
            <a:pPr lvl="2" algn="just"/>
            <a:endParaRPr lang="en-US" dirty="0" smtClean="0"/>
          </a:p>
          <a:p>
            <a:pPr algn="just"/>
            <a:r>
              <a:rPr lang="en-US" dirty="0" smtClean="0"/>
              <a:t>Cumbersome trial &amp; error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40386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Foreseeable Problems/Successes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7719" y="-37949"/>
            <a:ext cx="3106281" cy="3162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10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Foreseeable Problems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0574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dirty="0" smtClean="0"/>
              <a:t>Response Rate</a:t>
            </a:r>
          </a:p>
          <a:p>
            <a:pPr lvl="1">
              <a:buFont typeface="Arial"/>
              <a:buChar char="–"/>
              <a:defRPr/>
            </a:pPr>
            <a:r>
              <a:rPr lang="en-US" dirty="0" smtClean="0"/>
              <a:t>Rate could be much lower than anticipated</a:t>
            </a:r>
          </a:p>
          <a:p>
            <a:pPr marL="457200" lvl="1" indent="0">
              <a:buFont typeface="Arial"/>
              <a:buNone/>
              <a:defRPr/>
            </a:pPr>
            <a:endParaRPr lang="en-US" dirty="0" smtClean="0"/>
          </a:p>
          <a:p>
            <a:pPr marL="514350" indent="-457200">
              <a:buFont typeface="Arial"/>
              <a:buChar char="•"/>
              <a:defRPr/>
            </a:pPr>
            <a:r>
              <a:rPr lang="en-US" dirty="0" smtClean="0"/>
              <a:t>Inaccurate Responses</a:t>
            </a:r>
          </a:p>
          <a:p>
            <a:pPr marL="914400" lvl="1" indent="-457200">
              <a:buFont typeface="Arial"/>
              <a:buChar char="–"/>
              <a:defRPr/>
            </a:pPr>
            <a:r>
              <a:rPr lang="en-US" dirty="0" smtClean="0"/>
              <a:t>Underage students uncomfortable </a:t>
            </a:r>
          </a:p>
          <a:p>
            <a:pPr marL="914400" lvl="1" indent="-457200">
              <a:buFont typeface="Arial"/>
              <a:buChar char="–"/>
              <a:defRPr/>
            </a:pPr>
            <a:endParaRPr lang="en-US" dirty="0" smtClean="0"/>
          </a:p>
          <a:p>
            <a:pPr marL="514350" indent="-457200">
              <a:buFont typeface="Arial"/>
              <a:buChar char="•"/>
              <a:defRPr/>
            </a:pPr>
            <a:r>
              <a:rPr lang="en-US" dirty="0" smtClean="0"/>
              <a:t>Non-Representative Sample</a:t>
            </a:r>
          </a:p>
          <a:p>
            <a:pPr marL="914400" lvl="1" indent="-457200">
              <a:buFont typeface="Arial"/>
              <a:buChar char="–"/>
              <a:defRPr/>
            </a:pPr>
            <a:r>
              <a:rPr lang="en-US" dirty="0" smtClean="0"/>
              <a:t>One or more groups are under-reported</a:t>
            </a:r>
          </a:p>
        </p:txBody>
      </p:sp>
    </p:spTree>
    <p:extLst>
      <p:ext uri="{BB962C8B-B14F-4D97-AF65-F5344CB8AC3E}">
        <p14:creationId xmlns="" xmlns:p14="http://schemas.microsoft.com/office/powerpoint/2010/main" val="26306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Foreseeable Successes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Nice Weather</a:t>
            </a:r>
          </a:p>
          <a:p>
            <a:pPr lvl="1" algn="just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Students in better mood and more people are out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Determine Different Views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CMU and Pitt students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Greek and Non-Greek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Accurate Analysis</a:t>
            </a:r>
          </a:p>
          <a:p>
            <a:pPr lvl="1" algn="just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Lower response rate but still enough to have accurate results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3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3271" y="0"/>
            <a:ext cx="2030729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The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840" y="0"/>
            <a:ext cx="4396267" cy="3124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24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survey</a:t>
            </a:r>
          </a:p>
          <a:p>
            <a:pPr lvl="1"/>
            <a:r>
              <a:rPr lang="en-US" dirty="0" smtClean="0"/>
              <a:t>Three times a week</a:t>
            </a:r>
          </a:p>
          <a:p>
            <a:pPr lvl="1" algn="just"/>
            <a:r>
              <a:rPr lang="en-US" dirty="0" smtClean="0"/>
              <a:t>Paper Surveys, Clipboards, Manila Envelope for anonymity</a:t>
            </a:r>
          </a:p>
          <a:p>
            <a:pPr lvl="1"/>
            <a:r>
              <a:rPr lang="en-US" dirty="0" smtClean="0"/>
              <a:t>On both campuses</a:t>
            </a:r>
          </a:p>
          <a:p>
            <a:r>
              <a:rPr lang="en-US" dirty="0" smtClean="0"/>
              <a:t>Weekly analysis</a:t>
            </a:r>
          </a:p>
          <a:p>
            <a:pPr lvl="1"/>
            <a:r>
              <a:rPr lang="en-US" dirty="0" smtClean="0"/>
              <a:t>Representativeness</a:t>
            </a:r>
          </a:p>
          <a:p>
            <a:pPr lvl="1"/>
            <a:r>
              <a:rPr lang="en-US" dirty="0" smtClean="0"/>
              <a:t>Enter data together- data entry error</a:t>
            </a:r>
          </a:p>
          <a:p>
            <a:r>
              <a:rPr lang="en-US" dirty="0" smtClean="0"/>
              <a:t>Analyze results</a:t>
            </a:r>
          </a:p>
          <a:p>
            <a:pPr lvl="1"/>
            <a:r>
              <a:rPr lang="en-US" dirty="0" smtClean="0"/>
              <a:t>Descriptive Statistics</a:t>
            </a:r>
          </a:p>
          <a:p>
            <a:pPr lvl="1"/>
            <a:r>
              <a:rPr lang="en-US" dirty="0" smtClean="0"/>
              <a:t>Mainly use ANOVA</a:t>
            </a:r>
          </a:p>
        </p:txBody>
      </p:sp>
    </p:spTree>
    <p:extLst>
      <p:ext uri="{BB962C8B-B14F-4D97-AF65-F5344CB8AC3E}">
        <p14:creationId xmlns="" xmlns:p14="http://schemas.microsoft.com/office/powerpoint/2010/main" val="26883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Understand student’s attitudes towards alcoholic energy drinks</a:t>
            </a:r>
          </a:p>
          <a:p>
            <a:endParaRPr lang="en-US" dirty="0" smtClean="0"/>
          </a:p>
          <a:p>
            <a:r>
              <a:rPr lang="en-US" dirty="0" smtClean="0"/>
              <a:t>Possibly give report to SHS</a:t>
            </a:r>
          </a:p>
          <a:p>
            <a:pPr lvl="1"/>
            <a:r>
              <a:rPr lang="en-US" dirty="0" smtClean="0"/>
              <a:t>Awareness</a:t>
            </a:r>
          </a:p>
          <a:p>
            <a:pPr lvl="1"/>
            <a:r>
              <a:rPr lang="en-US" dirty="0" smtClean="0"/>
              <a:t>Preparedness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77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"/>
            <a:ext cx="4191000" cy="3145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2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Alcoholic Energy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43251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Any beverage that contains both caffeine and </a:t>
            </a:r>
            <a:r>
              <a:rPr lang="en-US" dirty="0" smtClean="0"/>
              <a:t>alcohol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Recent concern over the safety of using alcohol and caffeine in </a:t>
            </a:r>
            <a:r>
              <a:rPr lang="en-US" dirty="0" smtClean="0"/>
              <a:t>combination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FDA ban on manufacturing of beverages containing caffeine &amp; alcohol</a:t>
            </a:r>
          </a:p>
          <a:p>
            <a:pPr algn="just"/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0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No prior research about safety or usage for products like Four </a:t>
            </a:r>
            <a:r>
              <a:rPr lang="en-US" dirty="0" err="1" smtClean="0"/>
              <a:t>Loko</a:t>
            </a:r>
            <a:r>
              <a:rPr lang="en-US" dirty="0" smtClean="0"/>
              <a:t>, or </a:t>
            </a:r>
            <a:r>
              <a:rPr lang="en-US" dirty="0" err="1" smtClean="0"/>
              <a:t>Joose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Products like </a:t>
            </a:r>
            <a:r>
              <a:rPr lang="en-US" dirty="0" err="1" smtClean="0"/>
              <a:t>Redbull</a:t>
            </a:r>
            <a:r>
              <a:rPr lang="en-US" dirty="0" smtClean="0"/>
              <a:t>/Vodkas are still legal for </a:t>
            </a:r>
            <a:r>
              <a:rPr lang="en-US" dirty="0" smtClean="0"/>
              <a:t>consumption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Asses college student’s opinion of  alcoholic energy drinks</a:t>
            </a:r>
          </a:p>
          <a:p>
            <a:pPr lvl="1" algn="just"/>
            <a:r>
              <a:rPr lang="en-US" dirty="0" smtClean="0"/>
              <a:t>Did widespread concern/ban </a:t>
            </a:r>
            <a:r>
              <a:rPr lang="en-US" dirty="0" smtClean="0"/>
              <a:t>have </a:t>
            </a:r>
            <a:r>
              <a:rPr lang="en-US" dirty="0" smtClean="0"/>
              <a:t>an affect on their opinions?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2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Questionnaire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451" t="7037" r="26471" b="6963"/>
          <a:stretch/>
        </p:blipFill>
        <p:spPr>
          <a:xfrm>
            <a:off x="7924800" y="0"/>
            <a:ext cx="1206034" cy="3235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Kinds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Demographic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Drinking Habits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Attitude towards Alcoholic Energy Drinks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2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University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Greek-life Affiliation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4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</a:p>
          <a:p>
            <a:r>
              <a:rPr lang="en-US" dirty="0" smtClean="0"/>
              <a:t>Blackouts</a:t>
            </a:r>
          </a:p>
          <a:p>
            <a:r>
              <a:rPr lang="en-US" dirty="0" smtClean="0"/>
              <a:t>Alcohol and Energy Drinks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17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Attitudes towards Alcoholic Energy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Motivation</a:t>
            </a:r>
            <a:endParaRPr lang="en-US" dirty="0" smtClean="0"/>
          </a:p>
          <a:p>
            <a:pPr algn="just"/>
            <a:r>
              <a:rPr lang="en-US" dirty="0" smtClean="0"/>
              <a:t>Attitude towards removal of caffeine from Four </a:t>
            </a:r>
            <a:r>
              <a:rPr lang="en-US" dirty="0" err="1" smtClean="0"/>
              <a:t>Loko</a:t>
            </a:r>
            <a:endParaRPr lang="en-US" dirty="0" smtClean="0"/>
          </a:p>
          <a:p>
            <a:pPr algn="just"/>
            <a:r>
              <a:rPr lang="en-US" dirty="0" smtClean="0"/>
              <a:t>Health Risks of Alcoholic Energy Drinks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2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166</TotalTime>
  <Words>489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Alcoholic Energy Drinks</vt:lpstr>
      <vt:lpstr>About The Project</vt:lpstr>
      <vt:lpstr>About Alcoholic Energy Drinks</vt:lpstr>
      <vt:lpstr>Motivation</vt:lpstr>
      <vt:lpstr>Questionnaire</vt:lpstr>
      <vt:lpstr>3 Kinds of Questions</vt:lpstr>
      <vt:lpstr>Demographic Questions</vt:lpstr>
      <vt:lpstr>Drinking Habits</vt:lpstr>
      <vt:lpstr>Attitudes towards Alcoholic Energy Drinks</vt:lpstr>
      <vt:lpstr>Estimated Sample Size</vt:lpstr>
      <vt:lpstr>Initial Sample Size Calculation</vt:lpstr>
      <vt:lpstr>Initial Sample Size Calculation (Contd.)</vt:lpstr>
      <vt:lpstr>Stratified Sample Size Calculation</vt:lpstr>
      <vt:lpstr>Stratified Sample Size Calculation (Contd.)</vt:lpstr>
      <vt:lpstr>Problems With Sample Size</vt:lpstr>
      <vt:lpstr>Foreseeable Problems/Successes</vt:lpstr>
      <vt:lpstr>Foreseeable Problems</vt:lpstr>
      <vt:lpstr>Foreseeable Successes</vt:lpstr>
      <vt:lpstr>Future Work</vt:lpstr>
      <vt:lpstr>Future Work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Estimated Sample Size</dc:title>
  <dc:creator>Christopher Peter Makris</dc:creator>
  <cp:lastModifiedBy>Christopher Peter Makris</cp:lastModifiedBy>
  <cp:revision>20</cp:revision>
  <dcterms:created xsi:type="dcterms:W3CDTF">2011-03-21T20:51:24Z</dcterms:created>
  <dcterms:modified xsi:type="dcterms:W3CDTF">2011-03-22T08:00:05Z</dcterms:modified>
</cp:coreProperties>
</file>