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888" r:id="rId1"/>
  </p:sldMasterIdLst>
  <p:notesMasterIdLst>
    <p:notesMasterId r:id="rId17"/>
  </p:notesMasterIdLst>
  <p:sldIdLst>
    <p:sldId id="256" r:id="rId2"/>
    <p:sldId id="260" r:id="rId3"/>
    <p:sldId id="261" r:id="rId4"/>
    <p:sldId id="262" r:id="rId5"/>
    <p:sldId id="265" r:id="rId6"/>
    <p:sldId id="266" r:id="rId7"/>
    <p:sldId id="267" r:id="rId8"/>
    <p:sldId id="257" r:id="rId9"/>
    <p:sldId id="258" r:id="rId10"/>
    <p:sldId id="259" r:id="rId11"/>
    <p:sldId id="268" r:id="rId12"/>
    <p:sldId id="269" r:id="rId13"/>
    <p:sldId id="270" r:id="rId14"/>
    <p:sldId id="271" r:id="rId15"/>
    <p:sldId id="264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598" autoAdjust="0"/>
    <p:restoredTop sz="94652" autoAdjust="0"/>
  </p:normalViewPr>
  <p:slideViewPr>
    <p:cSldViewPr snapToGrid="0" snapToObjects="1">
      <p:cViewPr varScale="1">
        <p:scale>
          <a:sx n="103" d="100"/>
          <a:sy n="103" d="100"/>
        </p:scale>
        <p:origin x="-49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BAC16-01F1-1D49-8CA9-84F774C311A1}" type="datetimeFigureOut">
              <a:rPr lang="en-US" smtClean="0"/>
              <a:pPr/>
              <a:t>3/22/11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AFB668-5FD7-EA41-BA03-4B151485ED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6E7A3-0F41-44CF-AB95-FA56523F3C8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6E7A3-0F41-44CF-AB95-FA56523F3C8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BCB601D-90C2-1045-8E42-37B74E9A2365}" type="datetimeFigureOut">
              <a:rPr lang="en-US" smtClean="0"/>
              <a:pPr/>
              <a:t>3/22/11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601D-90C2-1045-8E42-37B74E9A2365}" type="datetimeFigureOut">
              <a:rPr lang="en-US" smtClean="0"/>
              <a:pPr/>
              <a:t>3/22/11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6999-C6EB-E345-AF44-941365DB13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601D-90C2-1045-8E42-37B74E9A2365}" type="datetimeFigureOut">
              <a:rPr lang="en-US" smtClean="0"/>
              <a:pPr/>
              <a:t>3/22/11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6999-C6EB-E345-AF44-941365DB13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BCB601D-90C2-1045-8E42-37B74E9A2365}" type="datetimeFigureOut">
              <a:rPr lang="en-US" smtClean="0"/>
              <a:pPr/>
              <a:t>3/22/11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5A06999-C6EB-E345-AF44-941365DB13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BCB601D-90C2-1045-8E42-37B74E9A2365}" type="datetimeFigureOut">
              <a:rPr lang="en-US" smtClean="0"/>
              <a:pPr/>
              <a:t>3/22/11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601D-90C2-1045-8E42-37B74E9A2365}" type="datetimeFigureOut">
              <a:rPr lang="en-US" smtClean="0"/>
              <a:pPr/>
              <a:t>3/22/11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6999-C6EB-E345-AF44-941365DB13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601D-90C2-1045-8E42-37B74E9A2365}" type="datetimeFigureOut">
              <a:rPr lang="en-US" smtClean="0"/>
              <a:pPr/>
              <a:t>3/22/11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6999-C6EB-E345-AF44-941365DB13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BCB601D-90C2-1045-8E42-37B74E9A2365}" type="datetimeFigureOut">
              <a:rPr lang="en-US" smtClean="0"/>
              <a:pPr/>
              <a:t>3/22/11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5A06999-C6EB-E345-AF44-941365DB13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601D-90C2-1045-8E42-37B74E9A2365}" type="datetimeFigureOut">
              <a:rPr lang="en-US" smtClean="0"/>
              <a:pPr/>
              <a:t>3/22/11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6999-C6EB-E345-AF44-941365DB13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BCB601D-90C2-1045-8E42-37B74E9A2365}" type="datetimeFigureOut">
              <a:rPr lang="en-US" smtClean="0"/>
              <a:pPr/>
              <a:t>3/22/11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BCB601D-90C2-1045-8E42-37B74E9A2365}" type="datetimeFigureOut">
              <a:rPr lang="en-US" smtClean="0"/>
              <a:pPr/>
              <a:t>3/22/11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5A06999-C6EB-E345-AF44-941365DB13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BCB601D-90C2-1045-8E42-37B74E9A2365}" type="datetimeFigureOut">
              <a:rPr lang="en-US" smtClean="0"/>
              <a:pPr/>
              <a:t>3/22/11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5A06999-C6EB-E345-AF44-941365DB13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surveymonkey.com/s/6T85PJZ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Faculty Attitudes towards </a:t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>Plus/Minus Grading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Group G: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Hye Jung Cho, Erica </a:t>
            </a:r>
            <a:r>
              <a:rPr lang="en-US" dirty="0" err="1" smtClean="0">
                <a:latin typeface="Times New Roman"/>
                <a:cs typeface="Times New Roman"/>
              </a:rPr>
              <a:t>Choi</a:t>
            </a:r>
            <a:r>
              <a:rPr lang="en-US" dirty="0" smtClean="0">
                <a:latin typeface="Times New Roman"/>
                <a:cs typeface="Times New Roman"/>
              </a:rPr>
              <a:t>, Dong </a:t>
            </a:r>
            <a:r>
              <a:rPr lang="en-US" dirty="0" err="1" smtClean="0">
                <a:latin typeface="Times New Roman"/>
                <a:cs typeface="Times New Roman"/>
              </a:rPr>
              <a:t>Seob</a:t>
            </a:r>
            <a:r>
              <a:rPr lang="en-US" dirty="0" smtClean="0">
                <a:latin typeface="Times New Roman"/>
                <a:cs typeface="Times New Roman"/>
              </a:rPr>
              <a:t> Kim, John </a:t>
            </a:r>
            <a:r>
              <a:rPr lang="en-US" dirty="0" err="1" smtClean="0">
                <a:latin typeface="Times New Roman"/>
                <a:cs typeface="Times New Roman"/>
              </a:rPr>
              <a:t>Shoup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Aeina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Garg</a:t>
            </a:r>
            <a:endParaRPr lang="en-US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Questionnaire</a:t>
            </a:r>
            <a:endParaRPr lang="en-US" dirty="0">
              <a:latin typeface="Times New Roman"/>
              <a:cs typeface="Times New Roman"/>
            </a:endParaRPr>
          </a:p>
        </p:txBody>
      </p:sp>
      <p:pic>
        <p:nvPicPr>
          <p:cNvPr id="14" name="Content Placeholder 13" descr="Screen shot 2011-03-21 at 9.14.24 PM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t="-24549" b="-24549"/>
          <a:stretch>
            <a:fillRect/>
          </a:stretch>
        </p:blipFill>
        <p:spPr>
          <a:xfrm>
            <a:off x="457200" y="861356"/>
            <a:ext cx="4038600" cy="5996644"/>
          </a:xfrm>
        </p:spPr>
      </p:pic>
      <p:pic>
        <p:nvPicPr>
          <p:cNvPr id="15" name="Content Placeholder 14" descr="Screen shot 2011-03-21 at 9.14.37 PM.png"/>
          <p:cNvPicPr>
            <a:picLocks noGrp="1" noChangeAspect="1"/>
          </p:cNvPicPr>
          <p:nvPr>
            <p:ph sz="quarter" idx="2"/>
          </p:nvPr>
        </p:nvPicPr>
        <p:blipFill>
          <a:blip r:embed="rId3"/>
          <a:srcRect t="-14904" b="-14904"/>
          <a:stretch>
            <a:fillRect/>
          </a:stretch>
        </p:blipFill>
        <p:spPr/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Nonresponse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342900" lvl="1" indent="-342900">
              <a:buFont typeface="Arial"/>
              <a:buChar char="•"/>
            </a:pPr>
            <a:r>
              <a:rPr lang="en-US" dirty="0" smtClean="0"/>
              <a:t>Nonresponse- arises when the respondent data differs from the target population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 smtClean="0"/>
              <a:t>Randomly selected 578 professors from the pool of 1147 professors</a:t>
            </a:r>
          </a:p>
          <a:p>
            <a:pPr marL="742950" lvl="2" indent="-342900"/>
            <a:r>
              <a:rPr lang="en-US" dirty="0" smtClean="0"/>
              <a:t>We are assuming a response rate of 50%, 285 professors</a:t>
            </a:r>
          </a:p>
          <a:p>
            <a:pPr marL="742950" lvl="2" indent="-342900"/>
            <a:r>
              <a:rPr lang="en-US" dirty="0" smtClean="0"/>
              <a:t>Spread Across all Departments proportionally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 smtClean="0"/>
              <a:t>Variables that could be used to distinguish nonresponders:</a:t>
            </a:r>
          </a:p>
          <a:p>
            <a:pPr marL="742950" lvl="2" indent="-342900"/>
            <a:r>
              <a:rPr lang="en-US" dirty="0" smtClean="0"/>
              <a:t>Age</a:t>
            </a:r>
          </a:p>
          <a:p>
            <a:pPr marL="742950" lvl="2" indent="-342900"/>
            <a:r>
              <a:rPr lang="en-US" dirty="0" smtClean="0"/>
              <a:t>Department</a:t>
            </a:r>
          </a:p>
          <a:p>
            <a:pPr marL="742950" lvl="2" indent="-342900"/>
            <a:r>
              <a:rPr lang="en-US" dirty="0" smtClean="0"/>
              <a:t>Years Taught</a:t>
            </a:r>
          </a:p>
          <a:p>
            <a:pPr marL="742950" lvl="2" indent="-342900"/>
            <a:r>
              <a:rPr lang="en-US" dirty="0" smtClean="0"/>
              <a:t>Education</a:t>
            </a:r>
          </a:p>
          <a:p>
            <a:pPr marL="342900" lvl="1" indent="-342900"/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Countering Nonresponse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41048" y="1600200"/>
            <a:ext cx="8229600" cy="4701419"/>
          </a:xfrm>
        </p:spPr>
        <p:txBody>
          <a:bodyPr>
            <a:normAutofit/>
          </a:bodyPr>
          <a:lstStyle/>
          <a:p>
            <a:pPr marL="342900" lvl="1" indent="-342900">
              <a:buFont typeface="Arial"/>
              <a:buChar char="•"/>
            </a:pPr>
            <a:endParaRPr lang="en-US" sz="2400" dirty="0" smtClean="0"/>
          </a:p>
          <a:p>
            <a:pPr marL="342900" lvl="1" indent="-342900">
              <a:buFont typeface="Arial"/>
              <a:buChar char="•"/>
            </a:pPr>
            <a:r>
              <a:rPr lang="en-US" sz="2400" dirty="0" smtClean="0"/>
              <a:t>Required </a:t>
            </a:r>
            <a:r>
              <a:rPr lang="en-US" sz="2400" dirty="0" smtClean="0"/>
              <a:t>all the necessary information, to prevent confusion between respondents and nonrespondents</a:t>
            </a:r>
          </a:p>
          <a:p>
            <a:pPr marL="342900" lvl="1" indent="-342900">
              <a:buFont typeface="Arial"/>
              <a:buChar char="•"/>
            </a:pPr>
            <a:r>
              <a:rPr lang="en-US" sz="2400" dirty="0" smtClean="0"/>
              <a:t>Procedures to overcome nonresponse</a:t>
            </a:r>
          </a:p>
          <a:p>
            <a:pPr marL="857250" lvl="2" indent="-457200">
              <a:buFont typeface="+mj-lt"/>
              <a:buAutoNum type="arabicPeriod"/>
            </a:pPr>
            <a:r>
              <a:rPr lang="en-US" sz="2400" dirty="0" smtClean="0"/>
              <a:t>Follow Up Survey Reminder (Tailored to Respondent)</a:t>
            </a:r>
          </a:p>
          <a:p>
            <a:pPr marL="1314450" lvl="3" indent="-457200">
              <a:buFont typeface="Wingdings" charset="2"/>
              <a:buChar char="§"/>
            </a:pPr>
            <a:r>
              <a:rPr lang="en-US" sz="2400" dirty="0" smtClean="0"/>
              <a:t>Persuade the </a:t>
            </a:r>
            <a:r>
              <a:rPr lang="en-US" sz="2400" dirty="0" smtClean="0"/>
              <a:t>Interviewee</a:t>
            </a:r>
            <a:endParaRPr lang="en-US" sz="2400" dirty="0" smtClean="0"/>
          </a:p>
          <a:p>
            <a:pPr marL="1314450" lvl="3" indent="-457200">
              <a:buFont typeface="Wingdings" charset="2"/>
              <a:buChar char="§"/>
            </a:pPr>
            <a:r>
              <a:rPr lang="en-US" sz="2400" dirty="0" smtClean="0"/>
              <a:t>Send reminder emails about the survey</a:t>
            </a:r>
            <a:endParaRPr lang="en-US" sz="2400" dirty="0" smtClean="0"/>
          </a:p>
          <a:p>
            <a:pPr marL="342900" lvl="1" indent="-342900">
              <a:buFont typeface="Arial"/>
              <a:buChar char="•"/>
            </a:pPr>
            <a:endParaRPr lang="en-US" sz="2400" dirty="0" smtClean="0"/>
          </a:p>
          <a:p>
            <a:pPr marL="342900" lvl="1" indent="-342900">
              <a:buNone/>
            </a:pPr>
            <a:endParaRPr lang="en-US" sz="2400" dirty="0" smtClean="0"/>
          </a:p>
          <a:p>
            <a:pPr marL="742950" lvl="2" indent="-342900">
              <a:buNone/>
            </a:pPr>
            <a:endParaRPr lang="en-US" sz="2400" dirty="0" smtClean="0"/>
          </a:p>
          <a:p>
            <a:pPr marL="742950" lvl="2" indent="-342900">
              <a:buNone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Overcoming Non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381117" cy="45259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Nonresponse</a:t>
            </a:r>
            <a:r>
              <a:rPr lang="en-US" sz="2400" dirty="0" smtClean="0"/>
              <a:t> Challenges</a:t>
            </a:r>
          </a:p>
          <a:p>
            <a:endParaRPr lang="en-US" sz="24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Failure to deliver the survey request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Refusal to Participate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Inability to Participate</a:t>
            </a:r>
          </a:p>
          <a:p>
            <a:pPr lvl="1">
              <a:buFont typeface="Arial"/>
              <a:buChar char="•"/>
            </a:pP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272776" cy="4525963"/>
          </a:xfrm>
        </p:spPr>
        <p:txBody>
          <a:bodyPr>
            <a:normAutofit/>
          </a:bodyPr>
          <a:lstStyle/>
          <a:p>
            <a:pPr marL="342900" lvl="1" indent="-342900">
              <a:buFont typeface="Arial"/>
              <a:buChar char="•"/>
            </a:pPr>
            <a:r>
              <a:rPr lang="en-US" sz="2000" dirty="0" smtClean="0"/>
              <a:t>Successes</a:t>
            </a:r>
          </a:p>
          <a:p>
            <a:pPr marL="742950" lvl="2" indent="-342900"/>
            <a:r>
              <a:rPr lang="en-US" sz="2000" dirty="0" smtClean="0"/>
              <a:t>Delivered all survey requests successfully (no failure to deliver the survey request)</a:t>
            </a:r>
          </a:p>
          <a:p>
            <a:pPr marL="742950" lvl="2" indent="-342900"/>
            <a:r>
              <a:rPr lang="en-US" sz="2000" dirty="0" smtClean="0"/>
              <a:t>Quicker survey to reduce refusals because of time constraints</a:t>
            </a:r>
          </a:p>
          <a:p>
            <a:pPr marL="742950" lvl="2" indent="-342900"/>
            <a:r>
              <a:rPr lang="en-US" sz="2000" dirty="0" smtClean="0"/>
              <a:t>Professor selection reduces inability to provide requested data (due to professor requirements)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82600" y="330200"/>
            <a:ext cx="77724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CONCLUSION- Future Work</a:t>
            </a:r>
            <a:endParaRPr kumimoji="0" lang="en-US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/>
              <a:ea typeface="+mj-ea"/>
              <a:cs typeface="Times New Roman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82600" y="1701800"/>
            <a:ext cx="7543800" cy="3810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Left to do…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-send out emails to the randomly selected sample, with a link to the survey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-wait for a week to see if close to 289 (required response rate) of the 578 participants have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responde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Char char="-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if this is not the case, we will send them a reminder, and thereafter follow up with them face to face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-cut off data collection once we have 289 respondents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-store the data in excel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/>
                <a:cs typeface="Times New Roman"/>
              </a:rPr>
              <a:t>CONCLUSION--Future Work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82600" y="1574800"/>
            <a:ext cx="7467600" cy="4873752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latin typeface="Times New Roman"/>
                <a:cs typeface="Times New Roman"/>
              </a:rPr>
              <a:t>Post-processing and Analysis…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latin typeface="Times New Roman"/>
                <a:cs typeface="Times New Roman"/>
              </a:rPr>
              <a:t>-we will explore different relations among the variables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latin typeface="Times New Roman"/>
                <a:cs typeface="Times New Roman"/>
              </a:rPr>
              <a:t>	-which professors who previously taught at a +/- institution did/did not support +/- grading at CMU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latin typeface="Times New Roman"/>
                <a:cs typeface="Times New Roman"/>
              </a:rPr>
              <a:t>	-how old were these professors; which dept, </a:t>
            </a:r>
            <a:r>
              <a:rPr lang="en-US" dirty="0" smtClean="0">
                <a:latin typeface="Times New Roman"/>
                <a:cs typeface="Times New Roman"/>
              </a:rPr>
              <a:t>etc</a:t>
            </a:r>
            <a:endParaRPr lang="en-US" dirty="0">
              <a:latin typeface="Times New Roman"/>
              <a:cs typeface="Times New Roman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latin typeface="Times New Roman"/>
                <a:cs typeface="Times New Roman"/>
              </a:rPr>
              <a:t>-see what percent of the current faculty supports +/- grading system (and whether it is statistically significant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endParaRPr lang="en-US" dirty="0">
              <a:latin typeface="Times New Roman"/>
              <a:cs typeface="Times New Roman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latin typeface="Times New Roman"/>
                <a:cs typeface="Times New Roman"/>
              </a:rPr>
              <a:t>-decide if the data needs to be stratified by school or department (depending on similarities within schools or certain departments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endParaRPr lang="en-US" dirty="0">
              <a:latin typeface="Times New Roman"/>
              <a:cs typeface="Times New Roman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latin typeface="Times New Roman"/>
                <a:cs typeface="Times New Roman"/>
              </a:rPr>
              <a:t>-Finally, compare the responses and results from CMU faculty to the results and responses of CMU students with regard to the +/- grading system at CMU (found by previous 303 students)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Outline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Topic of the Research</a:t>
            </a:r>
          </a:p>
          <a:p>
            <a:r>
              <a:rPr lang="en-US" altLang="ko-KR" dirty="0" smtClean="0"/>
              <a:t>Motivation</a:t>
            </a:r>
          </a:p>
          <a:p>
            <a:r>
              <a:rPr lang="en-US" altLang="ko-KR" dirty="0" smtClean="0"/>
              <a:t>Progress</a:t>
            </a:r>
          </a:p>
          <a:p>
            <a:r>
              <a:rPr lang="en-US" altLang="ko-KR" dirty="0" smtClean="0"/>
              <a:t>Sample Selection</a:t>
            </a:r>
          </a:p>
          <a:p>
            <a:r>
              <a:rPr lang="en-US" altLang="ko-KR" dirty="0" smtClean="0"/>
              <a:t>Survey Set Up &amp; Contacting Respondents</a:t>
            </a:r>
          </a:p>
          <a:p>
            <a:r>
              <a:rPr lang="en-US" altLang="ko-KR" dirty="0" smtClean="0"/>
              <a:t>Pretest Results &amp; Changes</a:t>
            </a:r>
          </a:p>
          <a:p>
            <a:r>
              <a:rPr lang="en-US" altLang="ko-KR" dirty="0" smtClean="0"/>
              <a:t>How to deal with Nonresponse</a:t>
            </a:r>
            <a:r>
              <a:rPr lang="en-US" altLang="ko-KR" dirty="0"/>
              <a:t> </a:t>
            </a:r>
            <a:r>
              <a:rPr lang="en-US" altLang="ko-KR" dirty="0" smtClean="0"/>
              <a:t>issue</a:t>
            </a:r>
          </a:p>
          <a:p>
            <a:r>
              <a:rPr lang="en-US" altLang="ko-KR" dirty="0" smtClean="0"/>
              <a:t>Conclusion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Faculty Attitudes toward Plus/Minus Grading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sz="2400" dirty="0" smtClean="0"/>
              <a:t>Motivation</a:t>
            </a:r>
          </a:p>
          <a:p>
            <a:endParaRPr lang="en-US" altLang="ko-KR" sz="2400" dirty="0" smtClean="0"/>
          </a:p>
          <a:p>
            <a:pPr lvl="1"/>
            <a:r>
              <a:rPr lang="en-US" altLang="ko-KR" sz="2400" dirty="0" smtClean="0"/>
              <a:t>GPA: one of the strongest tool for getting a job</a:t>
            </a:r>
          </a:p>
          <a:p>
            <a:pPr lvl="1"/>
            <a:r>
              <a:rPr lang="en-US" altLang="ko-KR" sz="2400" dirty="0" smtClean="0"/>
              <a:t>Carnegie Mellon Univ. Average GPA lower than that of the Nation</a:t>
            </a:r>
          </a:p>
          <a:p>
            <a:pPr lvl="1"/>
            <a:r>
              <a:rPr lang="en-US" altLang="ko-KR" sz="2400" dirty="0" smtClean="0"/>
              <a:t>Compare with previous survey done by previous 36-303 class on students attitude</a:t>
            </a:r>
          </a:p>
          <a:p>
            <a:pPr lvl="1"/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Questionnaire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Demographic Questions </a:t>
            </a:r>
          </a:p>
          <a:p>
            <a:pPr lvl="1"/>
            <a:r>
              <a:rPr lang="en-US" altLang="ko-KR" sz="2000" dirty="0" smtClean="0"/>
              <a:t>Age, title, etc.</a:t>
            </a:r>
          </a:p>
          <a:p>
            <a:r>
              <a:rPr lang="en-US" altLang="ko-KR" dirty="0" smtClean="0"/>
              <a:t>Experience Questions</a:t>
            </a:r>
          </a:p>
          <a:p>
            <a:pPr lvl="1"/>
            <a:r>
              <a:rPr lang="en-US" altLang="ko-KR" sz="2000" dirty="0" smtClean="0"/>
              <a:t>15. Have you implemented +/- grading at CMU (for mid- semester grades or for students’ reference, etc</a:t>
            </a:r>
            <a:r>
              <a:rPr lang="en-US" altLang="ko-KR" sz="2000" dirty="0"/>
              <a:t>.)</a:t>
            </a:r>
            <a:endParaRPr lang="en-US" altLang="ko-KR" sz="2000" dirty="0" smtClean="0"/>
          </a:p>
          <a:p>
            <a:r>
              <a:rPr lang="en-US" altLang="ko-KR" dirty="0" smtClean="0"/>
              <a:t>Opinion Questions</a:t>
            </a:r>
          </a:p>
          <a:p>
            <a:pPr lvl="1"/>
            <a:r>
              <a:rPr lang="en-US" altLang="ko-KR" sz="2000" dirty="0"/>
              <a:t>20</a:t>
            </a:r>
            <a:r>
              <a:rPr lang="en-US" altLang="ko-KR" sz="2000" dirty="0" smtClean="0"/>
              <a:t>. Do you think +/- grading will increase or decrease students’ chances of getting a job</a:t>
            </a:r>
            <a:r>
              <a:rPr lang="en-US" altLang="ko-KR" sz="2000" dirty="0"/>
              <a:t>?</a:t>
            </a:r>
            <a:endParaRPr lang="en-US" altLang="ko-KR" sz="2000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Progress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2600" dirty="0" smtClean="0">
              <a:latin typeface="Times New Roman"/>
              <a:cs typeface="Times New Roman"/>
            </a:endParaRPr>
          </a:p>
          <a:p>
            <a:r>
              <a:rPr lang="en-US" sz="2600" dirty="0" smtClean="0">
                <a:latin typeface="Times New Roman"/>
                <a:cs typeface="Times New Roman"/>
              </a:rPr>
              <a:t>Created survey questions</a:t>
            </a:r>
          </a:p>
          <a:p>
            <a:r>
              <a:rPr lang="en-US" sz="2600" dirty="0" smtClean="0">
                <a:latin typeface="Times New Roman"/>
                <a:cs typeface="Times New Roman"/>
              </a:rPr>
              <a:t>Revised survey questions based on pre-test</a:t>
            </a:r>
          </a:p>
          <a:p>
            <a:r>
              <a:rPr lang="en-US" sz="2600" dirty="0" smtClean="0">
                <a:latin typeface="Times New Roman"/>
                <a:cs typeface="Times New Roman"/>
              </a:rPr>
              <a:t>Randomly selected 578 professors from our sample population</a:t>
            </a:r>
          </a:p>
          <a:p>
            <a:r>
              <a:rPr lang="en-US" sz="2600" dirty="0" smtClean="0">
                <a:latin typeface="Times New Roman"/>
                <a:cs typeface="Times New Roman"/>
              </a:rPr>
              <a:t>Planning on distributing the survey to selected faculties via e-mail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Sample Frame</a:t>
            </a:r>
          </a:p>
          <a:p>
            <a:pPr lvl="1"/>
            <a:r>
              <a:rPr lang="en-US" dirty="0" smtClean="0"/>
              <a:t>Professors who are teaching at least one course in Spring 2011</a:t>
            </a:r>
          </a:p>
          <a:p>
            <a:r>
              <a:rPr lang="en-US" dirty="0" smtClean="0"/>
              <a:t>Sample Size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 smtClean="0"/>
              <a:t>We assumed z=0.96, ME=0.05, SD=0.5</a:t>
            </a:r>
          </a:p>
          <a:p>
            <a:pPr lvl="1"/>
            <a:r>
              <a:rPr lang="en-US" dirty="0" smtClean="0"/>
              <a:t>n≥289 =&gt; sample at least 578 faculties</a:t>
            </a:r>
          </a:p>
          <a:p>
            <a:pPr lvl="1"/>
            <a:endParaRPr lang="en-US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200400"/>
            <a:ext cx="4376849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Selection (cont’d)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Simple Random Sampling</a:t>
            </a:r>
          </a:p>
          <a:p>
            <a:pPr lvl="1"/>
            <a:r>
              <a:rPr lang="en-US" sz="2400" dirty="0" smtClean="0"/>
              <a:t>Randomly selected 578 professors from the pool of 1147 professors</a:t>
            </a:r>
          </a:p>
          <a:p>
            <a:pPr lvl="1"/>
            <a:r>
              <a:rPr lang="en-US" sz="2400" dirty="0" smtClean="0"/>
              <a:t>Numbered each faculties</a:t>
            </a:r>
          </a:p>
          <a:p>
            <a:pPr lvl="1"/>
            <a:r>
              <a:rPr lang="en-US" sz="2400" dirty="0" smtClean="0"/>
              <a:t>Used R to generate 578 random numbers</a:t>
            </a:r>
          </a:p>
          <a:p>
            <a:r>
              <a:rPr lang="en-US" sz="2400" dirty="0" smtClean="0"/>
              <a:t>Advice for the future</a:t>
            </a:r>
          </a:p>
          <a:p>
            <a:pPr lvl="1"/>
            <a:r>
              <a:rPr lang="en-US" sz="2400" dirty="0" smtClean="0"/>
              <a:t>Stratify faculties by department or school</a:t>
            </a:r>
            <a:endParaRPr lang="en-US" sz="2400" dirty="0"/>
          </a:p>
          <a:p>
            <a:pPr lvl="1"/>
            <a:r>
              <a:rPr lang="en-US" sz="2400" dirty="0" smtClean="0"/>
              <a:t>Different survey method; face to face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Survey </a:t>
            </a:r>
            <a:r>
              <a:rPr lang="en-US" dirty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et up &amp; contacting respondents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/>
                <a:cs typeface="Times New Roman"/>
              </a:rPr>
              <a:t>The survey is in a questionnaire format </a:t>
            </a:r>
          </a:p>
          <a:p>
            <a:pPr lvl="1"/>
            <a:r>
              <a:rPr lang="en-US" sz="2400" dirty="0" smtClean="0">
                <a:latin typeface="Times New Roman"/>
                <a:cs typeface="Times New Roman"/>
              </a:rPr>
              <a:t>24 questions total from </a:t>
            </a:r>
            <a:r>
              <a:rPr lang="en-US" sz="2400" dirty="0" err="1" smtClean="0">
                <a:latin typeface="Times New Roman"/>
                <a:cs typeface="Times New Roman"/>
              </a:rPr>
              <a:t>SurveyMonkey</a:t>
            </a:r>
            <a:endParaRPr lang="en-US" sz="2400" dirty="0" smtClean="0">
              <a:latin typeface="Times New Roman"/>
              <a:cs typeface="Times New Roman"/>
            </a:endParaRPr>
          </a:p>
          <a:p>
            <a:pPr lvl="2"/>
            <a:r>
              <a:rPr lang="en-US" sz="2400" dirty="0" smtClean="0">
                <a:latin typeface="Times New Roman"/>
                <a:cs typeface="Times New Roman"/>
              </a:rPr>
              <a:t>Demographic &amp; Experience &amp; Attitude Questions</a:t>
            </a:r>
          </a:p>
          <a:p>
            <a:pPr lvl="1"/>
            <a:r>
              <a:rPr lang="en-US" sz="2400" u="sng" dirty="0">
                <a:latin typeface="Times New Roman"/>
                <a:cs typeface="Times New Roman"/>
                <a:hlinkClick r:id="rId2"/>
              </a:rPr>
              <a:t>https://www.surveymonkey.com/s/</a:t>
            </a:r>
            <a:r>
              <a:rPr lang="en-US" sz="2400" u="sng" dirty="0" smtClean="0">
                <a:latin typeface="Times New Roman"/>
                <a:cs typeface="Times New Roman"/>
                <a:hlinkClick r:id="rId2"/>
              </a:rPr>
              <a:t>6T85PJZ</a:t>
            </a:r>
            <a:endParaRPr lang="en-US" sz="2400" dirty="0" smtClean="0">
              <a:latin typeface="Times New Roman"/>
              <a:cs typeface="Times New Roman"/>
            </a:endParaRPr>
          </a:p>
          <a:p>
            <a:r>
              <a:rPr lang="en-US" sz="2400" dirty="0" smtClean="0">
                <a:latin typeface="Times New Roman"/>
                <a:cs typeface="Times New Roman"/>
              </a:rPr>
              <a:t>Respondents are contacted via Andrew mail</a:t>
            </a:r>
          </a:p>
          <a:p>
            <a:pPr lvl="1"/>
            <a:r>
              <a:rPr lang="en-US" sz="2400" dirty="0" smtClean="0">
                <a:latin typeface="Times New Roman"/>
                <a:cs typeface="Times New Roman"/>
              </a:rPr>
              <a:t>CMU Directory &amp; Department information</a:t>
            </a:r>
          </a:p>
          <a:p>
            <a:pPr lvl="1"/>
            <a:r>
              <a:rPr lang="en-US" sz="2400" dirty="0" smtClean="0">
                <a:latin typeface="Times New Roman"/>
                <a:cs typeface="Times New Roman"/>
              </a:rPr>
              <a:t>3 emails total: sent to every 578 samples</a:t>
            </a:r>
          </a:p>
          <a:p>
            <a:pPr lvl="1"/>
            <a:endParaRPr lang="en-US" sz="2400" dirty="0" smtClean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Pretest Results &amp; Changes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>
                <a:latin typeface="Times New Roman"/>
                <a:cs typeface="Times New Roman"/>
              </a:rPr>
              <a:t>Pretest Results</a:t>
            </a:r>
          </a:p>
          <a:p>
            <a:pPr lvl="1"/>
            <a:r>
              <a:rPr lang="en-US" sz="2200" dirty="0" smtClean="0">
                <a:latin typeface="Times New Roman"/>
                <a:cs typeface="Times New Roman"/>
              </a:rPr>
              <a:t>Randomly selected 20 faculties and asked them to fill out the survey</a:t>
            </a:r>
          </a:p>
          <a:p>
            <a:pPr lvl="1"/>
            <a:r>
              <a:rPr lang="en-US" sz="2200" dirty="0" smtClean="0">
                <a:latin typeface="Times New Roman"/>
                <a:cs typeface="Times New Roman"/>
              </a:rPr>
              <a:t>Response Rate was extremely low </a:t>
            </a:r>
          </a:p>
          <a:p>
            <a:pPr lvl="2"/>
            <a:r>
              <a:rPr lang="en-US" sz="2200" dirty="0" smtClean="0">
                <a:latin typeface="Times New Roman"/>
                <a:cs typeface="Times New Roman"/>
              </a:rPr>
              <a:t>Length of the question &amp; Type of the question (Open-ended)</a:t>
            </a:r>
          </a:p>
          <a:p>
            <a:r>
              <a:rPr lang="en-US" sz="2200" dirty="0" smtClean="0">
                <a:latin typeface="Times New Roman"/>
                <a:cs typeface="Times New Roman"/>
              </a:rPr>
              <a:t>Changes</a:t>
            </a:r>
          </a:p>
          <a:p>
            <a:pPr lvl="1"/>
            <a:r>
              <a:rPr lang="en-US" sz="2200" dirty="0" smtClean="0">
                <a:latin typeface="Times New Roman"/>
                <a:cs typeface="Times New Roman"/>
              </a:rPr>
              <a:t>Wording of the question</a:t>
            </a:r>
          </a:p>
          <a:p>
            <a:pPr lvl="1"/>
            <a:r>
              <a:rPr lang="en-US" sz="2200" dirty="0" smtClean="0">
                <a:latin typeface="Times New Roman"/>
                <a:cs typeface="Times New Roman"/>
              </a:rPr>
              <a:t>Type of the question: multiple choice</a:t>
            </a:r>
            <a:endParaRPr lang="en-US" sz="2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Oriel.thmx</Template>
  <TotalTime>260</TotalTime>
  <Words>751</Words>
  <Application>Microsoft Macintosh PowerPoint</Application>
  <PresentationFormat>On-screen Show (4:3)</PresentationFormat>
  <Paragraphs>110</Paragraphs>
  <Slides>15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Oriel</vt:lpstr>
      <vt:lpstr>Faculty Attitudes towards  Plus/Minus Grading</vt:lpstr>
      <vt:lpstr>Outline</vt:lpstr>
      <vt:lpstr>Faculty Attitudes toward Plus/Minus Grading</vt:lpstr>
      <vt:lpstr>Questionnaire</vt:lpstr>
      <vt:lpstr>Progress</vt:lpstr>
      <vt:lpstr>Sample Selection</vt:lpstr>
      <vt:lpstr>Sample Selection (cont’d)</vt:lpstr>
      <vt:lpstr>Survey set up &amp; contacting respondents</vt:lpstr>
      <vt:lpstr>Pretest Results &amp; Changes</vt:lpstr>
      <vt:lpstr>Questionnaire</vt:lpstr>
      <vt:lpstr>Nonresponse Rate</vt:lpstr>
      <vt:lpstr>Countering Nonresponse Rate</vt:lpstr>
      <vt:lpstr>Overcoming Non Response</vt:lpstr>
      <vt:lpstr>Slide 14</vt:lpstr>
      <vt:lpstr>CONCLUSION--Future Work</vt:lpstr>
    </vt:vector>
  </TitlesOfParts>
  <Company>Carnegie Mellon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Faculty Attitudes towards  Plus/Minus Grading</dc:title>
  <dc:creator>Hye Jung Cho</dc:creator>
  <cp:lastModifiedBy>Hye Jung Cho</cp:lastModifiedBy>
  <cp:revision>14</cp:revision>
  <dcterms:created xsi:type="dcterms:W3CDTF">2011-03-22T19:06:25Z</dcterms:created>
  <dcterms:modified xsi:type="dcterms:W3CDTF">2011-03-22T19:07:17Z</dcterms:modified>
</cp:coreProperties>
</file>