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3" r:id="rId2"/>
    <p:sldId id="274" r:id="rId3"/>
    <p:sldId id="275" r:id="rId4"/>
    <p:sldId id="259" r:id="rId5"/>
    <p:sldId id="276" r:id="rId6"/>
    <p:sldId id="263" r:id="rId7"/>
    <p:sldId id="271" r:id="rId8"/>
    <p:sldId id="272" r:id="rId9"/>
    <p:sldId id="260" r:id="rId10"/>
    <p:sldId id="266" r:id="rId11"/>
    <p:sldId id="269" r:id="rId12"/>
    <p:sldId id="270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96BE2-B425-4F6B-A903-BDF135688A2E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B4034-C197-4D4B-86CA-B300E2CF6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B4034-C197-4D4B-86CA-B300E2CF63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E72B4B-7F23-4284-8FC6-70ACFCD106C2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BE896B-B306-49DF-8C68-F2EDB7DF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9144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Group D: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Measuring </a:t>
            </a:r>
            <a:r>
              <a:rPr lang="en-US" dirty="0" smtClean="0"/>
              <a:t>Involvement at CMU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590800"/>
            <a:ext cx="6400800" cy="2895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Ellie </a:t>
            </a:r>
            <a:r>
              <a:rPr lang="en-US" dirty="0" smtClean="0"/>
              <a:t>Gurary, Bruce Jackson, Maggie </a:t>
            </a:r>
            <a:r>
              <a:rPr lang="en-US" dirty="0" err="1" smtClean="0"/>
              <a:t>Soderholm</a:t>
            </a:r>
            <a:r>
              <a:rPr lang="en-US" dirty="0" smtClean="0"/>
              <a:t>, Jen Sung and </a:t>
            </a:r>
            <a:r>
              <a:rPr lang="en-US" dirty="0" err="1" smtClean="0"/>
              <a:t>Chrissy</a:t>
            </a:r>
            <a:r>
              <a:rPr lang="en-US" dirty="0" smtClean="0"/>
              <a:t> </a:t>
            </a:r>
            <a:r>
              <a:rPr lang="en-US" dirty="0" err="1" smtClean="0"/>
              <a:t>Swierkocki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March 24, 2011</a:t>
            </a:r>
          </a:p>
          <a:p>
            <a:pPr algn="ctr"/>
            <a:r>
              <a:rPr lang="en-US" dirty="0" smtClean="0"/>
              <a:t>36-303</a:t>
            </a:r>
          </a:p>
          <a:p>
            <a:pPr algn="ctr"/>
            <a:r>
              <a:rPr lang="en-US" dirty="0" smtClean="0"/>
              <a:t>Prof. Brian Junker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Professors’ permission</a:t>
            </a:r>
          </a:p>
          <a:p>
            <a:r>
              <a:rPr lang="en-US" dirty="0" smtClean="0"/>
              <a:t>Interpretation of questions</a:t>
            </a:r>
          </a:p>
          <a:p>
            <a:r>
              <a:rPr lang="en-US" dirty="0" smtClean="0"/>
              <a:t>Non-response rate is based on:</a:t>
            </a:r>
          </a:p>
          <a:p>
            <a:pPr lvl="1"/>
            <a:r>
              <a:rPr lang="en-US" dirty="0" smtClean="0"/>
              <a:t> Professors’ refusal to let us survey</a:t>
            </a:r>
            <a:endParaRPr lang="en-US" dirty="0"/>
          </a:p>
          <a:p>
            <a:pPr lvl="1"/>
            <a:r>
              <a:rPr lang="en-US" dirty="0" smtClean="0"/>
              <a:t>Student refusal to take or complete survey </a:t>
            </a:r>
          </a:p>
          <a:p>
            <a:r>
              <a:rPr lang="en-US" dirty="0" smtClean="0"/>
              <a:t>Sending </a:t>
            </a:r>
            <a:r>
              <a:rPr lang="en-US" dirty="0" smtClean="0"/>
              <a:t>follow up </a:t>
            </a:r>
            <a:r>
              <a:rPr lang="en-US" dirty="0" smtClean="0"/>
              <a:t>emails to </a:t>
            </a:r>
            <a:r>
              <a:rPr lang="en-US" dirty="0" smtClean="0"/>
              <a:t>reduce non-response </a:t>
            </a:r>
            <a:r>
              <a:rPr lang="en-US" dirty="0" smtClean="0"/>
              <a:t>rate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surveyed over 100 students</a:t>
            </a:r>
          </a:p>
          <a:p>
            <a:endParaRPr lang="en-US" dirty="0" smtClean="0"/>
          </a:p>
          <a:p>
            <a:r>
              <a:rPr lang="en-US" dirty="0" smtClean="0"/>
              <a:t>Low non-response rate within classes</a:t>
            </a:r>
          </a:p>
          <a:p>
            <a:endParaRPr lang="en-US" dirty="0" smtClean="0"/>
          </a:p>
          <a:p>
            <a:r>
              <a:rPr lang="en-US" dirty="0" smtClean="0"/>
              <a:t>Minimum misunderstanding of survey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Continue surveying </a:t>
            </a:r>
          </a:p>
          <a:p>
            <a:endParaRPr lang="en-US" dirty="0" smtClean="0"/>
          </a:p>
          <a:p>
            <a:r>
              <a:rPr lang="en-US" dirty="0" smtClean="0"/>
              <a:t>End date: April 1</a:t>
            </a:r>
            <a:r>
              <a:rPr lang="en-US" baseline="30000" dirty="0" smtClean="0"/>
              <a:t>st</a:t>
            </a:r>
            <a:r>
              <a:rPr lang="en-US" dirty="0" smtClean="0"/>
              <a:t> or </a:t>
            </a:r>
            <a:r>
              <a:rPr lang="en-US" smtClean="0"/>
              <a:t>when we reach </a:t>
            </a:r>
            <a:r>
              <a:rPr lang="en-US" dirty="0" smtClean="0"/>
              <a:t>number of respondents needed for our sample</a:t>
            </a:r>
          </a:p>
          <a:p>
            <a:endParaRPr lang="en-US" dirty="0" smtClean="0"/>
          </a:p>
          <a:p>
            <a:r>
              <a:rPr lang="en-US" dirty="0" smtClean="0"/>
              <a:t>Data input</a:t>
            </a:r>
          </a:p>
          <a:p>
            <a:endParaRPr lang="en-US" dirty="0" smtClean="0"/>
          </a:p>
          <a:p>
            <a:r>
              <a:rPr lang="en-US" dirty="0" smtClean="0"/>
              <a:t>Analyze data and interpret results</a:t>
            </a:r>
          </a:p>
          <a:p>
            <a:pPr lvl="1"/>
            <a:r>
              <a:rPr lang="en-US" dirty="0" smtClean="0"/>
              <a:t>Model “</a:t>
            </a:r>
            <a:r>
              <a:rPr lang="en-US" dirty="0"/>
              <a:t>i</a:t>
            </a:r>
            <a:r>
              <a:rPr lang="en-US" dirty="0" smtClean="0"/>
              <a:t>nvolvement score” based on variables</a:t>
            </a:r>
          </a:p>
          <a:p>
            <a:pPr lvl="1"/>
            <a:r>
              <a:rPr lang="en-US" dirty="0" smtClean="0"/>
              <a:t>Identify trends within the data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Study</a:t>
            </a:r>
          </a:p>
          <a:p>
            <a:r>
              <a:rPr lang="en-US" dirty="0" smtClean="0"/>
              <a:t>Questionnaire</a:t>
            </a:r>
          </a:p>
          <a:p>
            <a:r>
              <a:rPr lang="en-US" dirty="0" smtClean="0"/>
              <a:t>Sample </a:t>
            </a:r>
            <a:r>
              <a:rPr lang="en-US" dirty="0"/>
              <a:t>m</a:t>
            </a:r>
            <a:r>
              <a:rPr lang="en-US" dirty="0" smtClean="0"/>
              <a:t>ethod</a:t>
            </a:r>
          </a:p>
          <a:p>
            <a:r>
              <a:rPr lang="en-US" dirty="0" smtClean="0"/>
              <a:t>Sample selection</a:t>
            </a:r>
          </a:p>
          <a:p>
            <a:r>
              <a:rPr lang="en-US" dirty="0" smtClean="0"/>
              <a:t>Future advice</a:t>
            </a:r>
          </a:p>
          <a:p>
            <a:r>
              <a:rPr lang="en-US" dirty="0" smtClean="0"/>
              <a:t>Current work</a:t>
            </a:r>
          </a:p>
          <a:p>
            <a:pPr lvl="1"/>
            <a:r>
              <a:rPr lang="en-US" dirty="0" smtClean="0"/>
              <a:t>Glitches and successes</a:t>
            </a:r>
          </a:p>
          <a:p>
            <a:r>
              <a:rPr lang="en-US" dirty="0" smtClean="0"/>
              <a:t>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CMU is </a:t>
            </a:r>
            <a:r>
              <a:rPr lang="en-US" dirty="0"/>
              <a:t>not known for its school </a:t>
            </a:r>
            <a:r>
              <a:rPr lang="en-US" dirty="0" smtClean="0"/>
              <a:t>spirit</a:t>
            </a:r>
          </a:p>
          <a:p>
            <a:r>
              <a:rPr lang="en-US" dirty="0" smtClean="0"/>
              <a:t>Understand </a:t>
            </a:r>
            <a:r>
              <a:rPr lang="en-US" dirty="0"/>
              <a:t>how groups form on </a:t>
            </a:r>
            <a:r>
              <a:rPr lang="en-US" dirty="0" smtClean="0"/>
              <a:t>campus:</a:t>
            </a:r>
            <a:endParaRPr lang="en-US" dirty="0" smtClean="0"/>
          </a:p>
          <a:p>
            <a:pPr lvl="1"/>
            <a:r>
              <a:rPr lang="en-US" dirty="0" smtClean="0"/>
              <a:t>U</a:t>
            </a:r>
            <a:r>
              <a:rPr lang="en-US" dirty="0" smtClean="0"/>
              <a:t>nify </a:t>
            </a:r>
            <a:r>
              <a:rPr lang="en-US" dirty="0"/>
              <a:t>the student </a:t>
            </a:r>
            <a:r>
              <a:rPr lang="en-US" dirty="0" smtClean="0"/>
              <a:t>body 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attendance at school </a:t>
            </a:r>
            <a:r>
              <a:rPr lang="en-US" dirty="0" smtClean="0"/>
              <a:t>events  </a:t>
            </a:r>
          </a:p>
          <a:p>
            <a:pPr lvl="2"/>
            <a:r>
              <a:rPr lang="en-US" dirty="0" smtClean="0"/>
              <a:t>CMU </a:t>
            </a:r>
            <a:r>
              <a:rPr lang="en-US" dirty="0"/>
              <a:t>sports </a:t>
            </a:r>
            <a:r>
              <a:rPr lang="en-US" dirty="0" smtClean="0"/>
              <a:t>teams, clubs, </a:t>
            </a:r>
            <a:r>
              <a:rPr lang="en-US" dirty="0"/>
              <a:t>and the Tartan Rewards Program </a:t>
            </a:r>
            <a:r>
              <a:rPr lang="en-US" dirty="0" smtClean="0"/>
              <a:t>are potential </a:t>
            </a:r>
            <a:r>
              <a:rPr lang="en-US" dirty="0"/>
              <a:t>clients 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enefit </a:t>
            </a:r>
            <a:r>
              <a:rPr lang="en-US" dirty="0"/>
              <a:t>incoming classes of students and attract more students to </a:t>
            </a:r>
            <a:r>
              <a:rPr lang="en-US" dirty="0" smtClean="0"/>
              <a:t>Carnegie </a:t>
            </a:r>
            <a:r>
              <a:rPr lang="en-US" dirty="0"/>
              <a:t>Mellon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6002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Paper and </a:t>
            </a:r>
            <a:r>
              <a:rPr lang="en-US" dirty="0" smtClean="0"/>
              <a:t>Pencil </a:t>
            </a:r>
            <a:r>
              <a:rPr lang="en-US" dirty="0" smtClean="0"/>
              <a:t>survey</a:t>
            </a:r>
          </a:p>
          <a:p>
            <a:r>
              <a:rPr lang="en-US" dirty="0" smtClean="0"/>
              <a:t>Anonymous </a:t>
            </a:r>
            <a:endParaRPr lang="en-US" dirty="0" smtClean="0"/>
          </a:p>
          <a:p>
            <a:r>
              <a:rPr lang="en-US" dirty="0" smtClean="0"/>
              <a:t>Question Topics:</a:t>
            </a:r>
            <a:endParaRPr lang="en-US" dirty="0" smtClean="0"/>
          </a:p>
          <a:p>
            <a:pPr lvl="1"/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Involvement </a:t>
            </a:r>
            <a:r>
              <a:rPr lang="en-US" dirty="0" smtClean="0"/>
              <a:t>S</a:t>
            </a:r>
            <a:r>
              <a:rPr lang="en-US" dirty="0" smtClean="0"/>
              <a:t>core </a:t>
            </a:r>
            <a:r>
              <a:rPr lang="en-US" dirty="0" smtClean="0"/>
              <a:t>V</a:t>
            </a:r>
            <a:r>
              <a:rPr lang="en-US" dirty="0" smtClean="0"/>
              <a:t>ariable</a:t>
            </a:r>
          </a:p>
          <a:p>
            <a:pPr lvl="1"/>
            <a:r>
              <a:rPr lang="en-US" dirty="0" smtClean="0"/>
              <a:t>Predictor Variables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Topic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Age, Gender, Home School</a:t>
            </a:r>
          </a:p>
          <a:p>
            <a:r>
              <a:rPr lang="en-US" dirty="0" smtClean="0"/>
              <a:t>Involvement score variable questions</a:t>
            </a:r>
          </a:p>
          <a:p>
            <a:pPr lvl="1"/>
            <a:r>
              <a:rPr lang="en-US" dirty="0" smtClean="0"/>
              <a:t>Number of Organizations, Level of Involvement within Organizations</a:t>
            </a:r>
          </a:p>
          <a:p>
            <a:r>
              <a:rPr lang="en-US" dirty="0" smtClean="0"/>
              <a:t>Predictor variables</a:t>
            </a:r>
          </a:p>
          <a:p>
            <a:pPr lvl="1"/>
            <a:r>
              <a:rPr lang="en-US" dirty="0" smtClean="0"/>
              <a:t>Amount of time spent on work outside classes, specific activities they’re participants of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Carnegie Mellon undergraduate students </a:t>
            </a:r>
            <a:r>
              <a:rPr lang="en-US" dirty="0" smtClean="0"/>
              <a:t>are the </a:t>
            </a:r>
            <a:r>
              <a:rPr lang="en-US" dirty="0" smtClean="0"/>
              <a:t>target population</a:t>
            </a:r>
          </a:p>
          <a:p>
            <a:r>
              <a:rPr lang="en-US" dirty="0" smtClean="0"/>
              <a:t>Sampling frame is all undergraduate classes at Carnegie Mellon </a:t>
            </a:r>
            <a:r>
              <a:rPr lang="en-US" dirty="0" smtClean="0"/>
              <a:t>currently taught in </a:t>
            </a:r>
            <a:r>
              <a:rPr lang="en-US" dirty="0" smtClean="0"/>
              <a:t>Spring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Random clustered sample</a:t>
            </a:r>
          </a:p>
          <a:p>
            <a:r>
              <a:rPr lang="en-US" dirty="0" smtClean="0"/>
              <a:t>Random number </a:t>
            </a:r>
            <a:r>
              <a:rPr lang="en-US" dirty="0" smtClean="0"/>
              <a:t>generator to select </a:t>
            </a:r>
            <a:r>
              <a:rPr lang="en-US" dirty="0" smtClean="0"/>
              <a:t>undergraduate </a:t>
            </a:r>
            <a:r>
              <a:rPr lang="en-US" dirty="0" smtClean="0"/>
              <a:t>classes to sample</a:t>
            </a:r>
          </a:p>
          <a:p>
            <a:r>
              <a:rPr lang="en-US" dirty="0" smtClean="0"/>
              <a:t>Sampled all students in each selected class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/>
          <a:lstStyle/>
          <a:p>
            <a:r>
              <a:rPr lang="en-US" dirty="0" smtClean="0"/>
              <a:t>Sample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162800" cy="5410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dirty="0" smtClean="0"/>
              <a:t>We approximated an </a:t>
            </a:r>
            <a:r>
              <a:rPr lang="en-US" sz="8000" b="1" dirty="0"/>
              <a:t>85% response </a:t>
            </a:r>
            <a:r>
              <a:rPr lang="en-US" sz="8000" b="1" dirty="0" smtClean="0"/>
              <a:t>rate.</a:t>
            </a:r>
            <a:endParaRPr lang="en-US" sz="8000" b="1" dirty="0"/>
          </a:p>
          <a:p>
            <a:pPr>
              <a:buNone/>
            </a:pPr>
            <a:r>
              <a:rPr lang="en-US" sz="8000" b="1" dirty="0"/>
              <a:t> </a:t>
            </a:r>
            <a:endParaRPr lang="en-US" sz="8000" b="1" dirty="0" smtClean="0"/>
          </a:p>
          <a:p>
            <a:pPr>
              <a:buNone/>
            </a:pPr>
            <a:r>
              <a:rPr lang="en-US" sz="8000" b="1" dirty="0" smtClean="0"/>
              <a:t>N (Population)= 5,705 (figure provided in lecture)</a:t>
            </a:r>
            <a:endParaRPr lang="en-US" sz="8000" b="1" dirty="0"/>
          </a:p>
          <a:p>
            <a:pPr>
              <a:buNone/>
            </a:pPr>
            <a:r>
              <a:rPr lang="en-US" sz="8000" b="1" dirty="0"/>
              <a:t>Standard </a:t>
            </a:r>
            <a:r>
              <a:rPr lang="en-US" sz="8000" b="1" dirty="0" smtClean="0"/>
              <a:t>Deviation (SD)= .5 (worst case)</a:t>
            </a:r>
          </a:p>
          <a:p>
            <a:pPr>
              <a:buNone/>
            </a:pPr>
            <a:r>
              <a:rPr lang="en-US" sz="8000" b="1" dirty="0" smtClean="0"/>
              <a:t>Margin of Error (ME)= .05</a:t>
            </a:r>
            <a:endParaRPr lang="en-US" sz="8000" b="1" dirty="0"/>
          </a:p>
          <a:p>
            <a:pPr>
              <a:buNone/>
            </a:pPr>
            <a:endParaRPr lang="en-US" sz="8000" b="1" dirty="0" smtClean="0"/>
          </a:p>
          <a:p>
            <a:pPr>
              <a:buNone/>
            </a:pPr>
            <a:r>
              <a:rPr lang="en-US" sz="8000" b="1" dirty="0" smtClean="0"/>
              <a:t>Sample size for SRS with replacement</a:t>
            </a:r>
            <a:r>
              <a:rPr lang="en-US" sz="8000" b="1" dirty="0"/>
              <a:t> </a:t>
            </a:r>
            <a:r>
              <a:rPr lang="en-US" sz="8000" b="1" dirty="0" smtClean="0"/>
              <a:t>:</a:t>
            </a:r>
            <a:endParaRPr lang="en-US" sz="8000" b="1" dirty="0"/>
          </a:p>
          <a:p>
            <a:pPr>
              <a:buNone/>
            </a:pPr>
            <a:r>
              <a:rPr lang="en-US" sz="8000" b="1" dirty="0" smtClean="0"/>
              <a:t>n</a:t>
            </a:r>
            <a:r>
              <a:rPr lang="en-US" sz="8000" b="1" baseline="-25000" dirty="0" smtClean="0"/>
              <a:t>0</a:t>
            </a:r>
            <a:r>
              <a:rPr lang="en-US" sz="8000" b="1" dirty="0" smtClean="0"/>
              <a:t>= 384.2= </a:t>
            </a:r>
            <a:r>
              <a:rPr lang="en-US" sz="8000" b="1" dirty="0"/>
              <a:t>385</a:t>
            </a:r>
          </a:p>
          <a:p>
            <a:pPr>
              <a:buNone/>
            </a:pPr>
            <a:r>
              <a:rPr lang="en-US" sz="8000" b="1" dirty="0"/>
              <a:t> </a:t>
            </a:r>
          </a:p>
          <a:p>
            <a:pPr>
              <a:buNone/>
            </a:pPr>
            <a:r>
              <a:rPr lang="en-US" sz="8000" b="1" dirty="0" smtClean="0"/>
              <a:t>But since </a:t>
            </a:r>
            <a:r>
              <a:rPr lang="en-US" sz="8000" b="1" dirty="0"/>
              <a:t>we’re conducting SRS without replacement</a:t>
            </a:r>
            <a:r>
              <a:rPr lang="en-US" sz="8000" b="1" dirty="0" smtClean="0"/>
              <a:t>:</a:t>
            </a:r>
            <a:endParaRPr lang="en-US" sz="8000" b="1" dirty="0"/>
          </a:p>
          <a:p>
            <a:pPr>
              <a:buNone/>
            </a:pPr>
            <a:r>
              <a:rPr lang="en-US" sz="8000" b="1" dirty="0" smtClean="0"/>
              <a:t>n≥ 360.6= 361</a:t>
            </a:r>
          </a:p>
          <a:p>
            <a:pPr>
              <a:buNone/>
            </a:pPr>
            <a:r>
              <a:rPr lang="en-US" sz="8000" b="1" dirty="0"/>
              <a:t> </a:t>
            </a:r>
          </a:p>
          <a:p>
            <a:pPr>
              <a:buNone/>
            </a:pPr>
            <a:r>
              <a:rPr lang="en-US" sz="8000" b="1" dirty="0"/>
              <a:t>We </a:t>
            </a:r>
            <a:r>
              <a:rPr lang="en-US" sz="8000" b="1" dirty="0" smtClean="0"/>
              <a:t>inflated </a:t>
            </a:r>
            <a:r>
              <a:rPr lang="en-US" sz="8000" b="1" dirty="0"/>
              <a:t>the sample size by 20% because we are doing clustered sampling:</a:t>
            </a:r>
          </a:p>
          <a:p>
            <a:pPr>
              <a:buNone/>
            </a:pPr>
            <a:r>
              <a:rPr lang="en-US" sz="8000" b="1" dirty="0"/>
              <a:t> </a:t>
            </a:r>
            <a:r>
              <a:rPr lang="en-US" sz="8000" b="1" dirty="0" smtClean="0"/>
              <a:t>n= 361*1.2= 433.2</a:t>
            </a:r>
          </a:p>
          <a:p>
            <a:pPr>
              <a:buNone/>
            </a:pPr>
            <a:endParaRPr lang="en-US" sz="8000" b="1" dirty="0"/>
          </a:p>
          <a:p>
            <a:pPr>
              <a:buNone/>
            </a:pPr>
            <a:r>
              <a:rPr lang="en-US" sz="8000" b="1" dirty="0" smtClean="0"/>
              <a:t>Given our 85</a:t>
            </a:r>
            <a:r>
              <a:rPr lang="en-US" sz="8000" b="1" dirty="0"/>
              <a:t>% response rate, </a:t>
            </a:r>
            <a:r>
              <a:rPr lang="en-US" sz="8000" b="1" dirty="0" smtClean="0"/>
              <a:t>our  sample n is:</a:t>
            </a:r>
            <a:endParaRPr lang="en-US" sz="8000" b="1" dirty="0"/>
          </a:p>
          <a:p>
            <a:pPr>
              <a:buNone/>
            </a:pPr>
            <a:r>
              <a:rPr lang="en-US" sz="8000" b="1" dirty="0" smtClean="0"/>
              <a:t>n= 433.2/0.85= 509.6= 510</a:t>
            </a:r>
            <a:endParaRPr lang="en-US" sz="8000" b="1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Pros and Cons of clustered vs. stratified sampling</a:t>
            </a:r>
          </a:p>
          <a:p>
            <a:r>
              <a:rPr lang="en-US" dirty="0" smtClean="0"/>
              <a:t>When randomly selecting classes from the Carnegie Mellon Schedule of Classes be sure to omit Graduate level classes</a:t>
            </a:r>
          </a:p>
          <a:p>
            <a:r>
              <a:rPr lang="en-US" dirty="0" smtClean="0"/>
              <a:t>Determine the average class size</a:t>
            </a:r>
          </a:p>
          <a:p>
            <a:r>
              <a:rPr lang="en-US" dirty="0" smtClean="0"/>
              <a:t>Remind Professors you are coming beforehand</a:t>
            </a:r>
          </a:p>
          <a:p>
            <a:r>
              <a:rPr lang="en-US" dirty="0" smtClean="0"/>
              <a:t>Bring enough surveys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classes to sample</a:t>
            </a:r>
          </a:p>
          <a:p>
            <a:r>
              <a:rPr lang="en-US" dirty="0" smtClean="0"/>
              <a:t>Emailed Professors</a:t>
            </a:r>
          </a:p>
          <a:p>
            <a:r>
              <a:rPr lang="en-US" dirty="0" smtClean="0"/>
              <a:t>Visited seven of the eighteen to twenty classes</a:t>
            </a:r>
          </a:p>
          <a:p>
            <a:r>
              <a:rPr lang="en-US" dirty="0" smtClean="0"/>
              <a:t>Have classes set up to survey next week</a:t>
            </a:r>
          </a:p>
          <a:p>
            <a:r>
              <a:rPr lang="en-US" dirty="0" smtClean="0"/>
              <a:t>Set up method for coding the data into a spreadsheet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</TotalTime>
  <Words>383</Words>
  <Application>Microsoft Office PowerPoint</Application>
  <PresentationFormat>On-screen Show (4:3)</PresentationFormat>
  <Paragraphs>109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  Group D:  Measuring Involvement at CMU  </vt:lpstr>
      <vt:lpstr>Agenda</vt:lpstr>
      <vt:lpstr>Purpose</vt:lpstr>
      <vt:lpstr>Questionnaire</vt:lpstr>
      <vt:lpstr>Question Topic Examples</vt:lpstr>
      <vt:lpstr>Sample Method</vt:lpstr>
      <vt:lpstr>Sample Selection</vt:lpstr>
      <vt:lpstr>Future Advice</vt:lpstr>
      <vt:lpstr>Current Work</vt:lpstr>
      <vt:lpstr>Glitches</vt:lpstr>
      <vt:lpstr>Successes</vt:lpstr>
      <vt:lpstr>Future Work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303</dc:title>
  <dc:creator>chrissy swierkocki</dc:creator>
  <cp:lastModifiedBy>Ellie Gurary</cp:lastModifiedBy>
  <cp:revision>13</cp:revision>
  <dcterms:created xsi:type="dcterms:W3CDTF">2011-03-23T22:07:10Z</dcterms:created>
  <dcterms:modified xsi:type="dcterms:W3CDTF">2011-03-24T17:46:33Z</dcterms:modified>
</cp:coreProperties>
</file>