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76" r:id="rId5"/>
    <p:sldId id="259" r:id="rId6"/>
    <p:sldId id="274" r:id="rId7"/>
    <p:sldId id="260" r:id="rId8"/>
    <p:sldId id="262" r:id="rId9"/>
    <p:sldId id="275" r:id="rId10"/>
    <p:sldId id="263" r:id="rId11"/>
    <p:sldId id="264" r:id="rId12"/>
    <p:sldId id="265" r:id="rId13"/>
    <p:sldId id="266" r:id="rId14"/>
    <p:sldId id="267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9181" autoAdjust="0"/>
    <p:restoredTop sz="94660"/>
  </p:normalViewPr>
  <p:slideViewPr>
    <p:cSldViewPr snapToGrid="0" snapToObjects="1">
      <p:cViewPr>
        <p:scale>
          <a:sx n="85" d="100"/>
          <a:sy n="85" d="100"/>
        </p:scale>
        <p:origin x="-444" y="-6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Ryan\Desktop\Ryan's Shared Files\Picture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26192" y="-28574"/>
            <a:ext cx="9185276" cy="692785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1196975"/>
            <a:ext cx="7620000" cy="1470025"/>
          </a:xfrm>
        </p:spPr>
        <p:txBody>
          <a:bodyPr/>
          <a:lstStyle>
            <a:lvl1pPr>
              <a:defRPr b="0" cap="none" spc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300" endPos="45500" dir="5400000" sy="-100000" algn="bl" rotWithShape="0"/>
                </a:effectLst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800" y="4114800"/>
            <a:ext cx="6934200" cy="838200"/>
          </a:xfrm>
        </p:spPr>
        <p:txBody>
          <a:bodyPr/>
          <a:lstStyle>
            <a:lvl1pPr marL="0" indent="0" algn="ctr">
              <a:buNone/>
              <a:defRPr b="0" cap="none" spc="0">
                <a:ln w="3175" cmpd="sng">
                  <a:noFill/>
                  <a:prstDash val="solid"/>
                </a:ln>
                <a:solidFill>
                  <a:schemeClr val="tx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54FFA14-305E-9641-BCE8-078D545F51A2}" type="datetimeFigureOut">
              <a:rPr lang="en-US" smtClean="0"/>
              <a:t>3/24/2011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6CD97B4-FA21-324A-9DE1-6676BDB9CB40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FFA14-305E-9641-BCE8-078D545F51A2}" type="datetimeFigureOut">
              <a:rPr lang="en-US" smtClean="0"/>
              <a:t>3/24/2011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D97B4-FA21-324A-9DE1-6676BDB9CB40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FFA14-305E-9641-BCE8-078D545F51A2}" type="datetimeFigureOut">
              <a:rPr lang="en-US" smtClean="0"/>
              <a:t>3/24/2011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D97B4-FA21-324A-9DE1-6676BDB9CB40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FFA14-305E-9641-BCE8-078D545F51A2}" type="datetimeFigureOut">
              <a:rPr lang="en-US" smtClean="0"/>
              <a:t>3/24/2011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D97B4-FA21-324A-9DE1-6676BDB9CB40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>
            <a:normAutofit/>
          </a:bodyPr>
          <a:lstStyle>
            <a:lvl1pPr marL="0" indent="0">
              <a:buNone/>
              <a:defRPr sz="2400" b="0" cap="none" spc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FFA14-305E-9641-BCE8-078D545F51A2}" type="datetimeFigureOut">
              <a:rPr lang="en-US" smtClean="0"/>
              <a:t>3/24/2011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D97B4-FA21-324A-9DE1-6676BDB9CB40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FFA14-305E-9641-BCE8-078D545F51A2}" type="datetimeFigureOut">
              <a:rPr lang="en-US" smtClean="0"/>
              <a:t>3/24/2011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D97B4-FA21-324A-9DE1-6676BDB9CB40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FFA14-305E-9641-BCE8-078D545F51A2}" type="datetimeFigureOut">
              <a:rPr lang="en-US" smtClean="0"/>
              <a:t>3/24/2011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D97B4-FA21-324A-9DE1-6676BDB9CB40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FFA14-305E-9641-BCE8-078D545F51A2}" type="datetimeFigureOut">
              <a:rPr lang="en-US" smtClean="0"/>
              <a:t>3/24/2011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D97B4-FA21-324A-9DE1-6676BDB9CB40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FFA14-305E-9641-BCE8-078D545F51A2}" type="datetimeFigureOut">
              <a:rPr lang="en-US" smtClean="0"/>
              <a:t>3/24/2011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D97B4-FA21-324A-9DE1-6676BDB9CB40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FFA14-305E-9641-BCE8-078D545F51A2}" type="datetimeFigureOut">
              <a:rPr lang="en-US" smtClean="0"/>
              <a:t>3/24/2011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D97B4-FA21-324A-9DE1-6676BDB9CB40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492625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304800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059363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FFA14-305E-9641-BCE8-078D545F51A2}" type="datetimeFigureOut">
              <a:rPr lang="en-US" smtClean="0"/>
              <a:t>3/24/2011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D97B4-FA21-324A-9DE1-6676BDB9CB40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Documents and Settings\Ryan\Desktop\Ryan's Shared Files\Picture2.jpg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-21431" y="0"/>
            <a:ext cx="9197181" cy="6870700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4FFA14-305E-9641-BCE8-078D545F51A2}" type="datetimeFigureOut">
              <a:rPr lang="en-US" smtClean="0"/>
              <a:t>3/24/2011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CD97B4-FA21-324A-9DE1-6676BDB9CB40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b="0" kern="1200" cap="none" spc="0">
          <a:ln w="18415" cmpd="sng">
            <a:solidFill>
              <a:srgbClr val="FFFFFF"/>
            </a:solidFill>
            <a:prstDash val="solid"/>
          </a:ln>
          <a:solidFill>
            <a:srgbClr val="FFFFFF"/>
          </a:solidFill>
          <a:effectLst>
            <a:outerShdw blurRad="63500" dir="3600000" algn="tl" rotWithShape="0">
              <a:srgbClr val="000000">
                <a:alpha val="70000"/>
              </a:srgbClr>
            </a:outerShdw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://www.studentaffairs.cmu.edu/career/Students/gps1/explore/survey/pdf/statistics-2009-post-grad-one-sheet.pdf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435" y="285075"/>
            <a:ext cx="7772400" cy="1470025"/>
          </a:xfrm>
        </p:spPr>
        <p:txBody>
          <a:bodyPr>
            <a:noAutofit/>
          </a:bodyPr>
          <a:lstStyle/>
          <a:p>
            <a:pPr algn="l"/>
            <a:r>
              <a:rPr lang="en-US" sz="5400" b="1" dirty="0" smtClean="0"/>
              <a:t>Undergraduate Prospects After Graduation</a:t>
            </a:r>
            <a:endParaRPr lang="en-US" sz="54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7424" y="6284372"/>
            <a:ext cx="8006576" cy="573628"/>
          </a:xfrm>
        </p:spPr>
        <p:txBody>
          <a:bodyPr>
            <a:normAutofit/>
          </a:bodyPr>
          <a:lstStyle/>
          <a:p>
            <a:pPr algn="l"/>
            <a:r>
              <a:rPr lang="en-US" sz="2800" b="1" dirty="0" smtClean="0">
                <a:solidFill>
                  <a:schemeClr val="bg1"/>
                </a:solidFill>
              </a:rPr>
              <a:t>Jason Sun, Erika Tang, </a:t>
            </a:r>
            <a:r>
              <a:rPr lang="en-US" sz="2800" b="1" dirty="0" err="1" smtClean="0">
                <a:solidFill>
                  <a:schemeClr val="bg1"/>
                </a:solidFill>
              </a:rPr>
              <a:t>Zhiyi</a:t>
            </a:r>
            <a:r>
              <a:rPr lang="en-US" sz="2800" b="1" dirty="0" smtClean="0">
                <a:solidFill>
                  <a:schemeClr val="bg1"/>
                </a:solidFill>
              </a:rPr>
              <a:t> Tang, David Zimmerman</a:t>
            </a:r>
            <a:endParaRPr lang="en-US" sz="28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/>
              <a:t>Non-response</a:t>
            </a:r>
            <a:endParaRPr lang="en-US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Already have data!</a:t>
            </a:r>
          </a:p>
          <a:p>
            <a:r>
              <a:rPr lang="en-US" b="1" dirty="0" smtClean="0"/>
              <a:t>Have response rates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b="1" dirty="0" smtClean="0"/>
              <a:t>Successes</a:t>
            </a:r>
            <a:endParaRPr lang="en-US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Career Center cooperation</a:t>
            </a:r>
          </a:p>
          <a:p>
            <a:r>
              <a:rPr lang="en-US" b="1" dirty="0" smtClean="0"/>
              <a:t>Beginnings of data synthesis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b="1" dirty="0" smtClean="0"/>
              <a:t>Analysis</a:t>
            </a:r>
            <a:endParaRPr lang="en-US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4000" b="1" i="1" dirty="0" smtClean="0"/>
              <a:t>CMU Prospects</a:t>
            </a:r>
          </a:p>
          <a:p>
            <a:r>
              <a:rPr lang="en-US" b="1" dirty="0" smtClean="0"/>
              <a:t>CMU grads vs. other university grads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4000" b="1" i="1" dirty="0" smtClean="0"/>
              <a:t>Effectiveness of Survey Methods</a:t>
            </a:r>
            <a:endParaRPr lang="en-US" sz="4000" b="1" i="1" dirty="0"/>
          </a:p>
          <a:p>
            <a:r>
              <a:rPr lang="en-US" b="1" dirty="0" smtClean="0"/>
              <a:t>Clustered vs. stratified sampling</a:t>
            </a:r>
          </a:p>
          <a:p>
            <a:r>
              <a:rPr lang="en-US" b="1" dirty="0" smtClean="0"/>
              <a:t>Effect of sample size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/>
              <a:t>What is Left to do</a:t>
            </a:r>
            <a:endParaRPr lang="en-US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941955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b="1" dirty="0" smtClean="0"/>
              <a:t>Copy of Career Center’s questionnaire</a:t>
            </a:r>
          </a:p>
          <a:p>
            <a:pPr>
              <a:lnSpc>
                <a:spcPct val="150000"/>
              </a:lnSpc>
            </a:pPr>
            <a:r>
              <a:rPr lang="en-US" b="1" dirty="0" smtClean="0"/>
              <a:t>Finish data compilation</a:t>
            </a:r>
          </a:p>
          <a:p>
            <a:pPr>
              <a:lnSpc>
                <a:spcPct val="150000"/>
              </a:lnSpc>
            </a:pPr>
            <a:r>
              <a:rPr lang="en-US" b="1" dirty="0" smtClean="0"/>
              <a:t>Enter additional data</a:t>
            </a:r>
          </a:p>
          <a:p>
            <a:pPr>
              <a:lnSpc>
                <a:spcPct val="150000"/>
              </a:lnSpc>
            </a:pPr>
            <a:r>
              <a:rPr lang="en-US" b="1" dirty="0" smtClean="0"/>
              <a:t>Compute desired statistics</a:t>
            </a:r>
          </a:p>
          <a:p>
            <a:pPr>
              <a:lnSpc>
                <a:spcPct val="150000"/>
              </a:lnSpc>
            </a:pPr>
            <a:r>
              <a:rPr lang="en-US" b="1" dirty="0" smtClean="0"/>
              <a:t>Test various survey methods</a:t>
            </a:r>
            <a:endParaRPr lang="en-US" b="1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57864"/>
            <a:ext cx="8229600" cy="1143000"/>
          </a:xfrm>
        </p:spPr>
        <p:txBody>
          <a:bodyPr/>
          <a:lstStyle/>
          <a:p>
            <a:r>
              <a:rPr lang="en-US" sz="5400" b="1" dirty="0" smtClean="0"/>
              <a:t>Questions</a:t>
            </a:r>
            <a:endParaRPr lang="en-US" sz="54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/>
              <a:t>Question</a:t>
            </a:r>
            <a:endParaRPr lang="en-US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What are the job placement and graduate      school opportunities available to Carnegie   Mellon Undergraduates?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64138" y="3100039"/>
            <a:ext cx="4567628" cy="304508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/>
              <a:t>Motivation</a:t>
            </a:r>
            <a:endParaRPr lang="en-US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947532" cy="4525963"/>
          </a:xfrm>
        </p:spPr>
        <p:txBody>
          <a:bodyPr/>
          <a:lstStyle/>
          <a:p>
            <a:r>
              <a:rPr lang="en-US" b="1" dirty="0"/>
              <a:t>E</a:t>
            </a:r>
            <a:r>
              <a:rPr lang="en-US" b="1" dirty="0" smtClean="0"/>
              <a:t>vidence that law         schools have been        inflating job placement ratings</a:t>
            </a:r>
          </a:p>
          <a:p>
            <a:r>
              <a:rPr lang="en-US" b="1" dirty="0" smtClean="0"/>
              <a:t>Many students choose to take out massive      loans in order to gain more education, but    can they really pay it   off how</a:t>
            </a:r>
          </a:p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7925" y="1600200"/>
            <a:ext cx="3898446" cy="389844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b="1" dirty="0" smtClean="0"/>
              <a:t>Overview</a:t>
            </a:r>
            <a:endParaRPr lang="en-US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 smtClean="0"/>
              <a:t>Questionnaire</a:t>
            </a:r>
          </a:p>
          <a:p>
            <a:r>
              <a:rPr lang="en-US" b="1" dirty="0" smtClean="0"/>
              <a:t>Our Data</a:t>
            </a:r>
          </a:p>
          <a:p>
            <a:r>
              <a:rPr lang="en-US" b="1" dirty="0" smtClean="0"/>
              <a:t>Sample Selection</a:t>
            </a:r>
          </a:p>
          <a:p>
            <a:r>
              <a:rPr lang="en-US" b="1" dirty="0" smtClean="0"/>
              <a:t>Method</a:t>
            </a:r>
          </a:p>
          <a:p>
            <a:r>
              <a:rPr lang="en-US" b="1" dirty="0" smtClean="0"/>
              <a:t>Set Backs</a:t>
            </a:r>
          </a:p>
          <a:p>
            <a:r>
              <a:rPr lang="en-US" b="1" dirty="0" smtClean="0"/>
              <a:t>Nonresponse</a:t>
            </a:r>
          </a:p>
          <a:p>
            <a:r>
              <a:rPr lang="en-US" b="1" dirty="0" smtClean="0"/>
              <a:t>Successes</a:t>
            </a:r>
          </a:p>
          <a:p>
            <a:r>
              <a:rPr lang="en-US" b="1" dirty="0" smtClean="0"/>
              <a:t>Analysis</a:t>
            </a:r>
          </a:p>
          <a:p>
            <a:r>
              <a:rPr lang="en-US" b="1" dirty="0" smtClean="0"/>
              <a:t>What is Left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023" b="26015"/>
          <a:stretch/>
        </p:blipFill>
        <p:spPr bwMode="auto">
          <a:xfrm>
            <a:off x="3764158" y="1896874"/>
            <a:ext cx="5165313" cy="327442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2568" y="0"/>
            <a:ext cx="4928614" cy="1143000"/>
          </a:xfrm>
        </p:spPr>
        <p:txBody>
          <a:bodyPr>
            <a:noAutofit/>
          </a:bodyPr>
          <a:lstStyle/>
          <a:p>
            <a:pPr algn="r"/>
            <a:r>
              <a:rPr lang="en-US" sz="5400" b="1" dirty="0" smtClean="0"/>
              <a:t>“Questionnaire”</a:t>
            </a:r>
            <a:endParaRPr lang="en-US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2819" y="1001750"/>
            <a:ext cx="8229600" cy="4525963"/>
          </a:xfrm>
        </p:spPr>
        <p:txBody>
          <a:bodyPr/>
          <a:lstStyle/>
          <a:p>
            <a:r>
              <a:rPr lang="en-US" b="1" dirty="0" smtClean="0"/>
              <a:t>Employment Rates</a:t>
            </a:r>
          </a:p>
          <a:p>
            <a:r>
              <a:rPr lang="en-US" b="1" dirty="0" smtClean="0"/>
              <a:t>Graduate School Opportunities</a:t>
            </a:r>
          </a:p>
          <a:p>
            <a:r>
              <a:rPr lang="en-US" b="1" dirty="0" smtClean="0"/>
              <a:t>Corr</a:t>
            </a:r>
            <a:r>
              <a:rPr lang="en-US" b="1" dirty="0" smtClean="0"/>
              <a:t>(Major, Job)</a:t>
            </a:r>
          </a:p>
          <a:p>
            <a:r>
              <a:rPr lang="en-US" b="1" dirty="0" smtClean="0"/>
              <a:t>Distance from Pittsburgh</a:t>
            </a:r>
          </a:p>
          <a:p>
            <a:r>
              <a:rPr lang="en-US" b="1" dirty="0" smtClean="0"/>
              <a:t>Salaries</a:t>
            </a:r>
          </a:p>
          <a:p>
            <a:r>
              <a:rPr lang="en-US" b="1" dirty="0" smtClean="0"/>
              <a:t>Survey methods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16244" y="3434847"/>
            <a:ext cx="4454148" cy="296552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1873" y="547843"/>
            <a:ext cx="3446585" cy="1143000"/>
          </a:xfrm>
        </p:spPr>
        <p:txBody>
          <a:bodyPr>
            <a:normAutofit/>
          </a:bodyPr>
          <a:lstStyle/>
          <a:p>
            <a:r>
              <a:rPr lang="en-US" sz="5400" b="1" dirty="0" smtClean="0"/>
              <a:t>Our Data</a:t>
            </a:r>
            <a:endParaRPr lang="en-US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21114"/>
            <a:ext cx="8229600" cy="4031343"/>
          </a:xfrm>
        </p:spPr>
        <p:txBody>
          <a:bodyPr/>
          <a:lstStyle/>
          <a:p>
            <a:r>
              <a:rPr lang="en-US" b="1" dirty="0"/>
              <a:t>F</a:t>
            </a:r>
            <a:r>
              <a:rPr lang="en-US" b="1" dirty="0" smtClean="0"/>
              <a:t>rom the Career Center</a:t>
            </a:r>
          </a:p>
          <a:p>
            <a:r>
              <a:rPr lang="en-US" b="1" dirty="0"/>
              <a:t>I</a:t>
            </a:r>
            <a:r>
              <a:rPr lang="en-US" b="1" dirty="0" smtClean="0"/>
              <a:t>ncludes almost all of the students who          graduate as undergraduates from CMU</a:t>
            </a:r>
          </a:p>
          <a:p>
            <a:r>
              <a:rPr lang="en-US" b="1" dirty="0" smtClean="0"/>
              <a:t>Constructing Frame from response to surveys</a:t>
            </a:r>
          </a:p>
          <a:p>
            <a:r>
              <a:rPr lang="en-US" b="1" dirty="0">
                <a:hlinkClick r:id="rId2"/>
              </a:rPr>
              <a:t>http://</a:t>
            </a:r>
            <a:r>
              <a:rPr lang="en-US" b="1" dirty="0" smtClean="0">
                <a:hlinkClick r:id="rId2"/>
              </a:rPr>
              <a:t>www.studentaffairs.cmu.edu/career/Students/gps1/explore/survey/pdf/statistics-2009-post-grad-one-sheet.pdf</a:t>
            </a:r>
            <a:endParaRPr lang="en-US" b="1" dirty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5629" y="742990"/>
            <a:ext cx="2841171" cy="114300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/>
              <a:t>Sample Selection</a:t>
            </a:r>
            <a:endParaRPr lang="en-US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187283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en-US" b="1" dirty="0" smtClean="0"/>
              <a:t>Original Calculations for Proportions </a:t>
            </a:r>
          </a:p>
          <a:p>
            <a:pPr lvl="1">
              <a:lnSpc>
                <a:spcPct val="150000"/>
              </a:lnSpc>
            </a:pPr>
            <a:r>
              <a:rPr lang="en-US" b="1" dirty="0" smtClean="0"/>
              <a:t>95% CI, ME = .05</a:t>
            </a:r>
          </a:p>
          <a:p>
            <a:pPr lvl="1">
              <a:lnSpc>
                <a:spcPct val="150000"/>
              </a:lnSpc>
            </a:pPr>
            <a:r>
              <a:rPr lang="en-US" b="1" dirty="0" smtClean="0"/>
              <a:t>FPC with N = 1200 (estimate)</a:t>
            </a:r>
          </a:p>
          <a:p>
            <a:pPr lvl="1">
              <a:lnSpc>
                <a:spcPct val="150000"/>
              </a:lnSpc>
            </a:pPr>
            <a:r>
              <a:rPr lang="en-US" b="1" dirty="0" smtClean="0"/>
              <a:t>n = 292</a:t>
            </a:r>
          </a:p>
          <a:p>
            <a:pPr>
              <a:lnSpc>
                <a:spcPct val="150000"/>
              </a:lnSpc>
            </a:pPr>
            <a:r>
              <a:rPr lang="en-US" b="1" dirty="0" smtClean="0"/>
              <a:t>Meta Analysis </a:t>
            </a:r>
          </a:p>
          <a:p>
            <a:pPr lvl="1">
              <a:lnSpc>
                <a:spcPct val="150000"/>
              </a:lnSpc>
            </a:pPr>
            <a:r>
              <a:rPr lang="en-US" b="1" dirty="0" smtClean="0"/>
              <a:t>n= 100, 300, 600, 900 </a:t>
            </a:r>
          </a:p>
          <a:p>
            <a:pPr lvl="1">
              <a:buNone/>
            </a:pPr>
            <a:endParaRPr lang="en-US" dirty="0" smtClean="0"/>
          </a:p>
          <a:p>
            <a:pPr lvl="2"/>
            <a:endParaRPr lang="en-US" dirty="0" smtClean="0"/>
          </a:p>
          <a:p>
            <a:pPr lvl="2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/>
              <a:t>Method</a:t>
            </a:r>
            <a:endParaRPr lang="en-US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b="1" dirty="0" smtClean="0"/>
              <a:t>Compile all Career Center data</a:t>
            </a:r>
          </a:p>
          <a:p>
            <a:pPr>
              <a:lnSpc>
                <a:spcPct val="150000"/>
              </a:lnSpc>
            </a:pPr>
            <a:r>
              <a:rPr lang="en-US" b="1" dirty="0" smtClean="0"/>
              <a:t>Enter additional data</a:t>
            </a:r>
          </a:p>
          <a:p>
            <a:pPr>
              <a:lnSpc>
                <a:spcPct val="150000"/>
              </a:lnSpc>
            </a:pPr>
            <a:r>
              <a:rPr lang="en-US" b="1" dirty="0" smtClean="0"/>
              <a:t>Test various survey methods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b="1" dirty="0" smtClean="0"/>
              <a:t>Glitches</a:t>
            </a:r>
            <a:endParaRPr lang="en-US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752385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50000"/>
              </a:lnSpc>
            </a:pPr>
            <a:r>
              <a:rPr lang="en-US" b="1" dirty="0" smtClean="0"/>
              <a:t>Data lacking uniform</a:t>
            </a:r>
          </a:p>
          <a:p>
            <a:pPr>
              <a:lnSpc>
                <a:spcPct val="150000"/>
              </a:lnSpc>
            </a:pPr>
            <a:r>
              <a:rPr lang="en-US" b="1" dirty="0" smtClean="0"/>
              <a:t>Some data is aggregate</a:t>
            </a:r>
          </a:p>
          <a:p>
            <a:pPr>
              <a:lnSpc>
                <a:spcPct val="150000"/>
              </a:lnSpc>
            </a:pPr>
            <a:r>
              <a:rPr lang="en-US" b="1" dirty="0" smtClean="0"/>
              <a:t>Non-response units</a:t>
            </a:r>
          </a:p>
          <a:p>
            <a:pPr lvl="1">
              <a:lnSpc>
                <a:spcPct val="150000"/>
              </a:lnSpc>
            </a:pPr>
            <a:r>
              <a:rPr lang="en-US" b="1" dirty="0" smtClean="0"/>
              <a:t>Bias?</a:t>
            </a:r>
          </a:p>
          <a:p>
            <a:pPr>
              <a:lnSpc>
                <a:spcPct val="150000"/>
              </a:lnSpc>
            </a:pPr>
            <a:r>
              <a:rPr lang="en-US" b="1" dirty="0" smtClean="0"/>
              <a:t>Graduate school rankings</a:t>
            </a:r>
          </a:p>
          <a:p>
            <a:pPr lvl="1">
              <a:lnSpc>
                <a:spcPct val="150000"/>
              </a:lnSpc>
            </a:pPr>
            <a:r>
              <a:rPr lang="en-US" b="1" dirty="0" smtClean="0"/>
              <a:t>Fiske and US News</a:t>
            </a:r>
          </a:p>
          <a:p>
            <a:pPr>
              <a:lnSpc>
                <a:spcPct val="150000"/>
              </a:lnSpc>
            </a:pPr>
            <a:r>
              <a:rPr lang="en-US" b="1" dirty="0" smtClean="0"/>
              <a:t>Actual vs. perceived job correlation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ation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TS030003987</Template>
  <TotalTime>1037</TotalTime>
  <Words>262</Words>
  <Application>Microsoft Office PowerPoint</Application>
  <PresentationFormat>On-screen Show (4:3)</PresentationFormat>
  <Paragraphs>72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Presentation1</vt:lpstr>
      <vt:lpstr>Undergraduate Prospects After Graduation</vt:lpstr>
      <vt:lpstr>Question</vt:lpstr>
      <vt:lpstr>Motivation</vt:lpstr>
      <vt:lpstr>Overview</vt:lpstr>
      <vt:lpstr>“Questionnaire”</vt:lpstr>
      <vt:lpstr>Our Data</vt:lpstr>
      <vt:lpstr>Sample Selection</vt:lpstr>
      <vt:lpstr>Method</vt:lpstr>
      <vt:lpstr>Glitches</vt:lpstr>
      <vt:lpstr>Non-response</vt:lpstr>
      <vt:lpstr>Successes</vt:lpstr>
      <vt:lpstr>Analysis</vt:lpstr>
      <vt:lpstr>What is Left to do</vt:lpstr>
      <vt:lpstr>Questions</vt:lpstr>
    </vt:vector>
  </TitlesOfParts>
  <Company>Carnegie Mellon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Undergraduate Prospects After Graduation</dc:title>
  <dc:creator>David Zimmerman</dc:creator>
  <cp:lastModifiedBy>David B Zimmerman</cp:lastModifiedBy>
  <cp:revision>15</cp:revision>
  <dcterms:created xsi:type="dcterms:W3CDTF">2011-03-23T01:50:26Z</dcterms:created>
  <dcterms:modified xsi:type="dcterms:W3CDTF">2011-03-24T18:30:30Z</dcterms:modified>
</cp:coreProperties>
</file>