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58" r:id="rId5"/>
    <p:sldId id="276" r:id="rId6"/>
    <p:sldId id="260" r:id="rId7"/>
    <p:sldId id="261" r:id="rId8"/>
    <p:sldId id="263" r:id="rId9"/>
    <p:sldId id="277" r:id="rId10"/>
    <p:sldId id="264" r:id="rId11"/>
    <p:sldId id="262" r:id="rId12"/>
    <p:sldId id="268" r:id="rId13"/>
    <p:sldId id="265" r:id="rId14"/>
    <p:sldId id="274" r:id="rId15"/>
    <p:sldId id="275" r:id="rId16"/>
    <p:sldId id="278" r:id="rId17"/>
    <p:sldId id="267" r:id="rId18"/>
    <p:sldId id="269" r:id="rId19"/>
    <p:sldId id="270" r:id="rId20"/>
    <p:sldId id="271" r:id="rId21"/>
    <p:sldId id="273" r:id="rId22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99"/>
    <a:srgbClr val="FF6600"/>
    <a:srgbClr val="002776"/>
    <a:srgbClr val="00339A"/>
    <a:srgbClr val="01316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7" autoAdjust="0"/>
    <p:restoredTop sz="93144" autoAdjust="0"/>
  </p:normalViewPr>
  <p:slideViewPr>
    <p:cSldViewPr showGuides="1">
      <p:cViewPr varScale="1">
        <p:scale>
          <a:sx n="69" d="100"/>
          <a:sy n="69" d="100"/>
        </p:scale>
        <p:origin x="-582" y="-102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040" y="-114"/>
      </p:cViewPr>
      <p:guideLst>
        <p:guide orient="horz" pos="2304"/>
        <p:guide pos="302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2011Spring\SamplingSurveysSociety\Piolet%20respons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6"/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% Answered </a:t>
            </a:r>
            <a:r>
              <a:rPr lang="en-US" sz="2000" dirty="0" smtClean="0"/>
              <a:t>Correct (n=8)</a:t>
            </a:r>
            <a:endParaRPr lang="en-US" sz="2000" dirty="0"/>
          </a:p>
        </c:rich>
      </c:tx>
      <c:layout>
        <c:manualLayout>
          <c:xMode val="edge"/>
          <c:yMode val="edge"/>
          <c:x val="0.15240306046649843"/>
          <c:y val="3.421176519601718E-2"/>
        </c:manualLayout>
      </c:layout>
    </c:title>
    <c:plotArea>
      <c:layout>
        <c:manualLayout>
          <c:layoutTarget val="inner"/>
          <c:xMode val="edge"/>
          <c:yMode val="edge"/>
          <c:x val="0.13364433219432501"/>
          <c:y val="0.12819126775819689"/>
          <c:w val="0.73398900609121975"/>
          <c:h val="0.76041744781902254"/>
        </c:manualLayout>
      </c:layout>
      <c:barChart>
        <c:barDir val="bar"/>
        <c:grouping val="clustered"/>
        <c:ser>
          <c:idx val="0"/>
          <c:order val="0"/>
          <c:tx>
            <c:strRef>
              <c:f>Sheet2!$B$20</c:f>
              <c:strCache>
                <c:ptCount val="1"/>
                <c:pt idx="0">
                  <c:v>% Answered correct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dPt>
            <c:idx val="6"/>
            <c:spPr>
              <a:solidFill>
                <a:srgbClr val="C00000"/>
              </a:solidFill>
            </c:spPr>
          </c:dPt>
          <c:dLbls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7"/>
              <c:delete val="1"/>
            </c:dLbl>
            <c:showVal val="1"/>
          </c:dLbls>
          <c:cat>
            <c:strRef>
              <c:f>Sheet2!$A$21:$A$28</c:f>
              <c:strCache>
                <c:ptCount val="8"/>
                <c:pt idx="0">
                  <c:v>1A</c:v>
                </c:pt>
                <c:pt idx="1">
                  <c:v>2A</c:v>
                </c:pt>
                <c:pt idx="2">
                  <c:v>3A</c:v>
                </c:pt>
                <c:pt idx="3">
                  <c:v>4A</c:v>
                </c:pt>
                <c:pt idx="4">
                  <c:v>5A</c:v>
                </c:pt>
                <c:pt idx="5">
                  <c:v>6A</c:v>
                </c:pt>
                <c:pt idx="6">
                  <c:v>7A</c:v>
                </c:pt>
                <c:pt idx="7">
                  <c:v>8A</c:v>
                </c:pt>
              </c:strCache>
            </c:strRef>
          </c:cat>
          <c:val>
            <c:numRef>
              <c:f>Sheet2!$B$21:$B$28</c:f>
              <c:numCache>
                <c:formatCode>0%</c:formatCode>
                <c:ptCount val="8"/>
                <c:pt idx="0">
                  <c:v>0.9285714285714286</c:v>
                </c:pt>
                <c:pt idx="1">
                  <c:v>1</c:v>
                </c:pt>
                <c:pt idx="2">
                  <c:v>0.6428571428571429</c:v>
                </c:pt>
                <c:pt idx="3">
                  <c:v>0.78571428571428559</c:v>
                </c:pt>
                <c:pt idx="4">
                  <c:v>0.78571428571428559</c:v>
                </c:pt>
                <c:pt idx="5">
                  <c:v>0.71428571428571463</c:v>
                </c:pt>
                <c:pt idx="6">
                  <c:v>0.6428571428571429</c:v>
                </c:pt>
                <c:pt idx="7">
                  <c:v>0.85714285714285754</c:v>
                </c:pt>
              </c:numCache>
            </c:numRef>
          </c:val>
        </c:ser>
        <c:axId val="38309248"/>
        <c:axId val="41097856"/>
      </c:barChart>
      <c:catAx>
        <c:axId val="38309248"/>
        <c:scaling>
          <c:orientation val="minMax"/>
        </c:scaling>
        <c:axPos val="l"/>
        <c:tickLblPos val="nextTo"/>
        <c:crossAx val="41097856"/>
        <c:crosses val="autoZero"/>
        <c:auto val="1"/>
        <c:lblAlgn val="ctr"/>
        <c:lblOffset val="100"/>
      </c:catAx>
      <c:valAx>
        <c:axId val="41097856"/>
        <c:scaling>
          <c:orientation val="minMax"/>
          <c:max val="1"/>
        </c:scaling>
        <c:axPos val="b"/>
        <c:majorGridlines>
          <c:spPr>
            <a:ln>
              <a:solidFill>
                <a:schemeClr val="accent4">
                  <a:lumMod val="50000"/>
                </a:schemeClr>
              </a:solidFill>
            </a:ln>
          </c:spPr>
        </c:majorGridlines>
        <c:minorGridlines>
          <c:spPr>
            <a:ln>
              <a:solidFill>
                <a:schemeClr val="accent4">
                  <a:lumMod val="75000"/>
                </a:schemeClr>
              </a:solidFill>
            </a:ln>
          </c:spPr>
        </c:minorGridlines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83092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5520689-AF1D-4198-8D28-CFFEE347061D}" type="datetimeFigureOut">
              <a:rPr lang="en-US" smtClean="0"/>
              <a:pPr/>
              <a:t>3/29/2011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ED07109-1BBB-40FA-B69F-CA8FF5D6A8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57502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22DB92F-C7B3-4480-B1D5-3DFE4738540A}" type="datetimeFigureOut">
              <a:rPr lang="en-US" smtClean="0"/>
              <a:pPr/>
              <a:t>3/29/2011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E84CF94-6DA8-498E-89B8-731E4CCE9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6301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4CF94-6DA8-498E-89B8-731E4CCE9FC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4CF94-6DA8-498E-89B8-731E4CCE9FC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858180" cy="1470025"/>
          </a:xfrm>
        </p:spPr>
        <p:txBody>
          <a:bodyPr/>
          <a:lstStyle>
            <a:lvl1pPr>
              <a:defRPr baseline="0">
                <a:ea typeface="+mj-e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071810"/>
            <a:ext cx="8001056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  <a:pPr/>
              <a:t>3/29/2011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  <a:pPr/>
              <a:t>3/29/2011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  <a:pPr/>
              <a:t>3/29/2011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  <a:pPr/>
              <a:t>3/29/2011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  <a:pPr/>
              <a:t>3/29/2011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  <a:pPr/>
              <a:t>3/29/2011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  <a:pPr/>
              <a:t>3/29/2011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  <a:pPr/>
              <a:t>3/29/2011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  <a:pPr/>
              <a:t>3/29/2011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  <a:pPr/>
              <a:t>3/29/2011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  <a:pPr/>
              <a:t>3/29/2011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fld id="{A8FE9762-B3C4-42C3-9B38-01484AED35B2}" type="datetimeFigureOut">
              <a:rPr lang="en-US" smtClean="0"/>
              <a:pPr/>
              <a:t>3/29/2011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05C112D9-C2EE-4C4E-89E1-85B21C1EB3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 baseline="0">
          <a:ln w="1905">
            <a:solidFill>
              <a:schemeClr val="bg1">
                <a:lumMod val="95000"/>
              </a:schemeClr>
            </a:solidFill>
          </a:ln>
          <a:solidFill>
            <a:srgbClr val="00339A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Elementary School Children know about Architecture?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3700" dirty="0" smtClean="0"/>
              <a:t>36-303: Sampling, Surveys, and Society</a:t>
            </a:r>
          </a:p>
          <a:p>
            <a:r>
              <a:rPr lang="en-US" sz="3700" dirty="0" smtClean="0"/>
              <a:t> March 29, 2011</a:t>
            </a:r>
          </a:p>
          <a:p>
            <a:r>
              <a:rPr lang="en-US" sz="3700" dirty="0" smtClean="0"/>
              <a:t>Erica D Cochran &amp; Kelly S. Lyons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we are</a:t>
            </a:r>
            <a:br>
              <a:rPr lang="en-US" dirty="0" smtClean="0"/>
            </a:br>
            <a:r>
              <a:rPr lang="en-US" sz="3100" dirty="0" smtClean="0"/>
              <a:t>Method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spcAft>
                <a:spcPts val="1200"/>
              </a:spcAft>
            </a:pPr>
            <a:r>
              <a:rPr lang="en-US" b="1" dirty="0" smtClean="0"/>
              <a:t>Mode of data collection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Administered in person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Paper and Pencil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How to carry out study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Three days per school (on day per grade)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Classrooms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Variables to measure and how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What does an Architect do?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Visual literacy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Mapping skills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Measurement skills</a:t>
            </a:r>
            <a:endParaRPr lang="en-US" dirty="0"/>
          </a:p>
        </p:txBody>
      </p:sp>
      <p:pic>
        <p:nvPicPr>
          <p:cNvPr id="5" name="Picture 4" descr="G:\slides\EQ\dwight05_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743200"/>
            <a:ext cx="1219200" cy="1890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" descr="F:\EDC\Portfolio\cambria\Photos\092006\IMG_4090.JPG"/>
          <p:cNvPicPr>
            <a:picLocks noChangeAspect="1" noChangeArrowheads="1"/>
          </p:cNvPicPr>
          <p:nvPr/>
        </p:nvPicPr>
        <p:blipFill>
          <a:blip r:embed="rId3" cstate="print"/>
          <a:srcRect r="46026"/>
          <a:stretch>
            <a:fillRect/>
          </a:stretch>
        </p:blipFill>
        <p:spPr bwMode="auto">
          <a:xfrm>
            <a:off x="5334000" y="3733800"/>
            <a:ext cx="1304650" cy="1812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we are</a:t>
            </a:r>
            <a:br>
              <a:rPr lang="en-US" dirty="0" smtClean="0"/>
            </a:br>
            <a:r>
              <a:rPr lang="en-US" sz="3100" dirty="0" smtClean="0"/>
              <a:t>Bias and Non-response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spcAft>
                <a:spcPts val="1200"/>
              </a:spcAft>
            </a:pPr>
            <a:r>
              <a:rPr lang="en-US" b="1" dirty="0" smtClean="0"/>
              <a:t>Coverage error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Federal and State regulations of school enrollment and attendance rates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Recent changes in enrollment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Ineligible units (children)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Non-response errors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Child in time-out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English as a Second Language (ESL)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Blank answers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Processing errors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Coding error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Data entry errors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Out of the ordinary responses</a:t>
            </a:r>
          </a:p>
          <a:p>
            <a:pPr lvl="1"/>
            <a:endParaRPr lang="en-US" dirty="0"/>
          </a:p>
        </p:txBody>
      </p:sp>
      <p:pic>
        <p:nvPicPr>
          <p:cNvPr id="5" name="Picture 2" descr="C:\Documents and Settings\erica\My Documents\My Pictures\Museum\P1000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897086"/>
            <a:ext cx="2462784" cy="1847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we are</a:t>
            </a:r>
            <a:br>
              <a:rPr lang="en-US" dirty="0" smtClean="0"/>
            </a:br>
            <a:r>
              <a:rPr lang="en-US" sz="3100" dirty="0" smtClean="0"/>
              <a:t>Pilot Questions </a:t>
            </a:r>
            <a:endParaRPr lang="en-US" sz="31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Demographic Questions</a:t>
            </a:r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Visual Literacy: Floor Plans</a:t>
            </a:r>
            <a:endParaRPr lang="en-US" sz="20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14400" y="2108200"/>
          <a:ext cx="3138488" cy="4064000"/>
        </p:xfrm>
        <a:graphic>
          <a:graphicData uri="http://schemas.openxmlformats.org/presentationml/2006/ole">
            <p:oleObj spid="_x0000_s1076" name="Acrobat Document" r:id="rId3" imgW="5819755" imgH="7534014" progId="AcroExch.Document.7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105400" y="2071688"/>
          <a:ext cx="3138488" cy="4064000"/>
        </p:xfrm>
        <a:graphic>
          <a:graphicData uri="http://schemas.openxmlformats.org/presentationml/2006/ole">
            <p:oleObj spid="_x0000_s1077" name="Acrobat Document" r:id="rId4" imgW="5819755" imgH="7534014" progId="AcroExch.Document.7">
              <p:embed/>
            </p:oleObj>
          </a:graphicData>
        </a:graphic>
      </p:graphicFrame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 l="13299" t="28563" r="22740" b="14876"/>
          <a:stretch>
            <a:fillRect/>
          </a:stretch>
        </p:blipFill>
        <p:spPr bwMode="auto">
          <a:xfrm>
            <a:off x="5638800" y="2133600"/>
            <a:ext cx="213969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we are</a:t>
            </a:r>
            <a:br>
              <a:rPr lang="en-US" dirty="0" smtClean="0"/>
            </a:br>
            <a:r>
              <a:rPr lang="en-US" sz="3100" dirty="0" smtClean="0"/>
              <a:t>Pilot Questions</a:t>
            </a:r>
            <a:endParaRPr lang="en-US" sz="31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Visual Literacy Floor Plans</a:t>
            </a:r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Measurement skills</a:t>
            </a:r>
            <a:endParaRPr lang="en-US" sz="2000" dirty="0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914400" y="2057400"/>
          <a:ext cx="3138487" cy="4064000"/>
        </p:xfrm>
        <a:graphic>
          <a:graphicData uri="http://schemas.openxmlformats.org/presentationml/2006/ole">
            <p:oleObj spid="_x0000_s2102" name="Acrobat Document" r:id="rId3" imgW="5819755" imgH="7534014" progId="AcroExch.Document.7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5105400" y="2057400"/>
          <a:ext cx="3138487" cy="4064000"/>
        </p:xfrm>
        <a:graphic>
          <a:graphicData uri="http://schemas.openxmlformats.org/presentationml/2006/ole">
            <p:oleObj spid="_x0000_s2103" name="Acrobat Document" r:id="rId4" imgW="5819755" imgH="7534014" progId="AcroExch.Document.7">
              <p:embed/>
            </p:oleObj>
          </a:graphicData>
        </a:graphic>
      </p:graphicFrame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 l="18450" t="31818" r="18819" b="35227"/>
          <a:stretch>
            <a:fillRect/>
          </a:stretch>
        </p:blipFill>
        <p:spPr bwMode="auto">
          <a:xfrm>
            <a:off x="5704490" y="2057400"/>
            <a:ext cx="214411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 l="18220" t="32805" r="33810" b="14027"/>
          <a:stretch>
            <a:fillRect/>
          </a:stretch>
        </p:blipFill>
        <p:spPr bwMode="auto">
          <a:xfrm>
            <a:off x="1524000" y="2133600"/>
            <a:ext cx="170720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we are</a:t>
            </a:r>
            <a:br>
              <a:rPr lang="en-US" dirty="0" smtClean="0"/>
            </a:br>
            <a:r>
              <a:rPr lang="en-US" sz="3100" dirty="0" smtClean="0"/>
              <a:t>Pilot Questions</a:t>
            </a:r>
            <a:endParaRPr lang="en-US" sz="31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Visual Literacy: Sections</a:t>
            </a:r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Visual Literacy: Creation</a:t>
            </a:r>
            <a:endParaRPr lang="en-US" sz="2000" dirty="0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914400" y="2057400"/>
          <a:ext cx="3138487" cy="4064000"/>
        </p:xfrm>
        <a:graphic>
          <a:graphicData uri="http://schemas.openxmlformats.org/presentationml/2006/ole">
            <p:oleObj spid="_x0000_s3126" name="Acrobat Document" r:id="rId3" imgW="5819755" imgH="7534014" progId="AcroExch.Document.7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5105400" y="2057400"/>
          <a:ext cx="3138487" cy="4064000"/>
        </p:xfrm>
        <a:graphic>
          <a:graphicData uri="http://schemas.openxmlformats.org/presentationml/2006/ole">
            <p:oleObj spid="_x0000_s3127" name="Acrobat Document" r:id="rId4" imgW="5819755" imgH="7534014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we are</a:t>
            </a:r>
            <a:br>
              <a:rPr lang="en-US" dirty="0" smtClean="0"/>
            </a:br>
            <a:r>
              <a:rPr lang="en-US" sz="3100" dirty="0" smtClean="0"/>
              <a:t>Results from Pilot Questionnaire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800600" y="1447800"/>
          <a:ext cx="4038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800" y="1676400"/>
          <a:ext cx="3733800" cy="422563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35540"/>
                <a:gridCol w="812260"/>
                <a:gridCol w="617706"/>
                <a:gridCol w="556098"/>
                <a:gridCol w="556098"/>
                <a:gridCol w="556098"/>
              </a:tblGrid>
              <a:tr h="3532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Quest. </a:t>
                      </a:r>
                      <a:r>
                        <a:rPr lang="en-US" sz="1000" dirty="0"/>
                        <a:t>#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Question text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1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2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3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7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</a:tr>
              <a:tr h="3532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1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Grade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3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5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5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3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532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2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Age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8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10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11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8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532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3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Gender (G/B)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G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B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B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B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532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4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1st Arch class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3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5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4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3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532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 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#years </a:t>
                      </a:r>
                      <a:r>
                        <a:rPr lang="en-US" sz="1000" dirty="0"/>
                        <a:t>since 1st Arch class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1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532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5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Mode of </a:t>
                      </a:r>
                      <a:r>
                        <a:rPr lang="en-US" sz="1000" dirty="0" smtClean="0"/>
                        <a:t>transp.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Walk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Car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Car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Car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532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6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/>
                        <a:t>Zip code</a:t>
                      </a:r>
                      <a:endParaRPr lang="en-US" sz="1000" i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/>
                        <a:t>Squirrel Hill</a:t>
                      </a:r>
                      <a:endParaRPr lang="en-US" sz="1000" i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/>
                        <a:t>15012, Belle Vernon</a:t>
                      </a:r>
                      <a:endParaRPr lang="en-US" sz="1000" i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/>
                        <a:t>15012, Belle Vernon</a:t>
                      </a:r>
                      <a:endParaRPr lang="en-US" sz="1000" i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/>
                        <a:t>15367</a:t>
                      </a:r>
                      <a:endParaRPr lang="en-US" sz="1000" i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532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7 Total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Attended classes outside of school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2 (Arch)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2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1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1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532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 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 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93%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100%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64%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64%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66800" y="61722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Mean: 79%  Median: 79%  Min: 64%  Max: 100%  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22860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9823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we are </a:t>
            </a:r>
            <a:br>
              <a:rPr lang="en-US" dirty="0" smtClean="0"/>
            </a:br>
            <a:r>
              <a:rPr lang="en-US" sz="3100" dirty="0" smtClean="0"/>
              <a:t>Results from Pilot Questionnaire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953000" y="1600200"/>
            <a:ext cx="4038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 smtClean="0"/>
              <a:t>Biased sample population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Ceiling effect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What don’t they know?</a:t>
            </a:r>
          </a:p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685800" y="1600200"/>
          <a:ext cx="4038600" cy="45005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38200"/>
                <a:gridCol w="1981200"/>
                <a:gridCol w="1219200"/>
              </a:tblGrid>
              <a:tr h="3000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</a:rPr>
                        <a:t>Question #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</a:rPr>
                        <a:t>Question text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</a:rPr>
                        <a:t>% Answered correct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Type of drawing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50%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6600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# Bedrooms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100%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FF99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Identify stair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100%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FF99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Identify bathroom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75%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000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Identify hallway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100%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FF99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Identify door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100%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FF99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Identify teacher's desk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100%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FF99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Identify blackboard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100%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FF99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Identify window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50%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6600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# Windows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50%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6600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Measure 1.5"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75%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000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Measure 3.25"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75%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000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Measure 9.5 mm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88%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000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Identify correct section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63%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we are </a:t>
            </a:r>
            <a:br>
              <a:rPr lang="en-US" dirty="0" smtClean="0"/>
            </a:br>
            <a:r>
              <a:rPr lang="en-US" sz="3100" dirty="0" smtClean="0"/>
              <a:t>Lessons Learned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Questionnaire took about 10 – 15 minutes to complete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Questionnaire did not address what an architect does – so more questions were added:</a:t>
            </a:r>
          </a:p>
          <a:p>
            <a:pPr lvl="1"/>
            <a:r>
              <a:rPr lang="en-US" dirty="0" smtClean="0"/>
              <a:t>Does an architect drive a bulldozer?</a:t>
            </a:r>
          </a:p>
          <a:p>
            <a:pPr lvl="1"/>
            <a:r>
              <a:rPr lang="en-US" dirty="0" smtClean="0"/>
              <a:t>Does an architect work in a hospital?</a:t>
            </a:r>
          </a:p>
          <a:p>
            <a:pPr lvl="1"/>
            <a:r>
              <a:rPr lang="en-US" dirty="0" smtClean="0"/>
              <a:t>Does an architect design buildings?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One drawing question relied on memory, not just ability, so an ability question was added to assess students ability to create a floor plan</a:t>
            </a:r>
          </a:p>
          <a:p>
            <a:pPr lvl="1"/>
            <a:r>
              <a:rPr lang="en-US" dirty="0" smtClean="0"/>
              <a:t>“In the space below, draw a map of your classroom from a “birds-eye” view.  Include the walls, door, windows, furniture, and anything else you think should be included.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steps</a:t>
            </a:r>
            <a:br>
              <a:rPr lang="en-US" dirty="0" smtClean="0"/>
            </a:br>
            <a:r>
              <a:rPr lang="en-US" sz="3100" dirty="0" smtClean="0"/>
              <a:t>Schedule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 two schools – next two weeks</a:t>
            </a:r>
          </a:p>
          <a:p>
            <a:r>
              <a:rPr lang="en-US" dirty="0" smtClean="0"/>
              <a:t>Data Entry as we go</a:t>
            </a:r>
          </a:p>
        </p:txBody>
      </p:sp>
      <p:pic>
        <p:nvPicPr>
          <p:cNvPr id="5" name="Picture 2" descr="F:\Summer2010\Museum\Larimer\Photos\GroupWork\IMG_9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895600"/>
            <a:ext cx="4403823" cy="3302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steps</a:t>
            </a:r>
            <a:br>
              <a:rPr lang="en-US" dirty="0" smtClean="0"/>
            </a:br>
            <a:r>
              <a:rPr lang="en-US" sz="3100" dirty="0" smtClean="0"/>
              <a:t>Analysis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Descriptive Statistics</a:t>
            </a:r>
          </a:p>
          <a:p>
            <a:r>
              <a:rPr lang="en-US" dirty="0" smtClean="0"/>
              <a:t>Chi Square Tests</a:t>
            </a:r>
          </a:p>
          <a:p>
            <a:r>
              <a:rPr lang="en-US" dirty="0" smtClean="0"/>
              <a:t>ANOVA</a:t>
            </a:r>
          </a:p>
          <a:p>
            <a:pPr>
              <a:spcAft>
                <a:spcPts val="1200"/>
              </a:spcAft>
            </a:pPr>
            <a:r>
              <a:rPr lang="en-US" dirty="0"/>
              <a:t>Alpha level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sym typeface="Symbol"/>
              </a:rPr>
              <a:t> = 0.05?</a:t>
            </a:r>
            <a:endParaRPr lang="en-US" dirty="0"/>
          </a:p>
          <a:p>
            <a:pPr lvl="1">
              <a:spcAft>
                <a:spcPts val="1200"/>
              </a:spcAft>
            </a:pPr>
            <a:r>
              <a:rPr lang="en-US" dirty="0">
                <a:sym typeface="Symbol"/>
              </a:rPr>
              <a:t> = 0.10</a:t>
            </a:r>
            <a:r>
              <a:rPr lang="en-US" dirty="0" smtClean="0">
                <a:sym typeface="Symbol"/>
              </a:rPr>
              <a:t>?</a:t>
            </a:r>
            <a:endParaRPr lang="en-US" dirty="0" smtClean="0"/>
          </a:p>
          <a:p>
            <a:r>
              <a:rPr lang="en-US" dirty="0" smtClean="0"/>
              <a:t>Post Sample Analysis </a:t>
            </a:r>
          </a:p>
          <a:p>
            <a:pPr lvl="1"/>
            <a:r>
              <a:rPr lang="en-US" dirty="0" smtClean="0"/>
              <a:t>Randomly select 57 surveys</a:t>
            </a:r>
          </a:p>
          <a:p>
            <a:pPr lvl="1"/>
            <a:r>
              <a:rPr lang="en-US" dirty="0" smtClean="0"/>
              <a:t>Compare results with “census” results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ym typeface="Symbol"/>
              </a:rPr>
              <a:t>Share findings</a:t>
            </a:r>
            <a:endParaRPr lang="en-US" dirty="0"/>
          </a:p>
        </p:txBody>
      </p:sp>
      <p:pic>
        <p:nvPicPr>
          <p:cNvPr id="7" name="Content Placeholder 6" descr="P100063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3077" r="25641"/>
          <a:stretch>
            <a:fillRect/>
          </a:stretch>
        </p:blipFill>
        <p:spPr>
          <a:xfrm>
            <a:off x="4953000" y="1600200"/>
            <a:ext cx="1524000" cy="2228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Content Placeholder 6" descr="P1000638.JPG"/>
          <p:cNvPicPr>
            <a:picLocks noChangeAspect="1"/>
          </p:cNvPicPr>
          <p:nvPr/>
        </p:nvPicPr>
        <p:blipFill>
          <a:blip r:embed="rId3" cstate="print"/>
          <a:srcRect l="30769" r="20513"/>
          <a:stretch>
            <a:fillRect/>
          </a:stretch>
        </p:blipFill>
        <p:spPr>
          <a:xfrm>
            <a:off x="6705600" y="1600200"/>
            <a:ext cx="1447800" cy="2228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Content Placeholder 6" descr="P1000638.JPG"/>
          <p:cNvPicPr>
            <a:picLocks noChangeAspect="1"/>
          </p:cNvPicPr>
          <p:nvPr/>
        </p:nvPicPr>
        <p:blipFill>
          <a:blip r:embed="rId4" cstate="print"/>
          <a:srcRect t="6349" b="14286"/>
          <a:stretch>
            <a:fillRect/>
          </a:stretch>
        </p:blipFill>
        <p:spPr>
          <a:xfrm>
            <a:off x="4953000" y="4038600"/>
            <a:ext cx="32004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87796">
            <a:off x="139696" y="597420"/>
            <a:ext cx="4159878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Table of Contents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929190" y="559054"/>
            <a:ext cx="3906891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Blip>
                <a:blip r:embed="rId4"/>
              </a:buBlip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Introduction</a:t>
            </a:r>
          </a:p>
          <a:p>
            <a:pPr lvl="1">
              <a:spcAft>
                <a:spcPts val="600"/>
              </a:spcAft>
              <a:buBlip>
                <a:blip r:embed="rId4"/>
              </a:buBlip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Importance</a:t>
            </a:r>
          </a:p>
          <a:p>
            <a:pPr lvl="1">
              <a:spcAft>
                <a:spcPts val="600"/>
              </a:spcAft>
              <a:buBlip>
                <a:blip r:embed="rId4"/>
              </a:buBlip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Existing Research</a:t>
            </a:r>
          </a:p>
          <a:p>
            <a:pPr lvl="1">
              <a:spcAft>
                <a:spcPts val="600"/>
              </a:spcAft>
              <a:buBlip>
                <a:blip r:embed="rId4"/>
              </a:buBlip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Our Contribution</a:t>
            </a:r>
          </a:p>
          <a:p>
            <a:pPr>
              <a:spcAft>
                <a:spcPts val="600"/>
              </a:spcAft>
              <a:buBlip>
                <a:blip r:embed="rId4"/>
              </a:buBlip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Where we are</a:t>
            </a:r>
          </a:p>
          <a:p>
            <a:pPr lvl="1">
              <a:spcAft>
                <a:spcPts val="600"/>
              </a:spcAft>
              <a:buBlip>
                <a:blip r:embed="rId4"/>
              </a:buBlip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Population + Sample</a:t>
            </a:r>
          </a:p>
          <a:p>
            <a:pPr lvl="1">
              <a:spcAft>
                <a:spcPts val="600"/>
              </a:spcAft>
              <a:buBlip>
                <a:blip r:embed="rId4"/>
              </a:buBlip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Method + Bias</a:t>
            </a:r>
          </a:p>
          <a:p>
            <a:pPr lvl="1">
              <a:spcAft>
                <a:spcPts val="600"/>
              </a:spcAft>
              <a:buBlip>
                <a:blip r:embed="rId4"/>
              </a:buBlip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Pilot Survey</a:t>
            </a:r>
          </a:p>
          <a:p>
            <a:pPr>
              <a:spcAft>
                <a:spcPts val="600"/>
              </a:spcAft>
              <a:buBlip>
                <a:blip r:embed="rId4"/>
              </a:buBlip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Future steps</a:t>
            </a:r>
          </a:p>
          <a:p>
            <a:pPr lvl="1">
              <a:spcAft>
                <a:spcPts val="600"/>
              </a:spcAft>
              <a:buBlip>
                <a:blip r:embed="rId4"/>
              </a:buBlip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Schedule </a:t>
            </a:r>
          </a:p>
          <a:p>
            <a:pPr lvl="1">
              <a:spcAft>
                <a:spcPts val="600"/>
              </a:spcAft>
              <a:buBlip>
                <a:blip r:embed="rId4"/>
              </a:buBlip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Analysis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lvl="1">
              <a:spcAft>
                <a:spcPts val="600"/>
              </a:spcAft>
              <a:buBlip>
                <a:blip r:embed="rId4"/>
              </a:buBlip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Share Findings</a:t>
            </a:r>
          </a:p>
        </p:txBody>
      </p:sp>
      <p:pic>
        <p:nvPicPr>
          <p:cNvPr id="6" name="Picture 8" descr="F:\Summer2010\Museum\Larimer\Photos\from Kelly's camera\AESS_S10\AESS_S10_0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344271"/>
            <a:ext cx="2819400" cy="375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r>
              <a:rPr lang="en-US" sz="3100" dirty="0" smtClean="0"/>
              <a:t>K-12 Architectural Education</a:t>
            </a:r>
            <a:endParaRPr lang="en-US" sz="3100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8077200" cy="4114798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Architecture </a:t>
            </a:r>
            <a:r>
              <a:rPr lang="en-US" b="1" i="1" dirty="0" smtClean="0"/>
              <a:t>is</a:t>
            </a:r>
            <a:r>
              <a:rPr lang="en-US" dirty="0" smtClean="0"/>
              <a:t>  being taught to K-12 students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Architecture Centers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Museums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Historical Organizations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Universities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K-12 Magnet Schools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National Organization: A+DEN                        (Architecture and Design Educator Network)</a:t>
            </a:r>
            <a:endParaRPr lang="en-US" dirty="0"/>
          </a:p>
        </p:txBody>
      </p:sp>
      <p:pic>
        <p:nvPicPr>
          <p:cNvPr id="5" name="Picture 4" descr="F:\Summer2010\Museum\Larimer\Photos\from Kelly's camera\AEAW_S10\AEAW_S10_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20980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r>
              <a:rPr lang="en-US" sz="3100" dirty="0" smtClean="0"/>
              <a:t>Why is testing Architectural Knowledge Important?</a:t>
            </a:r>
            <a:endParaRPr lang="en-US" sz="3100" dirty="0"/>
          </a:p>
        </p:txBody>
      </p:sp>
      <p:sp>
        <p:nvSpPr>
          <p:cNvPr id="17" name="Content Placeholder 13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7924800" cy="449579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Given</a:t>
            </a:r>
            <a:r>
              <a:rPr lang="en-US" sz="2400" dirty="0" smtClean="0"/>
              <a:t> </a:t>
            </a:r>
            <a:r>
              <a:rPr lang="en-US" dirty="0" smtClean="0"/>
              <a:t>that architecture is being taught, effective teaching requires knowledge of: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What </a:t>
            </a:r>
            <a:r>
              <a:rPr lang="en-US" dirty="0"/>
              <a:t>students already </a:t>
            </a:r>
            <a:r>
              <a:rPr lang="en-US" dirty="0" smtClean="0"/>
              <a:t>know</a:t>
            </a:r>
            <a:endParaRPr lang="en-US" dirty="0"/>
          </a:p>
          <a:p>
            <a:pPr lvl="1">
              <a:spcAft>
                <a:spcPts val="1200"/>
              </a:spcAft>
            </a:pPr>
            <a:r>
              <a:rPr lang="en-US" dirty="0" smtClean="0"/>
              <a:t>What we </a:t>
            </a:r>
            <a:r>
              <a:rPr lang="en-US" dirty="0"/>
              <a:t>want them to </a:t>
            </a:r>
            <a:r>
              <a:rPr lang="en-US" dirty="0" smtClean="0"/>
              <a:t>know</a:t>
            </a:r>
            <a:endParaRPr lang="en-US" dirty="0"/>
          </a:p>
          <a:p>
            <a:pPr lvl="1">
              <a:spcAft>
                <a:spcPts val="1200"/>
              </a:spcAft>
            </a:pPr>
            <a:r>
              <a:rPr lang="en-US" dirty="0" smtClean="0"/>
              <a:t>If they learned what we want them to know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5226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r>
              <a:rPr lang="en-US" sz="3100" dirty="0" smtClean="0"/>
              <a:t>Status of Published Research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505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Architectural education research </a:t>
            </a:r>
          </a:p>
          <a:p>
            <a:pPr lvl="1"/>
            <a:r>
              <a:rPr lang="en-US" dirty="0" smtClean="0"/>
              <a:t>Method: qualitative, typically case study </a:t>
            </a:r>
          </a:p>
          <a:p>
            <a:pPr lvl="1"/>
            <a:r>
              <a:rPr lang="en-US" dirty="0" smtClean="0"/>
              <a:t>Population: typically college students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Connections to Other Disciplines</a:t>
            </a:r>
          </a:p>
          <a:p>
            <a:pPr lvl="1"/>
            <a:r>
              <a:rPr lang="en-US" dirty="0" smtClean="0"/>
              <a:t>Geography research (spatial reasoning and mapping)</a:t>
            </a:r>
          </a:p>
          <a:p>
            <a:pPr lvl="1"/>
            <a:r>
              <a:rPr lang="en-US" dirty="0" smtClean="0"/>
              <a:t>Education (NAEP)</a:t>
            </a:r>
          </a:p>
          <a:p>
            <a:pPr lvl="1"/>
            <a:r>
              <a:rPr lang="en-US" dirty="0" smtClean="0"/>
              <a:t>Arts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r>
              <a:rPr lang="en-US" sz="3100" dirty="0" smtClean="0"/>
              <a:t>Our Research and Contribution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Blip>
                <a:blip r:embed="rId2"/>
              </a:buBlip>
            </a:pPr>
            <a:r>
              <a:rPr lang="en-US" dirty="0"/>
              <a:t>What do students already </a:t>
            </a:r>
            <a:r>
              <a:rPr lang="en-US" dirty="0" smtClean="0"/>
              <a:t>know </a:t>
            </a:r>
          </a:p>
          <a:p>
            <a:pPr marL="0" lvl="1" indent="0">
              <a:buNone/>
            </a:pPr>
            <a:r>
              <a:rPr lang="en-US" dirty="0"/>
              <a:t> </a:t>
            </a:r>
            <a:r>
              <a:rPr lang="en-US" dirty="0" smtClean="0"/>
              <a:t>   (based on what we want them to know)?</a:t>
            </a:r>
          </a:p>
          <a:p>
            <a:pPr marL="742950" lvl="2" indent="-342900"/>
            <a:r>
              <a:rPr lang="en-US" dirty="0" smtClean="0"/>
              <a:t>What does an architect do?</a:t>
            </a:r>
          </a:p>
          <a:p>
            <a:pPr marL="742950" lvl="2" indent="-342900"/>
            <a:r>
              <a:rPr lang="en-US" dirty="0" smtClean="0"/>
              <a:t>Visual literacy (“reading” drawings)</a:t>
            </a:r>
          </a:p>
          <a:p>
            <a:pPr marL="742950" lvl="2" indent="-342900"/>
            <a:r>
              <a:rPr lang="en-US" dirty="0" smtClean="0"/>
              <a:t>Mapping skills</a:t>
            </a:r>
          </a:p>
          <a:p>
            <a:pPr marL="742950" lvl="2" indent="-342900"/>
            <a:r>
              <a:rPr lang="en-US" dirty="0" smtClean="0"/>
              <a:t>Measurement skills</a:t>
            </a:r>
          </a:p>
          <a:p>
            <a:pPr marL="400050" lvl="2" indent="0">
              <a:buNone/>
            </a:pPr>
            <a:endParaRPr lang="en-US" dirty="0" smtClean="0"/>
          </a:p>
          <a:p>
            <a:pPr marL="342900" lvl="1" indent="-342900"/>
            <a:r>
              <a:rPr lang="en-US" dirty="0" smtClean="0"/>
              <a:t>Knowing this helps architectural educators plan programming that is educationally appropriate</a:t>
            </a:r>
            <a:endParaRPr lang="en-US" dirty="0"/>
          </a:p>
        </p:txBody>
      </p:sp>
      <p:pic>
        <p:nvPicPr>
          <p:cNvPr id="4" name="Picture 7" descr="F:\Summer2010\Museum\Larimer\Photos\from Kelly's camera\Art Laboratory 8-10 (I think)\P1000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743200"/>
            <a:ext cx="22352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we are</a:t>
            </a:r>
            <a:br>
              <a:rPr lang="en-US" dirty="0" smtClean="0"/>
            </a:br>
            <a:r>
              <a:rPr lang="en-US" sz="3100" dirty="0" smtClean="0"/>
              <a:t>Target Population &amp; Sampling Frame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 Population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, 4</a:t>
            </a:r>
            <a:r>
              <a:rPr lang="en-US" baseline="30000" dirty="0" smtClean="0"/>
              <a:t>th</a:t>
            </a:r>
            <a:r>
              <a:rPr lang="en-US" dirty="0" smtClean="0"/>
              <a:t>, and 5</a:t>
            </a:r>
            <a:r>
              <a:rPr lang="en-US" baseline="30000" dirty="0" smtClean="0"/>
              <a:t>th</a:t>
            </a:r>
            <a:r>
              <a:rPr lang="en-US" dirty="0" smtClean="0"/>
              <a:t> graders</a:t>
            </a:r>
          </a:p>
          <a:p>
            <a:pPr lvl="1"/>
            <a:r>
              <a:rPr lang="en-US" dirty="0" smtClean="0"/>
              <a:t>Two Pittsburgh Public School Academies</a:t>
            </a:r>
          </a:p>
          <a:p>
            <a:pPr lvl="2"/>
            <a:r>
              <a:rPr lang="en-US" dirty="0" smtClean="0"/>
              <a:t>Carmalt Academy</a:t>
            </a:r>
          </a:p>
          <a:p>
            <a:pPr lvl="2"/>
            <a:r>
              <a:rPr lang="en-US" dirty="0" smtClean="0"/>
              <a:t>Lincoln Academy</a:t>
            </a:r>
          </a:p>
          <a:p>
            <a:r>
              <a:rPr lang="en-US" dirty="0" smtClean="0"/>
              <a:t>Sampling Frame </a:t>
            </a:r>
          </a:p>
          <a:p>
            <a:pPr lvl="1"/>
            <a:r>
              <a:rPr lang="en-US" dirty="0" smtClean="0"/>
              <a:t>Rosters of enrolled 3</a:t>
            </a:r>
            <a:r>
              <a:rPr lang="en-US" baseline="30000" dirty="0" smtClean="0"/>
              <a:t>rd</a:t>
            </a:r>
            <a:r>
              <a:rPr lang="en-US" dirty="0" smtClean="0"/>
              <a:t>, 4</a:t>
            </a:r>
            <a:r>
              <a:rPr lang="en-US" baseline="30000" dirty="0" smtClean="0"/>
              <a:t>th</a:t>
            </a:r>
            <a:r>
              <a:rPr lang="en-US" dirty="0" smtClean="0"/>
              <a:t>, and 5</a:t>
            </a:r>
            <a:r>
              <a:rPr lang="en-US" baseline="30000" dirty="0" smtClean="0"/>
              <a:t>th</a:t>
            </a:r>
            <a:r>
              <a:rPr lang="en-US" dirty="0" smtClean="0"/>
              <a:t> grade students at both schools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we are</a:t>
            </a:r>
            <a:br>
              <a:rPr lang="en-US" dirty="0" smtClean="0"/>
            </a:br>
            <a:r>
              <a:rPr lang="en-US" sz="3100" dirty="0" smtClean="0"/>
              <a:t>Expected “Sample” Size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Student body</a:t>
            </a:r>
          </a:p>
          <a:p>
            <a:pPr lvl="1"/>
            <a:r>
              <a:rPr lang="en-US" dirty="0" smtClean="0"/>
              <a:t>Lincoln (K-8) = 455 students</a:t>
            </a:r>
          </a:p>
          <a:p>
            <a:pPr lvl="1"/>
            <a:r>
              <a:rPr lang="en-US" dirty="0" smtClean="0"/>
              <a:t>Carmalt (K-8) = 621 students</a:t>
            </a:r>
          </a:p>
          <a:p>
            <a:r>
              <a:rPr lang="en-US" dirty="0" smtClean="0"/>
              <a:t>Assuming equal number of students per grade level</a:t>
            </a:r>
          </a:p>
          <a:p>
            <a:pPr lvl="1"/>
            <a:r>
              <a:rPr lang="en-US" dirty="0" smtClean="0"/>
              <a:t>Lincoln = 51 students / grade</a:t>
            </a:r>
          </a:p>
          <a:p>
            <a:pPr lvl="1"/>
            <a:r>
              <a:rPr lang="en-US" dirty="0" smtClean="0"/>
              <a:t>Carmalt = 69 students / grade</a:t>
            </a:r>
          </a:p>
          <a:p>
            <a:r>
              <a:rPr lang="en-US" dirty="0" smtClean="0"/>
              <a:t>3 grade levels at each school</a:t>
            </a:r>
          </a:p>
          <a:p>
            <a:pPr lvl="1"/>
            <a:r>
              <a:rPr lang="en-US" dirty="0" smtClean="0"/>
              <a:t>Lincoln = 153 students in 3</a:t>
            </a:r>
            <a:r>
              <a:rPr lang="en-US" baseline="30000" dirty="0" smtClean="0"/>
              <a:t>rd</a:t>
            </a:r>
            <a:r>
              <a:rPr lang="en-US" dirty="0" smtClean="0"/>
              <a:t> – 5</a:t>
            </a:r>
            <a:r>
              <a:rPr lang="en-US" baseline="30000" dirty="0" smtClean="0"/>
              <a:t>th</a:t>
            </a:r>
            <a:r>
              <a:rPr lang="en-US" dirty="0" smtClean="0"/>
              <a:t> grades</a:t>
            </a:r>
          </a:p>
          <a:p>
            <a:pPr lvl="1"/>
            <a:r>
              <a:rPr lang="en-US" dirty="0" smtClean="0"/>
              <a:t>Carmalt = 207 students in 3</a:t>
            </a:r>
            <a:r>
              <a:rPr lang="en-US" baseline="30000" dirty="0" smtClean="0"/>
              <a:t>rd</a:t>
            </a:r>
            <a:r>
              <a:rPr lang="en-US" dirty="0" smtClean="0"/>
              <a:t> – 5</a:t>
            </a:r>
            <a:r>
              <a:rPr lang="en-US" baseline="30000" dirty="0" smtClean="0"/>
              <a:t>th</a:t>
            </a:r>
            <a:r>
              <a:rPr lang="en-US" dirty="0" smtClean="0"/>
              <a:t> grades</a:t>
            </a:r>
          </a:p>
          <a:p>
            <a:pPr lvl="1"/>
            <a:r>
              <a:rPr lang="en-US" dirty="0" smtClean="0"/>
              <a:t>Total population = 360 students</a:t>
            </a:r>
          </a:p>
          <a:p>
            <a:r>
              <a:rPr lang="en-US" dirty="0" smtClean="0"/>
              <a:t>Attendance rates – reduction of sample size</a:t>
            </a:r>
          </a:p>
          <a:p>
            <a:pPr lvl="1"/>
            <a:r>
              <a:rPr lang="en-US" dirty="0" smtClean="0"/>
              <a:t>Lincoln = 90% attendance rate required for admission</a:t>
            </a:r>
          </a:p>
          <a:p>
            <a:pPr lvl="1"/>
            <a:r>
              <a:rPr lang="en-US" dirty="0" smtClean="0"/>
              <a:t>Carmalt = 94% reported attendance rate</a:t>
            </a:r>
          </a:p>
          <a:p>
            <a:r>
              <a:rPr lang="en-US" dirty="0" smtClean="0"/>
              <a:t>Other unavailability – further reduction of sample size</a:t>
            </a:r>
          </a:p>
          <a:p>
            <a:pPr lvl="1"/>
            <a:r>
              <a:rPr lang="en-US" dirty="0" smtClean="0"/>
              <a:t>Assume worst case is 1 student per class</a:t>
            </a:r>
          </a:p>
          <a:p>
            <a:pPr lvl="1"/>
            <a:r>
              <a:rPr lang="en-US" dirty="0" smtClean="0"/>
              <a:t>Estimated class size 18 students</a:t>
            </a:r>
          </a:p>
          <a:p>
            <a:r>
              <a:rPr lang="en-US" dirty="0" smtClean="0"/>
              <a:t>Final Estimation of Expected Respondents for Census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((153 x .90) + (207 x .94)) x (17/18) = 314 students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4807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we are</a:t>
            </a:r>
            <a:br>
              <a:rPr lang="en-US" dirty="0" smtClean="0"/>
            </a:br>
            <a:r>
              <a:rPr lang="en-US" sz="3100" dirty="0" smtClean="0"/>
              <a:t>Sample Size Calculations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314 Students</a:t>
            </a:r>
          </a:p>
          <a:p>
            <a:r>
              <a:rPr lang="en-US" dirty="0" smtClean="0"/>
              <a:t>Margin of Error = 2 </a:t>
            </a:r>
          </a:p>
          <a:p>
            <a:pPr lvl="1"/>
            <a:r>
              <a:rPr lang="en-US" dirty="0" smtClean="0"/>
              <a:t>Accurate within +/- 2 questions</a:t>
            </a:r>
          </a:p>
          <a:p>
            <a:r>
              <a:rPr lang="en-US" dirty="0" smtClean="0"/>
              <a:t>Standard Deviation = 8</a:t>
            </a:r>
          </a:p>
          <a:p>
            <a:pPr lvl="1"/>
            <a:r>
              <a:rPr lang="en-US" dirty="0" smtClean="0"/>
              <a:t>Pilot Survey SD = 2 </a:t>
            </a:r>
          </a:p>
          <a:p>
            <a:pPr lvl="2"/>
            <a:r>
              <a:rPr lang="en-US" dirty="0" smtClean="0"/>
              <a:t>Increased due to more questions on test (14 to 35) </a:t>
            </a:r>
          </a:p>
          <a:p>
            <a:pPr lvl="2"/>
            <a:r>
              <a:rPr lang="en-US" dirty="0" smtClean="0"/>
              <a:t>Increased due to biased sample </a:t>
            </a:r>
          </a:p>
          <a:p>
            <a:r>
              <a:rPr lang="en-US" dirty="0" smtClean="0"/>
              <a:t>Simple Random Sample Calculations</a:t>
            </a:r>
          </a:p>
          <a:p>
            <a:pPr lvl="2"/>
            <a:r>
              <a:rPr lang="en-US" dirty="0" smtClean="0"/>
              <a:t>n</a:t>
            </a:r>
            <a:r>
              <a:rPr lang="en-US" baseline="-25000" dirty="0" smtClean="0"/>
              <a:t>o </a:t>
            </a:r>
            <a:r>
              <a:rPr lang="en-US" dirty="0" smtClean="0"/>
              <a:t>= </a:t>
            </a:r>
            <a:r>
              <a:rPr lang="en-US" dirty="0"/>
              <a:t>2</a:t>
            </a:r>
            <a:r>
              <a:rPr lang="en-US" baseline="30000" dirty="0"/>
              <a:t>2</a:t>
            </a:r>
            <a:r>
              <a:rPr lang="en-US" dirty="0"/>
              <a:t> * </a:t>
            </a:r>
            <a:r>
              <a:rPr lang="en-US" dirty="0" smtClean="0"/>
              <a:t>SD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/ </a:t>
            </a:r>
            <a:r>
              <a:rPr lang="en-US" dirty="0" smtClean="0"/>
              <a:t>ME</a:t>
            </a:r>
            <a:r>
              <a:rPr lang="en-US" baseline="30000" dirty="0" smtClean="0"/>
              <a:t>2 </a:t>
            </a:r>
            <a:r>
              <a:rPr lang="en-US" dirty="0"/>
              <a:t>=</a:t>
            </a:r>
            <a:r>
              <a:rPr lang="en-US" baseline="30000" dirty="0" smtClean="0"/>
              <a:t> </a:t>
            </a:r>
            <a:r>
              <a:rPr lang="en-US" dirty="0" smtClean="0"/>
              <a:t>2</a:t>
            </a:r>
            <a:r>
              <a:rPr lang="en-US" baseline="30000" dirty="0" smtClean="0"/>
              <a:t>2</a:t>
            </a:r>
            <a:r>
              <a:rPr lang="en-US" dirty="0" smtClean="0"/>
              <a:t> * 8</a:t>
            </a:r>
            <a:r>
              <a:rPr lang="en-US" baseline="30000" dirty="0" smtClean="0"/>
              <a:t>2</a:t>
            </a:r>
            <a:r>
              <a:rPr lang="en-US" dirty="0" smtClean="0"/>
              <a:t> / 2</a:t>
            </a:r>
            <a:r>
              <a:rPr lang="en-US" baseline="30000" dirty="0" smtClean="0"/>
              <a:t>2 </a:t>
            </a:r>
            <a:r>
              <a:rPr lang="en-US" dirty="0" smtClean="0"/>
              <a:t>= 64 students</a:t>
            </a:r>
          </a:p>
          <a:p>
            <a:pPr lvl="2"/>
            <a:r>
              <a:rPr lang="en-US" dirty="0" smtClean="0"/>
              <a:t>n = (N*n</a:t>
            </a:r>
            <a:r>
              <a:rPr lang="en-US" baseline="-25000" dirty="0" smtClean="0"/>
              <a:t>o</a:t>
            </a:r>
            <a:r>
              <a:rPr lang="en-US" dirty="0" smtClean="0"/>
              <a:t>)/(N + n</a:t>
            </a:r>
            <a:r>
              <a:rPr lang="en-US" baseline="-25000" dirty="0" smtClean="0"/>
              <a:t>o</a:t>
            </a:r>
            <a:r>
              <a:rPr lang="en-US" dirty="0" smtClean="0"/>
              <a:t>) = 314*64/(314+64) = 57 students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62645">
  <a:themeElements>
    <a:clrScheme name="Calligraphy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638BD21-01AD-4E41-9D41-EC6737E84E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TS010362645</Template>
  <TotalTime>0</TotalTime>
  <Words>936</Words>
  <Application>Microsoft Office PowerPoint</Application>
  <PresentationFormat>On-screen Show (4:3)</PresentationFormat>
  <Paragraphs>260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TS010362645</vt:lpstr>
      <vt:lpstr>Acrobat Document</vt:lpstr>
      <vt:lpstr>What do Elementary School Children know about Architecture?</vt:lpstr>
      <vt:lpstr>Table of Contents</vt:lpstr>
      <vt:lpstr>Introduction K-12 Architectural Education</vt:lpstr>
      <vt:lpstr>Introduction Why is testing Architectural Knowledge Important?</vt:lpstr>
      <vt:lpstr>Introduction Status of Published Research</vt:lpstr>
      <vt:lpstr>Introduction Our Research and Contribution</vt:lpstr>
      <vt:lpstr>Where we are Target Population &amp; Sampling Frame</vt:lpstr>
      <vt:lpstr>Where we are Expected “Sample” Size</vt:lpstr>
      <vt:lpstr>Where we are Sample Size Calculations</vt:lpstr>
      <vt:lpstr>Where we are Method</vt:lpstr>
      <vt:lpstr>Where we are Bias and Non-response</vt:lpstr>
      <vt:lpstr>Where we are Pilot Questions </vt:lpstr>
      <vt:lpstr>Where we are Pilot Questions</vt:lpstr>
      <vt:lpstr>Where we are Pilot Questions</vt:lpstr>
      <vt:lpstr>Where we are Results from Pilot Questionnaire</vt:lpstr>
      <vt:lpstr>Where we are  Results from Pilot Questionnaire</vt:lpstr>
      <vt:lpstr>Where we are  Lessons Learned</vt:lpstr>
      <vt:lpstr>Next steps Schedule</vt:lpstr>
      <vt:lpstr>Next steps Analysis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2011-03-27T22:05:24Z</dcterms:created>
  <dcterms:modified xsi:type="dcterms:W3CDTF">2011-03-29T18:54:06Z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TC103626459990</vt:lpwstr>
  </property>
</Properties>
</file>