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7" r:id="rId4"/>
    <p:sldId id="267" r:id="rId5"/>
    <p:sldId id="259" r:id="rId6"/>
    <p:sldId id="261" r:id="rId7"/>
    <p:sldId id="260" r:id="rId8"/>
    <p:sldId id="266" r:id="rId9"/>
    <p:sldId id="262" r:id="rId10"/>
    <p:sldId id="263" r:id="rId11"/>
    <p:sldId id="264" r:id="rId12"/>
    <p:sldId id="265" r:id="rId13"/>
  </p:sldIdLst>
  <p:sldSz cx="9144000" cy="6858000" type="screen4x3"/>
  <p:notesSz cx="6881813" cy="9120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8D71F69C-67BF-4D6C-A1AF-B5CBCB16DCC6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62596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662596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56A99EE5-5F94-4D54-9A63-A8069151B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51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E23DCD7-CBBD-4B72-B82A-E83523B5E69F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4213"/>
            <a:ext cx="4560887" cy="3419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332089"/>
            <a:ext cx="5505450" cy="4104085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62596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662596"/>
            <a:ext cx="2982119" cy="456009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1AE0FBE-896C-400D-97F7-4439BC44B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E0FBE-896C-400D-97F7-4439BC44BFD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1064D5-FCAC-4D48-BC77-4B943818AAAB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73A393-F513-4CAF-B47D-ED02A3635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66801"/>
            <a:ext cx="8686800" cy="17525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700" dirty="0" smtClean="0"/>
              <a:t>Carnegie Mellon Faculty Survey: </a:t>
            </a:r>
            <a:r>
              <a:rPr lang="en-US" sz="4200" dirty="0" smtClean="0"/>
              <a:t>Student Attendance vs. Performance</a:t>
            </a: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199704"/>
          </a:xfrm>
        </p:spPr>
        <p:txBody>
          <a:bodyPr/>
          <a:lstStyle/>
          <a:p>
            <a:pPr algn="ctr"/>
            <a:r>
              <a:rPr lang="en-US" dirty="0" smtClean="0"/>
              <a:t>Group C: Emily </a:t>
            </a:r>
            <a:r>
              <a:rPr lang="en-US" dirty="0" err="1" smtClean="0"/>
              <a:t>Boncek</a:t>
            </a:r>
            <a:r>
              <a:rPr lang="en-US" dirty="0" smtClean="0"/>
              <a:t>, Christopher Chang, Kelly Chang, Stephanie </a:t>
            </a:r>
            <a:r>
              <a:rPr lang="en-US" dirty="0" err="1" smtClean="0"/>
              <a:t>Sindler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Preliminary emails to professors who will be asked to </a:t>
            </a:r>
            <a:r>
              <a:rPr lang="en-US" dirty="0" smtClean="0"/>
              <a:t>participate – what we are doing now</a:t>
            </a:r>
            <a:endParaRPr lang="en-US" dirty="0" smtClean="0"/>
          </a:p>
          <a:p>
            <a:r>
              <a:rPr lang="en-US" dirty="0" smtClean="0"/>
              <a:t>Email online survey </a:t>
            </a:r>
            <a:r>
              <a:rPr lang="en-US" dirty="0" smtClean="0"/>
              <a:t>questionnaire, using an email account created for the project as opposed to our personal emails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 smtClean="0"/>
              <a:t>professors prefer not to give information regarding grades over the internet, we will accommodate for </a:t>
            </a:r>
            <a:r>
              <a:rPr lang="en-US" dirty="0" smtClean="0"/>
              <a:t>face-to-face interviews</a:t>
            </a:r>
          </a:p>
          <a:p>
            <a:r>
              <a:rPr lang="en-US" dirty="0" smtClean="0"/>
              <a:t>End data collection on April 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Analysis and Conclusions</a:t>
            </a:r>
          </a:p>
          <a:p>
            <a:pPr lvl="1"/>
            <a:r>
              <a:rPr lang="en-US" dirty="0" smtClean="0"/>
              <a:t>How attendance requirement affects </a:t>
            </a:r>
            <a:r>
              <a:rPr lang="en-US" dirty="0" smtClean="0"/>
              <a:t>student performance </a:t>
            </a:r>
          </a:p>
          <a:p>
            <a:pPr lvl="1"/>
            <a:r>
              <a:rPr lang="en-US" dirty="0" smtClean="0"/>
              <a:t>Is there a difference in student grades for attendance mandatory courses versus attendance optional courses?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 smtClean="0"/>
              <a:t>lecture note availability may affect grades and attendance</a:t>
            </a:r>
          </a:p>
          <a:p>
            <a:pPr lvl="1"/>
            <a:r>
              <a:rPr lang="en-US" dirty="0" smtClean="0"/>
              <a:t>The importance of attendance as a percentage of final grade, with regard to performance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Post-Survey Presentations</a:t>
            </a:r>
          </a:p>
          <a:p>
            <a:pPr lvl="1"/>
            <a:r>
              <a:rPr lang="en-US" dirty="0" smtClean="0"/>
              <a:t>Meeting of the Minds!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Post-Survey Processing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Question &amp; </a:t>
            </a:r>
            <a:r>
              <a:rPr lang="en-US" dirty="0" smtClean="0"/>
              <a:t>Motivation</a:t>
            </a:r>
          </a:p>
          <a:p>
            <a:r>
              <a:rPr lang="en-US" dirty="0" smtClean="0"/>
              <a:t>Population</a:t>
            </a:r>
            <a:endParaRPr lang="en-US" dirty="0" smtClean="0"/>
          </a:p>
          <a:p>
            <a:r>
              <a:rPr lang="en-US" dirty="0" smtClean="0"/>
              <a:t>Questionnaire</a:t>
            </a:r>
          </a:p>
          <a:p>
            <a:r>
              <a:rPr lang="en-US" dirty="0" smtClean="0"/>
              <a:t>Survey Design</a:t>
            </a:r>
          </a:p>
          <a:p>
            <a:r>
              <a:rPr lang="en-US" dirty="0" smtClean="0"/>
              <a:t>Sample Selection</a:t>
            </a:r>
          </a:p>
          <a:p>
            <a:r>
              <a:rPr lang="en-US" dirty="0" smtClean="0"/>
              <a:t>Anticipated Problems</a:t>
            </a:r>
          </a:p>
          <a:p>
            <a:r>
              <a:rPr lang="en-US" dirty="0" smtClean="0"/>
              <a:t>Data Collection</a:t>
            </a:r>
          </a:p>
          <a:p>
            <a:r>
              <a:rPr lang="en-US" dirty="0" smtClean="0"/>
              <a:t>Post-Survey Processing</a:t>
            </a:r>
          </a:p>
          <a:p>
            <a:r>
              <a:rPr lang="en-US" dirty="0" smtClean="0"/>
              <a:t>Q&amp;A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Better understand effect of class structure on student </a:t>
            </a:r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Do classes with mandatory attendance have better final grade distributions?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Who Benefits?</a:t>
            </a:r>
          </a:p>
          <a:p>
            <a:pPr lvl="1"/>
            <a:r>
              <a:rPr lang="en-US" dirty="0" smtClean="0"/>
              <a:t>Students</a:t>
            </a:r>
          </a:p>
          <a:p>
            <a:pPr lvl="2"/>
            <a:r>
              <a:rPr lang="en-US" dirty="0" smtClean="0"/>
              <a:t>Understand how much attendance can actually affect or not affect performance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University &amp; Professors</a:t>
            </a:r>
          </a:p>
          <a:p>
            <a:pPr lvl="2"/>
            <a:r>
              <a:rPr lang="en-US" dirty="0" smtClean="0"/>
              <a:t>Learn how to structure their classes</a:t>
            </a:r>
          </a:p>
          <a:p>
            <a:pPr lvl="2"/>
            <a:r>
              <a:rPr lang="en-US" dirty="0" smtClean="0"/>
              <a:t>Should the university hire more faculty to decrease class sizes?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survey faculty who taught undergraduate classes during the previous fall semester at Carnegie Mellon</a:t>
            </a:r>
          </a:p>
          <a:p>
            <a:r>
              <a:rPr lang="en-US" dirty="0" smtClean="0"/>
              <a:t>We will be making inferences about the undergraduate student population, but our observational unit are the courses for which we obtain a grade distribution, and our target population is Carnegie Mellon faculty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of Interest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84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Basic Course Information</a:t>
            </a:r>
          </a:p>
          <a:p>
            <a:pPr lvl="1"/>
            <a:r>
              <a:rPr lang="en-US" dirty="0" smtClean="0"/>
              <a:t>College, major/department, size</a:t>
            </a:r>
          </a:p>
          <a:p>
            <a:r>
              <a:rPr lang="en-US" dirty="0" smtClean="0"/>
              <a:t>Attendance Requirement</a:t>
            </a:r>
          </a:p>
          <a:p>
            <a:pPr lvl="1"/>
            <a:r>
              <a:rPr lang="en-US" dirty="0" smtClean="0"/>
              <a:t>Mandatory = direct measurable affect on grade</a:t>
            </a:r>
          </a:p>
          <a:p>
            <a:r>
              <a:rPr lang="en-US" dirty="0" smtClean="0"/>
              <a:t>Course Structure</a:t>
            </a:r>
          </a:p>
          <a:p>
            <a:pPr lvl="1"/>
            <a:r>
              <a:rPr lang="en-US" dirty="0" smtClean="0"/>
              <a:t>Lecture only? Recitations? Labs?</a:t>
            </a:r>
          </a:p>
          <a:p>
            <a:r>
              <a:rPr lang="en-US" dirty="0" smtClean="0"/>
              <a:t>Note Availability</a:t>
            </a:r>
          </a:p>
          <a:p>
            <a:pPr lvl="1"/>
            <a:r>
              <a:rPr lang="en-US" dirty="0" smtClean="0"/>
              <a:t>Lectures notes </a:t>
            </a:r>
            <a:r>
              <a:rPr lang="en-US" dirty="0" smtClean="0"/>
              <a:t>online?</a:t>
            </a:r>
            <a:endParaRPr lang="en-US" dirty="0" smtClean="0"/>
          </a:p>
          <a:p>
            <a:r>
              <a:rPr lang="en-US" dirty="0" smtClean="0"/>
              <a:t>Final Grade Calculation</a:t>
            </a:r>
          </a:p>
          <a:p>
            <a:pPr lvl="1"/>
            <a:r>
              <a:rPr lang="en-US" dirty="0" smtClean="0"/>
              <a:t>Percentage allocated to attendance</a:t>
            </a:r>
          </a:p>
          <a:p>
            <a:r>
              <a:rPr lang="en-US" dirty="0" smtClean="0"/>
              <a:t>Grade Distribution</a:t>
            </a:r>
          </a:p>
          <a:p>
            <a:pPr lvl="1"/>
            <a:r>
              <a:rPr lang="en-US" dirty="0" smtClean="0"/>
              <a:t>Number of students receiving A, B, C, D, F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990600"/>
            <a:ext cx="4849368" cy="4932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4648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Stratified Sample</a:t>
            </a:r>
          </a:p>
          <a:p>
            <a:pPr lvl="1"/>
            <a:r>
              <a:rPr lang="en-US" dirty="0" smtClean="0"/>
              <a:t>Schools are stratum</a:t>
            </a:r>
          </a:p>
          <a:p>
            <a:pPr lvl="1"/>
            <a:r>
              <a:rPr lang="en-US" dirty="0" smtClean="0"/>
              <a:t>Within each stratum,</a:t>
            </a:r>
            <a:br>
              <a:rPr lang="en-US" dirty="0" smtClean="0"/>
            </a:br>
            <a:r>
              <a:rPr lang="en-US" dirty="0" smtClean="0"/>
              <a:t>clustered sample of</a:t>
            </a:r>
            <a:br>
              <a:rPr lang="en-US" dirty="0" smtClean="0"/>
            </a:br>
            <a:r>
              <a:rPr lang="en-US" dirty="0" smtClean="0"/>
              <a:t>departments</a:t>
            </a:r>
          </a:p>
          <a:p>
            <a:pPr lvl="1"/>
            <a:r>
              <a:rPr lang="en-US" dirty="0" smtClean="0"/>
              <a:t>Randomly generated sample of departments using random number generator</a:t>
            </a:r>
            <a:endParaRPr lang="en-US" dirty="0" smtClean="0"/>
          </a:p>
          <a:p>
            <a:pPr lvl="1"/>
            <a:r>
              <a:rPr lang="en-US" dirty="0" smtClean="0"/>
              <a:t>Will be emailing all faculty who taught courses last semester in sampled departments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Design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223346"/>
            <a:ext cx="4038600" cy="717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calculating the sample size, we used the following equation to find mean GPA across all the </a:t>
            </a:r>
            <a:r>
              <a:rPr lang="en-US" dirty="0" smtClean="0"/>
              <a:t>schools, using estimated average GPA for each school and department (asked students we knew in those majors)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determined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h</a:t>
            </a:r>
            <a:r>
              <a:rPr lang="en-US" dirty="0" smtClean="0"/>
              <a:t>, the sample size in each stratum, based on a sample of 50% of the departments in each college – Modifications were made given size of college</a:t>
            </a:r>
          </a:p>
          <a:p>
            <a:endParaRPr lang="en-US" dirty="0" smtClean="0"/>
          </a:p>
          <a:p>
            <a:r>
              <a:rPr lang="en-US" dirty="0" smtClean="0"/>
              <a:t>Final sample sizes below:</a:t>
            </a:r>
          </a:p>
          <a:p>
            <a:r>
              <a:rPr lang="en-US" dirty="0" smtClean="0"/>
              <a:t>H&amp;SS – 5 </a:t>
            </a:r>
            <a:r>
              <a:rPr lang="en-US" dirty="0" err="1" smtClean="0"/>
              <a:t>depts</a:t>
            </a:r>
            <a:r>
              <a:rPr lang="en-US" dirty="0"/>
              <a:t>	</a:t>
            </a:r>
            <a:r>
              <a:rPr lang="en-US" dirty="0" smtClean="0"/>
              <a:t>	SCS – 1 </a:t>
            </a:r>
            <a:r>
              <a:rPr lang="en-US" dirty="0" err="1" smtClean="0"/>
              <a:t>dept</a:t>
            </a:r>
            <a:endParaRPr lang="en-US" dirty="0" smtClean="0"/>
          </a:p>
          <a:p>
            <a:r>
              <a:rPr lang="en-US" dirty="0" smtClean="0"/>
              <a:t>MCS – 2 </a:t>
            </a:r>
            <a:r>
              <a:rPr lang="en-US" dirty="0" err="1" smtClean="0"/>
              <a:t>depts</a:t>
            </a:r>
            <a:r>
              <a:rPr lang="en-US" dirty="0" smtClean="0"/>
              <a:t>		</a:t>
            </a:r>
            <a:r>
              <a:rPr lang="en-US" dirty="0" err="1" smtClean="0"/>
              <a:t>Tepper</a:t>
            </a:r>
            <a:r>
              <a:rPr lang="en-US" dirty="0" smtClean="0"/>
              <a:t> – 1 </a:t>
            </a:r>
            <a:r>
              <a:rPr lang="en-US" dirty="0" err="1" smtClean="0"/>
              <a:t>dept</a:t>
            </a:r>
            <a:endParaRPr lang="en-US" dirty="0" smtClean="0"/>
          </a:p>
          <a:p>
            <a:r>
              <a:rPr lang="en-US" dirty="0" smtClean="0"/>
              <a:t>CIT – 3 </a:t>
            </a:r>
            <a:r>
              <a:rPr lang="en-US" dirty="0" err="1" smtClean="0"/>
              <a:t>depts</a:t>
            </a:r>
            <a:r>
              <a:rPr lang="en-US" dirty="0" smtClean="0"/>
              <a:t>		CFA – 3 </a:t>
            </a:r>
            <a:r>
              <a:rPr lang="en-US" dirty="0" err="1" smtClean="0"/>
              <a:t>depts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Selection/Size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After determining the weights for each stratum, (</a:t>
            </a:r>
            <a:r>
              <a:rPr lang="en-US" dirty="0" err="1" smtClean="0"/>
              <a:t>W</a:t>
            </a:r>
            <a:r>
              <a:rPr lang="en-US" baseline="-25000" dirty="0" err="1" smtClean="0"/>
              <a:t>h</a:t>
            </a:r>
            <a:r>
              <a:rPr lang="en-US" dirty="0" smtClean="0"/>
              <a:t>=</a:t>
            </a:r>
            <a:r>
              <a:rPr lang="en-US" dirty="0" err="1" smtClean="0"/>
              <a:t>n</a:t>
            </a:r>
            <a:r>
              <a:rPr lang="en-US" baseline="-25000" dirty="0" err="1" smtClean="0"/>
              <a:t>h</a:t>
            </a:r>
            <a:r>
              <a:rPr lang="en-US" dirty="0" smtClean="0"/>
              <a:t>/</a:t>
            </a:r>
            <a:r>
              <a:rPr lang="en-US" dirty="0" err="1" smtClean="0"/>
              <a:t>N</a:t>
            </a:r>
            <a:r>
              <a:rPr lang="en-US" baseline="-25000" dirty="0" err="1" smtClean="0"/>
              <a:t>h</a:t>
            </a:r>
            <a:r>
              <a:rPr lang="en-US" dirty="0" smtClean="0"/>
              <a:t>), we can calculate the sample variance in each stratum and the overall sample variance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determine our overall variance     =0.005 </a:t>
            </a:r>
          </a:p>
          <a:p>
            <a:r>
              <a:rPr lang="en-US" dirty="0" smtClean="0"/>
              <a:t>This gives a standard deviation of 0.07 and a margin of error of (1.96*0.07) = 0.1372.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Selection/Size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458" y="2628296"/>
            <a:ext cx="2133600" cy="729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91" y="2590800"/>
            <a:ext cx="3392009" cy="1867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477065"/>
            <a:ext cx="433896" cy="460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434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Non-Response</a:t>
            </a:r>
          </a:p>
          <a:p>
            <a:pPr lvl="1"/>
            <a:r>
              <a:rPr lang="en-US" dirty="0" smtClean="0"/>
              <a:t>Professors may be sensitive about releasing grade </a:t>
            </a:r>
            <a:r>
              <a:rPr lang="en-US" dirty="0" smtClean="0"/>
              <a:t>distributions</a:t>
            </a:r>
          </a:p>
          <a:p>
            <a:pPr lvl="1"/>
            <a:r>
              <a:rPr lang="en-US" dirty="0" smtClean="0"/>
              <a:t>Professor may also not have time or may ignore our emails</a:t>
            </a:r>
          </a:p>
          <a:p>
            <a:pPr lvl="1"/>
            <a:r>
              <a:rPr lang="en-US" dirty="0" smtClean="0"/>
              <a:t>Send follow up emails to professors who do </a:t>
            </a:r>
            <a:r>
              <a:rPr lang="en-US" smtClean="0"/>
              <a:t>not respond </a:t>
            </a:r>
            <a:endParaRPr lang="en-US" dirty="0" smtClean="0"/>
          </a:p>
          <a:p>
            <a:r>
              <a:rPr lang="en-US" dirty="0" smtClean="0"/>
              <a:t>Coverage</a:t>
            </a:r>
          </a:p>
          <a:p>
            <a:pPr lvl="1"/>
            <a:r>
              <a:rPr lang="en-US" dirty="0" smtClean="0"/>
              <a:t>Professors or courses may not be listed in directory or departmental websites</a:t>
            </a:r>
          </a:p>
          <a:p>
            <a:r>
              <a:rPr lang="en-US" dirty="0" smtClean="0"/>
              <a:t>Comparison Difficulty</a:t>
            </a:r>
          </a:p>
          <a:p>
            <a:pPr lvl="1"/>
            <a:r>
              <a:rPr lang="en-US" dirty="0" smtClean="0"/>
              <a:t>Departments and courses are very different and therefore, making comparisons between them may be </a:t>
            </a:r>
            <a:r>
              <a:rPr lang="en-US" dirty="0" smtClean="0"/>
              <a:t>difficult</a:t>
            </a:r>
          </a:p>
          <a:p>
            <a:pPr lvl="1"/>
            <a:r>
              <a:rPr lang="en-US" dirty="0" smtClean="0"/>
              <a:t>Representativeness – Will we have a large enough sample of attendance mandatory(or optional) courses that we can accurately compare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Anticipated 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373</TotalTime>
  <Words>561</Words>
  <Application>Microsoft Office PowerPoint</Application>
  <PresentationFormat>On-screen Show (4:3)</PresentationFormat>
  <Paragraphs>93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Carnegie Mellon Faculty Survey: Student Attendance vs. Performance</vt:lpstr>
      <vt:lpstr>Agenda</vt:lpstr>
      <vt:lpstr>Research Question</vt:lpstr>
      <vt:lpstr>Population of Interest</vt:lpstr>
      <vt:lpstr>Questionnaire</vt:lpstr>
      <vt:lpstr>Sample Design</vt:lpstr>
      <vt:lpstr>Sample Selection/Size</vt:lpstr>
      <vt:lpstr>Sample Selection/Size</vt:lpstr>
      <vt:lpstr>Anticipated Problems</vt:lpstr>
      <vt:lpstr>Data Collection</vt:lpstr>
      <vt:lpstr>Post-Survey Processing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Carnegie Mellon Faculty Survey: Student Attendance vs. Performance</dc:title>
  <dc:creator>kelly</dc:creator>
  <cp:lastModifiedBy>Emily Boncek</cp:lastModifiedBy>
  <cp:revision>27</cp:revision>
  <cp:lastPrinted>2011-03-29T18:25:27Z</cp:lastPrinted>
  <dcterms:created xsi:type="dcterms:W3CDTF">2011-03-28T23:44:21Z</dcterms:created>
  <dcterms:modified xsi:type="dcterms:W3CDTF">2011-03-29T18:52:25Z</dcterms:modified>
</cp:coreProperties>
</file>