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9" r:id="rId19"/>
    <p:sldId id="280" r:id="rId20"/>
    <p:sldId id="281" r:id="rId21"/>
    <p:sldId id="284" r:id="rId22"/>
    <p:sldId id="298" r:id="rId23"/>
    <p:sldId id="299" r:id="rId24"/>
    <p:sldId id="300" r:id="rId25"/>
    <p:sldId id="273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82" r:id="rId36"/>
    <p:sldId id="283" r:id="rId37"/>
    <p:sldId id="295" r:id="rId38"/>
    <p:sldId id="296" r:id="rId39"/>
    <p:sldId id="297" r:id="rId40"/>
    <p:sldId id="285" r:id="rId41"/>
    <p:sldId id="27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FDB6A-3813-4CD2-A153-C873CEEFB78C}" type="datetimeFigureOut">
              <a:rPr lang="en-US" smtClean="0"/>
              <a:t>4/21/2011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BAFF9-69A9-4994-94F6-8CCEC4B5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AFF9-69A9-4994-94F6-8CCEC4B54B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AFF9-69A9-4994-94F6-8CCEC4B54B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C55D9A-4217-4FDA-9D6C-59CCCEEEA91B}" type="datetimeFigureOut">
              <a:rPr lang="en-US" smtClean="0">
                <a:solidFill>
                  <a:srgbClr val="ECE9C6"/>
                </a:solidFill>
              </a:rPr>
              <a:pPr/>
              <a:t>4/21/2011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308BA8-D548-4BA3-BF73-8FA9D9D9CD6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00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5D9A-4217-4FDA-9D6C-59CCCEEEA91B}" type="datetimeFigureOut">
              <a:rPr lang="en-US" smtClean="0">
                <a:solidFill>
                  <a:srgbClr val="895D1D"/>
                </a:solidFill>
              </a:rPr>
              <a:pPr/>
              <a:t>4/21/2011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8BA8-D548-4BA3-BF73-8FA9D9D9CD6F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06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5D9A-4217-4FDA-9D6C-59CCCEEEA91B}" type="datetimeFigureOut">
              <a:rPr lang="en-US" smtClean="0">
                <a:solidFill>
                  <a:srgbClr val="895D1D"/>
                </a:solidFill>
              </a:rPr>
              <a:pPr/>
              <a:t>4/21/2011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8BA8-D548-4BA3-BF73-8FA9D9D9CD6F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439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5D9A-4217-4FDA-9D6C-59CCCEEEA91B}" type="datetimeFigureOut">
              <a:rPr lang="en-US" smtClean="0">
                <a:solidFill>
                  <a:srgbClr val="895D1D"/>
                </a:solidFill>
              </a:rPr>
              <a:pPr/>
              <a:t>4/21/2011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8BA8-D548-4BA3-BF73-8FA9D9D9CD6F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8635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5D9A-4217-4FDA-9D6C-59CCCEEEA91B}" type="datetimeFigureOut">
              <a:rPr lang="en-US" smtClean="0">
                <a:solidFill>
                  <a:srgbClr val="895D1D"/>
                </a:solidFill>
              </a:rPr>
              <a:pPr/>
              <a:t>4/21/2011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8BA8-D548-4BA3-BF73-8FA9D9D9CD6F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34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5D9A-4217-4FDA-9D6C-59CCCEEEA91B}" type="datetimeFigureOut">
              <a:rPr lang="en-US" smtClean="0">
                <a:solidFill>
                  <a:srgbClr val="895D1D"/>
                </a:solidFill>
              </a:rPr>
              <a:pPr/>
              <a:t>4/21/2011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8BA8-D548-4BA3-BF73-8FA9D9D9CD6F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2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5D9A-4217-4FDA-9D6C-59CCCEEEA91B}" type="datetimeFigureOut">
              <a:rPr lang="en-US" smtClean="0">
                <a:solidFill>
                  <a:srgbClr val="895D1D"/>
                </a:solidFill>
              </a:rPr>
              <a:pPr/>
              <a:t>4/21/2011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8BA8-D548-4BA3-BF73-8FA9D9D9CD6F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03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5D9A-4217-4FDA-9D6C-59CCCEEEA91B}" type="datetimeFigureOut">
              <a:rPr lang="en-US" smtClean="0">
                <a:solidFill>
                  <a:srgbClr val="895D1D"/>
                </a:solidFill>
              </a:rPr>
              <a:pPr/>
              <a:t>4/21/2011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8BA8-D548-4BA3-BF73-8FA9D9D9CD6F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198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5D9A-4217-4FDA-9D6C-59CCCEEEA91B}" type="datetimeFigureOut">
              <a:rPr lang="en-US" smtClean="0">
                <a:solidFill>
                  <a:srgbClr val="895D1D"/>
                </a:solidFill>
              </a:rPr>
              <a:pPr/>
              <a:t>4/21/2011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8BA8-D548-4BA3-BF73-8FA9D9D9CD6F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4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5D9A-4217-4FDA-9D6C-59CCCEEEA91B}" type="datetimeFigureOut">
              <a:rPr lang="en-US" smtClean="0">
                <a:solidFill>
                  <a:srgbClr val="895D1D"/>
                </a:solidFill>
              </a:rPr>
              <a:pPr/>
              <a:t>4/21/2011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8BA8-D548-4BA3-BF73-8FA9D9D9CD6F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5D9A-4217-4FDA-9D6C-59CCCEEEA91B}" type="datetimeFigureOut">
              <a:rPr lang="en-US" smtClean="0">
                <a:solidFill>
                  <a:srgbClr val="895D1D"/>
                </a:solidFill>
              </a:rPr>
              <a:pPr/>
              <a:t>4/21/2011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8BA8-D548-4BA3-BF73-8FA9D9D9CD6F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C55D9A-4217-4FDA-9D6C-59CCCEEEA91B}" type="datetimeFigureOut">
              <a:rPr lang="en-US" smtClean="0">
                <a:solidFill>
                  <a:srgbClr val="895D1D"/>
                </a:solidFill>
              </a:rPr>
              <a:pPr/>
              <a:t>4/21/2011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308BA8-D548-4BA3-BF73-8FA9D9D9CD6F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3581400"/>
            <a:ext cx="6777318" cy="1731982"/>
          </a:xfrm>
        </p:spPr>
        <p:txBody>
          <a:bodyPr/>
          <a:lstStyle/>
          <a:p>
            <a:r>
              <a:rPr lang="en-US" sz="4800" dirty="0" smtClean="0"/>
              <a:t>Student Consumption of Caffeine on Campus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86400"/>
            <a:ext cx="8229600" cy="1143000"/>
          </a:xfrm>
        </p:spPr>
        <p:txBody>
          <a:bodyPr/>
          <a:lstStyle/>
          <a:p>
            <a:r>
              <a:rPr lang="en-US" dirty="0" smtClean="0"/>
              <a:t>Presented by: </a:t>
            </a:r>
            <a:r>
              <a:rPr lang="en-US" dirty="0" err="1" smtClean="0"/>
              <a:t>Bassem</a:t>
            </a:r>
            <a:r>
              <a:rPr lang="en-US" dirty="0" smtClean="0"/>
              <a:t> </a:t>
            </a:r>
            <a:r>
              <a:rPr lang="en-US" dirty="0" err="1" smtClean="0"/>
              <a:t>Mikhael</a:t>
            </a:r>
            <a:r>
              <a:rPr lang="en-US" dirty="0" smtClean="0"/>
              <a:t>, Christopher </a:t>
            </a:r>
            <a:r>
              <a:rPr lang="en-US" dirty="0" err="1" smtClean="0"/>
              <a:t>Loncke</a:t>
            </a:r>
            <a:r>
              <a:rPr lang="en-US" dirty="0" smtClean="0"/>
              <a:t>, Abigail </a:t>
            </a:r>
            <a:r>
              <a:rPr lang="en-US" dirty="0" err="1" smtClean="0"/>
              <a:t>Daughtrey</a:t>
            </a:r>
            <a:r>
              <a:rPr lang="en-US" dirty="0" smtClean="0"/>
              <a:t>, </a:t>
            </a:r>
            <a:r>
              <a:rPr lang="en-US" dirty="0" err="1" smtClean="0"/>
              <a:t>Prerna</a:t>
            </a:r>
            <a:r>
              <a:rPr lang="en-US" dirty="0" smtClean="0"/>
              <a:t> </a:t>
            </a:r>
            <a:r>
              <a:rPr lang="en-US" dirty="0" err="1" smtClean="0"/>
              <a:t>Agarwal</a:t>
            </a:r>
            <a:r>
              <a:rPr lang="en-US" dirty="0" smtClean="0"/>
              <a:t>, &amp; Yong-</a:t>
            </a:r>
            <a:r>
              <a:rPr lang="en-US" dirty="0" err="1" smtClean="0"/>
              <a:t>Gyun</a:t>
            </a:r>
            <a:r>
              <a:rPr lang="en-US" dirty="0" smtClean="0"/>
              <a:t> Choi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15756" y="0"/>
            <a:ext cx="6306344" cy="3157019"/>
            <a:chOff x="900113" y="62014"/>
            <a:chExt cx="9107487" cy="4559300"/>
          </a:xfrm>
        </p:grpSpPr>
        <p:pic>
          <p:nvPicPr>
            <p:cNvPr id="4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100" y="62014"/>
              <a:ext cx="3111500" cy="45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87412"/>
              <a:ext cx="3111500" cy="4533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87414"/>
              <a:ext cx="3111500" cy="45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80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4495799"/>
          </a:xfrm>
        </p:spPr>
        <p:txBody>
          <a:bodyPr>
            <a:normAutofit/>
          </a:bodyPr>
          <a:lstStyle/>
          <a:p>
            <a:r>
              <a:rPr lang="en-US" dirty="0" smtClean="0"/>
              <a:t>When we plug the strata and overall population numbers into the equation we need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Assuming a (conservative) 15% response rate</a:t>
            </a:r>
          </a:p>
          <a:p>
            <a:r>
              <a:rPr lang="en-US" dirty="0" smtClean="0"/>
              <a:t>Students were randomly selected from C-Book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Sample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91206"/>
              </p:ext>
            </p:extLst>
          </p:nvPr>
        </p:nvGraphicFramePr>
        <p:xfrm>
          <a:off x="1295400" y="2895600"/>
          <a:ext cx="60960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Needed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Selected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Freshmen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Sophomores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Juniors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Seniors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Years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456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8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a Google Form to create the survey</a:t>
            </a:r>
          </a:p>
          <a:p>
            <a:r>
              <a:rPr lang="en-US" dirty="0" smtClean="0"/>
              <a:t>Responses are automatically entered into a spreadsheet for easy processing</a:t>
            </a:r>
          </a:p>
          <a:p>
            <a:r>
              <a:rPr lang="en-US" dirty="0" smtClean="0"/>
              <a:t>Modifications:</a:t>
            </a:r>
          </a:p>
          <a:p>
            <a:pPr lvl="1"/>
            <a:r>
              <a:rPr lang="en-US" dirty="0" smtClean="0"/>
              <a:t>Changing question type to allow for multiple responses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>
              <a:buFont typeface="Wingdings" pitchFamily="2" charset="2"/>
              <a:buChar char=""/>
            </a:pPr>
            <a:r>
              <a:rPr lang="en-US" dirty="0" smtClean="0"/>
              <a:t>Random Number Generator</a:t>
            </a:r>
          </a:p>
          <a:p>
            <a:pPr marL="731520" lvl="2"/>
            <a:r>
              <a:rPr lang="en-US" dirty="0" smtClean="0"/>
              <a:t>First number: Page number</a:t>
            </a:r>
          </a:p>
          <a:p>
            <a:pPr marL="731520" lvl="2"/>
            <a:r>
              <a:rPr lang="en-US" dirty="0" smtClean="0"/>
              <a:t>Second number: Line number on that page</a:t>
            </a:r>
          </a:p>
          <a:p>
            <a:pPr marL="731520" lvl="2"/>
            <a:endParaRPr lang="en-US" dirty="0"/>
          </a:p>
          <a:p>
            <a:pPr marL="365760" lvl="1"/>
            <a:r>
              <a:rPr lang="en-US" dirty="0" smtClean="0"/>
              <a:t>Problem of Duplication</a:t>
            </a:r>
          </a:p>
          <a:p>
            <a:pPr marL="365760" lvl="1"/>
            <a:r>
              <a:rPr lang="en-US" dirty="0" smtClean="0"/>
              <a:t>Master d-list created</a:t>
            </a:r>
          </a:p>
          <a:p>
            <a:pPr marL="365760" lvl="1"/>
            <a:r>
              <a:rPr lang="en-US" dirty="0" smtClean="0"/>
              <a:t>Composed email with link to survey</a:t>
            </a:r>
          </a:p>
          <a:p>
            <a:pPr marL="731520" lvl="2"/>
            <a:r>
              <a:rPr lang="en-US" dirty="0" smtClean="0"/>
              <a:t>Included incentive description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55574"/>
            <a:ext cx="7745505" cy="4597626"/>
          </a:xfrm>
        </p:spPr>
        <p:txBody>
          <a:bodyPr>
            <a:normAutofit/>
          </a:bodyPr>
          <a:lstStyle/>
          <a:p>
            <a:r>
              <a:rPr lang="en-US" dirty="0" smtClean="0"/>
              <a:t>230 Responses</a:t>
            </a:r>
          </a:p>
          <a:p>
            <a:r>
              <a:rPr lang="en-US" dirty="0" smtClean="0"/>
              <a:t>Response rate: </a:t>
            </a:r>
          </a:p>
          <a:p>
            <a:r>
              <a:rPr lang="en-US" sz="3200" b="1" dirty="0" smtClean="0"/>
              <a:t>50.43%</a:t>
            </a:r>
          </a:p>
          <a:p>
            <a:endParaRPr lang="en-US" dirty="0" smtClean="0"/>
          </a:p>
          <a:p>
            <a:r>
              <a:rPr lang="en-US" dirty="0" smtClean="0"/>
              <a:t>Nonresponse:</a:t>
            </a:r>
            <a:endParaRPr lang="en-US" dirty="0"/>
          </a:p>
          <a:p>
            <a:pPr lvl="1"/>
            <a:r>
              <a:rPr lang="en-US" dirty="0" smtClean="0"/>
              <a:t>$50 Incentive</a:t>
            </a:r>
          </a:p>
          <a:p>
            <a:pPr lvl="1"/>
            <a:r>
              <a:rPr lang="en-US" dirty="0" smtClean="0"/>
              <a:t>Reminder Email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5594319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8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99248" y="5410200"/>
            <a:ext cx="7745505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Opposite of campus population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 Attributes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75" y="2209800"/>
            <a:ext cx="5614851" cy="313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7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99248" y="5410200"/>
            <a:ext cx="7745505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Good distribution across college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 Attributes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0286"/>
            <a:ext cx="5029200" cy="32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99248" y="5410200"/>
            <a:ext cx="7745505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Good distribution across GPA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 Attributes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52" y="2362200"/>
            <a:ext cx="5514696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0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99248" y="5410200"/>
            <a:ext cx="7745505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Good “busyness” distribution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 Attributes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291587"/>
            <a:ext cx="5038725" cy="305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 of:</a:t>
            </a:r>
          </a:p>
          <a:p>
            <a:pPr lvl="1"/>
            <a:r>
              <a:rPr lang="en-US" dirty="0" smtClean="0"/>
              <a:t>Research Questions</a:t>
            </a:r>
          </a:p>
          <a:p>
            <a:pPr lvl="1"/>
            <a:r>
              <a:rPr lang="en-US" dirty="0" smtClean="0"/>
              <a:t>Sample Size and Construction</a:t>
            </a:r>
          </a:p>
          <a:p>
            <a:pPr lvl="1"/>
            <a:r>
              <a:rPr lang="en-US" dirty="0" smtClean="0"/>
              <a:t>Survey Methodology</a:t>
            </a:r>
          </a:p>
          <a:p>
            <a:r>
              <a:rPr lang="en-US" dirty="0" smtClean="0"/>
              <a:t>Survey Responses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Future 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75150" y="5945167"/>
            <a:ext cx="7905206" cy="650181"/>
          </a:xfrm>
        </p:spPr>
        <p:txBody>
          <a:bodyPr>
            <a:normAutofit/>
          </a:bodyPr>
          <a:lstStyle/>
          <a:p>
            <a:r>
              <a:rPr lang="en-US" dirty="0" smtClean="0"/>
              <a:t>Egocentric bias?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 Attributes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60950" y="3005241"/>
            <a:ext cx="7219406" cy="3084620"/>
            <a:chOff x="1543594" y="2286000"/>
            <a:chExt cx="7219406" cy="308462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3" r="3323" b="4858"/>
            <a:stretch/>
          </p:blipFill>
          <p:spPr bwMode="auto">
            <a:xfrm>
              <a:off x="3095897" y="2286000"/>
              <a:ext cx="2913017" cy="289995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H="1" flipV="1">
              <a:off x="2667000" y="3048000"/>
              <a:ext cx="1295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5486400" y="4114800"/>
              <a:ext cx="1295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5029200" y="4881154"/>
              <a:ext cx="1295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781800" y="4234934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Above Average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42017" y="500128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Below Average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3594" y="2678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Average</a:t>
              </a:r>
              <a:endParaRPr lang="en-US" dirty="0"/>
            </a:p>
          </p:txBody>
        </p:sp>
      </p:grpSp>
      <p:sp>
        <p:nvSpPr>
          <p:cNvPr id="14" name="Content Placeholder 1"/>
          <p:cNvSpPr txBox="1">
            <a:spLocks/>
          </p:cNvSpPr>
          <p:nvPr/>
        </p:nvSpPr>
        <p:spPr>
          <a:xfrm>
            <a:off x="997901" y="2286000"/>
            <a:ext cx="7745505" cy="96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 you believe your caffeine consumption is above/below average relative to your peers?</a:t>
            </a:r>
          </a:p>
        </p:txBody>
      </p:sp>
    </p:spTree>
    <p:extLst>
      <p:ext uri="{BB962C8B-B14F-4D97-AF65-F5344CB8AC3E}">
        <p14:creationId xmlns:p14="http://schemas.microsoft.com/office/powerpoint/2010/main" val="41480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Caffeine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89" y="2133600"/>
            <a:ext cx="5694190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5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Caffeine Consumption</a:t>
            </a:r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997901" y="2286000"/>
            <a:ext cx="7745505" cy="96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caffeinated beverages do you consume per day?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r="24795"/>
          <a:stretch/>
        </p:blipFill>
        <p:spPr>
          <a:xfrm>
            <a:off x="3048000" y="3048000"/>
            <a:ext cx="3174460" cy="3382291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9" idx="1"/>
          </p:cNvCxnSpPr>
          <p:nvPr/>
        </p:nvCxnSpPr>
        <p:spPr>
          <a:xfrm flipH="1" flipV="1">
            <a:off x="4746556" y="5600395"/>
            <a:ext cx="1654244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0" y="572052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Fewer than 2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449389" y="4070866"/>
            <a:ext cx="1295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62206" y="4191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2-4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400300" y="4083066"/>
            <a:ext cx="1295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382055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than 6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558374" y="3496802"/>
            <a:ext cx="1295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2880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Caffeine Motivation</a:t>
            </a:r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997901" y="2286000"/>
            <a:ext cx="7745505" cy="96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your primary motivation for consuming caffeine?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9"/>
          <a:stretch/>
        </p:blipFill>
        <p:spPr bwMode="auto">
          <a:xfrm>
            <a:off x="2819400" y="2779225"/>
            <a:ext cx="3555458" cy="3815771"/>
          </a:xfrm>
          <a:prstGeom prst="rect">
            <a:avLst/>
          </a:prstGeom>
          <a:noFill/>
        </p:spPr>
      </p:pic>
      <p:cxnSp>
        <p:nvCxnSpPr>
          <p:cNvPr id="6" name="Straight Connector 5"/>
          <p:cNvCxnSpPr>
            <a:stCxn id="9" idx="1"/>
          </p:cNvCxnSpPr>
          <p:nvPr/>
        </p:nvCxnSpPr>
        <p:spPr>
          <a:xfrm flipH="1" flipV="1">
            <a:off x="4870654" y="3130192"/>
            <a:ext cx="1867928" cy="260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18267" y="4403228"/>
            <a:ext cx="123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Partying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181600" y="3352800"/>
            <a:ext cx="1715590" cy="1175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38582" y="306789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consume caffeine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443182" y="5010648"/>
            <a:ext cx="1295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8582" y="515411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Pleasure/Leisure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905000" y="5680315"/>
            <a:ext cx="1676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506178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stay awake/maintain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Caffeine and Health</a:t>
            </a:r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997901" y="2286000"/>
            <a:ext cx="7745505" cy="96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 you believe that consuming caffeine negatively affects your health?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01" y="3246510"/>
            <a:ext cx="5570399" cy="291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5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36576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P-value is 0.047</a:t>
            </a:r>
          </a:p>
          <a:p>
            <a:r>
              <a:rPr lang="en-US" dirty="0" smtClean="0"/>
              <a:t>Pooled </a:t>
            </a:r>
            <a:r>
              <a:rPr lang="en-US" dirty="0" err="1" smtClean="0"/>
              <a:t>StDev</a:t>
            </a:r>
            <a:r>
              <a:rPr lang="en-US" dirty="0" smtClean="0"/>
              <a:t> = 1.872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Since </a:t>
            </a:r>
            <a:r>
              <a:rPr lang="en-US" dirty="0">
                <a:solidFill>
                  <a:prstClr val="black"/>
                </a:solidFill>
              </a:rPr>
              <a:t>these two intervals overlap, we can not conclude statistical significance however there is still a  note-worthy difference.</a:t>
            </a:r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95D1D"/>
                </a:solidFill>
                <a:ea typeface="+mj-ea"/>
                <a:cs typeface="+mj-cs"/>
              </a:rPr>
              <a:t>Health </a:t>
            </a:r>
            <a:r>
              <a:rPr lang="en-US" sz="3200" dirty="0">
                <a:solidFill>
                  <a:srgbClr val="895D1D"/>
                </a:solidFill>
                <a:ea typeface="+mj-ea"/>
                <a:cs typeface="+mj-cs"/>
              </a:rPr>
              <a:t>Concerns </a:t>
            </a:r>
            <a:r>
              <a:rPr lang="en-US" sz="3200" dirty="0" smtClean="0">
                <a:solidFill>
                  <a:srgbClr val="895D1D"/>
                </a:solidFill>
                <a:ea typeface="+mj-ea"/>
                <a:cs typeface="+mj-cs"/>
              </a:rPr>
              <a:t>Do Not Affect </a:t>
            </a:r>
            <a:r>
              <a:rPr lang="en-US" sz="3200" dirty="0">
                <a:solidFill>
                  <a:srgbClr val="895D1D"/>
                </a:solidFill>
                <a:ea typeface="+mj-ea"/>
                <a:cs typeface="+mj-cs"/>
              </a:rPr>
              <a:t>Caffeine Consumption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2286000"/>
            <a:ext cx="8839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 dirty="0">
                <a:latin typeface="Courier New"/>
                <a:ea typeface="Calibri"/>
                <a:cs typeface="Times New Roman"/>
              </a:rPr>
              <a:t>Level    N   Mean  </a:t>
            </a:r>
            <a:r>
              <a:rPr lang="en-US" sz="1600" dirty="0" err="1">
                <a:latin typeface="Courier New"/>
                <a:ea typeface="Calibri"/>
                <a:cs typeface="Times New Roman"/>
              </a:rPr>
              <a:t>StDev</a:t>
            </a:r>
            <a:r>
              <a:rPr lang="en-US" sz="1600" dirty="0">
                <a:latin typeface="Courier New"/>
                <a:ea typeface="Calibri"/>
                <a:cs typeface="Times New Roman"/>
              </a:rPr>
              <a:t>  ---------+---------+---------+---------+</a:t>
            </a:r>
            <a:endParaRPr lang="en-U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latin typeface="Courier New"/>
                <a:ea typeface="Calibri"/>
                <a:cs typeface="Times New Roman"/>
              </a:rPr>
              <a:t>No       71  2.986  1.855              (-----------*------------)</a:t>
            </a:r>
            <a:endParaRPr lang="en-U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latin typeface="Courier New"/>
                <a:ea typeface="Calibri"/>
                <a:cs typeface="Times New Roman"/>
              </a:rPr>
              <a:t>Yes      152  2.447  1.880  (--------*-------)</a:t>
            </a:r>
            <a:endParaRPr lang="en-U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latin typeface="Courier New"/>
                <a:ea typeface="Calibri"/>
                <a:cs typeface="Times New Roman"/>
              </a:rPr>
              <a:t>                          ---------+---------+---------+---------+</a:t>
            </a:r>
            <a:endParaRPr lang="en-U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latin typeface="Courier New"/>
                <a:ea typeface="Calibri"/>
                <a:cs typeface="Times New Roman"/>
              </a:rPr>
              <a:t>                                 2.45      2.80      3.15      3.50</a:t>
            </a:r>
            <a:endParaRPr lang="en-US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26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355" y="4145280"/>
            <a:ext cx="7080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P-value = 0</a:t>
            </a:r>
          </a:p>
          <a:p>
            <a:r>
              <a:rPr lang="en-US" dirty="0" smtClean="0"/>
              <a:t>Pooled </a:t>
            </a:r>
            <a:r>
              <a:rPr lang="en-US" dirty="0" err="1"/>
              <a:t>StDev</a:t>
            </a:r>
            <a:r>
              <a:rPr lang="en-US" dirty="0"/>
              <a:t> = 1.817</a:t>
            </a:r>
          </a:p>
          <a:p>
            <a:endParaRPr lang="en-US" dirty="0" smtClean="0"/>
          </a:p>
          <a:p>
            <a:r>
              <a:rPr lang="en-US" dirty="0" smtClean="0"/>
              <a:t>Statistically significant difference</a:t>
            </a:r>
            <a:r>
              <a:rPr lang="en-US" b="1" dirty="0" smtClean="0"/>
              <a:t>!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778" y="247407"/>
            <a:ext cx="8756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95D1D"/>
                </a:solidFill>
                <a:ea typeface="+mj-ea"/>
                <a:cs typeface="+mj-cs"/>
              </a:rPr>
              <a:t>Students Who Think That Caffeine Positively Impacts Performance </a:t>
            </a:r>
            <a:r>
              <a:rPr lang="en-US" sz="3200" dirty="0" smtClean="0">
                <a:solidFill>
                  <a:srgbClr val="895D1D"/>
                </a:solidFill>
                <a:ea typeface="+mj-ea"/>
                <a:cs typeface="+mj-cs"/>
              </a:rPr>
              <a:t>Consume More Caffeine</a:t>
            </a:r>
            <a:endParaRPr lang="en-US" sz="3200" dirty="0">
              <a:solidFill>
                <a:srgbClr val="895D1D"/>
              </a:solidFill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7"/>
          <a:stretch/>
        </p:blipFill>
        <p:spPr bwMode="auto">
          <a:xfrm>
            <a:off x="213946" y="2618976"/>
            <a:ext cx="8951259" cy="125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5638800" y="2860766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580109" y="3093656"/>
            <a:ext cx="304800" cy="304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00" y="240268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895D1D"/>
                </a:solidFill>
              </a:rPr>
              <a:t>Fifth </a:t>
            </a:r>
            <a:r>
              <a:rPr lang="en-US" sz="3600" dirty="0">
                <a:solidFill>
                  <a:srgbClr val="895D1D"/>
                </a:solidFill>
              </a:rPr>
              <a:t>Years Consume the Most </a:t>
            </a:r>
            <a:r>
              <a:rPr lang="en-US" sz="3600" dirty="0" smtClean="0">
                <a:solidFill>
                  <a:srgbClr val="895D1D"/>
                </a:solidFill>
              </a:rPr>
              <a:t>Caffeine on Campus</a:t>
            </a:r>
            <a:endParaRPr lang="en-US" sz="3600" dirty="0">
              <a:solidFill>
                <a:srgbClr val="895D1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703" y="4400729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P-value=0.083</a:t>
            </a:r>
          </a:p>
          <a:p>
            <a:r>
              <a:rPr lang="en-US" dirty="0"/>
              <a:t>Pooled </a:t>
            </a:r>
            <a:r>
              <a:rPr lang="en-US" dirty="0" smtClean="0"/>
              <a:t>SD </a:t>
            </a:r>
            <a:r>
              <a:rPr lang="en-US" dirty="0"/>
              <a:t>= 1.870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6"/>
          <a:stretch/>
        </p:blipFill>
        <p:spPr bwMode="auto">
          <a:xfrm>
            <a:off x="317571" y="2373086"/>
            <a:ext cx="88264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8496300" y="35814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029200" y="2555966"/>
            <a:ext cx="304800" cy="304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52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895D1D"/>
                </a:solidFill>
              </a:rPr>
              <a:t>More </a:t>
            </a:r>
            <a:r>
              <a:rPr lang="en-US" sz="3600" dirty="0">
                <a:solidFill>
                  <a:srgbClr val="895D1D"/>
                </a:solidFill>
              </a:rPr>
              <a:t>Caffeine </a:t>
            </a:r>
            <a:r>
              <a:rPr lang="en-US" sz="3600" dirty="0" smtClean="0">
                <a:solidFill>
                  <a:srgbClr val="895D1D"/>
                </a:solidFill>
              </a:rPr>
              <a:t>Means More </a:t>
            </a:r>
            <a:r>
              <a:rPr lang="en-US" sz="3600" dirty="0">
                <a:solidFill>
                  <a:srgbClr val="895D1D"/>
                </a:solidFill>
              </a:rPr>
              <a:t>Symptoms of Caffeine </a:t>
            </a:r>
            <a:r>
              <a:rPr lang="en-US" sz="3600" dirty="0" smtClean="0">
                <a:solidFill>
                  <a:srgbClr val="895D1D"/>
                </a:solidFill>
              </a:rPr>
              <a:t>Addiction</a:t>
            </a:r>
            <a:endParaRPr lang="en-US" sz="3600" dirty="0">
              <a:solidFill>
                <a:srgbClr val="895D1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648200"/>
            <a:ext cx="4691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P-value = 0.007</a:t>
            </a:r>
            <a:endParaRPr lang="en-US" dirty="0"/>
          </a:p>
          <a:p>
            <a:r>
              <a:rPr lang="en-US" dirty="0" smtClean="0"/>
              <a:t>Pooled </a:t>
            </a:r>
            <a:r>
              <a:rPr lang="en-US" dirty="0" err="1"/>
              <a:t>StDev</a:t>
            </a:r>
            <a:r>
              <a:rPr lang="en-US" dirty="0"/>
              <a:t> = </a:t>
            </a:r>
            <a:r>
              <a:rPr lang="en-US" dirty="0" smtClean="0"/>
              <a:t>1.719</a:t>
            </a:r>
          </a:p>
          <a:p>
            <a:endParaRPr lang="en-US" dirty="0"/>
          </a:p>
          <a:p>
            <a:r>
              <a:rPr lang="en-US" dirty="0" smtClean="0">
                <a:solidFill>
                  <a:prstClr val="black"/>
                </a:solidFill>
              </a:rPr>
              <a:t>Statistically Significant Difference</a:t>
            </a:r>
            <a:r>
              <a:rPr lang="en-US" dirty="0">
                <a:solidFill>
                  <a:prstClr val="black"/>
                </a:solidFill>
              </a:rPr>
              <a:t>!!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9"/>
          <a:stretch/>
        </p:blipFill>
        <p:spPr bwMode="auto">
          <a:xfrm>
            <a:off x="76200" y="2599509"/>
            <a:ext cx="9067800" cy="177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5181600" y="2819400"/>
            <a:ext cx="304800" cy="304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382000" y="3489418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sz="3400" dirty="0" smtClean="0">
                <a:solidFill>
                  <a:srgbClr val="000000"/>
                </a:solidFill>
              </a:rPr>
              <a:t>Caffeine </a:t>
            </a:r>
            <a:r>
              <a:rPr lang="en-US" sz="3400" dirty="0">
                <a:solidFill>
                  <a:srgbClr val="000000"/>
                </a:solidFill>
              </a:rPr>
              <a:t>consumption patterns at Carnegie Mellon </a:t>
            </a:r>
            <a:r>
              <a:rPr lang="en-US" sz="3400" dirty="0" smtClean="0">
                <a:solidFill>
                  <a:srgbClr val="000000"/>
                </a:solidFill>
              </a:rPr>
              <a:t>University?</a:t>
            </a:r>
          </a:p>
          <a:p>
            <a:pPr>
              <a:buFontTx/>
              <a:buBlip>
                <a:blip r:embed="rId2"/>
              </a:buBlip>
            </a:pPr>
            <a:r>
              <a:rPr lang="en-US" sz="3400" dirty="0" smtClean="0">
                <a:solidFill>
                  <a:srgbClr val="000000"/>
                </a:solidFill>
              </a:rPr>
              <a:t>Correlation </a:t>
            </a:r>
            <a:r>
              <a:rPr lang="en-US" sz="3400" dirty="0">
                <a:solidFill>
                  <a:srgbClr val="000000"/>
                </a:solidFill>
              </a:rPr>
              <a:t>to various factors such as GPA/activity </a:t>
            </a:r>
            <a:r>
              <a:rPr lang="en-US" sz="3400" dirty="0" smtClean="0">
                <a:solidFill>
                  <a:srgbClr val="000000"/>
                </a:solidFill>
              </a:rPr>
              <a:t>level, etc.?</a:t>
            </a:r>
          </a:p>
          <a:p>
            <a:pPr>
              <a:buFontTx/>
              <a:buBlip>
                <a:blip r:embed="rId2"/>
              </a:buBlip>
            </a:pPr>
            <a:r>
              <a:rPr lang="en-US" sz="3400" dirty="0" smtClean="0">
                <a:solidFill>
                  <a:srgbClr val="000000"/>
                </a:solidFill>
              </a:rPr>
              <a:t>Student perception of consumption</a:t>
            </a: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-381000" y="152400"/>
            <a:ext cx="9905999" cy="1428750"/>
          </a:xfrm>
          <a:ln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Introduction -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97511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418" y="4504235"/>
            <a:ext cx="4140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P-value = 0</a:t>
            </a:r>
          </a:p>
          <a:p>
            <a:r>
              <a:rPr lang="en-US" dirty="0" smtClean="0"/>
              <a:t>Pooled </a:t>
            </a:r>
            <a:r>
              <a:rPr lang="en-US" dirty="0" err="1"/>
              <a:t>StDev</a:t>
            </a:r>
            <a:r>
              <a:rPr lang="en-US" dirty="0"/>
              <a:t> = </a:t>
            </a:r>
            <a:r>
              <a:rPr lang="en-US" dirty="0" smtClean="0"/>
              <a:t>1.794</a:t>
            </a:r>
          </a:p>
          <a:p>
            <a:endParaRPr lang="en-US" dirty="0"/>
          </a:p>
          <a:p>
            <a:r>
              <a:rPr lang="en-US" dirty="0" smtClean="0">
                <a:solidFill>
                  <a:prstClr val="black"/>
                </a:solidFill>
              </a:rPr>
              <a:t>Statistically Significant Difference</a:t>
            </a:r>
            <a:r>
              <a:rPr lang="en-US" dirty="0">
                <a:solidFill>
                  <a:prstClr val="black"/>
                </a:solidFill>
              </a:rPr>
              <a:t>!!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876" y="304800"/>
            <a:ext cx="8096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895D1D"/>
                </a:solidFill>
              </a:rPr>
              <a:t>More Caffeine Means </a:t>
            </a:r>
            <a:r>
              <a:rPr lang="en-US" sz="4000" dirty="0">
                <a:solidFill>
                  <a:srgbClr val="895D1D"/>
                </a:solidFill>
              </a:rPr>
              <a:t>Less Sleep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0"/>
          <a:stretch/>
        </p:blipFill>
        <p:spPr bwMode="auto">
          <a:xfrm>
            <a:off x="223380" y="2362200"/>
            <a:ext cx="892062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8763000" y="2555966"/>
            <a:ext cx="304800" cy="304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656217" y="2860766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316583" y="30861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800600" y="3390900"/>
            <a:ext cx="304800" cy="3048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895D1D"/>
                </a:solidFill>
              </a:rPr>
              <a:t>Fifth </a:t>
            </a:r>
            <a:r>
              <a:rPr lang="en-US" sz="4000" dirty="0">
                <a:solidFill>
                  <a:srgbClr val="895D1D"/>
                </a:solidFill>
              </a:rPr>
              <a:t>Years get Less Sleep Than Seniors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799" y="4419600"/>
            <a:ext cx="5372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P-value = 0.059</a:t>
            </a:r>
          </a:p>
          <a:p>
            <a:r>
              <a:rPr lang="en-US" dirty="0"/>
              <a:t>Pooled </a:t>
            </a:r>
            <a:r>
              <a:rPr lang="en-US" dirty="0" err="1"/>
              <a:t>StDev</a:t>
            </a:r>
            <a:r>
              <a:rPr lang="en-US" dirty="0"/>
              <a:t> = 1.346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Statistically Significant Difference</a:t>
            </a:r>
            <a:r>
              <a:rPr lang="en-US" dirty="0">
                <a:solidFill>
                  <a:prstClr val="black"/>
                </a:solidFill>
              </a:rPr>
              <a:t>!!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7"/>
          <a:stretch/>
        </p:blipFill>
        <p:spPr bwMode="auto">
          <a:xfrm>
            <a:off x="457199" y="2514600"/>
            <a:ext cx="835578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6781800" y="36576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382000" y="3429000"/>
            <a:ext cx="304800" cy="304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287" y="228600"/>
            <a:ext cx="8395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95D1D"/>
                </a:solidFill>
              </a:rPr>
              <a:t>Freshmen </a:t>
            </a:r>
            <a:r>
              <a:rPr lang="en-US" sz="3600" dirty="0">
                <a:solidFill>
                  <a:srgbClr val="895D1D"/>
                </a:solidFill>
              </a:rPr>
              <a:t>are Less Busy Than </a:t>
            </a:r>
            <a:r>
              <a:rPr lang="en-US" sz="3600" dirty="0" smtClean="0">
                <a:solidFill>
                  <a:srgbClr val="895D1D"/>
                </a:solidFill>
              </a:rPr>
              <a:t>Sophomores &amp; Juniors; </a:t>
            </a:r>
            <a:r>
              <a:rPr lang="en-US" sz="3600" dirty="0">
                <a:solidFill>
                  <a:srgbClr val="895D1D"/>
                </a:solidFill>
              </a:rPr>
              <a:t>Fifth Years More Busy Than Seniors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111204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P-value = 0</a:t>
            </a:r>
          </a:p>
          <a:p>
            <a:r>
              <a:rPr lang="en-US" dirty="0"/>
              <a:t>Pooled </a:t>
            </a:r>
            <a:r>
              <a:rPr lang="en-US" dirty="0" err="1"/>
              <a:t>StDev</a:t>
            </a:r>
            <a:r>
              <a:rPr lang="en-US" dirty="0"/>
              <a:t> = 7.086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Statistically Significant Difference</a:t>
            </a:r>
            <a:r>
              <a:rPr lang="en-US" dirty="0">
                <a:solidFill>
                  <a:prstClr val="black"/>
                </a:solidFill>
              </a:rPr>
              <a:t>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5"/>
          <a:stretch/>
        </p:blipFill>
        <p:spPr bwMode="auto">
          <a:xfrm>
            <a:off x="380155" y="2971800"/>
            <a:ext cx="876166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4760988" y="3174275"/>
            <a:ext cx="304800" cy="304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019800" y="3429000"/>
            <a:ext cx="304800" cy="3048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577840" y="3962400"/>
            <a:ext cx="304800" cy="3048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001000" y="41148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36695"/>
            <a:ext cx="8458200" cy="1490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895D1D"/>
                </a:solidFill>
              </a:rPr>
              <a:t>Tepper</a:t>
            </a:r>
            <a:r>
              <a:rPr lang="en-US" sz="4400" dirty="0" smtClean="0">
                <a:solidFill>
                  <a:srgbClr val="895D1D"/>
                </a:solidFill>
              </a:rPr>
              <a:t> </a:t>
            </a:r>
            <a:r>
              <a:rPr lang="en-US" sz="4400" dirty="0">
                <a:solidFill>
                  <a:srgbClr val="895D1D"/>
                </a:solidFill>
              </a:rPr>
              <a:t>and HSS more Busy than SCS and CIT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4751751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Pooled </a:t>
            </a:r>
            <a:r>
              <a:rPr lang="en-US" dirty="0" err="1"/>
              <a:t>StDev</a:t>
            </a:r>
            <a:r>
              <a:rPr lang="en-US" dirty="0"/>
              <a:t> = </a:t>
            </a:r>
            <a:r>
              <a:rPr lang="en-US" dirty="0" smtClean="0"/>
              <a:t>7.178</a:t>
            </a:r>
          </a:p>
          <a:p>
            <a:r>
              <a:rPr lang="en-US" dirty="0" smtClean="0"/>
              <a:t>P-value = 0.006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Statistically Significant Difference</a:t>
            </a:r>
            <a:r>
              <a:rPr lang="en-US" dirty="0">
                <a:solidFill>
                  <a:prstClr val="black"/>
                </a:solidFill>
              </a:rPr>
              <a:t>!!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7"/>
          <a:stretch/>
        </p:blipFill>
        <p:spPr bwMode="auto">
          <a:xfrm>
            <a:off x="280621" y="2362200"/>
            <a:ext cx="8863379" cy="223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248400" y="2819400"/>
            <a:ext cx="304800" cy="304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263217" y="3581400"/>
            <a:ext cx="304800" cy="304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467600" y="3030584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2031" y="2286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895D1D"/>
                </a:solidFill>
              </a:rPr>
              <a:t>HSS </a:t>
            </a:r>
            <a:r>
              <a:rPr lang="en-US" sz="4400" dirty="0">
                <a:solidFill>
                  <a:srgbClr val="895D1D"/>
                </a:solidFill>
              </a:rPr>
              <a:t>Have More Working Hours than CIT,  SCS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9854" y="4876800"/>
            <a:ext cx="6139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P-Value = 0.010</a:t>
            </a:r>
          </a:p>
          <a:p>
            <a:r>
              <a:rPr lang="en-US" dirty="0"/>
              <a:t>Pooled </a:t>
            </a:r>
            <a:r>
              <a:rPr lang="en-US" dirty="0" err="1"/>
              <a:t>StDev</a:t>
            </a:r>
            <a:r>
              <a:rPr lang="en-US" dirty="0"/>
              <a:t> = 6.137</a:t>
            </a:r>
          </a:p>
          <a:p>
            <a:endParaRPr lang="en-US" dirty="0"/>
          </a:p>
          <a:p>
            <a:r>
              <a:rPr lang="en-US" dirty="0" smtClean="0">
                <a:solidFill>
                  <a:prstClr val="black"/>
                </a:solidFill>
              </a:rPr>
              <a:t>Statistically Significant Difference</a:t>
            </a:r>
            <a:r>
              <a:rPr lang="en-US" dirty="0">
                <a:solidFill>
                  <a:prstClr val="black"/>
                </a:solidFill>
              </a:rPr>
              <a:t>!!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0"/>
          <a:stretch/>
        </p:blipFill>
        <p:spPr bwMode="auto">
          <a:xfrm>
            <a:off x="334503" y="2438400"/>
            <a:ext cx="8772486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025485" y="2895600"/>
            <a:ext cx="304800" cy="304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467600" y="316992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263217" y="3581400"/>
            <a:ext cx="304800" cy="304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438609"/>
              </p:ext>
            </p:extLst>
          </p:nvPr>
        </p:nvGraphicFramePr>
        <p:xfrm>
          <a:off x="186906" y="2514600"/>
          <a:ext cx="8770188" cy="335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094"/>
                <a:gridCol w="4385094"/>
              </a:tblGrid>
              <a:tr h="4198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Variable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P-value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</a:tr>
              <a:tr h="4198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Busyness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</a:t>
                      </a:r>
                      <a:r>
                        <a:rPr lang="en-US" sz="2000" baseline="0" dirty="0" smtClean="0"/>
                        <a:t> =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0.033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</a:tr>
              <a:tr h="4140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Below Average Consumption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 &lt; 0.0009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</a:tr>
              <a:tr h="4198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Above</a:t>
                      </a:r>
                      <a:r>
                        <a:rPr lang="en-US" sz="2000" baseline="0" dirty="0" smtClean="0"/>
                        <a:t> Average Consumption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 &lt; 0.0009</a:t>
                      </a:r>
                    </a:p>
                  </a:txBody>
                  <a:tcPr marL="103517" marR="103517" marT="51758" marB="51758" anchor="ctr"/>
                </a:tc>
              </a:tr>
              <a:tr h="4198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Comfort Level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 =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0.024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</a:tr>
              <a:tr h="4198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Consumes to Stay</a:t>
                      </a:r>
                      <a:r>
                        <a:rPr lang="en-US" sz="2000" baseline="0" dirty="0" smtClean="0"/>
                        <a:t> Awake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 =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0.593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</a:tr>
              <a:tr h="4198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Does not consume</a:t>
                      </a:r>
                      <a:r>
                        <a:rPr lang="en-US" sz="2000" baseline="0" dirty="0" smtClean="0"/>
                        <a:t> caffeine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</a:t>
                      </a:r>
                      <a:r>
                        <a:rPr lang="en-US" sz="2000" baseline="0" dirty="0" smtClean="0"/>
                        <a:t> &lt; 0.0009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</a:tr>
              <a:tr h="4198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 a Fifth Year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</a:t>
                      </a:r>
                      <a:r>
                        <a:rPr lang="en-US" sz="2000" baseline="0" dirty="0" smtClean="0"/>
                        <a:t> =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0.315</a:t>
                      </a:r>
                      <a:endParaRPr lang="en-US" sz="2000" dirty="0"/>
                    </a:p>
                  </a:txBody>
                  <a:tcPr marL="103517" marR="103517" marT="51758" marB="51758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Significance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216153" cy="33142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Caffeine Consumption =</a:t>
            </a:r>
          </a:p>
          <a:p>
            <a:pPr lvl="1"/>
            <a:r>
              <a:rPr lang="en-US" dirty="0" smtClean="0"/>
              <a:t>2.31419 +</a:t>
            </a:r>
          </a:p>
          <a:p>
            <a:pPr lvl="1"/>
            <a:r>
              <a:rPr lang="en-US" dirty="0" smtClean="0"/>
              <a:t>0.03118 * (Busyness) +</a:t>
            </a:r>
          </a:p>
          <a:p>
            <a:pPr lvl="1"/>
            <a:r>
              <a:rPr lang="en-US" dirty="0" smtClean="0"/>
              <a:t>1.38030 * (</a:t>
            </a:r>
            <a:r>
              <a:rPr lang="en-US" dirty="0"/>
              <a:t>Below Average </a:t>
            </a:r>
            <a:r>
              <a:rPr lang="en-US" dirty="0" smtClean="0"/>
              <a:t>Consumption)  +</a:t>
            </a:r>
          </a:p>
          <a:p>
            <a:pPr lvl="1"/>
            <a:r>
              <a:rPr lang="en-US" dirty="0" smtClean="0"/>
              <a:t>2.45278 * (</a:t>
            </a:r>
            <a:r>
              <a:rPr lang="en-US" dirty="0"/>
              <a:t>Above Average </a:t>
            </a:r>
            <a:r>
              <a:rPr lang="en-US" dirty="0" smtClean="0"/>
              <a:t>Consumption) +</a:t>
            </a:r>
          </a:p>
          <a:p>
            <a:pPr lvl="1"/>
            <a:r>
              <a:rPr lang="en-US" dirty="0" smtClean="0"/>
              <a:t>-0.59294 * (</a:t>
            </a:r>
            <a:r>
              <a:rPr lang="en-US" dirty="0"/>
              <a:t>Comfort </a:t>
            </a:r>
            <a:r>
              <a:rPr lang="en-US" dirty="0" smtClean="0"/>
              <a:t>Level) +</a:t>
            </a:r>
          </a:p>
          <a:p>
            <a:pPr lvl="1"/>
            <a:r>
              <a:rPr lang="en-US" dirty="0" smtClean="0"/>
              <a:t>-0.11757 * (</a:t>
            </a:r>
            <a:r>
              <a:rPr lang="en-US" dirty="0"/>
              <a:t>Consumes to Stay </a:t>
            </a:r>
            <a:r>
              <a:rPr lang="en-US" dirty="0" smtClean="0"/>
              <a:t>Awake) +</a:t>
            </a:r>
          </a:p>
          <a:p>
            <a:pPr lvl="1"/>
            <a:r>
              <a:rPr lang="en-US" dirty="0" smtClean="0"/>
              <a:t>-1.9187 * (</a:t>
            </a:r>
            <a:r>
              <a:rPr lang="en-US" dirty="0"/>
              <a:t>Does not consume </a:t>
            </a:r>
            <a:r>
              <a:rPr lang="en-US" dirty="0" smtClean="0"/>
              <a:t>caffeine) +</a:t>
            </a:r>
          </a:p>
          <a:p>
            <a:pPr lvl="1"/>
            <a:r>
              <a:rPr lang="en-US" dirty="0" smtClean="0"/>
              <a:t>0.54911 * (</a:t>
            </a:r>
            <a:r>
              <a:rPr lang="en-US" dirty="0"/>
              <a:t>Is a Fifth </a:t>
            </a:r>
            <a:r>
              <a:rPr lang="en-US" dirty="0" smtClean="0"/>
              <a:t>Year) +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472006"/>
          </a:xfrm>
        </p:spPr>
        <p:txBody>
          <a:bodyPr/>
          <a:lstStyle/>
          <a:p>
            <a:r>
              <a:rPr lang="en-US" dirty="0" smtClean="0"/>
              <a:t>General Regression Model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99247" y="5638801"/>
            <a:ext cx="7745505" cy="83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</a:t>
            </a:r>
            <a:r>
              <a:rPr lang="en-US" baseline="30000" dirty="0" smtClean="0"/>
              <a:t>2 </a:t>
            </a:r>
            <a:r>
              <a:rPr lang="en-US" dirty="0" smtClean="0"/>
              <a:t>= 40.61%   and   </a:t>
            </a:r>
            <a:r>
              <a:rPr lang="en-US" dirty="0"/>
              <a:t>R</a:t>
            </a:r>
            <a:r>
              <a:rPr lang="en-US" baseline="30000" dirty="0"/>
              <a:t>2 </a:t>
            </a:r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)= </a:t>
            </a:r>
            <a:r>
              <a:rPr lang="en-US" dirty="0"/>
              <a:t>40.61%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21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4111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Mosaic Plot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6553200" y="1905000"/>
            <a:ext cx="2590800" cy="3878263"/>
          </a:xfrm>
        </p:spPr>
        <p:txBody>
          <a:bodyPr/>
          <a:lstStyle/>
          <a:p>
            <a:r>
              <a:rPr lang="en-US" dirty="0" smtClean="0"/>
              <a:t>Class is independent of busyness score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b="6516"/>
          <a:stretch/>
        </p:blipFill>
        <p:spPr bwMode="auto">
          <a:xfrm>
            <a:off x="-21771" y="685800"/>
            <a:ext cx="6704744" cy="599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-33338"/>
            <a:ext cx="8229600" cy="642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vs. Busyness vs. GPA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" r="4505" b="1601"/>
          <a:stretch/>
        </p:blipFill>
        <p:spPr bwMode="auto">
          <a:xfrm>
            <a:off x="228600" y="685800"/>
            <a:ext cx="8686800" cy="5909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9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9144000" cy="642937"/>
          </a:xfrm>
        </p:spPr>
        <p:txBody>
          <a:bodyPr>
            <a:noAutofit/>
          </a:bodyPr>
          <a:lstStyle/>
          <a:p>
            <a:r>
              <a:rPr lang="en-US" sz="4400" dirty="0" smtClean="0"/>
              <a:t>Jittered Class vs. Busyness vs. GPA</a:t>
            </a:r>
            <a:endParaRPr lang="en-US" sz="44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47725"/>
            <a:ext cx="8839200" cy="593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7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5257800" cy="4080867"/>
          </a:xfrm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Damaging health </a:t>
            </a:r>
            <a:r>
              <a:rPr lang="en-US" dirty="0">
                <a:solidFill>
                  <a:srgbClr val="000000"/>
                </a:solidFill>
              </a:rPr>
              <a:t>effects of excessive caffeine consumption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Concern </a:t>
            </a:r>
            <a:r>
              <a:rPr lang="en-US" dirty="0">
                <a:solidFill>
                  <a:srgbClr val="000000"/>
                </a:solidFill>
              </a:rPr>
              <a:t>that students today consume large amounts of caffeine 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Keeping up with </a:t>
            </a:r>
            <a:r>
              <a:rPr lang="en-US" dirty="0">
                <a:solidFill>
                  <a:srgbClr val="000000"/>
                </a:solidFill>
              </a:rPr>
              <a:t>academic workload </a:t>
            </a:r>
            <a:r>
              <a:rPr lang="en-US" dirty="0" smtClean="0">
                <a:solidFill>
                  <a:srgbClr val="000000"/>
                </a:solidFill>
              </a:rPr>
              <a:t>or athletics</a:t>
            </a:r>
            <a:endParaRPr lang="en-US" b="1" u="sng" dirty="0">
              <a:solidFill>
                <a:srgbClr val="000000"/>
              </a:solidFill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Reason for Survey</a:t>
            </a:r>
          </a:p>
        </p:txBody>
      </p:sp>
      <p:pic>
        <p:nvPicPr>
          <p:cNvPr id="1026" name="Picture 2" descr="http://www.cartoonstock.com/newscartoons/cartoonists/jdu/lowres/jdun757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3257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Checking for interactions</a:t>
            </a:r>
          </a:p>
          <a:p>
            <a:r>
              <a:rPr lang="en-US" dirty="0" smtClean="0"/>
              <a:t>Post-stratification exploration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472006"/>
          </a:xfrm>
        </p:spPr>
        <p:txBody>
          <a:bodyPr/>
          <a:lstStyle/>
          <a:p>
            <a:r>
              <a:rPr lang="en-US" dirty="0" smtClean="0"/>
              <a:t>Analysis Yet to be Performed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699247" y="2248347"/>
            <a:ext cx="7745505" cy="4228653"/>
          </a:xfrm>
          <a:ln/>
        </p:spPr>
        <p:txBody>
          <a:bodyPr>
            <a:normAutofit lnSpcReduction="10000"/>
          </a:bodyPr>
          <a:lstStyle/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Demographic Information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Year; College 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Gender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Academic Performance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Major </a:t>
            </a:r>
            <a:r>
              <a:rPr lang="en-US" dirty="0">
                <a:solidFill>
                  <a:srgbClr val="000000"/>
                </a:solidFill>
              </a:rPr>
              <a:t>&amp; Minor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GPA and Units taken this </a:t>
            </a:r>
            <a:r>
              <a:rPr lang="en-US" dirty="0" smtClean="0">
                <a:solidFill>
                  <a:srgbClr val="000000"/>
                </a:solidFill>
              </a:rPr>
              <a:t>semester</a:t>
            </a:r>
          </a:p>
          <a:p>
            <a:pPr lvl="1"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Time spent on class work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Extracurricular Involvement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Activities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Part-time work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Leisure Time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 dirty="0"/>
              <a:t>Goal of Survey Questions</a:t>
            </a:r>
          </a:p>
        </p:txBody>
      </p:sp>
    </p:spTree>
    <p:extLst>
      <p:ext uri="{BB962C8B-B14F-4D97-AF65-F5344CB8AC3E}">
        <p14:creationId xmlns:p14="http://schemas.microsoft.com/office/powerpoint/2010/main" val="34384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General Well-being: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Sleeping </a:t>
            </a:r>
            <a:r>
              <a:rPr lang="en-US" dirty="0">
                <a:solidFill>
                  <a:srgbClr val="000000"/>
                </a:solidFill>
              </a:rPr>
              <a:t>patterns. 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Exercise schedule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What caffeine products are consumed and in what quantity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Student Perception: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dirty="0">
                <a:solidFill>
                  <a:srgbClr val="000000"/>
                </a:solidFill>
              </a:rPr>
              <a:t>Reason for </a:t>
            </a:r>
            <a:r>
              <a:rPr lang="en-US" dirty="0" smtClean="0">
                <a:solidFill>
                  <a:srgbClr val="000000"/>
                </a:solidFill>
              </a:rPr>
              <a:t>consumption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000000"/>
                </a:solidFill>
              </a:rPr>
              <a:t>Comfort with amount currently consumed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Some more questions</a:t>
            </a:r>
          </a:p>
        </p:txBody>
      </p:sp>
    </p:spTree>
    <p:extLst>
      <p:ext uri="{BB962C8B-B14F-4D97-AF65-F5344CB8AC3E}">
        <p14:creationId xmlns:p14="http://schemas.microsoft.com/office/powerpoint/2010/main" val="18199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we considered a 500 student non stratified sample</a:t>
            </a:r>
          </a:p>
          <a:p>
            <a:r>
              <a:rPr lang="en-US" dirty="0" smtClean="0"/>
              <a:t>Switched to stratified by year (including 5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/>
              <a:t>W</a:t>
            </a:r>
            <a:r>
              <a:rPr lang="en-US" dirty="0" smtClean="0"/>
              <a:t>anted a ME of 0.1 </a:t>
            </a:r>
          </a:p>
          <a:p>
            <a:r>
              <a:rPr lang="en-US" dirty="0" smtClean="0"/>
              <a:t>ME formula for stratified sample: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0200" y="4876800"/>
                <a:ext cx="5755526" cy="669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ME = (1.96) 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  <m:r>
                      <a:rPr lang="en-US" i="1">
                        <a:latin typeface="Cambria Math"/>
                      </a:rPr>
                      <m:t>(1−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 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876800"/>
                <a:ext cx="5755526" cy="669542"/>
              </a:xfrm>
              <a:prstGeom prst="rect">
                <a:avLst/>
              </a:prstGeom>
              <a:blipFill rotWithShape="1">
                <a:blip r:embed="rId2"/>
                <a:stretch>
                  <a:fillRect l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5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Modified the formula to include only info. we know/can estimate.</a:t>
            </a:r>
          </a:p>
          <a:p>
            <a:r>
              <a:rPr lang="en-US" dirty="0" smtClean="0"/>
              <a:t>ME = 0.1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n</a:t>
            </a:r>
            <a:r>
              <a:rPr lang="en-US" dirty="0" smtClean="0"/>
              <a:t>= Population size of the strata</a:t>
            </a:r>
          </a:p>
          <a:p>
            <a:r>
              <a:rPr lang="en-US" dirty="0" smtClean="0"/>
              <a:t>N = overall population</a:t>
            </a:r>
          </a:p>
          <a:p>
            <a:r>
              <a:rPr lang="en-US" dirty="0" err="1" smtClean="0"/>
              <a:t>S</a:t>
            </a:r>
            <a:r>
              <a:rPr lang="en-US" baseline="-25000" dirty="0" err="1" smtClean="0"/>
              <a:t>h</a:t>
            </a:r>
            <a:r>
              <a:rPr lang="en-US" dirty="0" smtClean="0"/>
              <a:t>= 2 for the question “How many servings of caffeine?” based on our group and pretesting</a:t>
            </a:r>
          </a:p>
          <a:p>
            <a:r>
              <a:rPr lang="en-US" dirty="0" smtClean="0"/>
              <a:t> f = proportion of the strata we need to sample (what we don’t know)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67200" y="2759458"/>
                <a:ext cx="4290598" cy="66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ME = (1.96) 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  <m:r>
                      <a:rPr lang="en-US" i="1">
                        <a:latin typeface="Cambria Math"/>
                      </a:rPr>
                      <m:t>(1−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 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759458"/>
                <a:ext cx="4290598" cy="669542"/>
              </a:xfrm>
              <a:prstGeom prst="rect">
                <a:avLst/>
              </a:prstGeom>
              <a:blipFill rotWithShape="1">
                <a:blip r:embed="rId2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1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952</Words>
  <Application>Microsoft Office PowerPoint</Application>
  <PresentationFormat>On-screen Show (4:3)</PresentationFormat>
  <Paragraphs>229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Hardcover</vt:lpstr>
      <vt:lpstr>Student Consumption of Caffeine on Campus</vt:lpstr>
      <vt:lpstr>Agenda</vt:lpstr>
      <vt:lpstr>Introduction - Research Question</vt:lpstr>
      <vt:lpstr>Reason for Survey</vt:lpstr>
      <vt:lpstr>Goal of Survey Questions</vt:lpstr>
      <vt:lpstr>Some more questions</vt:lpstr>
      <vt:lpstr>Sample Construction</vt:lpstr>
      <vt:lpstr>Sample Size</vt:lpstr>
      <vt:lpstr>Sample Size</vt:lpstr>
      <vt:lpstr>Selecting the Sample</vt:lpstr>
      <vt:lpstr>Survey Methodology</vt:lpstr>
      <vt:lpstr>Google Form</vt:lpstr>
      <vt:lpstr>Sample Selection</vt:lpstr>
      <vt:lpstr>Responses</vt:lpstr>
      <vt:lpstr>Responses</vt:lpstr>
      <vt:lpstr>Respondent Attributes</vt:lpstr>
      <vt:lpstr>Respondent Attributes</vt:lpstr>
      <vt:lpstr>Respondent Attributes</vt:lpstr>
      <vt:lpstr>Respondent Attributes</vt:lpstr>
      <vt:lpstr>Respondent Attributes</vt:lpstr>
      <vt:lpstr>Types of Caffeine</vt:lpstr>
      <vt:lpstr>Caffeine Consumption</vt:lpstr>
      <vt:lpstr>Caffeine Motivation</vt:lpstr>
      <vt:lpstr>Caffeine and Health</vt:lpstr>
      <vt:lpstr>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Variable Significance</vt:lpstr>
      <vt:lpstr>General Regression Model</vt:lpstr>
      <vt:lpstr>Mosaic Plot</vt:lpstr>
      <vt:lpstr>Class vs. Busyness vs. GPA</vt:lpstr>
      <vt:lpstr>Jittered Class vs. Busyness vs. GPA</vt:lpstr>
      <vt:lpstr>Analysis Yet to be Performed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Consumption of Caffeine on Campus</dc:title>
  <dc:creator>Bassem Mikhael</dc:creator>
  <cp:lastModifiedBy>Bassem Mikhael</cp:lastModifiedBy>
  <cp:revision>71</cp:revision>
  <dcterms:created xsi:type="dcterms:W3CDTF">2011-04-20T02:30:25Z</dcterms:created>
  <dcterms:modified xsi:type="dcterms:W3CDTF">2011-04-21T05:13:02Z</dcterms:modified>
</cp:coreProperties>
</file>