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8" r:id="rId4"/>
    <p:sldId id="275" r:id="rId5"/>
    <p:sldId id="274" r:id="rId6"/>
    <p:sldId id="269" r:id="rId7"/>
    <p:sldId id="273" r:id="rId8"/>
    <p:sldId id="270" r:id="rId9"/>
    <p:sldId id="271" r:id="rId10"/>
    <p:sldId id="272" r:id="rId11"/>
  </p:sldIdLst>
  <p:sldSz cx="9144000" cy="6858000" type="screen4x3"/>
  <p:notesSz cx="6881813" cy="9120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99" autoAdjust="0"/>
    <p:restoredTop sz="94660"/>
  </p:normalViewPr>
  <p:slideViewPr>
    <p:cSldViewPr>
      <p:cViewPr>
        <p:scale>
          <a:sx n="107" d="100"/>
          <a:sy n="107" d="100"/>
        </p:scale>
        <p:origin x="-92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D71F69C-67BF-4D6C-A1AF-B5CBCB16DCC6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56A99EE5-5F94-4D54-9A63-A8069151B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45151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E23DCD7-CBBD-4B72-B82A-E83523B5E69F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4213"/>
            <a:ext cx="4560887" cy="3419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332089"/>
            <a:ext cx="5505450" cy="4104085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1AE0FBE-896C-400D-97F7-4439BC44B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654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A81064D5-FCAC-4D48-BC77-4B943818AAAB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1"/>
            <a:ext cx="8686800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700" dirty="0" smtClean="0"/>
              <a:t>Carnegie Mellon Faculty Survey: </a:t>
            </a:r>
            <a:r>
              <a:rPr lang="en-US" sz="4200" dirty="0" smtClean="0"/>
              <a:t>Student Attendance vs. Performance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199704"/>
          </a:xfrm>
        </p:spPr>
        <p:txBody>
          <a:bodyPr/>
          <a:lstStyle/>
          <a:p>
            <a:pPr algn="ctr"/>
            <a:r>
              <a:rPr lang="en-US" dirty="0" smtClean="0"/>
              <a:t>Group C: Emily </a:t>
            </a:r>
            <a:r>
              <a:rPr lang="en-US" dirty="0" err="1" smtClean="0"/>
              <a:t>Boncek</a:t>
            </a:r>
            <a:r>
              <a:rPr lang="en-US" dirty="0" smtClean="0"/>
              <a:t>, Christopher Chang, Kelly Chang, Stephanie </a:t>
            </a:r>
            <a:r>
              <a:rPr lang="en-US" dirty="0" err="1" smtClean="0"/>
              <a:t>Sindler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smtClean="0"/>
              <a:t>Questions?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Proposal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Preliminary Inferences</a:t>
            </a:r>
            <a:endParaRPr lang="en-US" dirty="0" smtClean="0"/>
          </a:p>
          <a:p>
            <a:r>
              <a:rPr lang="en-US" dirty="0" smtClean="0"/>
              <a:t>Encountered Problems</a:t>
            </a:r>
          </a:p>
          <a:p>
            <a:r>
              <a:rPr lang="en-US" dirty="0" smtClean="0"/>
              <a:t>Possible Solutions</a:t>
            </a:r>
          </a:p>
          <a:p>
            <a:r>
              <a:rPr lang="en-US" dirty="0" smtClean="0"/>
              <a:t>Q&amp;A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Research Question</a:t>
            </a:r>
          </a:p>
          <a:p>
            <a:pPr lvl="1"/>
            <a:r>
              <a:rPr lang="en-US" dirty="0" smtClean="0"/>
              <a:t>Does attendance policy have an effect on student performance?</a:t>
            </a:r>
          </a:p>
          <a:p>
            <a:r>
              <a:rPr lang="en-US" dirty="0" smtClean="0"/>
              <a:t>Population of Interest</a:t>
            </a:r>
          </a:p>
          <a:p>
            <a:pPr lvl="1"/>
            <a:r>
              <a:rPr lang="en-US" dirty="0" smtClean="0"/>
              <a:t>Students and Faculty</a:t>
            </a:r>
          </a:p>
          <a:p>
            <a:r>
              <a:rPr lang="en-US" dirty="0" smtClean="0"/>
              <a:t>Questionnaire</a:t>
            </a:r>
          </a:p>
          <a:p>
            <a:pPr lvl="1"/>
            <a:r>
              <a:rPr lang="en-US" dirty="0" smtClean="0"/>
              <a:t>Faculty Survey regarding attendance policy and student performance</a:t>
            </a:r>
          </a:p>
          <a:p>
            <a:r>
              <a:rPr lang="en-US" dirty="0" smtClean="0"/>
              <a:t>Sample Design</a:t>
            </a:r>
          </a:p>
          <a:p>
            <a:pPr lvl="1"/>
            <a:r>
              <a:rPr lang="en-US" dirty="0" smtClean="0"/>
              <a:t>1-stage Clustered Random Sample</a:t>
            </a:r>
          </a:p>
          <a:p>
            <a:r>
              <a:rPr lang="en-US" dirty="0" smtClean="0"/>
              <a:t>Sample Selection</a:t>
            </a:r>
          </a:p>
          <a:p>
            <a:pPr lvl="1"/>
            <a:r>
              <a:rPr lang="en-US" dirty="0" smtClean="0"/>
              <a:t>Departments selected from each cluster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Proposal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Surveyed entire faculty from publicly available department websites</a:t>
            </a:r>
          </a:p>
          <a:p>
            <a:pPr lvl="1"/>
            <a:r>
              <a:rPr lang="en-US" dirty="0" smtClean="0"/>
              <a:t>vs. obtaining a list of courses from last Fall 2010 semester</a:t>
            </a:r>
          </a:p>
          <a:p>
            <a:r>
              <a:rPr lang="en-US" dirty="0" smtClean="0"/>
              <a:t>Added incentive</a:t>
            </a:r>
          </a:p>
          <a:p>
            <a:pPr lvl="1"/>
            <a:r>
              <a:rPr lang="en-US" dirty="0" smtClean="0"/>
              <a:t>vs. no incentive</a:t>
            </a:r>
          </a:p>
          <a:p>
            <a:r>
              <a:rPr lang="en-US" dirty="0" smtClean="0"/>
              <a:t>Didn’t follow-up in-person (due to change in sample frame)</a:t>
            </a:r>
          </a:p>
          <a:p>
            <a:pPr lvl="1"/>
            <a:r>
              <a:rPr lang="en-US" dirty="0" smtClean="0"/>
              <a:t>vs. face-to-face follow-up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Method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 the email out to 519 total Faculty Including:</a:t>
            </a:r>
          </a:p>
          <a:p>
            <a:pPr lvl="1"/>
            <a:r>
              <a:rPr lang="en-US" dirty="0" smtClean="0"/>
              <a:t>Graduate and Undergraduate teachers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ome faculty that did not teach a Fall 2010 undergraduate course</a:t>
            </a:r>
          </a:p>
          <a:p>
            <a:pPr lvl="1"/>
            <a:r>
              <a:rPr lang="en-US" dirty="0" smtClean="0"/>
              <a:t>Some faculty that did not follow the instructions correctly</a:t>
            </a:r>
          </a:p>
          <a:p>
            <a:pPr lvl="2"/>
            <a:r>
              <a:rPr lang="en-US" dirty="0" smtClean="0"/>
              <a:t>Graduate courses</a:t>
            </a: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Results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number of responses by Cluster:</a:t>
            </a:r>
          </a:p>
          <a:p>
            <a:pPr lvl="1"/>
            <a:r>
              <a:rPr lang="en-US" dirty="0" smtClean="0"/>
              <a:t>MCS</a:t>
            </a:r>
            <a:r>
              <a:rPr lang="en-US" dirty="0" smtClean="0"/>
              <a:t>: 11</a:t>
            </a:r>
          </a:p>
          <a:p>
            <a:pPr lvl="1"/>
            <a:r>
              <a:rPr lang="en-US" dirty="0" smtClean="0"/>
              <a:t>CIT</a:t>
            </a:r>
            <a:r>
              <a:rPr lang="en-US" dirty="0" smtClean="0"/>
              <a:t>: 12</a:t>
            </a:r>
          </a:p>
          <a:p>
            <a:pPr lvl="1"/>
            <a:r>
              <a:rPr lang="en-US" dirty="0" smtClean="0"/>
              <a:t>SCS</a:t>
            </a:r>
            <a:r>
              <a:rPr lang="en-US" dirty="0" smtClean="0"/>
              <a:t>: 4</a:t>
            </a:r>
          </a:p>
          <a:p>
            <a:pPr lvl="1"/>
            <a:r>
              <a:rPr lang="en-US" dirty="0" smtClean="0"/>
              <a:t>H&amp;SS</a:t>
            </a:r>
            <a:r>
              <a:rPr lang="en-US" dirty="0" smtClean="0"/>
              <a:t>: 21</a:t>
            </a:r>
          </a:p>
          <a:p>
            <a:pPr lvl="1"/>
            <a:r>
              <a:rPr lang="en-US" dirty="0" err="1" smtClean="0"/>
              <a:t>Tepper</a:t>
            </a:r>
            <a:r>
              <a:rPr lang="en-US" dirty="0" smtClean="0"/>
              <a:t>: 6</a:t>
            </a:r>
          </a:p>
          <a:p>
            <a:pPr lvl="1"/>
            <a:r>
              <a:rPr lang="en-US" dirty="0" smtClean="0"/>
              <a:t>CFA</a:t>
            </a:r>
            <a:r>
              <a:rPr lang="en-US" dirty="0" smtClean="0"/>
              <a:t>: 3</a:t>
            </a:r>
          </a:p>
          <a:p>
            <a:r>
              <a:rPr lang="en-US" dirty="0" smtClean="0"/>
              <a:t>Current number of responses by Attendance Policy:</a:t>
            </a:r>
          </a:p>
          <a:p>
            <a:pPr lvl="1"/>
            <a:r>
              <a:rPr lang="en-US" dirty="0" smtClean="0"/>
              <a:t>Mandatory</a:t>
            </a:r>
            <a:r>
              <a:rPr lang="en-US" dirty="0" smtClean="0"/>
              <a:t>: 37</a:t>
            </a:r>
          </a:p>
          <a:p>
            <a:pPr lvl="1"/>
            <a:r>
              <a:rPr lang="en-US" dirty="0" smtClean="0"/>
              <a:t>Optional: 22</a:t>
            </a:r>
          </a:p>
          <a:p>
            <a:r>
              <a:rPr lang="en-US" dirty="0" smtClean="0"/>
              <a:t>Response Rate: 57/519 = approx. 11%</a:t>
            </a:r>
          </a:p>
          <a:p>
            <a:pPr lvl="1"/>
            <a:r>
              <a:rPr lang="en-US" dirty="0" smtClean="0"/>
              <a:t>Probably higher due to ineligible sample units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a first look at the current data there appear to be the following relationships:</a:t>
            </a:r>
          </a:p>
          <a:p>
            <a:pPr lvl="1"/>
            <a:r>
              <a:rPr lang="en-US" dirty="0" smtClean="0"/>
              <a:t>Percentage of Grade Dependent on Attendance </a:t>
            </a:r>
            <a:r>
              <a:rPr lang="en-US" u="sng" dirty="0" smtClean="0"/>
              <a:t>and </a:t>
            </a:r>
            <a:r>
              <a:rPr lang="en-US" dirty="0" smtClean="0"/>
              <a:t>Mean Final Grade</a:t>
            </a:r>
          </a:p>
          <a:p>
            <a:pPr lvl="1"/>
            <a:r>
              <a:rPr lang="en-US" dirty="0" smtClean="0"/>
              <a:t>Size of Class </a:t>
            </a:r>
            <a:r>
              <a:rPr lang="en-US" u="sng" dirty="0" smtClean="0"/>
              <a:t>and</a:t>
            </a:r>
            <a:r>
              <a:rPr lang="en-US" dirty="0" smtClean="0"/>
              <a:t> Mean Final Grade</a:t>
            </a:r>
          </a:p>
          <a:p>
            <a:r>
              <a:rPr lang="en-US" dirty="0" smtClean="0"/>
              <a:t>Require more data to observe the following relationships:</a:t>
            </a:r>
          </a:p>
          <a:p>
            <a:pPr lvl="1"/>
            <a:r>
              <a:rPr lang="en-US" dirty="0" smtClean="0"/>
              <a:t>Class attendance policy </a:t>
            </a:r>
            <a:r>
              <a:rPr lang="en-US" u="sng" dirty="0" smtClean="0"/>
              <a:t>and</a:t>
            </a:r>
            <a:r>
              <a:rPr lang="en-US" dirty="0" smtClean="0"/>
              <a:t> Mean Final Grade</a:t>
            </a:r>
          </a:p>
          <a:p>
            <a:pPr lvl="1"/>
            <a:r>
              <a:rPr lang="en-US" dirty="0" smtClean="0"/>
              <a:t>College </a:t>
            </a:r>
            <a:r>
              <a:rPr lang="en-US" u="sng" dirty="0" smtClean="0"/>
              <a:t>and</a:t>
            </a:r>
            <a:r>
              <a:rPr lang="en-US" dirty="0" smtClean="0"/>
              <a:t> Mean Final Grade</a:t>
            </a:r>
          </a:p>
          <a:p>
            <a:pPr lvl="1"/>
            <a:r>
              <a:rPr lang="en-US" dirty="0" smtClean="0"/>
              <a:t>Available Blackboard Notes </a:t>
            </a:r>
            <a:r>
              <a:rPr lang="en-US" u="sng" dirty="0" smtClean="0"/>
              <a:t>and</a:t>
            </a:r>
            <a:r>
              <a:rPr lang="en-US" dirty="0" smtClean="0"/>
              <a:t> Mean Final Grade</a:t>
            </a:r>
          </a:p>
          <a:p>
            <a:pPr lvl="1"/>
            <a:r>
              <a:rPr lang="en-US" dirty="0" smtClean="0"/>
              <a:t>Class attendance policy </a:t>
            </a:r>
            <a:r>
              <a:rPr lang="en-US" u="sng" dirty="0" smtClean="0"/>
              <a:t>and</a:t>
            </a:r>
            <a:r>
              <a:rPr lang="en-US" dirty="0" smtClean="0"/>
              <a:t> Percentage of students who attend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Inferences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1: Difficulty in attaining list of Faculty </a:t>
            </a:r>
          </a:p>
          <a:p>
            <a:pPr lvl="1"/>
            <a:r>
              <a:rPr lang="en-US" dirty="0" smtClean="0"/>
              <a:t>Needed list of Faculty who taught a Fall 2010 semester course</a:t>
            </a:r>
          </a:p>
          <a:p>
            <a:pPr lvl="1"/>
            <a:r>
              <a:rPr lang="en-US" dirty="0" smtClean="0"/>
              <a:t>Difficulty in attaining the list then when we found the correct person we were not permitted to be given the list</a:t>
            </a:r>
          </a:p>
          <a:p>
            <a:pPr lvl="1"/>
            <a:r>
              <a:rPr lang="en-US" dirty="0" smtClean="0"/>
              <a:t>Solution: Email the entire faculty using the emails publicly available on the department websites, specifically requesting those who taught Fall 2010 courses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Encountered Problems and Solutions: Part 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2: Non-response</a:t>
            </a:r>
          </a:p>
          <a:p>
            <a:pPr lvl="1"/>
            <a:r>
              <a:rPr lang="en-US" dirty="0" smtClean="0"/>
              <a:t>Low response rate from the initial email</a:t>
            </a:r>
          </a:p>
          <a:p>
            <a:pPr lvl="2"/>
            <a:r>
              <a:rPr lang="en-US" dirty="0" smtClean="0"/>
              <a:t>Sent the email and survey to 500+ faculty members</a:t>
            </a:r>
          </a:p>
          <a:p>
            <a:pPr lvl="2"/>
            <a:r>
              <a:rPr lang="en-US" dirty="0" smtClean="0"/>
              <a:t>44 faculty responded </a:t>
            </a:r>
          </a:p>
          <a:p>
            <a:pPr lvl="1"/>
            <a:r>
              <a:rPr lang="en-US" dirty="0" smtClean="0"/>
              <a:t>Problem v2.5: Spamming Issue</a:t>
            </a:r>
          </a:p>
          <a:p>
            <a:pPr lvl="2"/>
            <a:r>
              <a:rPr lang="en-US" dirty="0" smtClean="0"/>
              <a:t>In our attempt to follow-up with the faculty, Gmail tagged us as spammers (emails immediately bounced back)</a:t>
            </a:r>
          </a:p>
          <a:p>
            <a:pPr lvl="2"/>
            <a:r>
              <a:rPr lang="en-US" dirty="0" smtClean="0"/>
              <a:t>Solution 2.5: Had to wait a few days before sending out a new email</a:t>
            </a:r>
          </a:p>
          <a:p>
            <a:pPr lvl="1"/>
            <a:r>
              <a:rPr lang="en-US" dirty="0" smtClean="0"/>
              <a:t>Solution 2???  </a:t>
            </a:r>
          </a:p>
          <a:p>
            <a:pPr lvl="2"/>
            <a:r>
              <a:rPr lang="en-US" dirty="0" smtClean="0"/>
              <a:t>Still waiting on responses to see if we get an improvement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Encountered Problems and Solutions: Part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453</TotalTime>
  <Words>477</Words>
  <Application>Microsoft Macintosh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Carnegie Mellon Faculty Survey: Student Attendance vs. Performance</vt:lpstr>
      <vt:lpstr>Agenda</vt:lpstr>
      <vt:lpstr>Review of Proposal</vt:lpstr>
      <vt:lpstr>Changes to Method</vt:lpstr>
      <vt:lpstr>Response Results</vt:lpstr>
      <vt:lpstr>Response Results</vt:lpstr>
      <vt:lpstr>Preliminary Inferences</vt:lpstr>
      <vt:lpstr>Encountered Problems and Solutions: Part I</vt:lpstr>
      <vt:lpstr>Encountered Problems and Solutions: Part II</vt:lpstr>
      <vt:lpstr>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Carnegie Mellon Faculty Survey: Student Attendance vs. Performance</dc:title>
  <dc:creator>kelly</dc:creator>
  <cp:lastModifiedBy>Christopher Chang</cp:lastModifiedBy>
  <cp:revision>52</cp:revision>
  <cp:lastPrinted>2011-03-29T18:25:27Z</cp:lastPrinted>
  <dcterms:created xsi:type="dcterms:W3CDTF">2011-04-21T18:16:53Z</dcterms:created>
  <dcterms:modified xsi:type="dcterms:W3CDTF">2011-04-21T18:38:53Z</dcterms:modified>
</cp:coreProperties>
</file>