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9" r:id="rId3"/>
    <p:sldId id="275" r:id="rId4"/>
    <p:sldId id="278" r:id="rId5"/>
    <p:sldId id="276" r:id="rId6"/>
    <p:sldId id="280" r:id="rId7"/>
    <p:sldId id="277" r:id="rId8"/>
    <p:sldId id="262" r:id="rId9"/>
    <p:sldId id="295" r:id="rId10"/>
    <p:sldId id="296" r:id="rId11"/>
    <p:sldId id="297" r:id="rId12"/>
    <p:sldId id="298" r:id="rId13"/>
    <p:sldId id="300" r:id="rId14"/>
    <p:sldId id="303" r:id="rId15"/>
    <p:sldId id="301" r:id="rId16"/>
    <p:sldId id="304" r:id="rId17"/>
    <p:sldId id="256" r:id="rId18"/>
    <p:sldId id="281" r:id="rId19"/>
    <p:sldId id="283" r:id="rId20"/>
    <p:sldId id="284" r:id="rId21"/>
    <p:sldId id="285" r:id="rId22"/>
    <p:sldId id="286" r:id="rId23"/>
    <p:sldId id="305" r:id="rId24"/>
    <p:sldId id="264" r:id="rId25"/>
    <p:sldId id="292" r:id="rId26"/>
    <p:sldId id="293" r:id="rId27"/>
    <p:sldId id="294" r:id="rId28"/>
    <p:sldId id="271" r:id="rId29"/>
    <p:sldId id="288" r:id="rId30"/>
    <p:sldId id="289" r:id="rId31"/>
    <p:sldId id="290" r:id="rId32"/>
    <p:sldId id="291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97" autoAdjust="0"/>
  </p:normalViewPr>
  <p:slideViewPr>
    <p:cSldViewPr>
      <p:cViewPr>
        <p:scale>
          <a:sx n="80" d="100"/>
          <a:sy n="80" d="100"/>
        </p:scale>
        <p:origin x="-152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6A1E08-345F-4B3F-8BC7-79A898768254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Alcoholic Energy Drinks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By: Emily Butler, Meg Hayes, Doug </a:t>
            </a:r>
            <a:r>
              <a:rPr lang="en-US" dirty="0" err="1" smtClean="0"/>
              <a:t>Heckmann</a:t>
            </a:r>
            <a:r>
              <a:rPr lang="en-US" dirty="0" smtClean="0"/>
              <a:t>, Christopher Peter Makris, &amp; Tommy Todd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Population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0167" y="35814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Pittsburgh College 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6825" y="2286000"/>
            <a:ext cx="21336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2286000"/>
            <a:ext cx="21336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University of Pittsburgh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0167" y="5029200"/>
            <a:ext cx="2133600" cy="83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Opinions of Alcoholic Energy Drinks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  <a:endCxn id="9" idx="0"/>
          </p:cNvCxnSpPr>
          <p:nvPr/>
        </p:nvCxnSpPr>
        <p:spPr>
          <a:xfrm>
            <a:off x="4516967" y="4419600"/>
            <a:ext cx="0" cy="6096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4" idx="0"/>
          </p:cNvCxnSpPr>
          <p:nvPr/>
        </p:nvCxnSpPr>
        <p:spPr>
          <a:xfrm flipH="1">
            <a:off x="4516967" y="3124200"/>
            <a:ext cx="2112433" cy="4572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4" idx="0"/>
          </p:cNvCxnSpPr>
          <p:nvPr/>
        </p:nvCxnSpPr>
        <p:spPr>
          <a:xfrm>
            <a:off x="2333625" y="3124200"/>
            <a:ext cx="2183342" cy="4572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Sample Size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Conservative approach</a:t>
                </a:r>
              </a:p>
              <a:p>
                <a:pPr lvl="1"/>
                <a:r>
                  <a:rPr lang="en-US" dirty="0" smtClean="0"/>
                  <a:t>90% Confidence Interval</a:t>
                </a:r>
              </a:p>
              <a:p>
                <a:pPr lvl="1"/>
                <a:r>
                  <a:rPr lang="en-US" dirty="0" smtClean="0"/>
                  <a:t>.05 Margin of Error</a:t>
                </a:r>
              </a:p>
              <a:p>
                <a:pPr lvl="2"/>
                <a:r>
                  <a:rPr lang="en-US" dirty="0" smtClean="0"/>
                  <a:t>Bernoulli Distributions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SRS Without Replacement: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≥270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First wave of surveys: 261, of which 215 were “Yes” observations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13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962400"/>
            <a:ext cx="5737224" cy="51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1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Sample Size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strata: CMU &amp; Pitt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Margin.Of.Error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Balance confidence levels/margin of error with </a:t>
            </a:r>
            <a:r>
              <a:rPr lang="en-US" i="1" dirty="0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Need population variances</a:t>
            </a:r>
          </a:p>
          <a:p>
            <a:pPr lvl="2"/>
            <a:r>
              <a:rPr lang="en-US" dirty="0" smtClean="0"/>
              <a:t>Estimate using our surveys</a:t>
            </a:r>
            <a:r>
              <a:rPr lang="en-US" dirty="0"/>
              <a:t> </a:t>
            </a:r>
            <a:r>
              <a:rPr lang="en-US" dirty="0" smtClean="0"/>
              <a:t>&amp; inflate result</a:t>
            </a:r>
          </a:p>
        </p:txBody>
      </p:sp>
      <p:pic>
        <p:nvPicPr>
          <p:cNvPr id="4" name="Picture 4" descr="C:\Users\Christopher P Makris\Desktop\Margin Of Error 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05400"/>
            <a:ext cx="5953468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2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8" y="1447800"/>
            <a:ext cx="5099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How Many More Surveys?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109728" indent="0" algn="ctr">
                  <a:buNone/>
                </a:pPr>
                <a:r>
                  <a:rPr lang="en-US" sz="2400" dirty="0"/>
                  <a:t>Consider:  Z</a:t>
                </a:r>
                <a:r>
                  <a:rPr lang="en-US" sz="2400" dirty="0">
                    <a:sym typeface="Wingdings" pitchFamily="2" charset="2"/>
                  </a:rPr>
                  <a:t> 95% CI,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.25,  </a:t>
                </a:r>
                <a:r>
                  <a:rPr lang="en-US" sz="2400" dirty="0" err="1"/>
                  <a:t>nmore</a:t>
                </a:r>
                <a:r>
                  <a:rPr lang="en-US" sz="2400" dirty="0"/>
                  <a:t> = 500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85172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8" y="1447800"/>
            <a:ext cx="5099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8" y="1447800"/>
            <a:ext cx="5099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63" y="1447800"/>
            <a:ext cx="5099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63" y="1447800"/>
            <a:ext cx="5099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88" y="1457325"/>
            <a:ext cx="5099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Manipulating Margin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responses </a:t>
            </a:r>
            <a:r>
              <a:rPr lang="en-US" i="1" dirty="0" smtClean="0"/>
              <a:t>n</a:t>
            </a:r>
            <a:r>
              <a:rPr lang="en-US" dirty="0" smtClean="0"/>
              <a:t> = 290</a:t>
            </a:r>
          </a:p>
          <a:p>
            <a:pPr lvl="1"/>
            <a:r>
              <a:rPr lang="en-US" dirty="0" smtClean="0"/>
              <a:t>Not all questions were answered by respondents</a:t>
            </a:r>
          </a:p>
          <a:p>
            <a:pPr lvl="1"/>
            <a:r>
              <a:rPr lang="en-US" dirty="0" smtClean="0"/>
              <a:t>Not all questions were applicable to respondents</a:t>
            </a:r>
          </a:p>
          <a:p>
            <a:pPr lvl="2"/>
            <a:r>
              <a:rPr lang="en-US" dirty="0" smtClean="0"/>
              <a:t>Sample size varies </a:t>
            </a:r>
            <a:r>
              <a:rPr lang="en-US" i="1" dirty="0" smtClean="0"/>
              <a:t>n ≤</a:t>
            </a:r>
            <a:r>
              <a:rPr lang="en-US" dirty="0" smtClean="0"/>
              <a:t> 290 given each question</a:t>
            </a:r>
          </a:p>
          <a:p>
            <a:endParaRPr lang="en-US" dirty="0"/>
          </a:p>
          <a:p>
            <a:r>
              <a:rPr lang="en-US" dirty="0" smtClean="0"/>
              <a:t>Variances are different among each question</a:t>
            </a:r>
          </a:p>
          <a:p>
            <a:pPr lvl="1"/>
            <a:r>
              <a:rPr lang="en-US" dirty="0" smtClean="0"/>
              <a:t>Confidence levels will vary for each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Construction &amp; Interpretation of 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Q: Have you ever heard of Four </a:t>
            </a:r>
            <a:r>
              <a:rPr lang="en-US" dirty="0" err="1" smtClean="0"/>
              <a:t>Loko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Yes: 256, No: 20</a:t>
            </a:r>
          </a:p>
          <a:p>
            <a:pPr lvl="2"/>
            <a:r>
              <a:rPr lang="en-US" i="1" dirty="0" smtClean="0"/>
              <a:t>p</a:t>
            </a:r>
            <a:r>
              <a:rPr lang="en-US" dirty="0" smtClean="0"/>
              <a:t> ≈ .928, </a:t>
            </a:r>
            <a:r>
              <a:rPr lang="en-US" dirty="0"/>
              <a:t>variance ≈ .</a:t>
            </a:r>
            <a:r>
              <a:rPr lang="en-US" dirty="0" smtClean="0"/>
              <a:t>067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703051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143500"/>
            <a:ext cx="7924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Revisiting: Problems With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pilot study</a:t>
            </a:r>
          </a:p>
          <a:p>
            <a:pPr lvl="1"/>
            <a:r>
              <a:rPr lang="en-US" dirty="0" smtClean="0"/>
              <a:t>Worst case scenario assumptions</a:t>
            </a:r>
          </a:p>
          <a:p>
            <a:pPr lvl="2"/>
            <a:r>
              <a:rPr lang="en-US" dirty="0" smtClean="0"/>
              <a:t>Use survey variances, inflate final margin of error</a:t>
            </a:r>
          </a:p>
          <a:p>
            <a:endParaRPr lang="en-US" dirty="0"/>
          </a:p>
          <a:p>
            <a:r>
              <a:rPr lang="en-US" dirty="0" smtClean="0"/>
              <a:t>Response rate</a:t>
            </a:r>
          </a:p>
          <a:p>
            <a:pPr lvl="1"/>
            <a:r>
              <a:rPr lang="en-US" dirty="0" smtClean="0"/>
              <a:t>Penalty to determine how many extra people to ask</a:t>
            </a:r>
          </a:p>
          <a:p>
            <a:pPr lvl="2"/>
            <a:r>
              <a:rPr lang="en-US" dirty="0" smtClean="0"/>
              <a:t>Extremely high response rate, sometimes 100%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Cumbersome trial &amp; error</a:t>
            </a:r>
          </a:p>
          <a:p>
            <a:pPr lvl="1"/>
            <a:r>
              <a:rPr lang="en-US" dirty="0" smtClean="0"/>
              <a:t>Determining confidence levels &amp; margin of error in respect to sample size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Margin.Of.Error</a:t>
            </a:r>
            <a:r>
              <a:rPr lang="en-US" dirty="0" smtClean="0"/>
              <a:t> within </a:t>
            </a:r>
            <a:r>
              <a:rPr lang="en-US" dirty="0" err="1" smtClean="0"/>
              <a:t>sample.size.graph</a:t>
            </a:r>
            <a:r>
              <a:rPr lang="en-US" dirty="0" smtClean="0"/>
              <a:t> </a:t>
            </a:r>
          </a:p>
        </p:txBody>
      </p:sp>
      <p:sp>
        <p:nvSpPr>
          <p:cNvPr id="4" name="Half Frame 3"/>
          <p:cNvSpPr/>
          <p:nvPr/>
        </p:nvSpPr>
        <p:spPr>
          <a:xfrm rot="13479594">
            <a:off x="365128" y="2046084"/>
            <a:ext cx="260341" cy="712224"/>
          </a:xfrm>
          <a:prstGeom prst="halfFrame">
            <a:avLst>
              <a:gd name="adj1" fmla="val 8333"/>
              <a:gd name="adj2" fmla="val 8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3479594">
            <a:off x="365128" y="3417684"/>
            <a:ext cx="260341" cy="712224"/>
          </a:xfrm>
          <a:prstGeom prst="halfFrame">
            <a:avLst>
              <a:gd name="adj1" fmla="val 8333"/>
              <a:gd name="adj2" fmla="val 8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3479594">
            <a:off x="365128" y="4713084"/>
            <a:ext cx="260341" cy="712224"/>
          </a:xfrm>
          <a:prstGeom prst="halfFrame">
            <a:avLst>
              <a:gd name="adj1" fmla="val 8333"/>
              <a:gd name="adj2" fmla="val 8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Exploratory Data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4896" y="0"/>
            <a:ext cx="349910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opher P Makris\Desktop\Screen shot 2011-04-26 at 3.01.38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867400" cy="57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Recapping our project.</a:t>
            </a:r>
          </a:p>
          <a:p>
            <a:r>
              <a:rPr lang="en-US" dirty="0" smtClean="0"/>
              <a:t>Sample size calculations.</a:t>
            </a:r>
          </a:p>
          <a:p>
            <a:r>
              <a:rPr lang="en-US" dirty="0" smtClean="0"/>
              <a:t>Exploratory data analysis.</a:t>
            </a:r>
          </a:p>
          <a:p>
            <a:r>
              <a:rPr lang="en-US" dirty="0" smtClean="0"/>
              <a:t>Tests.</a:t>
            </a:r>
          </a:p>
          <a:p>
            <a:r>
              <a:rPr lang="en-US" dirty="0" smtClean="0"/>
              <a:t>Problems, improvements, and conclusions.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nk Four Loko and Gree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lth and 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quency by scho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hy four lok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8775700" cy="651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066800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Curiosity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7694" y="1600200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037546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Just Because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9094" y="2590800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Novelty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3429000"/>
            <a:ext cx="50292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Red Bull was the Only Mixer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294" y="3180546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End 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3294" y="4419600"/>
            <a:ext cx="36753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Give me better drunk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3810000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Love Booze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3962400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 Get Wasted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8600" y="1066800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Entertainment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2800" y="2951946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49494" y="2494746"/>
            <a:ext cx="39039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Friends made me try 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7494" y="2037546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It’s Cool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58894" y="1580346"/>
            <a:ext cx="306570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Hype</a:t>
            </a:r>
          </a:p>
        </p:txBody>
      </p:sp>
    </p:spTree>
    <p:extLst>
      <p:ext uri="{BB962C8B-B14F-4D97-AF65-F5344CB8AC3E}">
        <p14:creationId xmlns:p14="http://schemas.microsoft.com/office/powerpoint/2010/main" val="33382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Tests Performed/Conclusions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-37949"/>
            <a:ext cx="2590800" cy="26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696200" cy="838200"/>
          </a:xfrm>
        </p:spPr>
        <p:txBody>
          <a:bodyPr/>
          <a:lstStyle/>
          <a:p>
            <a:pPr algn="ctr"/>
            <a:r>
              <a:rPr lang="en-US" dirty="0" smtClean="0"/>
              <a:t>Mix and Blackout by School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Mantel </a:t>
            </a:r>
            <a:r>
              <a:rPr lang="en-US" dirty="0" err="1" smtClean="0"/>
              <a:t>Haenszel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 Square Test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133600"/>
          <a:ext cx="34290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143000"/>
                <a:gridCol w="1143000"/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4038600"/>
          <a:ext cx="34290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143000"/>
                <a:gridCol w="1143000"/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Pitt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10200" y="2057400"/>
          <a:ext cx="2209800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36600"/>
                <a:gridCol w="736600"/>
                <a:gridCol w="736600"/>
              </a:tblGrid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10200" y="3581400"/>
          <a:ext cx="2209800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Blckt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PITT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10200" y="5105400"/>
          <a:ext cx="2209800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36600"/>
                <a:gridCol w="736600"/>
                <a:gridCol w="736600"/>
              </a:tblGrid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PITT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6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 =1.63E-05, X-Square= 18.5849, Common Odds= 3.3133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21336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 3.31E-05, X-Square= 17.2324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36576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 0.02366, X-Square= 5.1193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5257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 0.4363, X-Square= 0.606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6962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Mix and Blackout by Greek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Mantel </a:t>
            </a:r>
            <a:r>
              <a:rPr lang="en-US" dirty="0" err="1" smtClean="0"/>
              <a:t>Haenszel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 Square Test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133600"/>
          <a:ext cx="34290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143000"/>
                <a:gridCol w="1143000"/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Non-Greek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4038600"/>
          <a:ext cx="34290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143000"/>
                <a:gridCol w="1143000"/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53000" y="2209800"/>
          <a:ext cx="27432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Blckt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53000" y="4267200"/>
          <a:ext cx="2743200" cy="1676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/>
                <a:gridCol w="914400"/>
                <a:gridCol w="9144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600" y="5943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=5.20E-05, X-Square=16.3731, Common Odds= 3.08005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2362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 0.583, X-Square= 0.3014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72400" y="4495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smtClean="0"/>
              <a:t>= 0.01699, </a:t>
            </a:r>
            <a:r>
              <a:rPr lang="en-US" dirty="0" smtClean="0"/>
              <a:t>X</a:t>
            </a:r>
            <a:r>
              <a:rPr lang="en-US" smtClean="0"/>
              <a:t>-Square= </a:t>
            </a:r>
            <a:r>
              <a:rPr lang="en-US" dirty="0" smtClean="0"/>
              <a:t>5.7291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6962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Mix and Blackout by Gender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Mantel </a:t>
            </a:r>
            <a:r>
              <a:rPr lang="en-US" dirty="0" err="1" smtClean="0"/>
              <a:t>Haenszel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 Square Test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133600"/>
          <a:ext cx="34290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143000"/>
                <a:gridCol w="1143000"/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4038600"/>
          <a:ext cx="34290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143000"/>
                <a:gridCol w="1143000"/>
              </a:tblGrid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53000" y="2209800"/>
          <a:ext cx="27432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Blckt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53000" y="4267200"/>
          <a:ext cx="2743200" cy="1676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/>
                <a:gridCol w="914400"/>
                <a:gridCol w="9144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600" y="5943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=4.80E-05, X-Square= 16.5248, Common Odds= 3.082601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2362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 0.3188, X-Square= 0.994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72400" y="4495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Pvalue</a:t>
            </a:r>
            <a:r>
              <a:rPr lang="en-US" dirty="0" smtClean="0"/>
              <a:t>= 0.1085, X-Square= 2.5756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Problems, Ways to Improve, General Conclusions, Surprising Results.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25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25112"/>
          </a:xfrm>
        </p:spPr>
        <p:txBody>
          <a:bodyPr/>
          <a:lstStyle/>
          <a:p>
            <a:r>
              <a:rPr lang="en-US" dirty="0" smtClean="0"/>
              <a:t>Informed Consent Form</a:t>
            </a:r>
          </a:p>
          <a:p>
            <a:endParaRPr lang="en-US" dirty="0"/>
          </a:p>
          <a:p>
            <a:r>
              <a:rPr lang="en-US" dirty="0" smtClean="0"/>
              <a:t>Question Dependency</a:t>
            </a:r>
          </a:p>
          <a:p>
            <a:endParaRPr lang="en-US" dirty="0"/>
          </a:p>
          <a:p>
            <a:r>
              <a:rPr lang="en-US" dirty="0" smtClean="0"/>
              <a:t>Formatting of some dependent questions unclear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4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Recall of the Project.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840" y="0"/>
            <a:ext cx="4396267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Ways to Improve our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pre-testing to a broader audience</a:t>
            </a:r>
          </a:p>
          <a:p>
            <a:pPr lvl="1"/>
            <a:r>
              <a:rPr lang="en-US" dirty="0" smtClean="0"/>
              <a:t>Asking friends for feedback did not reveal confusion points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Improved formatting and clarification od dependent questions</a:t>
            </a:r>
          </a:p>
          <a:p>
            <a:pPr lvl="1"/>
            <a:r>
              <a:rPr lang="en-US" dirty="0" smtClean="0"/>
              <a:t>i.e. adding NA as an option to a dependent question in case the previous answer was No or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69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General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Almost all college students have heard of Four </a:t>
            </a:r>
            <a:r>
              <a:rPr lang="en-US" dirty="0" err="1" smtClean="0"/>
              <a:t>Loko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Greek-Affiliated students drink Four </a:t>
            </a:r>
            <a:r>
              <a:rPr lang="en-US" dirty="0" err="1" smtClean="0"/>
              <a:t>Loko</a:t>
            </a:r>
            <a:r>
              <a:rPr lang="en-US" dirty="0" smtClean="0"/>
              <a:t> than non-Greeks.</a:t>
            </a:r>
          </a:p>
          <a:p>
            <a:endParaRPr lang="en-US" dirty="0" smtClean="0"/>
          </a:p>
          <a:p>
            <a:r>
              <a:rPr lang="en-US" dirty="0" smtClean="0"/>
              <a:t>More under-21 year olds are unaware of the health risks associated with alcoholic energy drinks than over-21 year olds</a:t>
            </a:r>
          </a:p>
          <a:p>
            <a:endParaRPr lang="en-US" dirty="0"/>
          </a:p>
          <a:p>
            <a:r>
              <a:rPr lang="en-US" dirty="0" smtClean="0"/>
              <a:t>Greek-affiliated students are more likely to consider drinking alcoholic energy drinks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47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Surprising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r>
              <a:rPr lang="en-US" dirty="0" smtClean="0"/>
              <a:t>More CMU students drink more frequently than 3 times per week than Pitt students</a:t>
            </a:r>
          </a:p>
          <a:p>
            <a:endParaRPr lang="en-US" dirty="0"/>
          </a:p>
          <a:p>
            <a:r>
              <a:rPr lang="en-US" dirty="0" smtClean="0"/>
              <a:t>More males have experienced a blackout than females</a:t>
            </a:r>
          </a:p>
          <a:p>
            <a:endParaRPr lang="en-US" dirty="0"/>
          </a:p>
          <a:p>
            <a:r>
              <a:rPr lang="en-US" dirty="0" smtClean="0"/>
              <a:t>At Pitt, more under-21 year olds drink 3-5 times per week than over-21 year 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7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"/>
            <a:ext cx="4191000" cy="31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Survey Topic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about alcoholic energy drinks.</a:t>
            </a:r>
          </a:p>
          <a:p>
            <a:endParaRPr lang="en-US" dirty="0" smtClean="0"/>
          </a:p>
          <a:p>
            <a:r>
              <a:rPr lang="en-US" dirty="0" smtClean="0"/>
              <a:t>Intent: Assess undergraduate students’ attitudes towards and use of alcoholic energy drinks.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Alcoholic Energy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43251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Any beverage that contains both caffeine and alcohol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Recent concern over the safety of using alcohol and caffeine in combination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FDA ban on manufacturing of beverages containing caffeine &amp; alcohol</a:t>
            </a:r>
          </a:p>
          <a:p>
            <a:pPr algn="just"/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“Man on the street” type survey.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Strategic selection of sampling locations.</a:t>
            </a:r>
          </a:p>
          <a:p>
            <a:endParaRPr lang="en-US" dirty="0" smtClean="0"/>
          </a:p>
          <a:p>
            <a:r>
              <a:rPr lang="en-US" dirty="0" smtClean="0"/>
              <a:t>Each group member spent between 15-20 hours sampling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No prior research about safety or usage for products like Four </a:t>
            </a:r>
            <a:r>
              <a:rPr lang="en-US" dirty="0" err="1" smtClean="0"/>
              <a:t>Loko</a:t>
            </a:r>
            <a:r>
              <a:rPr lang="en-US" dirty="0" smtClean="0"/>
              <a:t>, or </a:t>
            </a:r>
            <a:r>
              <a:rPr lang="en-US" dirty="0" err="1" smtClean="0"/>
              <a:t>Joose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Products like </a:t>
            </a:r>
            <a:r>
              <a:rPr lang="en-US" dirty="0" err="1" smtClean="0"/>
              <a:t>Redbull</a:t>
            </a:r>
            <a:r>
              <a:rPr lang="en-US" dirty="0" smtClean="0"/>
              <a:t>/Vodkas are still legal for consumption</a:t>
            </a:r>
          </a:p>
          <a:p>
            <a:pPr marL="365760" lvl="1" indent="-256032" algn="just">
              <a:buClr>
                <a:schemeClr val="accent3"/>
              </a:buClr>
              <a:buFont typeface="Georgia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5760" lvl="1" indent="-256032" algn="just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Did widespread concern/ban have an affect on their opinions?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Size Calculations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451" t="7037" r="26471" b="6963"/>
          <a:stretch/>
        </p:blipFill>
        <p:spPr>
          <a:xfrm>
            <a:off x="7924800" y="0"/>
            <a:ext cx="1206034" cy="32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 algn="ctr">
              <a:buNone/>
            </a:pPr>
            <a:r>
              <a:rPr lang="en-US" dirty="0" smtClean="0"/>
              <a:t>Two distinct surveys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2098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Pittsburgh College 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3581400"/>
            <a:ext cx="21336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04934" y="3581400"/>
            <a:ext cx="21336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University of Pittsburgh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2362200" y="3048000"/>
            <a:ext cx="2133600" cy="5334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>
            <a:off x="4495800" y="3048000"/>
            <a:ext cx="2175934" cy="5334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95400" y="5029200"/>
            <a:ext cx="2133600" cy="83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Opinions of Alcoholic Energy Drinks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04934" y="5029200"/>
            <a:ext cx="2133600" cy="83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Opinions of Alcoholic Energy Drinks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5" idx="2"/>
            <a:endCxn id="13" idx="0"/>
          </p:cNvCxnSpPr>
          <p:nvPr/>
        </p:nvCxnSpPr>
        <p:spPr>
          <a:xfrm>
            <a:off x="2362200" y="4419600"/>
            <a:ext cx="0" cy="6096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4" idx="0"/>
          </p:cNvCxnSpPr>
          <p:nvPr/>
        </p:nvCxnSpPr>
        <p:spPr>
          <a:xfrm>
            <a:off x="6671734" y="4419600"/>
            <a:ext cx="0" cy="6096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5943600"/>
                <a:ext cx="475449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943600"/>
                <a:ext cx="475449" cy="7224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6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600</TotalTime>
  <Words>902</Words>
  <Application>Microsoft Office PowerPoint</Application>
  <PresentationFormat>On-screen Show (4:3)</PresentationFormat>
  <Paragraphs>302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Alcoholic Energy Drinks</vt:lpstr>
      <vt:lpstr>Agenda</vt:lpstr>
      <vt:lpstr>Recall of the Project.</vt:lpstr>
      <vt:lpstr>Survey Topic and Goals</vt:lpstr>
      <vt:lpstr>About Alcoholic Energy Drinks</vt:lpstr>
      <vt:lpstr>Methods</vt:lpstr>
      <vt:lpstr>Motivation</vt:lpstr>
      <vt:lpstr>Sample Size Calculations</vt:lpstr>
      <vt:lpstr>Our Population</vt:lpstr>
      <vt:lpstr>Our Population</vt:lpstr>
      <vt:lpstr>Initial Sample Size Calculation</vt:lpstr>
      <vt:lpstr>Stratified Sample Size Calculation</vt:lpstr>
      <vt:lpstr>How Many More Surveys?</vt:lpstr>
      <vt:lpstr>Manipulating Margin of Error</vt:lpstr>
      <vt:lpstr>Sample Construction &amp; Interpretation of Confidence Intervals</vt:lpstr>
      <vt:lpstr>Revisiting: Problems With Sample Size</vt:lpstr>
      <vt:lpstr>Exploratory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Tests Performed/Conclusions</vt:lpstr>
      <vt:lpstr>Mix and Blackout by School</vt:lpstr>
      <vt:lpstr>Mix and Blackout by Greek</vt:lpstr>
      <vt:lpstr>Mix and Blackout by Gender</vt:lpstr>
      <vt:lpstr>Problems, Ways to Improve, General Conclusions, Surprising Results.</vt:lpstr>
      <vt:lpstr>Problems Encountered</vt:lpstr>
      <vt:lpstr>Ways to Improve our Survey</vt:lpstr>
      <vt:lpstr>General Conclusions</vt:lpstr>
      <vt:lpstr>Surprising Results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Estimated Sample Size</dc:title>
  <dc:creator>Christopher Peter Makris</dc:creator>
  <cp:lastModifiedBy>Christopher P Makris</cp:lastModifiedBy>
  <cp:revision>70</cp:revision>
  <dcterms:created xsi:type="dcterms:W3CDTF">2011-04-26T12:47:15Z</dcterms:created>
  <dcterms:modified xsi:type="dcterms:W3CDTF">2011-04-26T19:04:58Z</dcterms:modified>
</cp:coreProperties>
</file>