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4" r:id="rId6"/>
    <p:sldId id="261" r:id="rId7"/>
    <p:sldId id="260" r:id="rId8"/>
    <p:sldId id="266" r:id="rId9"/>
    <p:sldId id="265" r:id="rId10"/>
    <p:sldId id="270" r:id="rId11"/>
    <p:sldId id="272" r:id="rId12"/>
    <p:sldId id="267" r:id="rId13"/>
    <p:sldId id="268" r:id="rId14"/>
    <p:sldId id="269" r:id="rId15"/>
    <p:sldId id="271" r:id="rId16"/>
    <p:sldId id="262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86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Table1[[#Headers],[no correlation]]</c:f>
              <c:strCache>
                <c:ptCount val="1"/>
                <c:pt idx="0">
                  <c:v>no correlation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10.07</c:v>
                </c:pt>
                <c:pt idx="1">
                  <c:v>10.92</c:v>
                </c:pt>
                <c:pt idx="2">
                  <c:v>10.67</c:v>
                </c:pt>
                <c:pt idx="3">
                  <c:v>10.54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yes correlation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89.9</c:v>
                </c:pt>
                <c:pt idx="1">
                  <c:v>89.07</c:v>
                </c:pt>
                <c:pt idx="2">
                  <c:v>89.32</c:v>
                </c:pt>
                <c:pt idx="3">
                  <c:v>89.45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96192"/>
        <c:axId val="142297728"/>
        <c:axId val="141631936"/>
      </c:bar3DChart>
      <c:catAx>
        <c:axId val="142296192"/>
        <c:scaling>
          <c:orientation val="minMax"/>
        </c:scaling>
        <c:delete val="0"/>
        <c:axPos val="b"/>
        <c:majorTickMark val="out"/>
        <c:minorTickMark val="none"/>
        <c:tickLblPos val="nextTo"/>
        <c:crossAx val="142297728"/>
        <c:crosses val="autoZero"/>
        <c:auto val="1"/>
        <c:lblAlgn val="ctr"/>
        <c:lblOffset val="100"/>
        <c:noMultiLvlLbl val="0"/>
      </c:catAx>
      <c:valAx>
        <c:axId val="142297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2296192"/>
        <c:crosses val="autoZero"/>
        <c:crossBetween val="between"/>
      </c:valAx>
      <c:serAx>
        <c:axId val="141631936"/>
        <c:scaling>
          <c:orientation val="minMax"/>
        </c:scaling>
        <c:delete val="0"/>
        <c:axPos val="b"/>
        <c:majorTickMark val="out"/>
        <c:minorTickMark val="none"/>
        <c:tickLblPos val="nextTo"/>
        <c:crossAx val="142297728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Top Salaries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IS</c:v>
                </c:pt>
                <c:pt idx="1">
                  <c:v>Physics</c:v>
                </c:pt>
                <c:pt idx="2">
                  <c:v>Computer Science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89395.35</c:v>
                </c:pt>
                <c:pt idx="1">
                  <c:v>96366.67</c:v>
                </c:pt>
                <c:pt idx="2">
                  <c:v>89809.07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596416"/>
        <c:axId val="145597952"/>
      </c:barChart>
      <c:catAx>
        <c:axId val="145596416"/>
        <c:scaling>
          <c:orientation val="minMax"/>
        </c:scaling>
        <c:delete val="0"/>
        <c:axPos val="b"/>
        <c:majorTickMark val="out"/>
        <c:minorTickMark val="none"/>
        <c:tickLblPos val="nextTo"/>
        <c:crossAx val="145597952"/>
        <c:crosses val="autoZero"/>
        <c:auto val="1"/>
        <c:lblAlgn val="ctr"/>
        <c:lblOffset val="100"/>
        <c:noMultiLvlLbl val="0"/>
      </c:catAx>
      <c:valAx>
        <c:axId val="145597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5964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Percentage Enrolling in Graduate</a:t>
            </a:r>
            <a:r>
              <a:rPr lang="en-US" baseline="0" dirty="0" smtClean="0"/>
              <a:t> School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0.51505791505791498</c:v>
                </c:pt>
                <c:pt idx="1">
                  <c:v>0.48480355819125298</c:v>
                </c:pt>
                <c:pt idx="2">
                  <c:v>0.45984363894811697</c:v>
                </c:pt>
                <c:pt idx="3">
                  <c:v>0.48580597383362101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844864"/>
        <c:axId val="145846656"/>
      </c:barChart>
      <c:catAx>
        <c:axId val="145844864"/>
        <c:scaling>
          <c:orientation val="minMax"/>
        </c:scaling>
        <c:delete val="0"/>
        <c:axPos val="b"/>
        <c:majorTickMark val="out"/>
        <c:minorTickMark val="none"/>
        <c:tickLblPos val="nextTo"/>
        <c:crossAx val="145846656"/>
        <c:crosses val="autoZero"/>
        <c:auto val="1"/>
        <c:lblAlgn val="ctr"/>
        <c:lblOffset val="100"/>
        <c:noMultiLvlLbl val="0"/>
      </c:catAx>
      <c:valAx>
        <c:axId val="145846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58448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 Comparative Ranking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Modern Languages</c:v>
                </c:pt>
                <c:pt idx="1">
                  <c:v>History</c:v>
                </c:pt>
                <c:pt idx="2">
                  <c:v>Global Politics</c:v>
                </c:pt>
                <c:pt idx="3">
                  <c:v>Chemistry</c:v>
                </c:pt>
                <c:pt idx="4">
                  <c:v>Biology</c:v>
                </c:pt>
                <c:pt idx="5">
                  <c:v>Decision Science</c:v>
                </c:pt>
                <c:pt idx="6">
                  <c:v>BXA</c:v>
                </c:pt>
                <c:pt idx="7">
                  <c:v>Business Administration</c:v>
                </c:pt>
                <c:pt idx="8">
                  <c:v>Psychology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48</c:v>
                </c:pt>
                <c:pt idx="1">
                  <c:v>45</c:v>
                </c:pt>
                <c:pt idx="2">
                  <c:v>36</c:v>
                </c:pt>
                <c:pt idx="3">
                  <c:v>24</c:v>
                </c:pt>
                <c:pt idx="4">
                  <c:v>23</c:v>
                </c:pt>
                <c:pt idx="5">
                  <c:v>22</c:v>
                </c:pt>
                <c:pt idx="6">
                  <c:v>15</c:v>
                </c:pt>
                <c:pt idx="7">
                  <c:v>13</c:v>
                </c:pt>
                <c:pt idx="8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118144"/>
        <c:axId val="146119680"/>
      </c:barChart>
      <c:catAx>
        <c:axId val="146118144"/>
        <c:scaling>
          <c:orientation val="minMax"/>
        </c:scaling>
        <c:delete val="0"/>
        <c:axPos val="b"/>
        <c:majorTickMark val="out"/>
        <c:minorTickMark val="none"/>
        <c:tickLblPos val="nextTo"/>
        <c:crossAx val="146119680"/>
        <c:crosses val="autoZero"/>
        <c:auto val="1"/>
        <c:lblAlgn val="ctr"/>
        <c:lblOffset val="100"/>
        <c:noMultiLvlLbl val="0"/>
      </c:catAx>
      <c:valAx>
        <c:axId val="146119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118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explosion val="25"/>
          <c:cat>
            <c:strRef>
              <c:f>Sheet1!$A$2:$A$4</c:f>
              <c:strCache>
                <c:ptCount val="3"/>
                <c:pt idx="0">
                  <c:v>Electrical and Computer Engineering</c:v>
                </c:pt>
                <c:pt idx="1">
                  <c:v>Mechanical Engineering</c:v>
                </c:pt>
                <c:pt idx="2">
                  <c:v>Materials Science and Engineering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</c:v>
                </c:pt>
                <c:pt idx="1">
                  <c:v>2.9</c:v>
                </c:pt>
                <c:pt idx="2">
                  <c:v>1.9</c:v>
                </c:pt>
                <c:pt idx="3">
                  <c:v>1.4</c:v>
                </c:pt>
                <c:pt idx="4">
                  <c:v>1.4</c:v>
                </c:pt>
                <c:pt idx="5">
                  <c:v>1.2</c:v>
                </c:pt>
                <c:pt idx="6">
                  <c:v>0.9</c:v>
                </c:pt>
                <c:pt idx="7">
                  <c:v>0.9</c:v>
                </c:pt>
                <c:pt idx="8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Most Popular Destinations</c:v>
                </c:pt>
              </c:strCache>
            </c:strRef>
          </c:tx>
          <c:explosion val="25"/>
          <c:cat>
            <c:strRef>
              <c:f>Sheet1!$A$2:$A$6</c:f>
              <c:strCache>
                <c:ptCount val="5"/>
                <c:pt idx="0">
                  <c:v>Pittsburgh</c:v>
                </c:pt>
                <c:pt idx="1">
                  <c:v>New York</c:v>
                </c:pt>
                <c:pt idx="2">
                  <c:v>Los Angeles</c:v>
                </c:pt>
                <c:pt idx="3">
                  <c:v>Chicago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29.7</c:v>
                </c:pt>
                <c:pt idx="1">
                  <c:v>11.3</c:v>
                </c:pt>
                <c:pt idx="2">
                  <c:v>2</c:v>
                </c:pt>
                <c:pt idx="3">
                  <c:v>1.9</c:v>
                </c:pt>
                <c:pt idx="4">
                  <c:v>55.1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7A0D0-2DFB-324D-A1C3-1DDE809E22F7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EB9C1-375F-C04F-8334-70827B9F5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3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David:</a:t>
            </a:r>
            <a:r>
              <a:rPr lang="en-US" baseline="0" dirty="0" smtClean="0"/>
              <a:t> 1-5,</a:t>
            </a:r>
          </a:p>
          <a:p>
            <a:r>
              <a:rPr lang="en-US" baseline="0" dirty="0" smtClean="0"/>
              <a:t>Jason: 6-10</a:t>
            </a:r>
          </a:p>
          <a:p>
            <a:r>
              <a:rPr lang="en-US" baseline="0" dirty="0" smtClean="0"/>
              <a:t>Erika:11-16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B9C1-375F-C04F-8334-70827B9F5D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1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Questionnaire:</a:t>
            </a:r>
            <a:r>
              <a:rPr lang="en-US" baseline="0" dirty="0" smtClean="0"/>
              <a:t> employment rates, grad school, </a:t>
            </a:r>
            <a:r>
              <a:rPr lang="en-US" baseline="0" dirty="0" err="1" smtClean="0"/>
              <a:t>corr</a:t>
            </a:r>
            <a:r>
              <a:rPr lang="en-US" baseline="0" dirty="0" smtClean="0"/>
              <a:t>(major, job), distance from Pittsburgh, Salaries, Survey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B9C1-375F-C04F-8334-70827B9F5D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71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Original calculations:</a:t>
            </a:r>
            <a:r>
              <a:rPr lang="en-US" baseline="0" dirty="0" smtClean="0"/>
              <a:t> 95% CI, ME=0.05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FPC with N=1200 (estimate)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Meta analysis: n=100, 300, 600, 900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B9C1-375F-C04F-8334-70827B9F5D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7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Combined</a:t>
            </a:r>
            <a:r>
              <a:rPr lang="en-US" baseline="0" dirty="0" smtClean="0"/>
              <a:t> years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Aggregate salary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err="1" smtClean="0"/>
              <a:t>Indeed.com</a:t>
            </a:r>
            <a:r>
              <a:rPr lang="en-US" baseline="0" dirty="0" smtClean="0"/>
              <a:t> not accurate?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Can’t track salary change (all in 2010 $$$)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No graduate school rankings for architecture, music, or drama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baseline="0" dirty="0" smtClean="0"/>
              <a:t>CFA… why are you ridiculous?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Lots of freelance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Grad school tracking difficult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Salary difficult (paid by gig)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B9C1-375F-C04F-8334-70827B9F5D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85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r>
              <a:rPr lang="en-US" baseline="0" dirty="0" smtClean="0"/>
              <a:t> do CMU students stack up?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Effectiveness of survey methods?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Clustered vs. stratified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aseline="0" dirty="0" smtClean="0"/>
              <a:t>Effect of sample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EB9C1-375F-C04F-8334-70827B9F5D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7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affairs.cmu.edu/career/students_alumni/post-grad-survey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5159969"/>
            <a:ext cx="5458968" cy="1048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Undergraduate Prospects After Graduation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6190488"/>
            <a:ext cx="5458968" cy="621792"/>
          </a:xfrm>
        </p:spPr>
        <p:txBody>
          <a:bodyPr/>
          <a:lstStyle/>
          <a:p>
            <a:r>
              <a:rPr lang="en-US" dirty="0" smtClean="0"/>
              <a:t>Jason Sun, Erika Tang, and David Zimmerman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Employment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9048416"/>
              </p:ext>
            </p:extLst>
          </p:nvPr>
        </p:nvGraphicFramePr>
        <p:xfrm>
          <a:off x="4752523" y="2214563"/>
          <a:ext cx="409984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307"/>
                <a:gridCol w="683307"/>
                <a:gridCol w="683307"/>
                <a:gridCol w="683307"/>
                <a:gridCol w="683307"/>
                <a:gridCol w="683307"/>
              </a:tblGrid>
              <a:tr h="370840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Salary Descriptive Statistics (2009)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Avg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SD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Indeed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647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3000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240000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75519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29282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508996887"/>
              </p:ext>
            </p:extLst>
          </p:nvPr>
        </p:nvGraphicFramePr>
        <p:xfrm>
          <a:off x="4752523" y="4248855"/>
          <a:ext cx="409984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307"/>
                <a:gridCol w="683307"/>
                <a:gridCol w="683307"/>
                <a:gridCol w="683307"/>
                <a:gridCol w="683307"/>
                <a:gridCol w="683307"/>
              </a:tblGrid>
              <a:tr h="370840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Salary Descriptive Statistics (All)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Avg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SD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Indeed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1938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240000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73456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27688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14"/>
            <p:extLst>
              <p:ext uri="{D42A27DB-BD31-4B8C-83A1-F6EECF244321}">
                <p14:modId xmlns:p14="http://schemas.microsoft.com/office/powerpoint/2010/main" val="1803016630"/>
              </p:ext>
            </p:extLst>
          </p:nvPr>
        </p:nvGraphicFramePr>
        <p:xfrm>
          <a:off x="457200" y="2214563"/>
          <a:ext cx="4029018" cy="116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03"/>
                <a:gridCol w="671503"/>
                <a:gridCol w="671503"/>
                <a:gridCol w="671503"/>
                <a:gridCol w="671503"/>
                <a:gridCol w="671503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Salary Descriptive Statistics (2008)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Avg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SD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Indeed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658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1320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194000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71738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26332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15"/>
            <p:extLst>
              <p:ext uri="{D42A27DB-BD31-4B8C-83A1-F6EECF244321}">
                <p14:modId xmlns:p14="http://schemas.microsoft.com/office/powerpoint/2010/main" val="400391945"/>
              </p:ext>
            </p:extLst>
          </p:nvPr>
        </p:nvGraphicFramePr>
        <p:xfrm>
          <a:off x="457200" y="4224338"/>
          <a:ext cx="4029018" cy="116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03"/>
                <a:gridCol w="671503"/>
                <a:gridCol w="671503"/>
                <a:gridCol w="671503"/>
                <a:gridCol w="671503"/>
                <a:gridCol w="671503"/>
              </a:tblGrid>
              <a:tr h="370840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Salary Descriptive Statistics (2010)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Avg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SD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Indeed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633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203000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73132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27293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9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Employment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172851"/>
              </p:ext>
            </p:extLst>
          </p:nvPr>
        </p:nvGraphicFramePr>
        <p:xfrm>
          <a:off x="2178050" y="2209800"/>
          <a:ext cx="6508750" cy="391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Placeholder 5" descr="bag of money.pn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9762" b="-5976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1215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Graduate School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3885038"/>
              </p:ext>
            </p:extLst>
          </p:nvPr>
        </p:nvGraphicFramePr>
        <p:xfrm>
          <a:off x="457200" y="2214563"/>
          <a:ext cx="7396163" cy="1920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266679596"/>
              </p:ext>
            </p:extLst>
          </p:nvPr>
        </p:nvGraphicFramePr>
        <p:xfrm>
          <a:off x="457200" y="4224338"/>
          <a:ext cx="8315568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108"/>
                <a:gridCol w="1040748"/>
                <a:gridCol w="1385928"/>
                <a:gridCol w="1715478"/>
                <a:gridCol w="1056378"/>
                <a:gridCol w="1385928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Descriptive Statistics (2008-2010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 Deviation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Comparative</a:t>
                      </a:r>
                      <a:r>
                        <a:rPr lang="en-US" baseline="0" dirty="0" smtClean="0"/>
                        <a:t> 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34.402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Valid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14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Graduate School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416345"/>
              </p:ext>
            </p:extLst>
          </p:nvPr>
        </p:nvGraphicFramePr>
        <p:xfrm>
          <a:off x="457199" y="2209800"/>
          <a:ext cx="8237415" cy="391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23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Graduate School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011628"/>
              </p:ext>
            </p:extLst>
          </p:nvPr>
        </p:nvGraphicFramePr>
        <p:xfrm>
          <a:off x="2178050" y="2209800"/>
          <a:ext cx="6508750" cy="391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2125" y="5838775"/>
            <a:ext cx="3646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*Chart represents top 18.5% degrees sought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1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Distance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730247"/>
              </p:ext>
            </p:extLst>
          </p:nvPr>
        </p:nvGraphicFramePr>
        <p:xfrm>
          <a:off x="457200" y="2209800"/>
          <a:ext cx="6508750" cy="391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6350445"/>
            <a:ext cx="5845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*by percentage of graduates in the given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096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Finish data analysis</a:t>
            </a:r>
          </a:p>
          <a:p>
            <a:r>
              <a:rPr lang="en-US" dirty="0" smtClean="0"/>
              <a:t>Test various survey methods</a:t>
            </a:r>
          </a:p>
          <a:p>
            <a:r>
              <a:rPr lang="en-US" dirty="0" smtClean="0"/>
              <a:t>Write paper</a:t>
            </a:r>
          </a:p>
          <a:p>
            <a:r>
              <a:rPr lang="en-US" dirty="0" err="1" smtClean="0"/>
              <a:t>MoM</a:t>
            </a:r>
            <a:endParaRPr lang="en-US" dirty="0"/>
          </a:p>
        </p:txBody>
      </p:sp>
      <p:pic>
        <p:nvPicPr>
          <p:cNvPr id="5" name="Content Placeholder 4" descr="things-to-do.gif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" r="1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6055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2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Project</a:t>
            </a:r>
          </a:p>
          <a:p>
            <a:pPr lvl="1"/>
            <a:r>
              <a:rPr lang="en-US" dirty="0" smtClean="0"/>
              <a:t>Question and Motivation</a:t>
            </a:r>
          </a:p>
          <a:p>
            <a:pPr lvl="1"/>
            <a:r>
              <a:rPr lang="en-US" dirty="0" smtClean="0"/>
              <a:t>Data Collection and “Questionnaire”</a:t>
            </a:r>
          </a:p>
          <a:p>
            <a:r>
              <a:rPr lang="en-US" dirty="0" smtClean="0"/>
              <a:t>Issues</a:t>
            </a:r>
          </a:p>
          <a:p>
            <a:r>
              <a:rPr lang="en-US" dirty="0" smtClean="0"/>
              <a:t>Successes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To do…</a:t>
            </a:r>
          </a:p>
        </p:txBody>
      </p:sp>
    </p:spTree>
    <p:extLst>
      <p:ext uri="{BB962C8B-B14F-4D97-AF65-F5344CB8AC3E}">
        <p14:creationId xmlns:p14="http://schemas.microsoft.com/office/powerpoint/2010/main" val="114110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Question and Motivation</a:t>
            </a:r>
            <a:endParaRPr lang="en-US" dirty="0"/>
          </a:p>
        </p:txBody>
      </p:sp>
      <p:pic>
        <p:nvPicPr>
          <p:cNvPr id="12" name="Content Placeholder 11" descr="student-debt.gif"/>
          <p:cNvPicPr>
            <a:picLocks noGrp="1" noChangeAspect="1"/>
          </p:cNvPicPr>
          <p:nvPr>
            <p:ph sz="half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810" r="-42810"/>
          <a:stretch>
            <a:fillRect/>
          </a:stretch>
        </p:blipFill>
        <p:spPr>
          <a:xfrm>
            <a:off x="6065837" y="4224338"/>
            <a:ext cx="3565525" cy="1920875"/>
          </a:xfr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706909" y="2206785"/>
            <a:ext cx="2981160" cy="3938427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job placement and graduate school opportunities available to Carnegie Mellon Undergraduates?</a:t>
            </a:r>
          </a:p>
          <a:p>
            <a:r>
              <a:rPr lang="en-US" dirty="0" smtClean="0"/>
              <a:t>Student debt</a:t>
            </a:r>
          </a:p>
          <a:p>
            <a:r>
              <a:rPr lang="en-US" dirty="0" smtClean="0"/>
              <a:t>Inflated job placement ratings from law schools</a:t>
            </a:r>
          </a:p>
          <a:p>
            <a:endParaRPr lang="en-US" dirty="0"/>
          </a:p>
        </p:txBody>
      </p:sp>
      <p:pic>
        <p:nvPicPr>
          <p:cNvPr id="11" name="Content Placeholder 6" descr="graduation.jpeg"/>
          <p:cNvPicPr>
            <a:picLocks noGrp="1" noChangeAspect="1"/>
          </p:cNvPicPr>
          <p:nvPr>
            <p:ph sz="half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296" r="-182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375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Data Collection and “Questionnaire”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Post-Graduation Survey Results from Career Center</a:t>
            </a:r>
          </a:p>
          <a:p>
            <a:pPr lvl="1"/>
            <a:r>
              <a:rPr lang="en-US" dirty="0">
                <a:hlinkClick r:id="rId3"/>
              </a:rPr>
              <a:t>http://www.studentaffairs.cmu.edu/career/students_alumni/post-grad-survey/</a:t>
            </a:r>
            <a:r>
              <a:rPr lang="en-US" dirty="0" smtClean="0">
                <a:hlinkClick r:id="rId3"/>
              </a:rPr>
              <a:t>index.html</a:t>
            </a:r>
            <a:endParaRPr lang="en-US" dirty="0" smtClean="0"/>
          </a:p>
          <a:p>
            <a:pPr lvl="1"/>
            <a:r>
              <a:rPr lang="en-US" dirty="0" smtClean="0"/>
              <a:t>includes such a large portion of the undergraduate student population, it is almost census data</a:t>
            </a:r>
          </a:p>
          <a:p>
            <a:r>
              <a:rPr lang="en-US" dirty="0" smtClean="0"/>
              <a:t>No formal questionnaire</a:t>
            </a:r>
          </a:p>
          <a:p>
            <a:pPr lvl="1"/>
            <a:r>
              <a:rPr lang="en-US" dirty="0" smtClean="0"/>
              <a:t>Check list of information and inferences we want to find</a:t>
            </a:r>
          </a:p>
        </p:txBody>
      </p:sp>
    </p:spTree>
    <p:extLst>
      <p:ext uri="{BB962C8B-B14F-4D97-AF65-F5344CB8AC3E}">
        <p14:creationId xmlns:p14="http://schemas.microsoft.com/office/powerpoint/2010/main" val="18224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Sample Selection and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previous calculations, needed n=292</a:t>
            </a:r>
          </a:p>
          <a:p>
            <a:pPr lvl="1"/>
            <a:r>
              <a:rPr lang="en-US" dirty="0" smtClean="0"/>
              <a:t>Have n=3331</a:t>
            </a:r>
          </a:p>
          <a:p>
            <a:r>
              <a:rPr lang="en-US" dirty="0" smtClean="0"/>
              <a:t>Compiled all Career Center Data into on Excel file</a:t>
            </a:r>
          </a:p>
          <a:p>
            <a:pPr lvl="1"/>
            <a:r>
              <a:rPr lang="en-US" dirty="0" smtClean="0"/>
              <a:t>Years 2008-2010</a:t>
            </a:r>
          </a:p>
          <a:p>
            <a:r>
              <a:rPr lang="en-US" dirty="0" smtClean="0"/>
              <a:t>Meta Analysis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=100, 300, 600, 900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33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Data lacking uniform</a:t>
            </a:r>
          </a:p>
          <a:p>
            <a:r>
              <a:rPr lang="en-US" dirty="0" smtClean="0"/>
              <a:t>Some data is aggregate</a:t>
            </a:r>
          </a:p>
          <a:p>
            <a:r>
              <a:rPr lang="en-US" dirty="0" smtClean="0"/>
              <a:t>Non-response units</a:t>
            </a:r>
          </a:p>
          <a:p>
            <a:pPr lvl="1"/>
            <a:r>
              <a:rPr lang="en-US" dirty="0" smtClean="0"/>
              <a:t>Bias?</a:t>
            </a:r>
          </a:p>
          <a:p>
            <a:r>
              <a:rPr lang="en-US" dirty="0" smtClean="0"/>
              <a:t>Graduate School Rankings</a:t>
            </a:r>
          </a:p>
          <a:p>
            <a:pPr lvl="1"/>
            <a:r>
              <a:rPr lang="en-US" dirty="0" smtClean="0"/>
              <a:t>Fiske, US News</a:t>
            </a:r>
          </a:p>
          <a:p>
            <a:r>
              <a:rPr lang="en-US" dirty="0" smtClean="0"/>
              <a:t>Actual vs. perceived job correlation</a:t>
            </a:r>
          </a:p>
          <a:p>
            <a:r>
              <a:rPr lang="en-US" dirty="0" err="1" smtClean="0"/>
              <a:t>Indeed.com</a:t>
            </a:r>
            <a:r>
              <a:rPr lang="en-US" dirty="0" smtClean="0"/>
              <a:t> salaries</a:t>
            </a:r>
          </a:p>
          <a:p>
            <a:r>
              <a:rPr lang="en-US" dirty="0" smtClean="0"/>
              <a:t>Too much data</a:t>
            </a:r>
          </a:p>
          <a:p>
            <a:r>
              <a:rPr lang="en-US" dirty="0" smtClean="0"/>
              <a:t>Data coding</a:t>
            </a:r>
          </a:p>
          <a:p>
            <a:r>
              <a:rPr lang="en-US" dirty="0" smtClean="0"/>
              <a:t>CFA!!!</a:t>
            </a:r>
            <a:endParaRPr lang="en-US" dirty="0"/>
          </a:p>
        </p:txBody>
      </p:sp>
      <p:pic>
        <p:nvPicPr>
          <p:cNvPr id="5" name="Content Placeholder 4" descr="frustration-why-do-idiots-tend-to-have-strong-necks-demotivational-poster-1272766224.jpe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168" b="-141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2861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Career Center cooperation</a:t>
            </a:r>
          </a:p>
          <a:p>
            <a:r>
              <a:rPr lang="en-US" dirty="0" smtClean="0"/>
              <a:t>Data synthesis</a:t>
            </a:r>
          </a:p>
          <a:p>
            <a:r>
              <a:rPr lang="en-US" dirty="0" smtClean="0"/>
              <a:t>Have response rates</a:t>
            </a:r>
          </a:p>
          <a:p>
            <a:r>
              <a:rPr lang="en-US" dirty="0" smtClean="0"/>
              <a:t>Beginnings of Analysis</a:t>
            </a:r>
            <a:endParaRPr lang="en-US" dirty="0"/>
          </a:p>
        </p:txBody>
      </p:sp>
      <p:pic>
        <p:nvPicPr>
          <p:cNvPr id="6" name="Content Placeholder 5" descr="success_baby.jpe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993" b="-329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1891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Sample Information</a:t>
            </a:r>
            <a:endParaRPr lang="en-US" dirty="0"/>
          </a:p>
        </p:txBody>
      </p:sp>
      <p:pic>
        <p:nvPicPr>
          <p:cNvPr id="11" name="Content Placeholder 10" descr="raised-hands.jpeg"/>
          <p:cNvPicPr>
            <a:picLocks noGrp="1" noChangeAspect="1"/>
          </p:cNvPicPr>
          <p:nvPr>
            <p:ph sz="half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13" r="-11613"/>
          <a:stretch>
            <a:fillRect/>
          </a:stretch>
        </p:blipFill>
        <p:spPr/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n=3311</a:t>
            </a:r>
          </a:p>
          <a:p>
            <a:pPr lvl="1"/>
            <a:r>
              <a:rPr lang="en-US" dirty="0"/>
              <a:t>Response rate of 81.73% (from 3311/4051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sz="half" idx="14"/>
            <p:extLst>
              <p:ext uri="{D42A27DB-BD31-4B8C-83A1-F6EECF244321}">
                <p14:modId xmlns:p14="http://schemas.microsoft.com/office/powerpoint/2010/main" val="2200372054"/>
              </p:ext>
            </p:extLst>
          </p:nvPr>
        </p:nvGraphicFramePr>
        <p:xfrm>
          <a:off x="457200" y="2214563"/>
          <a:ext cx="356552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763"/>
                <a:gridCol w="17827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Graduates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4051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7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Analysis: Employment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5211079"/>
              </p:ext>
            </p:extLst>
          </p:nvPr>
        </p:nvGraphicFramePr>
        <p:xfrm>
          <a:off x="4283075" y="2214563"/>
          <a:ext cx="356552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763"/>
                <a:gridCol w="17827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 Employed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CFA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21.51%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80.51%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Tepper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63.04%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14"/>
            <p:extLst>
              <p:ext uri="{D42A27DB-BD31-4B8C-83A1-F6EECF244321}">
                <p14:modId xmlns:p14="http://schemas.microsoft.com/office/powerpoint/2010/main" val="2002178986"/>
              </p:ext>
            </p:extLst>
          </p:nvPr>
        </p:nvGraphicFramePr>
        <p:xfrm>
          <a:off x="457200" y="2214563"/>
          <a:ext cx="356552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763"/>
                <a:gridCol w="17827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 Employed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29.03%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37.43%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35.61%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34.12%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739116003"/>
              </p:ext>
            </p:extLst>
          </p:nvPr>
        </p:nvGraphicFramePr>
        <p:xfrm>
          <a:off x="482600" y="4529138"/>
          <a:ext cx="6688015" cy="215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1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204</TotalTime>
  <Words>535</Words>
  <Application>Microsoft Office PowerPoint</Application>
  <PresentationFormat>화면 슬라이드 쇼(4:3)</PresentationFormat>
  <Paragraphs>188</Paragraphs>
  <Slides>17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Plaza</vt:lpstr>
      <vt:lpstr>Undergraduate Prospects After Graduation</vt:lpstr>
      <vt:lpstr>Agenda</vt:lpstr>
      <vt:lpstr>Review: Question and Motivation</vt:lpstr>
      <vt:lpstr>Review: Data Collection and “Questionnaire”</vt:lpstr>
      <vt:lpstr>Review: Sample Selection and Method</vt:lpstr>
      <vt:lpstr>Issues</vt:lpstr>
      <vt:lpstr>Successes</vt:lpstr>
      <vt:lpstr>Analysis: Sample Information</vt:lpstr>
      <vt:lpstr>Analysis: Employment</vt:lpstr>
      <vt:lpstr>Analysis: Employment</vt:lpstr>
      <vt:lpstr>Analysis: Employment</vt:lpstr>
      <vt:lpstr>Analysis: Graduate School</vt:lpstr>
      <vt:lpstr>Analysis: Graduate School</vt:lpstr>
      <vt:lpstr>Analysis: Graduate School</vt:lpstr>
      <vt:lpstr>Analysis: Distance</vt:lpstr>
      <vt:lpstr>To do…</vt:lpstr>
      <vt:lpstr>Questions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Prospects After Graduation</dc:title>
  <dc:creator>Erika Tang</dc:creator>
  <cp:lastModifiedBy>USER</cp:lastModifiedBy>
  <cp:revision>27</cp:revision>
  <dcterms:created xsi:type="dcterms:W3CDTF">2011-04-22T19:02:49Z</dcterms:created>
  <dcterms:modified xsi:type="dcterms:W3CDTF">2011-04-26T18:58:54Z</dcterms:modified>
</cp:coreProperties>
</file>