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2.xml" ContentType="application/vnd.openxmlformats-officedocument.presentationml.slideMaster+xml"/>
  <Override PartName="/ppt/notesSlides/notesSlide12.xml" ContentType="application/vnd.openxmlformats-officedocument.presentationml.notes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notesSlides/notesSlide5.xml" ContentType="application/vnd.openxmlformats-officedocument.presentationml.notes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notesSlides/notesSlide6.xml" ContentType="application/vnd.openxmlformats-officedocument.presentationml.notesSlide+xml"/>
  <Override PartName="/ppt/slideLayouts/slideLayout1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1" r:id="rId1"/>
    <p:sldMasterId id="2147483878" r:id="rId2"/>
  </p:sldMasterIdLst>
  <p:notesMasterIdLst>
    <p:notesMasterId r:id="rId17"/>
  </p:notesMasterIdLst>
  <p:sldIdLst>
    <p:sldId id="256" r:id="rId3"/>
    <p:sldId id="257" r:id="rId4"/>
    <p:sldId id="258" r:id="rId5"/>
    <p:sldId id="259" r:id="rId6"/>
    <p:sldId id="260" r:id="rId7"/>
    <p:sldId id="261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914400" lvl="1" indent="-317500">
              <a:buClr>
                <a:srgbClr val="000000"/>
              </a:buClr>
              <a:buSzPct val="127272"/>
              <a:buFont typeface="Courier New"/>
              <a:buChar char="o"/>
            </a:pPr>
            <a:r>
              <a:rPr sz="1100"/>
              <a:t>
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08" name="Shape 10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dirty="0"/>
              <a:t>Jessica</a:t>
            </a:r>
          </a:p>
          <a:p>
            <a:pPr lvl="0">
              <a:buNone/>
            </a:pPr>
            <a:r>
              <a:rPr dirty="0"/>
              <a:t>human errors from sampling (esp when doing it manually</a:t>
            </a:r>
            <a:r>
              <a:rPr dirty="0" smtClean="0"/>
              <a:t>)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Sampling errors (</a:t>
            </a:r>
            <a:r>
              <a:rPr lang="en-US" dirty="0" err="1" smtClean="0"/>
              <a:t>bw</a:t>
            </a:r>
            <a:r>
              <a:rPr lang="en-US" dirty="0" smtClean="0"/>
              <a:t> sampling frame and sample)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14" name="Shape 114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/>
              <a:t>Kayco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/>
              <a:t>Kayco</a:t>
            </a:r>
          </a:p>
          <a:p>
            <a:pPr lvl="0" rtl="0">
              <a:buNone/>
            </a:pPr>
            <a:r>
              <a:rPr/>
              <a:t>target group, different group's satisfaction wrt search platform</a:t>
            </a:r>
          </a:p>
          <a:p>
            <a:endParaRPr/>
          </a:p>
          <a:p>
            <a:pPr lvl="0">
              <a:buNone/>
            </a:pPr>
            <a:r>
              <a:rPr/>
              <a:t>ex. if there is a significant difference between grads and undergrads on platform preferences, we can target future platforms accordingly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51" name="Shape 51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/>
              <a:t>Z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63" name="Shape 6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/>
              <a:t>Z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/>
              <a:t>Z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78" name="Shape 78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/>
              <a:t>Emily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/>
              <a:t>Terence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96" name="Shape 96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/>
              <a:t>Terence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lg" len="lg"/>
            <a:tailEnd type="none" w="lg" len="lg"/>
          </a:ln>
        </p:spPr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>
              <a:buNone/>
            </a:pPr>
            <a:r>
              <a:rPr/>
              <a:t>Jessica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" type="title">
  <p:cSld name="titl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ctrTitle"/>
          </p:nvPr>
        </p:nvSpPr>
        <p:spPr>
          <a:xfrm>
            <a:off x="685800" y="2111123"/>
            <a:ext cx="7772400" cy="1546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52B54-BC1D-466E-98B4-B0082340936C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8C9F-E380-43A3-ADC1-0217F1EB7573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C791-6992-4CCF-A244-B250C8BB22F1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20578-B892-4967-98F8-D0B4A045ADFD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CBDCDF1B-54EC-4432-8649-0FE40DD46F86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DA6A0B-D499-425D-9760-7E378B1D24E7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1B973-48D0-47D2-BD1A-81DAC74A0928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14E26-7EC0-4FCC-8AD8-71E9EC27DEDB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x" type="tx">
  <p:cSld name="tx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woColTx" type="twoColTx">
  <p:cSld name="twoColTx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994524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body" idx="2"/>
          </p:nvPr>
        </p:nvSpPr>
        <p:spPr>
          <a:xfrm>
            <a:off x="4692273" y="1600200"/>
            <a:ext cx="3994524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Only" type="titleOnly">
  <p:cSld name="title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CAPTION_ONLY">
  <p:cSld name="CAPTION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blank" type="blank">
  <p:cSld name="blank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3F8A63-F2A1-44A4-A4D1-B2B9C28AB9DB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870FB-149D-4255-9221-CF258F891615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F108C-2518-4D60-9FAF-6346FD9D7826}" type="datetime1">
              <a:rPr lang="en-US" smtClean="0"/>
              <a:pPr/>
              <a:t>3/26/12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18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3.xml"/><Relationship Id="rId8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3/26/12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sz="3000">
                <a:solidFill>
                  <a:srgbClr val="000000"/>
                </a:solidFill>
              </a:rPr>
              <a:t>Analysis of the Off-Campus Housing Search for CMU Students</a:t>
            </a:r>
          </a:p>
        </p:txBody>
      </p:sp>
      <p:sp>
        <p:nvSpPr>
          <p:cNvPr id="42" name="Shape 4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182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sz="1800" dirty="0"/>
              <a:t>36-303 | Team E</a:t>
            </a:r>
          </a:p>
          <a:p>
            <a:pPr>
              <a:buNone/>
            </a:pPr>
            <a:r>
              <a:rPr sz="1800" dirty="0"/>
              <a:t>ZhiJun (Z) Huang, Cen (Kayco) Zhou,</a:t>
            </a:r>
            <a:r>
              <a:rPr sz="1800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sz="1800" dirty="0" smtClean="0"/>
              <a:t>Jiaxi </a:t>
            </a:r>
            <a:r>
              <a:rPr sz="1800" dirty="0"/>
              <a:t>(Jessica) Cui, Terence Kwak, Emily Lee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/>
              <a:t>Conclusion: deadlines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25083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Follow up email to be sent 1 week after email with survey link</a:t>
            </a:r>
            <a:endParaRPr sz="1800" dirty="0" smtClean="0"/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P</a:t>
            </a:r>
            <a:r>
              <a:rPr sz="1800" dirty="0" smtClean="0"/>
              <a:t>otential </a:t>
            </a:r>
            <a:r>
              <a:rPr sz="1800" dirty="0"/>
              <a:t>additional follow-up email close to deadline, in the event we </a:t>
            </a:r>
            <a:r>
              <a:rPr sz="1800" dirty="0" smtClean="0"/>
              <a:t>do</a:t>
            </a:r>
            <a:r>
              <a:rPr lang="en-US" sz="1800" dirty="0" smtClean="0"/>
              <a:t> not</a:t>
            </a:r>
            <a:r>
              <a:rPr sz="1800" dirty="0" smtClean="0"/>
              <a:t> </a:t>
            </a:r>
            <a:r>
              <a:rPr sz="1800" dirty="0"/>
              <a:t>get enough respondents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Survey cut-off date will </a:t>
            </a:r>
            <a:r>
              <a:rPr sz="1800" dirty="0" smtClean="0"/>
              <a:t>be </a:t>
            </a:r>
            <a:r>
              <a:rPr sz="1800" dirty="0"/>
              <a:t>April 14</a:t>
            </a:r>
            <a:r>
              <a:rPr sz="1800" baseline="30000" dirty="0"/>
              <a:t>th</a:t>
            </a:r>
            <a:endParaRPr sz="1800" dirty="0" smtClean="0"/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S</a:t>
            </a:r>
            <a:r>
              <a:rPr sz="1800" dirty="0" smtClean="0"/>
              <a:t>urvey </a:t>
            </a:r>
            <a:r>
              <a:rPr sz="1800" dirty="0"/>
              <a:t>will be up for</a:t>
            </a:r>
            <a:r>
              <a:rPr sz="1800" dirty="0" smtClean="0"/>
              <a:t> </a:t>
            </a:r>
            <a:r>
              <a:rPr lang="en-US" sz="1800" dirty="0" smtClean="0"/>
              <a:t>around </a:t>
            </a:r>
            <a:r>
              <a:rPr sz="1800" dirty="0" smtClean="0"/>
              <a:t>2 </a:t>
            </a:r>
            <a:r>
              <a:rPr sz="1800" dirty="0"/>
              <a:t>weeks</a:t>
            </a:r>
            <a:endParaRPr sz="1800" dirty="0" smtClean="0"/>
          </a:p>
          <a:p>
            <a:pPr marL="1371600" marR="0" lvl="2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1800" dirty="0" smtClean="0"/>
              <a:t>J</a:t>
            </a:r>
            <a:r>
              <a:rPr sz="1800" dirty="0" smtClean="0"/>
              <a:t>ust </a:t>
            </a:r>
            <a:r>
              <a:rPr sz="1800" dirty="0"/>
              <a:t>enough time to collect data, but not too long</a:t>
            </a:r>
          </a:p>
          <a:p>
            <a:endParaRPr sz="1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 dirty="0"/>
              <a:t>Conclusion:</a:t>
            </a:r>
            <a:r>
              <a:rPr dirty="0" smtClean="0"/>
              <a:t> </a:t>
            </a:r>
            <a:r>
              <a:rPr lang="en-US" dirty="0" smtClean="0"/>
              <a:t>A</a:t>
            </a:r>
            <a:r>
              <a:rPr lang="en-US" dirty="0" smtClean="0"/>
              <a:t>dvice</a:t>
            </a:r>
            <a:endParaRPr dirty="0"/>
          </a:p>
        </p:txBody>
      </p:sp>
      <p:sp>
        <p:nvSpPr>
          <p:cNvPr id="104" name="Shape 104"/>
          <p:cNvSpPr>
            <a:spLocks noGrp="1"/>
          </p:cNvSpPr>
          <p:nvPr>
            <p:ph type="body" idx="1"/>
          </p:nvPr>
        </p:nvSpPr>
        <p:spPr>
          <a:xfrm>
            <a:off x="457200" y="1447803"/>
            <a:ext cx="8229600" cy="34804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Advice</a:t>
            </a:r>
            <a:endParaRPr sz="1800" dirty="0" smtClean="0"/>
          </a:p>
          <a:p>
            <a:pPr marL="914400" lvl="1" indent="-3810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E</a:t>
            </a:r>
            <a:r>
              <a:rPr sz="1800" dirty="0" smtClean="0"/>
              <a:t>xpect </a:t>
            </a:r>
            <a:r>
              <a:rPr sz="1800" dirty="0"/>
              <a:t>delays and difficulties with human subjects; plan deadlines accordingly</a:t>
            </a:r>
          </a:p>
          <a:p>
            <a:pPr marL="1371600" lvl="2" indent="-381000" rtl="0">
              <a:buClr>
                <a:schemeClr val="dk1"/>
              </a:buClr>
              <a:buFont typeface="Wingdings"/>
              <a:buChar char="§"/>
            </a:pPr>
            <a:r>
              <a:rPr sz="1800" dirty="0"/>
              <a:t>IRB, CITI (confidentiality, consent)</a:t>
            </a:r>
            <a:endParaRPr sz="1800" dirty="0" smtClean="0"/>
          </a:p>
          <a:p>
            <a:pPr marL="1371600" lvl="2" indent="-381000" rtl="0">
              <a:buClr>
                <a:schemeClr val="dk1"/>
              </a:buClr>
              <a:buFont typeface="Wingdings"/>
              <a:buChar char="§"/>
            </a:pPr>
            <a:r>
              <a:rPr lang="en-US" sz="1800" dirty="0" smtClean="0"/>
              <a:t>N</a:t>
            </a:r>
            <a:r>
              <a:rPr sz="1800" dirty="0" smtClean="0"/>
              <a:t>on</a:t>
            </a:r>
            <a:r>
              <a:rPr sz="1800" dirty="0"/>
              <a:t>-response</a:t>
            </a:r>
            <a:endParaRPr sz="1800" dirty="0" smtClean="0"/>
          </a:p>
          <a:p>
            <a:pPr marL="1371600" lvl="2" indent="-381000" rtl="0">
              <a:buClr>
                <a:schemeClr val="dk1"/>
              </a:buClr>
              <a:buFont typeface="Wingdings"/>
              <a:buChar char="§"/>
            </a:pPr>
            <a:r>
              <a:rPr lang="en-US" sz="1800" dirty="0" smtClean="0"/>
              <a:t>O</a:t>
            </a:r>
            <a:r>
              <a:rPr sz="1800" dirty="0" smtClean="0"/>
              <a:t>ther </a:t>
            </a:r>
            <a:r>
              <a:rPr lang="en-US" sz="1800" dirty="0" smtClean="0"/>
              <a:t>errors</a:t>
            </a:r>
            <a:endParaRPr sz="1800" dirty="0" smtClean="0"/>
          </a:p>
          <a:p>
            <a:pPr marL="914400" lvl="1" indent="-3810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E</a:t>
            </a:r>
            <a:r>
              <a:rPr sz="1800" dirty="0" smtClean="0"/>
              <a:t>xpect </a:t>
            </a:r>
            <a:r>
              <a:rPr sz="1800" dirty="0"/>
              <a:t>slight errors in randomly sampling</a:t>
            </a:r>
            <a:endParaRPr sz="1800" dirty="0" smtClean="0"/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</a:pPr>
            <a:r>
              <a:rPr lang="en-US" sz="1800" dirty="0" smtClean="0"/>
              <a:t>A</a:t>
            </a:r>
            <a:r>
              <a:rPr sz="1800" dirty="0" smtClean="0"/>
              <a:t>ccount </a:t>
            </a:r>
            <a:r>
              <a:rPr sz="1800" dirty="0"/>
              <a:t>for that error</a:t>
            </a:r>
            <a:endParaRPr sz="1800" dirty="0" smtClean="0"/>
          </a:p>
          <a:p>
            <a: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</a:pPr>
            <a:r>
              <a:rPr lang="en-US" sz="1800" dirty="0" smtClean="0"/>
              <a:t>I</a:t>
            </a:r>
            <a:r>
              <a:rPr sz="1800" dirty="0" smtClean="0"/>
              <a:t>f </a:t>
            </a:r>
            <a:r>
              <a:rPr sz="1800" dirty="0"/>
              <a:t>possible work with digital formats</a:t>
            </a:r>
          </a:p>
          <a:p>
            <a:endParaRPr sz="1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/>
              <a:t>Future Direction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186458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Non-response</a:t>
            </a:r>
            <a:endParaRPr sz="1800" dirty="0" smtClean="0"/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P</a:t>
            </a:r>
            <a:r>
              <a:rPr sz="1800" dirty="0" smtClean="0"/>
              <a:t>rogrammed </a:t>
            </a:r>
            <a:r>
              <a:rPr sz="1800" dirty="0"/>
              <a:t>survey so that we will only get completed questionnaires</a:t>
            </a:r>
            <a:endParaRPr sz="1800" dirty="0" smtClean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 sz="1800" dirty="0" smtClean="0"/>
              <a:t>M</a:t>
            </a:r>
            <a:r>
              <a:rPr sz="1800" dirty="0" smtClean="0"/>
              <a:t>ay </a:t>
            </a:r>
            <a:r>
              <a:rPr sz="1800" dirty="0"/>
              <a:t>need to weigh undergrads vs grads </a:t>
            </a:r>
          </a:p>
          <a:p>
            <a:endParaRPr sz="1800" dirty="0"/>
          </a:p>
          <a:p>
            <a:endParaRPr sz="18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/>
              <a:t>Future Direction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457200" y="1464736"/>
            <a:ext cx="8229600" cy="205181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Analysis</a:t>
            </a:r>
            <a:endParaRPr sz="1800" dirty="0" smtClean="0"/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U</a:t>
            </a:r>
            <a:r>
              <a:rPr sz="1800" dirty="0" smtClean="0"/>
              <a:t>se </a:t>
            </a:r>
            <a:r>
              <a:rPr sz="1800" dirty="0"/>
              <a:t>R to analyze </a:t>
            </a:r>
            <a:r>
              <a:rPr sz="1800" dirty="0" smtClean="0"/>
              <a:t>data</a:t>
            </a:r>
          </a:p>
          <a:p>
            <a:pPr marL="1371600" marR="0" lvl="2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1800" dirty="0" smtClean="0"/>
              <a:t>R</a:t>
            </a:r>
            <a:r>
              <a:rPr sz="1800" dirty="0" smtClean="0"/>
              <a:t>elationship </a:t>
            </a:r>
            <a:r>
              <a:rPr sz="1800" dirty="0"/>
              <a:t>of satisfaction to search platform and preferences</a:t>
            </a:r>
            <a:endParaRPr sz="1800" dirty="0" smtClean="0"/>
          </a:p>
          <a:p>
            <a:pPr marL="1371600" lvl="2" indent="-381000" rtl="0">
              <a:buClr>
                <a:schemeClr val="dk1"/>
              </a:buClr>
              <a:buSzPct val="80000"/>
              <a:buFont typeface="Arial"/>
              <a:buChar char="•"/>
            </a:pPr>
            <a:r>
              <a:rPr lang="en-US" sz="1800" dirty="0" smtClean="0"/>
              <a:t>B</a:t>
            </a:r>
            <a:r>
              <a:rPr sz="1800" dirty="0" smtClean="0"/>
              <a:t>y </a:t>
            </a:r>
            <a:r>
              <a:rPr sz="1800" dirty="0"/>
              <a:t>groups (demographic information, especially grad/undergrad) with respect to satisfaction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3149602" y="1794933"/>
            <a:ext cx="3234266" cy="240062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dirty="0" smtClean="0"/>
              <a:t>Questions</a:t>
            </a:r>
            <a:r>
              <a:rPr dirty="0"/>
              <a:t>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sz="3000"/>
              <a:t>Agenda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29392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>
                <a:solidFill>
                  <a:srgbClr val="000000"/>
                </a:solidFill>
              </a:rPr>
              <a:t>Research Question and Motivation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>
                <a:solidFill>
                  <a:srgbClr val="000000"/>
                </a:solidFill>
              </a:rPr>
              <a:t>Questionnaire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>
                <a:solidFill>
                  <a:srgbClr val="000000"/>
                </a:solidFill>
              </a:rPr>
              <a:t>Sample Selection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>
                <a:solidFill>
                  <a:srgbClr val="000000"/>
                </a:solidFill>
              </a:rPr>
              <a:t>Survey Setup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>
                <a:solidFill>
                  <a:srgbClr val="000000"/>
                </a:solidFill>
              </a:rPr>
              <a:t>Glitches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>
                <a:solidFill>
                  <a:srgbClr val="000000"/>
                </a:solidFill>
              </a:rPr>
              <a:t>Success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 smtClean="0">
                <a:solidFill>
                  <a:srgbClr val="000000"/>
                </a:solidFill>
              </a:rPr>
              <a:t>Conclusion</a:t>
            </a:r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 smtClean="0">
                <a:solidFill>
                  <a:srgbClr val="000000"/>
                </a:solidFill>
              </a:rPr>
              <a:t>Future Direction</a:t>
            </a:r>
            <a:endParaRPr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sz="3000">
                <a:solidFill>
                  <a:srgbClr val="000000"/>
                </a:solidFill>
              </a:rPr>
              <a:t>Research Question and Motivation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45448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>
              <a:buClrTx/>
              <a:buSzPct val="167000"/>
              <a:buFont typeface="Arial"/>
              <a:buChar char="•"/>
            </a:pPr>
            <a:r>
              <a:rPr sz="1800" dirty="0" smtClean="0"/>
              <a:t>Research Question</a:t>
            </a:r>
            <a:endParaRPr lang="en-US" sz="1800" dirty="0" smtClean="0"/>
          </a:p>
          <a:p>
            <a:pPr lvl="1">
              <a:buClrTx/>
              <a:buSzPct val="100000"/>
              <a:buFont typeface="Courier New"/>
              <a:buChar char="o"/>
            </a:pPr>
            <a:r>
              <a:rPr sz="1800" dirty="0" smtClean="0"/>
              <a:t>What </a:t>
            </a:r>
            <a:r>
              <a:rPr sz="1800" dirty="0"/>
              <a:t>are the common platforms used in the search of off-campus housing</a:t>
            </a:r>
            <a:r>
              <a:rPr sz="1800" dirty="0" smtClean="0"/>
              <a:t>?</a:t>
            </a:r>
            <a:endParaRPr lang="en-US" sz="1800" dirty="0" smtClean="0"/>
          </a:p>
          <a:p>
            <a:pPr lvl="1">
              <a:buClrTx/>
              <a:buSzPct val="100000"/>
              <a:buFont typeface="Courier New"/>
              <a:buChar char="o"/>
            </a:pPr>
            <a:r>
              <a:rPr sz="1800" dirty="0" smtClean="0"/>
              <a:t>What </a:t>
            </a:r>
            <a:r>
              <a:rPr sz="1800" dirty="0"/>
              <a:t>are your preferences for off-campus housing?</a:t>
            </a:r>
            <a:r>
              <a:rPr sz="1800" dirty="0" smtClean="0"/>
              <a:t> </a:t>
            </a:r>
            <a:endParaRPr lang="en-US" sz="1800" dirty="0" smtClean="0"/>
          </a:p>
          <a:p>
            <a:pPr lvl="1">
              <a:buClrTx/>
              <a:buSzPct val="100000"/>
              <a:buFont typeface="Courier New"/>
              <a:buChar char="o"/>
            </a:pPr>
            <a:r>
              <a:rPr sz="1800" dirty="0" smtClean="0"/>
              <a:t>Do </a:t>
            </a:r>
            <a:r>
              <a:rPr sz="1800" dirty="0"/>
              <a:t>you think this searching experience can be improved, if so, in what ways</a:t>
            </a:r>
            <a:r>
              <a:rPr sz="1800" dirty="0" smtClean="0"/>
              <a:t>?</a:t>
            </a:r>
            <a:endParaRPr lang="en-US" sz="1800" dirty="0" smtClean="0"/>
          </a:p>
          <a:p>
            <a:pPr>
              <a:buClrTx/>
              <a:buSzPct val="167000"/>
              <a:buFont typeface="Arial"/>
              <a:buChar char="•"/>
            </a:pPr>
            <a:r>
              <a:rPr sz="1800" dirty="0" smtClean="0"/>
              <a:t>Motivation </a:t>
            </a:r>
            <a:endParaRPr lang="en-US" sz="1800" dirty="0" smtClean="0"/>
          </a:p>
          <a:p>
            <a:pPr lvl="1">
              <a:buClrTx/>
              <a:buSzPct val="100000"/>
              <a:buFont typeface="Courier New"/>
              <a:buChar char="o"/>
            </a:pPr>
            <a:r>
              <a:rPr sz="1800" dirty="0" smtClean="0"/>
              <a:t>Survey </a:t>
            </a:r>
            <a:r>
              <a:rPr sz="1800" dirty="0"/>
              <a:t>intended to identify the existing difficulty in the search </a:t>
            </a:r>
            <a:r>
              <a:rPr sz="1800" dirty="0" smtClean="0"/>
              <a:t>process</a:t>
            </a:r>
            <a:endParaRPr lang="en-US" sz="1800" dirty="0" smtClean="0"/>
          </a:p>
          <a:p>
            <a:pPr lvl="1">
              <a:buClrTx/>
              <a:buSzPct val="100000"/>
              <a:buFont typeface="Courier New"/>
              <a:buChar char="o"/>
            </a:pPr>
            <a:r>
              <a:rPr sz="1800" dirty="0" smtClean="0"/>
              <a:t>Looking </a:t>
            </a:r>
            <a:r>
              <a:rPr sz="1800" dirty="0"/>
              <a:t>for possible ways to improve off-campus housing search </a:t>
            </a:r>
            <a:r>
              <a:rPr sz="1800" dirty="0" smtClean="0"/>
              <a:t>process</a:t>
            </a:r>
            <a:endParaRPr lang="en-US" sz="1800" dirty="0" smtClean="0"/>
          </a:p>
          <a:p>
            <a:pPr lvl="1">
              <a:buClrTx/>
              <a:buSzPct val="100000"/>
              <a:buFont typeface="Courier New"/>
              <a:buChar char="o"/>
            </a:pPr>
            <a:r>
              <a:rPr sz="1800" dirty="0" smtClean="0"/>
              <a:t>Survey </a:t>
            </a:r>
            <a:r>
              <a:rPr sz="1800" dirty="0"/>
              <a:t>result will be of great interest for the community(1</a:t>
            </a:r>
            <a:r>
              <a:rPr sz="1800" dirty="0" smtClean="0"/>
              <a:t>)</a:t>
            </a:r>
            <a:endParaRPr lang="en-US" sz="1800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sz="1200" dirty="0" smtClean="0"/>
              <a:t>1</a:t>
            </a:r>
            <a:r>
              <a:rPr sz="1200" dirty="0"/>
              <a:t>. CMU Student Affairs, property managers, college students and college student parents.</a:t>
            </a:r>
          </a:p>
          <a:p>
            <a:pPr>
              <a:buFont typeface="Arial"/>
              <a:buChar char="•"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 sz="3000">
                <a:solidFill>
                  <a:srgbClr val="000000"/>
                </a:solidFill>
              </a:rPr>
              <a:t>Questionnaire</a:t>
            </a:r>
          </a:p>
        </p:txBody>
      </p:sp>
      <p:sp>
        <p:nvSpPr>
          <p:cNvPr id="60" name="Shape 60"/>
          <p:cNvSpPr>
            <a:spLocks noGrp="1"/>
          </p:cNvSpPr>
          <p:nvPr>
            <p:ph type="body" idx="1"/>
          </p:nvPr>
        </p:nvSpPr>
        <p:spPr>
          <a:xfrm>
            <a:off x="381000" y="1507070"/>
            <a:ext cx="8229600" cy="541068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sz="1800" dirty="0"/>
              <a:t>Part 0 : Resident Status</a:t>
            </a:r>
          </a:p>
          <a:p>
            <a:pPr lvl="0" rtl="0">
              <a:buNone/>
            </a:pPr>
            <a:r>
              <a:rPr sz="1800" dirty="0"/>
              <a:t>Part 1 : General Information</a:t>
            </a:r>
          </a:p>
          <a:p>
            <a:pPr marL="457200" lvl="0" indent="-3048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200" dirty="0"/>
              <a:t>Demographics</a:t>
            </a:r>
          </a:p>
          <a:p>
            <a:pPr lvl="0" rtl="0">
              <a:buNone/>
            </a:pPr>
            <a:r>
              <a:rPr sz="1800" dirty="0"/>
              <a:t>Part 2 : Identifying Difficulties in Off-Campus Housing Search</a:t>
            </a:r>
          </a:p>
          <a:p>
            <a:pPr marL="457200" lvl="0" indent="-3048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200" dirty="0">
                <a:solidFill>
                  <a:srgbClr val="000000"/>
                </a:solidFill>
              </a:rPr>
              <a:t>7a. </a:t>
            </a:r>
            <a:r>
              <a:rPr sz="1200" dirty="0">
                <a:solidFill>
                  <a:srgbClr val="222222"/>
                </a:solidFill>
              </a:rPr>
              <a:t>When looking for a place to live off-campus, which method have you used the most? (circle most used method)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Housing and Dining / housing fair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Craigslist or other online agents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Word of Mouth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Other: ___________________________    </a:t>
            </a:r>
            <a:r>
              <a:rPr sz="1200" dirty="0" smtClean="0">
                <a:solidFill>
                  <a:srgbClr val="000000"/>
                </a:solidFill>
              </a:rPr>
              <a:t> </a:t>
            </a:r>
            <a:endParaRPr dirty="0" smtClean="0"/>
          </a:p>
          <a:p>
            <a:pPr marL="457200" lvl="0" indent="-3048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200" dirty="0">
                <a:solidFill>
                  <a:srgbClr val="000000"/>
                </a:solidFill>
              </a:rPr>
              <a:t>7b.  For the above method that you chose in question 7a, please rate each of the following aspects of that method by circling your choice (1 = disagree strongly, 4 =agree strongly)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It was easy to use/accessible.	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1     2     3     4     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It provided an adequate amount of information for me.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1     2     3     4    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It provided accurate information.	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1     2     3     4     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It was successful in helping me find residence.</a:t>
            </a:r>
          </a:p>
          <a:p>
            <a:pPr marL="457200" lvl="0" indent="45720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200" dirty="0">
                <a:solidFill>
                  <a:srgbClr val="000000"/>
                </a:solidFill>
              </a:rPr>
              <a:t>1     2     3     4     </a:t>
            </a:r>
          </a:p>
          <a:p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 sz="3000">
                <a:solidFill>
                  <a:srgbClr val="000000"/>
                </a:solidFill>
              </a:rPr>
              <a:t>Questionnaire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39687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sz="1800" dirty="0"/>
              <a:t>Part 3 : Identifying Preferences in Off-Campus Housing Search</a:t>
            </a:r>
            <a:endParaRPr sz="1800" dirty="0" smtClean="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endParaRPr lang="en-US" sz="1200" dirty="0" smtClean="0"/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sz="1400" dirty="0" smtClean="0">
                <a:solidFill>
                  <a:srgbClr val="000000"/>
                </a:solidFill>
              </a:rPr>
              <a:t>•</a:t>
            </a:r>
            <a:r>
              <a:rPr sz="1400" dirty="0">
                <a:solidFill>
                  <a:srgbClr val="000000"/>
                </a:solidFill>
              </a:rPr>
              <a:t>How important are the following things in affecting your decition to choose a particular house or apartment? (1= not important, 4=extremely important)</a:t>
            </a:r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endParaRPr dirty="0"/>
          </a:p>
        </p:txBody>
      </p:sp>
      <p:sp>
        <p:nvSpPr>
          <p:cNvPr id="67" name="Shape 67"/>
          <p:cNvSpPr/>
          <p:nvPr/>
        </p:nvSpPr>
        <p:spPr>
          <a:xfrm>
            <a:off x="1108187" y="2811626"/>
            <a:ext cx="6262860" cy="307464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 sz="3000" dirty="0"/>
              <a:t>Sample Selection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496030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Sampling Frame: students from C-book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Stratified SRS : Graduate and Undergraduate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Calculations</a:t>
            </a:r>
          </a:p>
          <a:p>
            <a:pPr lvl="0" rtl="0">
              <a:buNone/>
            </a:pPr>
            <a:r>
              <a:rPr sz="1800" dirty="0"/>
              <a:t>      </a:t>
            </a:r>
          </a:p>
          <a:p>
            <a:endParaRPr sz="1800" dirty="0" smtClean="0"/>
          </a:p>
          <a:p>
            <a:pPr>
              <a:buNone/>
            </a:pPr>
            <a:endParaRPr sz="1800" dirty="0" smtClean="0"/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endParaRPr lang="en-US" sz="1800" dirty="0" smtClean="0"/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 smtClean="0"/>
              <a:t>Sample </a:t>
            </a:r>
            <a:r>
              <a:rPr sz="1800" dirty="0"/>
              <a:t>Size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1800" dirty="0"/>
              <a:t>147 Undergraduate and 109 Graduate with Margin of Error of 0.8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25% response rate</a:t>
            </a:r>
          </a:p>
          <a:p>
            <a:pPr marL="914400" lvl="1" indent="-342900" rtl="0"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1800" dirty="0"/>
              <a:t>588 Undergraduate and 436 Graduate sampled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Randomly generate </a:t>
            </a:r>
            <a:r>
              <a:rPr sz="1800" dirty="0" smtClean="0"/>
              <a:t>1</a:t>
            </a:r>
            <a:r>
              <a:rPr lang="en-US" sz="1800" dirty="0" smtClean="0"/>
              <a:t>2</a:t>
            </a:r>
            <a:r>
              <a:rPr sz="1800" dirty="0" smtClean="0"/>
              <a:t>00 </a:t>
            </a:r>
            <a:r>
              <a:rPr sz="1800" dirty="0"/>
              <a:t>numbers each for undergraduate and graduate (page, column, row)</a:t>
            </a:r>
          </a:p>
          <a:p>
            <a:endParaRPr sz="1800" dirty="0"/>
          </a:p>
        </p:txBody>
      </p:sp>
      <p:sp>
        <p:nvSpPr>
          <p:cNvPr id="74" name="Shape 74"/>
          <p:cNvSpPr/>
          <p:nvPr/>
        </p:nvSpPr>
        <p:spPr>
          <a:xfrm>
            <a:off x="1039225" y="2619883"/>
            <a:ext cx="3470262" cy="107637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5" name="Shape 75"/>
          <p:cNvSpPr/>
          <p:nvPr/>
        </p:nvSpPr>
        <p:spPr>
          <a:xfrm>
            <a:off x="4685687" y="2662482"/>
            <a:ext cx="3375726" cy="99117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Survey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4967574"/>
          </a:xfrm>
        </p:spPr>
        <p:txBody>
          <a:bodyPr/>
          <a:lstStyle/>
          <a:p>
            <a:pPr>
              <a:buClrTx/>
              <a:buSzPct val="167000"/>
              <a:buFont typeface="Arial"/>
              <a:buChar char="•"/>
            </a:pPr>
            <a:r>
              <a:rPr lang="en-US" sz="1800" dirty="0" smtClean="0"/>
              <a:t>Survey posted on website</a:t>
            </a:r>
          </a:p>
          <a:p>
            <a:pPr lvl="1">
              <a:buClrTx/>
              <a:buSzPct val="100000"/>
              <a:buFont typeface="Courier New"/>
              <a:buChar char="o"/>
            </a:pPr>
            <a:r>
              <a:rPr lang="en-US" sz="1800" dirty="0" smtClean="0"/>
              <a:t>Promotional page with raffle details</a:t>
            </a:r>
          </a:p>
          <a:p>
            <a:pPr>
              <a:buClrTx/>
              <a:buSzPct val="167000"/>
              <a:buFont typeface="Arial"/>
              <a:buChar char="•"/>
            </a:pPr>
            <a:r>
              <a:rPr lang="en-US" sz="1800" dirty="0" smtClean="0"/>
              <a:t>Emails</a:t>
            </a:r>
          </a:p>
          <a:p>
            <a:pPr lvl="1">
              <a:buClrTx/>
              <a:buSzPct val="100000"/>
              <a:buFont typeface="Courier New"/>
              <a:buChar char="o"/>
            </a:pPr>
            <a:r>
              <a:rPr lang="en-US" sz="1800" dirty="0" smtClean="0"/>
              <a:t>Email for preliminary information and selection</a:t>
            </a:r>
          </a:p>
          <a:p>
            <a:pPr lvl="1">
              <a:buClrTx/>
              <a:buSzPct val="100000"/>
              <a:buFont typeface="Courier New"/>
              <a:buChar char="o"/>
            </a:pPr>
            <a:r>
              <a:rPr lang="en-US" sz="1800" dirty="0" smtClean="0"/>
              <a:t>Email with the survey link</a:t>
            </a:r>
          </a:p>
          <a:p>
            <a:pPr lvl="2">
              <a:buClrTx/>
              <a:buFont typeface="Arial"/>
              <a:buChar char="•"/>
            </a:pPr>
            <a:r>
              <a:rPr lang="en-US" sz="1800" dirty="0" smtClean="0"/>
              <a:t>Studies have shown that this raises the response rate</a:t>
            </a:r>
          </a:p>
          <a:p>
            <a:pPr lvl="1">
              <a:buClrTx/>
              <a:buSzPct val="100000"/>
              <a:buFont typeface="Courier New"/>
              <a:buChar char="o"/>
            </a:pPr>
            <a:r>
              <a:rPr lang="en-US" sz="1800" dirty="0" smtClean="0"/>
              <a:t>Follow up email to be sent out in future</a:t>
            </a:r>
          </a:p>
          <a:p>
            <a:pPr lvl="1"/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06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 sz="3000" dirty="0"/>
              <a:t>Glitches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36342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sz="1800" b="1" dirty="0"/>
              <a:t>1. Nonresponse Rate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Too early to determine the nonresponse rate</a:t>
            </a:r>
          </a:p>
          <a:p>
            <a:pPr marL="914400" marR="0" lvl="1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1800" dirty="0"/>
              <a:t> Distinguishing features of nonrespondents/</a:t>
            </a:r>
            <a:r>
              <a:rPr sz="1800" dirty="0" smtClean="0"/>
              <a:t>refusers</a:t>
            </a:r>
            <a:endParaRPr sz="1800" dirty="0" smtClean="0"/>
          </a:p>
          <a:p>
            <a: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Nonresponse Rate high</a:t>
            </a:r>
          </a:p>
          <a:p>
            <a: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sz="1800" dirty="0"/>
              <a:t> Web based survey</a:t>
            </a:r>
            <a:r>
              <a:rPr sz="1800" dirty="0" smtClean="0"/>
              <a:t> </a:t>
            </a:r>
            <a:endParaRPr sz="1800" dirty="0" smtClean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sz="1800" b="1" dirty="0"/>
              <a:t>2. Remedies for Nonresponse Rate</a:t>
            </a:r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The incentive of raffle will potentially decrease the nonresponse </a:t>
            </a:r>
            <a:r>
              <a:rPr sz="1800" dirty="0" smtClean="0"/>
              <a:t>rate</a:t>
            </a:r>
            <a:endParaRPr sz="1800" dirty="0" smtClean="0"/>
          </a:p>
          <a:p>
            <a:pPr marL="457200" lvl="0" indent="-342900" rtl="0"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Follow up E-mail to sample students</a:t>
            </a:r>
          </a:p>
          <a:p>
            <a:endParaRPr sz="1800" dirty="0"/>
          </a:p>
          <a:p>
            <a:pPr lvl="0">
              <a:buNone/>
            </a:pPr>
            <a:r>
              <a:rPr sz="1800" dirty="0"/>
              <a:t>   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spAutoFit/>
          </a:bodyPr>
          <a:lstStyle/>
          <a:p>
            <a:pPr lvl="0">
              <a:buNone/>
            </a:pPr>
            <a:r>
              <a:rPr sz="3000"/>
              <a:t>Current Status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430870"/>
            <a:ext cx="8229600" cy="18389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</a:pPr>
            <a:r>
              <a:rPr sz="1800" dirty="0"/>
              <a:t>What we have done so far</a:t>
            </a:r>
            <a:endParaRPr sz="1800" dirty="0" smtClean="0"/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S</a:t>
            </a:r>
            <a:r>
              <a:rPr sz="1800" dirty="0" smtClean="0"/>
              <a:t>elected </a:t>
            </a:r>
            <a:r>
              <a:rPr sz="1800" dirty="0"/>
              <a:t>sample</a:t>
            </a:r>
            <a:endParaRPr sz="1800" dirty="0" smtClean="0"/>
          </a:p>
          <a:p>
            <a:pPr marL="914400" marR="0" lvl="1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S</a:t>
            </a:r>
            <a:r>
              <a:rPr sz="1800" dirty="0" smtClean="0"/>
              <a:t>ent </a:t>
            </a:r>
            <a:r>
              <a:rPr sz="1800" dirty="0"/>
              <a:t>out initial email to sample </a:t>
            </a:r>
            <a:r>
              <a:rPr sz="1800" dirty="0" smtClean="0"/>
              <a:t>group</a:t>
            </a:r>
            <a:endParaRPr lang="en-US" sz="1800" dirty="0" smtClean="0"/>
          </a:p>
          <a:p>
            <a:pPr marL="914400" lvl="1" indent="-419100">
              <a:spcBef>
                <a:spcPts val="60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-US" sz="1800" dirty="0" smtClean="0"/>
              <a:t>Created promotional website </a:t>
            </a:r>
            <a:r>
              <a:rPr lang="en-US" sz="1800" dirty="0" smtClean="0"/>
              <a:t>content</a:t>
            </a:r>
            <a:endParaRPr sz="1800" dirty="0" smtClean="0"/>
          </a:p>
          <a:p>
            <a:pPr marL="914400" lvl="1" indent="-381000" rtl="0"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 sz="1800" dirty="0" smtClean="0"/>
              <a:t>Survey to be sent </a:t>
            </a:r>
            <a:r>
              <a:rPr lang="en-US" sz="1800" dirty="0" smtClean="0"/>
              <a:t>this week</a:t>
            </a:r>
            <a:endParaRPr lang="en-US" sz="1800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757</Words>
  <Application>Microsoft Macintosh PowerPoint</Application>
  <PresentationFormat>On-screen Show (4:3)</PresentationFormat>
  <Paragraphs>127</Paragraphs>
  <Slides>14</Slides>
  <Notes>13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/>
      <vt:lpstr>Concourse</vt:lpstr>
      <vt:lpstr>Analysis of the Off-Campus Housing Search for CMU Students</vt:lpstr>
      <vt:lpstr>Agenda</vt:lpstr>
      <vt:lpstr>Research Question and Motivation</vt:lpstr>
      <vt:lpstr>Questionnaire</vt:lpstr>
      <vt:lpstr>Questionnaire</vt:lpstr>
      <vt:lpstr>Sample Selection</vt:lpstr>
      <vt:lpstr>Survey Setup</vt:lpstr>
      <vt:lpstr>Glitches</vt:lpstr>
      <vt:lpstr>Current Status</vt:lpstr>
      <vt:lpstr>Conclusion: deadlines</vt:lpstr>
      <vt:lpstr>Conclusion: Advice</vt:lpstr>
      <vt:lpstr>Future Direction</vt:lpstr>
      <vt:lpstr>Future Direction</vt:lpstr>
      <vt:lpstr> Thank You 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the Off-Campus Housing Search for CMU Students</dc:title>
  <cp:lastModifiedBy>Emily Lee</cp:lastModifiedBy>
  <cp:revision>3</cp:revision>
  <dcterms:created xsi:type="dcterms:W3CDTF">2012-03-26T22:36:29Z</dcterms:created>
  <dcterms:modified xsi:type="dcterms:W3CDTF">2012-03-26T23:42:27Z</dcterms:modified>
</cp:coreProperties>
</file>