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sldIdLst>
    <p:sldId id="268" r:id="rId2"/>
    <p:sldId id="269" r:id="rId3"/>
    <p:sldId id="270" r:id="rId4"/>
    <p:sldId id="256" r:id="rId5"/>
    <p:sldId id="257" r:id="rId6"/>
    <p:sldId id="258" r:id="rId7"/>
    <p:sldId id="260" r:id="rId8"/>
    <p:sldId id="259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2" autoAdjust="0"/>
    <p:restoredTop sz="94660"/>
  </p:normalViewPr>
  <p:slideViewPr>
    <p:cSldViewPr>
      <p:cViewPr varScale="1">
        <p:scale>
          <a:sx n="73" d="100"/>
          <a:sy n="73" d="100"/>
        </p:scale>
        <p:origin x="-10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86E71-1419-4FDC-9D64-95639758E6C2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224728F-8D9C-4F63-A787-EF7CE7B5B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86E71-1419-4FDC-9D64-95639758E6C2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4728F-8D9C-4F63-A787-EF7CE7B5B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86E71-1419-4FDC-9D64-95639758E6C2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4728F-8D9C-4F63-A787-EF7CE7B5B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86E71-1419-4FDC-9D64-95639758E6C2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224728F-8D9C-4F63-A787-EF7CE7B5B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86E71-1419-4FDC-9D64-95639758E6C2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4728F-8D9C-4F63-A787-EF7CE7B5B1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86E71-1419-4FDC-9D64-95639758E6C2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4728F-8D9C-4F63-A787-EF7CE7B5B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86E71-1419-4FDC-9D64-95639758E6C2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224728F-8D9C-4F63-A787-EF7CE7B5B1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86E71-1419-4FDC-9D64-95639758E6C2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4728F-8D9C-4F63-A787-EF7CE7B5B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86E71-1419-4FDC-9D64-95639758E6C2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4728F-8D9C-4F63-A787-EF7CE7B5B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86E71-1419-4FDC-9D64-95639758E6C2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4728F-8D9C-4F63-A787-EF7CE7B5B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86E71-1419-4FDC-9D64-95639758E6C2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4728F-8D9C-4F63-A787-EF7CE7B5B1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9586E71-1419-4FDC-9D64-95639758E6C2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224728F-8D9C-4F63-A787-EF7CE7B5B1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905000"/>
            <a:ext cx="8458200" cy="1222375"/>
          </a:xfrm>
        </p:spPr>
        <p:txBody>
          <a:bodyPr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Political Attitudes and Academic Major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038600"/>
            <a:ext cx="8458200" cy="914400"/>
          </a:xfrm>
        </p:spPr>
        <p:txBody>
          <a:bodyPr>
            <a:noAutofit/>
          </a:bodyPr>
          <a:lstStyle/>
          <a:p>
            <a:pPr algn="ctr"/>
            <a:r>
              <a:rPr lang="en-GB" sz="3200" dirty="0" smtClean="0">
                <a:solidFill>
                  <a:schemeClr val="tx1"/>
                </a:solidFill>
              </a:rPr>
              <a:t>Matt Vela</a:t>
            </a:r>
          </a:p>
          <a:p>
            <a:pPr algn="ctr"/>
            <a:r>
              <a:rPr lang="en-GB" sz="3200" dirty="0" smtClean="0">
                <a:solidFill>
                  <a:schemeClr val="tx1"/>
                </a:solidFill>
              </a:rPr>
              <a:t>Movses Musaelian</a:t>
            </a:r>
            <a:endParaRPr lang="en-GB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Response statistics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295400"/>
            <a:ext cx="7848600" cy="38862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Survey time frame: 5 days (thus far)</a:t>
            </a:r>
          </a:p>
          <a:p>
            <a:pPr algn="l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Start: Friday, March 23</a:t>
            </a:r>
            <a:r>
              <a:rPr lang="en-US" sz="3200" baseline="30000" dirty="0" smtClean="0">
                <a:solidFill>
                  <a:schemeClr val="tx1"/>
                </a:solidFill>
              </a:rPr>
              <a:t>rd</a:t>
            </a:r>
            <a:endParaRPr lang="en-US" sz="3200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End: Ongoing</a:t>
            </a:r>
          </a:p>
          <a:p>
            <a:pPr algn="l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Total started survey: 76</a:t>
            </a:r>
          </a:p>
          <a:p>
            <a:pPr algn="l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Total </a:t>
            </a:r>
            <a:r>
              <a:rPr lang="en-US" sz="3200" dirty="0">
                <a:solidFill>
                  <a:schemeClr val="tx1"/>
                </a:solidFill>
              </a:rPr>
              <a:t>c</a:t>
            </a:r>
            <a:r>
              <a:rPr lang="en-US" sz="3200" dirty="0" smtClean="0">
                <a:solidFill>
                  <a:schemeClr val="tx1"/>
                </a:solidFill>
              </a:rPr>
              <a:t>ompleted survey: 61 (80.3%)</a:t>
            </a:r>
          </a:p>
          <a:p>
            <a:pPr algn="l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Response rate: 21%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0" y="781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Response statistics (analysis)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447800"/>
            <a:ext cx="7848600" cy="35814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Shortage of respondents from CFA</a:t>
            </a:r>
          </a:p>
          <a:p>
            <a:pPr algn="l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Possible non-response bias: art/drama majors are not interested in politics</a:t>
            </a:r>
          </a:p>
          <a:p>
            <a:pPr algn="l">
              <a:buFont typeface="Wingdings" pitchFamily="2" charset="2"/>
              <a:buChar char="§"/>
            </a:pPr>
            <a:r>
              <a:rPr lang="en-US" sz="3200" i="1" dirty="0" smtClean="0">
                <a:solidFill>
                  <a:schemeClr val="tx1"/>
                </a:solidFill>
              </a:rPr>
              <a:t>Method </a:t>
            </a:r>
            <a:r>
              <a:rPr lang="en-US" sz="3200" i="1" dirty="0">
                <a:solidFill>
                  <a:schemeClr val="tx1"/>
                </a:solidFill>
              </a:rPr>
              <a:t>O</a:t>
            </a:r>
            <a:r>
              <a:rPr lang="en-US" sz="3200" i="1" dirty="0" smtClean="0">
                <a:solidFill>
                  <a:schemeClr val="tx1"/>
                </a:solidFill>
              </a:rPr>
              <a:t>f Response </a:t>
            </a:r>
            <a:r>
              <a:rPr lang="en-US" sz="3200" i="1" dirty="0">
                <a:solidFill>
                  <a:schemeClr val="tx1"/>
                </a:solidFill>
              </a:rPr>
              <a:t>E</a:t>
            </a:r>
            <a:r>
              <a:rPr lang="en-US" sz="3200" i="1" dirty="0" smtClean="0">
                <a:solidFill>
                  <a:schemeClr val="tx1"/>
                </a:solidFill>
              </a:rPr>
              <a:t>nhancement </a:t>
            </a:r>
            <a:r>
              <a:rPr lang="en-US" sz="3200" dirty="0" smtClean="0">
                <a:solidFill>
                  <a:schemeClr val="tx1"/>
                </a:solidFill>
              </a:rPr>
              <a:t>(MORE): send more emails to increase CFA </a:t>
            </a:r>
            <a:r>
              <a:rPr lang="en-US" sz="3200" dirty="0" smtClean="0">
                <a:solidFill>
                  <a:schemeClr val="tx1"/>
                </a:solidFill>
              </a:rPr>
              <a:t>representation, others wherever needed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0" y="781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Achievements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752600"/>
            <a:ext cx="7848600" cy="34290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Reasonable response rate – it could have been worse</a:t>
            </a:r>
          </a:p>
          <a:p>
            <a:pPr algn="l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Key insight into response tendencies</a:t>
            </a:r>
          </a:p>
          <a:p>
            <a:pPr algn="l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Took on a 5 person project with only 2 people </a:t>
            </a:r>
          </a:p>
          <a:p>
            <a:pPr algn="l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Hold your applause </a:t>
            </a:r>
            <a:r>
              <a:rPr lang="en-US" sz="3200" dirty="0" smtClean="0">
                <a:solidFill>
                  <a:schemeClr val="tx1"/>
                </a:solidFill>
                <a:sym typeface="Wingdings" pitchFamily="2" charset="2"/>
              </a:rPr>
              <a:t></a:t>
            </a:r>
            <a:endParaRPr lang="en-US" sz="3200" dirty="0" smtClean="0">
              <a:solidFill>
                <a:schemeClr val="tx1"/>
              </a:solidFill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0" y="781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533401"/>
            <a:ext cx="7772400" cy="9906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 conclusion…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600200"/>
            <a:ext cx="7848600" cy="35052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Cutoff date for data collection: TBA</a:t>
            </a:r>
          </a:p>
          <a:p>
            <a:pPr algn="l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Though target cutoff for data collection is end of next week</a:t>
            </a:r>
          </a:p>
          <a:p>
            <a:pPr algn="l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Post stratification: determining if the difference in scores of the schools are significant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0" y="781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Post-analysis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600200"/>
            <a:ext cx="7848600" cy="51054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Each question will be coded to allow for numerical analysis</a:t>
            </a:r>
          </a:p>
          <a:p>
            <a:pPr algn="l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Coded questions ease the process of distinguishing political attitudes </a:t>
            </a:r>
          </a:p>
          <a:p>
            <a:pPr algn="l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Further analysis will establish a relationship between primary major and political beliefs</a:t>
            </a:r>
          </a:p>
          <a:p>
            <a:pPr algn="l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 Only data from successfully completed surveys will be analyzed</a:t>
            </a:r>
          </a:p>
          <a:p>
            <a:pPr algn="l"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0" y="781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5298" name="Picture 2" descr="http://i0.kym-cdn.com/photos/images/original/000/096/044/trollface.jpg?12964941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457200"/>
            <a:ext cx="762000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873375"/>
            <a:ext cx="7772400" cy="860425"/>
          </a:xfrm>
        </p:spPr>
        <p:txBody>
          <a:bodyPr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Storytime</a:t>
            </a:r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0" y="781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797175"/>
            <a:ext cx="7772400" cy="708025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 end.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0" y="781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81400" y="4267200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Questions?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Introduction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Gauging the correlation between political views and student’s major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Measuring economic, social, and political viewpoints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Test stereotypes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Humanities vs. Quantitative effect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Compare with similar studies done (</a:t>
            </a:r>
            <a:r>
              <a:rPr lang="en-GB" dirty="0" err="1" smtClean="0">
                <a:solidFill>
                  <a:schemeClr val="tx1"/>
                </a:solidFill>
              </a:rPr>
              <a:t>e.g</a:t>
            </a:r>
            <a:r>
              <a:rPr lang="en-GB" dirty="0" smtClean="0">
                <a:solidFill>
                  <a:schemeClr val="tx1"/>
                </a:solidFill>
              </a:rPr>
              <a:t> Univ. of Minnesota study)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Sample Questions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609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GB" dirty="0" err="1" smtClean="0">
                <a:solidFill>
                  <a:schemeClr val="tx1"/>
                </a:solidFill>
              </a:rPr>
              <a:t>Surveymonkey</a:t>
            </a:r>
            <a:r>
              <a:rPr lang="en-GB" dirty="0" smtClean="0">
                <a:solidFill>
                  <a:schemeClr val="tx1"/>
                </a:solidFill>
              </a:rPr>
              <a:t> used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981200"/>
            <a:ext cx="9143999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6" name="Picture 2" descr="http://unrswgsa.files.wordpress.com/2012/01/survey_monkey.gif?w=6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91945" y="1219200"/>
            <a:ext cx="623455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8382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So far…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200400"/>
            <a:ext cx="7848600" cy="31242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Sample size of 362 individuals</a:t>
            </a:r>
          </a:p>
          <a:p>
            <a:pPr algn="l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Samples were collected based on the following list: CIT, SCS, MCS, CFA, </a:t>
            </a:r>
            <a:r>
              <a:rPr lang="en-US" sz="3200" dirty="0" err="1" smtClean="0">
                <a:solidFill>
                  <a:schemeClr val="tx1"/>
                </a:solidFill>
              </a:rPr>
              <a:t>Tepper+Econ</a:t>
            </a:r>
            <a:r>
              <a:rPr lang="en-US" sz="3200" dirty="0" smtClean="0">
                <a:solidFill>
                  <a:schemeClr val="tx1"/>
                </a:solidFill>
              </a:rPr>
              <a:t> majors, </a:t>
            </a:r>
            <a:r>
              <a:rPr lang="en-US" sz="3200" dirty="0" err="1" smtClean="0">
                <a:solidFill>
                  <a:schemeClr val="tx1"/>
                </a:solidFill>
              </a:rPr>
              <a:t>SDS+Stats</a:t>
            </a:r>
            <a:r>
              <a:rPr lang="en-US" sz="3200" dirty="0" smtClean="0">
                <a:solidFill>
                  <a:schemeClr val="tx1"/>
                </a:solidFill>
              </a:rPr>
              <a:t> majors, Humanities majors</a:t>
            </a:r>
          </a:p>
          <a:p>
            <a:pPr algn="l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0" y="1524000"/>
            <a:ext cx="5450541" cy="609600"/>
          </a:xfrm>
          <a:prstGeom prst="rect">
            <a:avLst/>
          </a:prstGeom>
          <a:noFill/>
        </p:spPr>
      </p:pic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0" y="781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0" y="2209800"/>
            <a:ext cx="4495800" cy="609600"/>
          </a:xfrm>
          <a:prstGeom prst="rect">
            <a:avLst/>
          </a:prstGeom>
          <a:noFill/>
        </p:spPr>
      </p:pic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2192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So far…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447800"/>
            <a:ext cx="7848600" cy="48006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Given that our prior probabilities of our groups are equal, choosing to stratify our sample space would not present a significant advantage, and may even be disadvantageous.</a:t>
            </a:r>
          </a:p>
          <a:p>
            <a:pPr algn="l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 Post stratification will ensue after data collection is complete. </a:t>
            </a:r>
          </a:p>
          <a:p>
            <a:pPr algn="l"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0" y="781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Communication methodology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905000"/>
            <a:ext cx="7848600" cy="48006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Respondents were strenuously sampled from CMU’s Student </a:t>
            </a:r>
            <a:r>
              <a:rPr lang="en-US" sz="3200" dirty="0">
                <a:solidFill>
                  <a:schemeClr val="tx1"/>
                </a:solidFill>
              </a:rPr>
              <a:t>D</a:t>
            </a:r>
            <a:r>
              <a:rPr lang="en-US" sz="3200" dirty="0" smtClean="0">
                <a:solidFill>
                  <a:schemeClr val="tx1"/>
                </a:solidFill>
              </a:rPr>
              <a:t>irectory (c-book) </a:t>
            </a:r>
            <a:r>
              <a:rPr lang="en-US" sz="1200" i="1" dirty="0" smtClean="0">
                <a:solidFill>
                  <a:schemeClr val="tx1"/>
                </a:solidFill>
              </a:rPr>
              <a:t>(ouch…)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</a:p>
          <a:p>
            <a:pPr algn="l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Filtered online directory by school, then proceeded to randomly select undergraduate majors</a:t>
            </a:r>
          </a:p>
          <a:p>
            <a:pPr algn="l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Interdisciplinary majors excluded from sampling frame</a:t>
            </a:r>
          </a:p>
          <a:p>
            <a:pPr algn="l"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0" y="781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Communication methodology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057400"/>
            <a:ext cx="7848600" cy="28956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Selected subjects were manually compiled into lists using </a:t>
            </a:r>
            <a:r>
              <a:rPr lang="en-US" sz="3200" dirty="0" err="1" smtClean="0">
                <a:solidFill>
                  <a:schemeClr val="tx1"/>
                </a:solidFill>
              </a:rPr>
              <a:t>andrew</a:t>
            </a:r>
            <a:r>
              <a:rPr lang="en-US" sz="3200" dirty="0" smtClean="0">
                <a:solidFill>
                  <a:schemeClr val="tx1"/>
                </a:solidFill>
              </a:rPr>
              <a:t> webmail tools</a:t>
            </a:r>
          </a:p>
          <a:p>
            <a:pPr algn="l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Subjects were emailed with </a:t>
            </a:r>
            <a:r>
              <a:rPr lang="en-US" sz="3200" dirty="0" err="1" smtClean="0">
                <a:solidFill>
                  <a:schemeClr val="tx1"/>
                </a:solidFill>
              </a:rPr>
              <a:t>surveymonkey</a:t>
            </a:r>
            <a:r>
              <a:rPr lang="en-US" sz="3200" dirty="0" smtClean="0">
                <a:solidFill>
                  <a:schemeClr val="tx1"/>
                </a:solidFill>
              </a:rPr>
              <a:t> link, and incentivized with a chance to win a </a:t>
            </a:r>
            <a:r>
              <a:rPr lang="en-US" sz="3200" i="1" dirty="0" smtClean="0">
                <a:solidFill>
                  <a:schemeClr val="tx1"/>
                </a:solidFill>
              </a:rPr>
              <a:t>fabulous</a:t>
            </a:r>
            <a:r>
              <a:rPr lang="en-US" sz="3200" dirty="0" smtClean="0">
                <a:solidFill>
                  <a:schemeClr val="tx1"/>
                </a:solidFill>
              </a:rPr>
              <a:t> prize</a:t>
            </a:r>
          </a:p>
          <a:p>
            <a:pPr algn="l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0" y="781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42" name="Picture 2" descr="http://shipmateblog.com/wp-content/uploads/2011/11/monocle-gu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4495800"/>
            <a:ext cx="914400" cy="91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533400"/>
            <a:ext cx="7772400" cy="1470025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Survey ‘Malfunctions’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524000"/>
            <a:ext cx="7848600" cy="43434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Survey was prone to miscopying </a:t>
            </a:r>
            <a:r>
              <a:rPr lang="en-US" sz="3200" dirty="0" err="1" smtClean="0">
                <a:solidFill>
                  <a:schemeClr val="tx1"/>
                </a:solidFill>
              </a:rPr>
              <a:t>andrew</a:t>
            </a:r>
            <a:r>
              <a:rPr lang="en-US" sz="3200" dirty="0" smtClean="0">
                <a:solidFill>
                  <a:schemeClr val="tx1"/>
                </a:solidFill>
              </a:rPr>
              <a:t> webmail addresses</a:t>
            </a:r>
          </a:p>
          <a:p>
            <a:pPr algn="l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Online student directory does not clearly distinguish between undergrads and graduate students</a:t>
            </a:r>
          </a:p>
          <a:p>
            <a:pPr algn="l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Initial email failed to mention course name</a:t>
            </a:r>
          </a:p>
          <a:p>
            <a:pPr algn="l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Failed to require </a:t>
            </a:r>
            <a:r>
              <a:rPr lang="en-US" sz="3200" dirty="0" err="1" smtClean="0">
                <a:solidFill>
                  <a:schemeClr val="tx1"/>
                </a:solidFill>
              </a:rPr>
              <a:t>andrew</a:t>
            </a:r>
            <a:r>
              <a:rPr lang="en-US" sz="3200" dirty="0" smtClean="0">
                <a:solidFill>
                  <a:schemeClr val="tx1"/>
                </a:solidFill>
              </a:rPr>
              <a:t> id if subject desired to participate in the raffle…oops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0" y="781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685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Quick fixes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143000"/>
            <a:ext cx="7848600" cy="5257800"/>
          </a:xfrm>
        </p:spPr>
        <p:txBody>
          <a:bodyPr>
            <a:normAutofit lnSpcReduction="10000"/>
          </a:bodyPr>
          <a:lstStyle/>
          <a:p>
            <a:pPr algn="l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Accidental miscopying of </a:t>
            </a:r>
            <a:r>
              <a:rPr lang="en-US" sz="3200" dirty="0" err="1" smtClean="0">
                <a:solidFill>
                  <a:schemeClr val="tx1"/>
                </a:solidFill>
              </a:rPr>
              <a:t>andrew</a:t>
            </a:r>
            <a:r>
              <a:rPr lang="en-US" sz="3200" dirty="0" smtClean="0">
                <a:solidFill>
                  <a:schemeClr val="tx1"/>
                </a:solidFill>
              </a:rPr>
              <a:t> email addresses is inevitable in all surveys…our efforts will be more meticulous from here on out.</a:t>
            </a:r>
          </a:p>
          <a:p>
            <a:pPr algn="l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Exclusion of ambiguous class status of students</a:t>
            </a:r>
          </a:p>
          <a:p>
            <a:pPr algn="l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Updated email includes class name</a:t>
            </a:r>
          </a:p>
          <a:p>
            <a:pPr algn="l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Adjusted survey to require </a:t>
            </a:r>
            <a:r>
              <a:rPr lang="en-US" sz="3200" dirty="0" err="1" smtClean="0">
                <a:solidFill>
                  <a:schemeClr val="tx1"/>
                </a:solidFill>
              </a:rPr>
              <a:t>andrew</a:t>
            </a:r>
            <a:r>
              <a:rPr lang="en-US" sz="3200" dirty="0" smtClean="0">
                <a:solidFill>
                  <a:schemeClr val="tx1"/>
                </a:solidFill>
              </a:rPr>
              <a:t> id should subject seek participation in raffle. </a:t>
            </a:r>
          </a:p>
          <a:p>
            <a:pPr algn="l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You’re welcome. </a:t>
            </a:r>
          </a:p>
          <a:p>
            <a:pPr algn="l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0" y="781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0418" name="Picture 2" descr="http://i2.kym-cdn.com/entries/icons/original/000/004/457/challen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5486400"/>
            <a:ext cx="990600" cy="742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244</TotalTime>
  <Words>479</Words>
  <Application>Microsoft Office PowerPoint</Application>
  <PresentationFormat>On-screen Show (4:3)</PresentationFormat>
  <Paragraphs>63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Trek</vt:lpstr>
      <vt:lpstr>Political Attitudes and Academic Major</vt:lpstr>
      <vt:lpstr>Introduction</vt:lpstr>
      <vt:lpstr>Sample Questions</vt:lpstr>
      <vt:lpstr>So far…</vt:lpstr>
      <vt:lpstr>So far…</vt:lpstr>
      <vt:lpstr>Communication methodology</vt:lpstr>
      <vt:lpstr>Communication methodology</vt:lpstr>
      <vt:lpstr>Survey ‘Malfunctions’</vt:lpstr>
      <vt:lpstr>Quick fixes</vt:lpstr>
      <vt:lpstr>Response statistics</vt:lpstr>
      <vt:lpstr>Response statistics (analysis)</vt:lpstr>
      <vt:lpstr>Achievements</vt:lpstr>
      <vt:lpstr>In conclusion…</vt:lpstr>
      <vt:lpstr>Post-analysis</vt:lpstr>
      <vt:lpstr>Storytime…</vt:lpstr>
      <vt:lpstr>The end.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 far…</dc:title>
  <dc:creator>Matteo</dc:creator>
  <cp:lastModifiedBy>Matteo</cp:lastModifiedBy>
  <cp:revision>74</cp:revision>
  <dcterms:created xsi:type="dcterms:W3CDTF">2012-03-28T23:49:20Z</dcterms:created>
  <dcterms:modified xsi:type="dcterms:W3CDTF">2012-03-29T17:50:15Z</dcterms:modified>
</cp:coreProperties>
</file>