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8" r:id="rId10"/>
    <p:sldId id="265" r:id="rId11"/>
    <p:sldId id="266" r:id="rId12"/>
    <p:sldId id="267" r:id="rId13"/>
    <p:sldId id="269" r:id="rId14"/>
    <p:sldId id="271" r:id="rId15"/>
    <p:sldId id="270"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p:cViewPr varScale="1">
        <p:scale>
          <a:sx n="69" d="100"/>
          <a:sy n="69" d="100"/>
        </p:scale>
        <p:origin x="-142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ovses%20Musaelian\Documents\Spring12\SurverySociety\DataSheet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autoTitleDeleted val="1"/>
    <c:plotArea>
      <c:layout/>
      <c:barChart>
        <c:barDir val="col"/>
        <c:grouping val="clustered"/>
        <c:ser>
          <c:idx val="0"/>
          <c:order val="0"/>
          <c:tx>
            <c:v>Average</c:v>
          </c:tx>
          <c:cat>
            <c:strLit>
              <c:ptCount val="7"/>
              <c:pt idx="0">
                <c:v>CIT</c:v>
              </c:pt>
              <c:pt idx="1">
                <c:v>SCS</c:v>
              </c:pt>
              <c:pt idx="2">
                <c:v>MCS</c:v>
              </c:pt>
              <c:pt idx="3">
                <c:v>HUM</c:v>
              </c:pt>
              <c:pt idx="4">
                <c:v>CFA</c:v>
              </c:pt>
              <c:pt idx="5">
                <c:v>TEP</c:v>
              </c:pt>
              <c:pt idx="6">
                <c:v>SDS</c:v>
              </c:pt>
            </c:strLit>
          </c:cat>
          <c:val>
            <c:numRef>
              <c:f>Sheet9!$K$6:$Q$6</c:f>
              <c:numCache>
                <c:formatCode>General</c:formatCode>
                <c:ptCount val="7"/>
                <c:pt idx="0">
                  <c:v>-0.46955000000000002</c:v>
                </c:pt>
                <c:pt idx="1">
                  <c:v>-0.48884</c:v>
                </c:pt>
                <c:pt idx="2">
                  <c:v>-0.42048999999999997</c:v>
                </c:pt>
                <c:pt idx="3">
                  <c:v>-0.51720999999999995</c:v>
                </c:pt>
                <c:pt idx="4">
                  <c:v>-0.61526000000000003</c:v>
                </c:pt>
                <c:pt idx="5">
                  <c:v>-0.37778</c:v>
                </c:pt>
                <c:pt idx="6">
                  <c:v>-0.49541000000000002</c:v>
                </c:pt>
              </c:numCache>
            </c:numRef>
          </c:val>
        </c:ser>
        <c:axId val="151547904"/>
        <c:axId val="151550592"/>
      </c:barChart>
      <c:catAx>
        <c:axId val="151547904"/>
        <c:scaling>
          <c:orientation val="minMax"/>
        </c:scaling>
        <c:axPos val="b"/>
        <c:numFmt formatCode="General" sourceLinked="1"/>
        <c:tickLblPos val="nextTo"/>
        <c:crossAx val="151550592"/>
        <c:crosses val="autoZero"/>
        <c:auto val="1"/>
        <c:lblAlgn val="ctr"/>
        <c:lblOffset val="100"/>
      </c:catAx>
      <c:valAx>
        <c:axId val="151550592"/>
        <c:scaling>
          <c:orientation val="minMax"/>
          <c:max val="0.2"/>
          <c:min val="-0.70000000000000029"/>
        </c:scaling>
        <c:axPos val="l"/>
        <c:majorGridlines/>
        <c:numFmt formatCode="General" sourceLinked="1"/>
        <c:tickLblPos val="nextTo"/>
        <c:crossAx val="151547904"/>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41402F1-024E-48F6-9BC7-9FDBDAD61B4D}" type="datetimeFigureOut">
              <a:rPr lang="en-GB" smtClean="0"/>
              <a:t>01/05/2012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1402F1-024E-48F6-9BC7-9FDBDAD61B4D}" type="datetimeFigureOut">
              <a:rPr lang="en-GB" smtClean="0"/>
              <a:t>01/05/2012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1402F1-024E-48F6-9BC7-9FDBDAD61B4D}" type="datetimeFigureOut">
              <a:rPr lang="en-GB" smtClean="0"/>
              <a:t>01/05/2012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1402F1-024E-48F6-9BC7-9FDBDAD61B4D}" type="datetimeFigureOut">
              <a:rPr lang="en-GB" smtClean="0"/>
              <a:t>01/05/2012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1402F1-024E-48F6-9BC7-9FDBDAD61B4D}" type="datetimeFigureOut">
              <a:rPr lang="en-GB" smtClean="0"/>
              <a:t>01/05/2012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41402F1-024E-48F6-9BC7-9FDBDAD61B4D}" type="datetimeFigureOut">
              <a:rPr lang="en-GB" smtClean="0"/>
              <a:t>01/05/2012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41402F1-024E-48F6-9BC7-9FDBDAD61B4D}" type="datetimeFigureOut">
              <a:rPr lang="en-GB" smtClean="0"/>
              <a:t>01/05/2012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1402F1-024E-48F6-9BC7-9FDBDAD61B4D}" type="datetimeFigureOut">
              <a:rPr lang="en-GB" smtClean="0"/>
              <a:t>01/05/2012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1402F1-024E-48F6-9BC7-9FDBDAD61B4D}" type="datetimeFigureOut">
              <a:rPr lang="en-GB" smtClean="0"/>
              <a:t>01/05/2012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1402F1-024E-48F6-9BC7-9FDBDAD61B4D}" type="datetimeFigureOut">
              <a:rPr lang="en-GB" smtClean="0"/>
              <a:t>01/05/2012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1402F1-024E-48F6-9BC7-9FDBDAD61B4D}" type="datetimeFigureOut">
              <a:rPr lang="en-GB" smtClean="0"/>
              <a:t>01/05/2012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256724-A8B2-485C-ACBA-F90B9BEAA19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1402F1-024E-48F6-9BC7-9FDBDAD61B4D}" type="datetimeFigureOut">
              <a:rPr lang="en-GB" smtClean="0"/>
              <a:t>01/05/2012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56724-A8B2-485C-ACBA-F90B9BEAA19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Academic Major and Political Attitudes at CMU</a:t>
            </a:r>
            <a:endParaRPr lang="en-GB" dirty="0"/>
          </a:p>
        </p:txBody>
      </p:sp>
      <p:sp>
        <p:nvSpPr>
          <p:cNvPr id="3" name="Subtitle 2"/>
          <p:cNvSpPr>
            <a:spLocks noGrp="1"/>
          </p:cNvSpPr>
          <p:nvPr>
            <p:ph type="subTitle" idx="1"/>
          </p:nvPr>
        </p:nvSpPr>
        <p:spPr/>
        <p:txBody>
          <a:bodyPr/>
          <a:lstStyle/>
          <a:p>
            <a:r>
              <a:rPr lang="en-GB" dirty="0" smtClean="0"/>
              <a:t>Matt Vela</a:t>
            </a:r>
          </a:p>
          <a:p>
            <a:r>
              <a:rPr lang="en-GB" dirty="0" smtClean="0"/>
              <a:t>Movses Musaelian</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Response Analysis</a:t>
            </a:r>
            <a:endParaRPr lang="en-GB" dirty="0"/>
          </a:p>
        </p:txBody>
      </p:sp>
      <p:sp>
        <p:nvSpPr>
          <p:cNvPr id="3" name="Content Placeholder 2"/>
          <p:cNvSpPr>
            <a:spLocks noGrp="1"/>
          </p:cNvSpPr>
          <p:nvPr>
            <p:ph idx="1"/>
          </p:nvPr>
        </p:nvSpPr>
        <p:spPr/>
        <p:txBody>
          <a:bodyPr/>
          <a:lstStyle/>
          <a:p>
            <a:pPr>
              <a:buFont typeface="Wingdings" pitchFamily="2" charset="2"/>
              <a:buChar char="§"/>
            </a:pPr>
            <a:r>
              <a:rPr lang="en-GB" dirty="0" smtClean="0"/>
              <a:t>No distinguishing features among non-responders</a:t>
            </a:r>
          </a:p>
          <a:p>
            <a:pPr>
              <a:buFont typeface="Wingdings" pitchFamily="2" charset="2"/>
              <a:buChar char="§"/>
            </a:pPr>
            <a:r>
              <a:rPr lang="en-GB" dirty="0" smtClean="0"/>
              <a:t>Incomplete surveys are not analysed</a:t>
            </a:r>
          </a:p>
          <a:p>
            <a:pPr>
              <a:buFont typeface="Wingdings" pitchFamily="2" charset="2"/>
              <a:buChar char="§"/>
            </a:pPr>
            <a:r>
              <a:rPr lang="en-GB" dirty="0" smtClean="0"/>
              <a:t>Shortage of respondents from CFA</a:t>
            </a:r>
          </a:p>
          <a:p>
            <a:pPr>
              <a:buFont typeface="Wingdings" pitchFamily="2" charset="2"/>
              <a:buChar char="§"/>
            </a:pPr>
            <a:r>
              <a:rPr lang="en-GB" dirty="0" smtClean="0"/>
              <a:t>Fill demographics, fail to respond to content</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Coding</a:t>
            </a:r>
            <a:endParaRPr lang="en-GB" dirty="0"/>
          </a:p>
        </p:txBody>
      </p:sp>
      <p:sp>
        <p:nvSpPr>
          <p:cNvPr id="3" name="Content Placeholder 2"/>
          <p:cNvSpPr>
            <a:spLocks noGrp="1"/>
          </p:cNvSpPr>
          <p:nvPr>
            <p:ph idx="1"/>
          </p:nvPr>
        </p:nvSpPr>
        <p:spPr>
          <a:xfrm>
            <a:off x="539552" y="2636912"/>
            <a:ext cx="8229600" cy="3096344"/>
          </a:xfrm>
        </p:spPr>
        <p:txBody>
          <a:bodyPr>
            <a:normAutofit fontScale="85000" lnSpcReduction="20000"/>
          </a:bodyPr>
          <a:lstStyle/>
          <a:p>
            <a:pPr>
              <a:buFont typeface="Wingdings" pitchFamily="2" charset="2"/>
              <a:buChar char="§"/>
            </a:pPr>
            <a:r>
              <a:rPr lang="en-GB" dirty="0" smtClean="0"/>
              <a:t>Values</a:t>
            </a:r>
          </a:p>
          <a:p>
            <a:pPr lvl="1">
              <a:buFont typeface="Wingdings" pitchFamily="2" charset="2"/>
              <a:buChar char="§"/>
            </a:pPr>
            <a:r>
              <a:rPr lang="en-GB" dirty="0" smtClean="0"/>
              <a:t>-2: Very Left</a:t>
            </a:r>
          </a:p>
          <a:p>
            <a:pPr lvl="1">
              <a:buFont typeface="Wingdings" pitchFamily="2" charset="2"/>
              <a:buChar char="§"/>
            </a:pPr>
            <a:r>
              <a:rPr lang="en-GB" dirty="0" smtClean="0"/>
              <a:t>-1: Left</a:t>
            </a:r>
          </a:p>
          <a:p>
            <a:pPr lvl="1">
              <a:buFont typeface="Wingdings" pitchFamily="2" charset="2"/>
              <a:buChar char="§"/>
            </a:pPr>
            <a:r>
              <a:rPr lang="en-GB" dirty="0" smtClean="0"/>
              <a:t>0: Centre</a:t>
            </a:r>
          </a:p>
          <a:p>
            <a:pPr lvl="1">
              <a:buFont typeface="Wingdings" pitchFamily="2" charset="2"/>
              <a:buChar char="§"/>
            </a:pPr>
            <a:r>
              <a:rPr lang="en-GB" dirty="0" smtClean="0"/>
              <a:t>1: Right</a:t>
            </a:r>
          </a:p>
          <a:p>
            <a:pPr lvl="1">
              <a:buFont typeface="Wingdings" pitchFamily="2" charset="2"/>
              <a:buChar char="§"/>
            </a:pPr>
            <a:r>
              <a:rPr lang="en-GB" dirty="0" smtClean="0"/>
              <a:t>2: Very Right</a:t>
            </a:r>
          </a:p>
          <a:p>
            <a:pPr>
              <a:buFont typeface="Wingdings" pitchFamily="2" charset="2"/>
              <a:buChar char="§"/>
            </a:pPr>
            <a:r>
              <a:rPr lang="en-GB" dirty="0" smtClean="0"/>
              <a:t>Value Assigned to each question response</a:t>
            </a:r>
          </a:p>
          <a:p>
            <a:pPr>
              <a:buFont typeface="Wingdings" pitchFamily="2" charset="2"/>
              <a:buChar char="§"/>
            </a:pPr>
            <a:r>
              <a:rPr lang="en-GB" dirty="0" smtClean="0"/>
              <a:t>Average of all values for each respondent (Y</a:t>
            </a:r>
            <a:r>
              <a:rPr lang="en-GB" sz="2000" dirty="0" smtClean="0"/>
              <a:t>i</a:t>
            </a:r>
            <a:r>
              <a:rPr lang="en-GB" sz="2700" dirty="0" smtClean="0"/>
              <a:t>)</a:t>
            </a:r>
            <a:endParaRPr lang="en-GB" dirty="0" smtClean="0"/>
          </a:p>
          <a:p>
            <a:pPr lvl="1">
              <a:buNone/>
            </a:pPr>
            <a:endParaRPr lang="en-GB" dirty="0" smtClean="0"/>
          </a:p>
          <a:p>
            <a:pPr lvl="1">
              <a:buNone/>
            </a:pPr>
            <a:endParaRPr lang="en-GB" dirty="0"/>
          </a:p>
        </p:txBody>
      </p:sp>
      <p:cxnSp>
        <p:nvCxnSpPr>
          <p:cNvPr id="5" name="Straight Connector 4"/>
          <p:cNvCxnSpPr/>
          <p:nvPr/>
        </p:nvCxnSpPr>
        <p:spPr>
          <a:xfrm flipH="1">
            <a:off x="971600" y="1844824"/>
            <a:ext cx="7200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774897" y="1916832"/>
            <a:ext cx="432048" cy="369332"/>
          </a:xfrm>
          <a:prstGeom prst="rect">
            <a:avLst/>
          </a:prstGeom>
          <a:noFill/>
        </p:spPr>
        <p:txBody>
          <a:bodyPr wrap="square" rtlCol="0">
            <a:spAutoFit/>
          </a:bodyPr>
          <a:lstStyle/>
          <a:p>
            <a:r>
              <a:rPr lang="en-GB" dirty="0" smtClean="0"/>
              <a:t>-2</a:t>
            </a:r>
            <a:endParaRPr lang="en-GB" dirty="0"/>
          </a:p>
        </p:txBody>
      </p:sp>
      <p:sp>
        <p:nvSpPr>
          <p:cNvPr id="10" name="TextBox 9"/>
          <p:cNvSpPr txBox="1"/>
          <p:nvPr/>
        </p:nvSpPr>
        <p:spPr>
          <a:xfrm>
            <a:off x="2562187" y="1916827"/>
            <a:ext cx="432048" cy="369332"/>
          </a:xfrm>
          <a:prstGeom prst="rect">
            <a:avLst/>
          </a:prstGeom>
          <a:noFill/>
        </p:spPr>
        <p:txBody>
          <a:bodyPr wrap="square" rtlCol="0">
            <a:spAutoFit/>
          </a:bodyPr>
          <a:lstStyle/>
          <a:p>
            <a:r>
              <a:rPr lang="en-GB" dirty="0" smtClean="0"/>
              <a:t>-1</a:t>
            </a:r>
            <a:endParaRPr lang="en-GB" dirty="0"/>
          </a:p>
        </p:txBody>
      </p:sp>
      <p:sp>
        <p:nvSpPr>
          <p:cNvPr id="11" name="TextBox 10"/>
          <p:cNvSpPr txBox="1"/>
          <p:nvPr/>
        </p:nvSpPr>
        <p:spPr>
          <a:xfrm>
            <a:off x="4355976" y="1907540"/>
            <a:ext cx="432048" cy="369332"/>
          </a:xfrm>
          <a:prstGeom prst="rect">
            <a:avLst/>
          </a:prstGeom>
          <a:noFill/>
        </p:spPr>
        <p:txBody>
          <a:bodyPr wrap="square" rtlCol="0">
            <a:spAutoFit/>
          </a:bodyPr>
          <a:lstStyle/>
          <a:p>
            <a:r>
              <a:rPr lang="en-GB" dirty="0" smtClean="0"/>
              <a:t>0</a:t>
            </a:r>
            <a:endParaRPr lang="en-GB" dirty="0"/>
          </a:p>
        </p:txBody>
      </p:sp>
      <p:sp>
        <p:nvSpPr>
          <p:cNvPr id="12" name="TextBox 11"/>
          <p:cNvSpPr txBox="1"/>
          <p:nvPr/>
        </p:nvSpPr>
        <p:spPr>
          <a:xfrm>
            <a:off x="6156176" y="1907540"/>
            <a:ext cx="432048" cy="369332"/>
          </a:xfrm>
          <a:prstGeom prst="rect">
            <a:avLst/>
          </a:prstGeom>
          <a:noFill/>
        </p:spPr>
        <p:txBody>
          <a:bodyPr wrap="square" rtlCol="0">
            <a:spAutoFit/>
          </a:bodyPr>
          <a:lstStyle/>
          <a:p>
            <a:r>
              <a:rPr lang="en-GB" dirty="0" smtClean="0"/>
              <a:t>1</a:t>
            </a:r>
            <a:endParaRPr lang="en-GB" dirty="0"/>
          </a:p>
        </p:txBody>
      </p:sp>
      <p:sp>
        <p:nvSpPr>
          <p:cNvPr id="13" name="TextBox 12"/>
          <p:cNvSpPr txBox="1"/>
          <p:nvPr/>
        </p:nvSpPr>
        <p:spPr>
          <a:xfrm>
            <a:off x="7984086" y="1916832"/>
            <a:ext cx="432048" cy="369332"/>
          </a:xfrm>
          <a:prstGeom prst="rect">
            <a:avLst/>
          </a:prstGeom>
          <a:noFill/>
        </p:spPr>
        <p:txBody>
          <a:bodyPr wrap="square" rtlCol="0">
            <a:spAutoFit/>
          </a:bodyPr>
          <a:lstStyle/>
          <a:p>
            <a:r>
              <a:rPr lang="en-GB" dirty="0" smtClean="0"/>
              <a:t>2</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Unweighted</a:t>
            </a:r>
            <a:r>
              <a:rPr lang="en-GB" dirty="0" smtClean="0"/>
              <a:t> Averages</a:t>
            </a:r>
            <a:endParaRPr lang="en-GB" dirty="0"/>
          </a:p>
        </p:txBody>
      </p:sp>
      <p:graphicFrame>
        <p:nvGraphicFramePr>
          <p:cNvPr id="4" name="Table 3"/>
          <p:cNvGraphicFramePr>
            <a:graphicFrameLocks noGrp="1"/>
          </p:cNvGraphicFramePr>
          <p:nvPr/>
        </p:nvGraphicFramePr>
        <p:xfrm>
          <a:off x="1524000" y="1965055"/>
          <a:ext cx="6096000" cy="3337560"/>
        </p:xfrm>
        <a:graphic>
          <a:graphicData uri="http://schemas.openxmlformats.org/drawingml/2006/table">
            <a:tbl>
              <a:tblPr firstRow="1" bandRow="1">
                <a:tableStyleId>{D7AC3CCA-C797-4891-BE02-D94E43425B78}</a:tableStyleId>
              </a:tblPr>
              <a:tblGrid>
                <a:gridCol w="1219200"/>
                <a:gridCol w="1219200"/>
                <a:gridCol w="1219200"/>
                <a:gridCol w="1219200"/>
                <a:gridCol w="1219200"/>
              </a:tblGrid>
              <a:tr h="370840">
                <a:tc>
                  <a:txBody>
                    <a:bodyPr/>
                    <a:lstStyle/>
                    <a:p>
                      <a:endParaRPr lang="en-GB" dirty="0"/>
                    </a:p>
                  </a:txBody>
                  <a:tcPr/>
                </a:tc>
                <a:tc>
                  <a:txBody>
                    <a:bodyPr/>
                    <a:lstStyle/>
                    <a:p>
                      <a:r>
                        <a:rPr lang="en-GB" dirty="0" smtClean="0"/>
                        <a:t>Econ</a:t>
                      </a:r>
                      <a:endParaRPr lang="en-GB" dirty="0"/>
                    </a:p>
                  </a:txBody>
                  <a:tcPr/>
                </a:tc>
                <a:tc>
                  <a:txBody>
                    <a:bodyPr/>
                    <a:lstStyle/>
                    <a:p>
                      <a:r>
                        <a:rPr lang="en-GB" dirty="0" smtClean="0"/>
                        <a:t>Social</a:t>
                      </a:r>
                      <a:endParaRPr lang="en-GB" dirty="0"/>
                    </a:p>
                  </a:txBody>
                  <a:tcPr/>
                </a:tc>
                <a:tc>
                  <a:txBody>
                    <a:bodyPr/>
                    <a:lstStyle/>
                    <a:p>
                      <a:r>
                        <a:rPr lang="en-GB" dirty="0" err="1" smtClean="0"/>
                        <a:t>Pol</a:t>
                      </a:r>
                      <a:endParaRPr lang="en-GB" dirty="0"/>
                    </a:p>
                  </a:txBody>
                  <a:tcPr/>
                </a:tc>
                <a:tc>
                  <a:txBody>
                    <a:bodyPr/>
                    <a:lstStyle/>
                    <a:p>
                      <a:r>
                        <a:rPr lang="en-GB" dirty="0" smtClean="0"/>
                        <a:t>Total</a:t>
                      </a:r>
                      <a:endParaRPr lang="en-GB" dirty="0"/>
                    </a:p>
                  </a:txBody>
                  <a:tcPr/>
                </a:tc>
              </a:tr>
              <a:tr h="370840">
                <a:tc>
                  <a:txBody>
                    <a:bodyPr/>
                    <a:lstStyle/>
                    <a:p>
                      <a:r>
                        <a:rPr lang="en-GB" b="1" dirty="0" smtClean="0"/>
                        <a:t>CIT</a:t>
                      </a:r>
                      <a:endParaRPr lang="en-GB" b="1" dirty="0"/>
                    </a:p>
                  </a:txBody>
                  <a:tcPr/>
                </a:tc>
                <a:tc>
                  <a:txBody>
                    <a:bodyPr/>
                    <a:lstStyle/>
                    <a:p>
                      <a:r>
                        <a:rPr lang="en-GB" dirty="0" smtClean="0"/>
                        <a:t>-.6860119</a:t>
                      </a:r>
                      <a:endParaRPr lang="en-GB" dirty="0"/>
                    </a:p>
                  </a:txBody>
                  <a:tcPr/>
                </a:tc>
                <a:tc>
                  <a:txBody>
                    <a:bodyPr/>
                    <a:lstStyle/>
                    <a:p>
                      <a:r>
                        <a:rPr lang="en-GB" dirty="0" smtClean="0"/>
                        <a:t>-.8303571</a:t>
                      </a:r>
                      <a:endParaRPr lang="en-GB" dirty="0"/>
                    </a:p>
                  </a:txBody>
                  <a:tcPr/>
                </a:tc>
                <a:tc>
                  <a:txBody>
                    <a:bodyPr/>
                    <a:lstStyle/>
                    <a:p>
                      <a:r>
                        <a:rPr lang="en-GB" dirty="0" smtClean="0"/>
                        <a:t>.05803571</a:t>
                      </a:r>
                      <a:endParaRPr lang="en-GB" dirty="0"/>
                    </a:p>
                  </a:txBody>
                  <a:tcPr/>
                </a:tc>
                <a:tc>
                  <a:txBody>
                    <a:bodyPr/>
                    <a:lstStyle/>
                    <a:p>
                      <a:r>
                        <a:rPr lang="en-GB" dirty="0" smtClean="0"/>
                        <a:t>-.5052057</a:t>
                      </a:r>
                      <a:endParaRPr lang="en-GB" dirty="0"/>
                    </a:p>
                  </a:txBody>
                  <a:tcPr/>
                </a:tc>
              </a:tr>
              <a:tr h="370840">
                <a:tc>
                  <a:txBody>
                    <a:bodyPr/>
                    <a:lstStyle/>
                    <a:p>
                      <a:r>
                        <a:rPr lang="en-GB" b="1" dirty="0" smtClean="0"/>
                        <a:t>SCS</a:t>
                      </a:r>
                      <a:endParaRPr lang="en-GB" b="1" dirty="0"/>
                    </a:p>
                  </a:txBody>
                  <a:tcPr/>
                </a:tc>
                <a:tc>
                  <a:txBody>
                    <a:bodyPr/>
                    <a:lstStyle/>
                    <a:p>
                      <a:r>
                        <a:rPr lang="en-GB" dirty="0" smtClean="0"/>
                        <a:t>-.9025641</a:t>
                      </a:r>
                      <a:endParaRPr lang="en-GB" dirty="0"/>
                    </a:p>
                  </a:txBody>
                  <a:tcPr/>
                </a:tc>
                <a:tc>
                  <a:txBody>
                    <a:bodyPr/>
                    <a:lstStyle/>
                    <a:p>
                      <a:r>
                        <a:rPr lang="en-GB" dirty="0" smtClean="0"/>
                        <a:t>-.6190476</a:t>
                      </a:r>
                      <a:endParaRPr lang="en-GB" dirty="0"/>
                    </a:p>
                  </a:txBody>
                  <a:tcPr/>
                </a:tc>
                <a:tc>
                  <a:txBody>
                    <a:bodyPr/>
                    <a:lstStyle/>
                    <a:p>
                      <a:r>
                        <a:rPr lang="en-GB" dirty="0" smtClean="0"/>
                        <a:t>-.0970696</a:t>
                      </a:r>
                      <a:endParaRPr lang="en-GB" dirty="0"/>
                    </a:p>
                  </a:txBody>
                  <a:tcPr/>
                </a:tc>
                <a:tc>
                  <a:txBody>
                    <a:bodyPr/>
                    <a:lstStyle/>
                    <a:p>
                      <a:r>
                        <a:rPr lang="en-GB" dirty="0" smtClean="0"/>
                        <a:t>-.5364276</a:t>
                      </a:r>
                      <a:endParaRPr lang="en-GB" dirty="0"/>
                    </a:p>
                  </a:txBody>
                  <a:tcPr/>
                </a:tc>
              </a:tr>
              <a:tr h="370840">
                <a:tc>
                  <a:txBody>
                    <a:bodyPr/>
                    <a:lstStyle/>
                    <a:p>
                      <a:r>
                        <a:rPr lang="en-GB" b="1" dirty="0" smtClean="0"/>
                        <a:t>MCS</a:t>
                      </a:r>
                      <a:endParaRPr lang="en-GB" b="1" dirty="0"/>
                    </a:p>
                  </a:txBody>
                  <a:tcPr/>
                </a:tc>
                <a:tc>
                  <a:txBody>
                    <a:bodyPr/>
                    <a:lstStyle/>
                    <a:p>
                      <a:r>
                        <a:rPr lang="en-GB" dirty="0" smtClean="0"/>
                        <a:t>-.6082143</a:t>
                      </a:r>
                      <a:endParaRPr lang="en-GB" dirty="0"/>
                    </a:p>
                  </a:txBody>
                  <a:tcPr/>
                </a:tc>
                <a:tc>
                  <a:txBody>
                    <a:bodyPr/>
                    <a:lstStyle/>
                    <a:p>
                      <a:r>
                        <a:rPr lang="en-GB" dirty="0" smtClean="0"/>
                        <a:t>-.7154762</a:t>
                      </a:r>
                      <a:endParaRPr lang="en-GB" dirty="0"/>
                    </a:p>
                  </a:txBody>
                  <a:tcPr/>
                </a:tc>
                <a:tc>
                  <a:txBody>
                    <a:bodyPr/>
                    <a:lstStyle/>
                    <a:p>
                      <a:r>
                        <a:rPr lang="en-GB" dirty="0" smtClean="0"/>
                        <a:t>.11642857</a:t>
                      </a:r>
                      <a:endParaRPr lang="en-GB" dirty="0"/>
                    </a:p>
                  </a:txBody>
                  <a:tcPr/>
                </a:tc>
                <a:tc>
                  <a:txBody>
                    <a:bodyPr/>
                    <a:lstStyle/>
                    <a:p>
                      <a:r>
                        <a:rPr lang="en-GB" dirty="0" smtClean="0"/>
                        <a:t>-.4159226</a:t>
                      </a:r>
                      <a:endParaRPr lang="en-GB" dirty="0"/>
                    </a:p>
                  </a:txBody>
                  <a:tcPr/>
                </a:tc>
              </a:tr>
              <a:tr h="370840">
                <a:tc>
                  <a:txBody>
                    <a:bodyPr/>
                    <a:lstStyle/>
                    <a:p>
                      <a:r>
                        <a:rPr lang="en-GB" b="1" dirty="0" smtClean="0"/>
                        <a:t>Hum</a:t>
                      </a:r>
                      <a:endParaRPr lang="en-GB" b="1" dirty="0"/>
                    </a:p>
                  </a:txBody>
                  <a:tcPr/>
                </a:tc>
                <a:tc>
                  <a:txBody>
                    <a:bodyPr/>
                    <a:lstStyle/>
                    <a:p>
                      <a:r>
                        <a:rPr lang="en-GB" dirty="0" smtClean="0"/>
                        <a:t>-.6653439</a:t>
                      </a:r>
                      <a:endParaRPr lang="en-GB" dirty="0"/>
                    </a:p>
                  </a:txBody>
                  <a:tcPr/>
                </a:tc>
                <a:tc>
                  <a:txBody>
                    <a:bodyPr/>
                    <a:lstStyle/>
                    <a:p>
                      <a:r>
                        <a:rPr lang="en-GB" dirty="0" smtClean="0"/>
                        <a:t>-.944709</a:t>
                      </a:r>
                      <a:endParaRPr lang="en-GB" dirty="0"/>
                    </a:p>
                  </a:txBody>
                  <a:tcPr/>
                </a:tc>
                <a:tc>
                  <a:txBody>
                    <a:bodyPr/>
                    <a:lstStyle/>
                    <a:p>
                      <a:r>
                        <a:rPr lang="en-GB" dirty="0" smtClean="0"/>
                        <a:t>.02896825</a:t>
                      </a:r>
                      <a:endParaRPr lang="en-GB" dirty="0"/>
                    </a:p>
                  </a:txBody>
                  <a:tcPr/>
                </a:tc>
                <a:tc>
                  <a:txBody>
                    <a:bodyPr/>
                    <a:lstStyle/>
                    <a:p>
                      <a:r>
                        <a:rPr lang="en-GB" dirty="0" smtClean="0"/>
                        <a:t>-.5401037</a:t>
                      </a:r>
                      <a:endParaRPr lang="en-GB" dirty="0"/>
                    </a:p>
                  </a:txBody>
                  <a:tcPr/>
                </a:tc>
              </a:tr>
              <a:tr h="370840">
                <a:tc>
                  <a:txBody>
                    <a:bodyPr/>
                    <a:lstStyle/>
                    <a:p>
                      <a:r>
                        <a:rPr lang="en-GB" b="1" dirty="0" smtClean="0"/>
                        <a:t>CFA</a:t>
                      </a:r>
                      <a:endParaRPr lang="en-GB" b="1" dirty="0"/>
                    </a:p>
                  </a:txBody>
                  <a:tcPr/>
                </a:tc>
                <a:tc>
                  <a:txBody>
                    <a:bodyPr/>
                    <a:lstStyle/>
                    <a:p>
                      <a:r>
                        <a:rPr lang="en-GB" dirty="0" smtClean="0"/>
                        <a:t>-.485119</a:t>
                      </a:r>
                      <a:endParaRPr lang="en-GB" dirty="0"/>
                    </a:p>
                  </a:txBody>
                  <a:tcPr/>
                </a:tc>
                <a:tc>
                  <a:txBody>
                    <a:bodyPr/>
                    <a:lstStyle/>
                    <a:p>
                      <a:r>
                        <a:rPr lang="en-GB" dirty="0" smtClean="0"/>
                        <a:t>-1.014881</a:t>
                      </a:r>
                      <a:endParaRPr lang="en-GB" dirty="0"/>
                    </a:p>
                  </a:txBody>
                  <a:tcPr/>
                </a:tc>
                <a:tc>
                  <a:txBody>
                    <a:bodyPr/>
                    <a:lstStyle/>
                    <a:p>
                      <a:r>
                        <a:rPr lang="en-GB" dirty="0" smtClean="0"/>
                        <a:t>-.25</a:t>
                      </a:r>
                      <a:endParaRPr lang="en-GB" dirty="0"/>
                    </a:p>
                  </a:txBody>
                  <a:tcPr/>
                </a:tc>
                <a:tc>
                  <a:txBody>
                    <a:bodyPr/>
                    <a:lstStyle/>
                    <a:p>
                      <a:r>
                        <a:rPr lang="en-GB" dirty="0" smtClean="0"/>
                        <a:t>-.5896884</a:t>
                      </a:r>
                      <a:endParaRPr lang="en-GB" dirty="0"/>
                    </a:p>
                  </a:txBody>
                  <a:tcPr/>
                </a:tc>
              </a:tr>
              <a:tr h="370840">
                <a:tc>
                  <a:txBody>
                    <a:bodyPr/>
                    <a:lstStyle/>
                    <a:p>
                      <a:r>
                        <a:rPr lang="en-GB" b="1" dirty="0" err="1" smtClean="0"/>
                        <a:t>Tepp</a:t>
                      </a:r>
                      <a:endParaRPr lang="en-GB" b="1" dirty="0"/>
                    </a:p>
                  </a:txBody>
                  <a:tcPr/>
                </a:tc>
                <a:tc>
                  <a:txBody>
                    <a:bodyPr/>
                    <a:lstStyle/>
                    <a:p>
                      <a:r>
                        <a:rPr lang="en-GB" dirty="0" smtClean="0"/>
                        <a:t>-.6595238</a:t>
                      </a:r>
                      <a:endParaRPr lang="en-GB" dirty="0"/>
                    </a:p>
                  </a:txBody>
                  <a:tcPr/>
                </a:tc>
                <a:tc>
                  <a:txBody>
                    <a:bodyPr/>
                    <a:lstStyle/>
                    <a:p>
                      <a:r>
                        <a:rPr lang="en-GB" dirty="0" smtClean="0"/>
                        <a:t>-.5825397</a:t>
                      </a:r>
                      <a:endParaRPr lang="en-GB" dirty="0"/>
                    </a:p>
                  </a:txBody>
                  <a:tcPr/>
                </a:tc>
                <a:tc>
                  <a:txBody>
                    <a:bodyPr/>
                    <a:lstStyle/>
                    <a:p>
                      <a:r>
                        <a:rPr lang="en-GB" dirty="0" smtClean="0"/>
                        <a:t>.13904762</a:t>
                      </a:r>
                      <a:endParaRPr lang="en-GB" dirty="0"/>
                    </a:p>
                  </a:txBody>
                  <a:tcPr/>
                </a:tc>
                <a:tc>
                  <a:txBody>
                    <a:bodyPr/>
                    <a:lstStyle/>
                    <a:p>
                      <a:r>
                        <a:rPr lang="en-GB" dirty="0" smtClean="0"/>
                        <a:t>-.3811066</a:t>
                      </a:r>
                      <a:endParaRPr lang="en-GB" dirty="0"/>
                    </a:p>
                  </a:txBody>
                  <a:tcPr/>
                </a:tc>
              </a:tr>
              <a:tr h="370840">
                <a:tc>
                  <a:txBody>
                    <a:bodyPr/>
                    <a:lstStyle/>
                    <a:p>
                      <a:r>
                        <a:rPr lang="en-GB" b="1" dirty="0" smtClean="0"/>
                        <a:t>SDS</a:t>
                      </a:r>
                      <a:endParaRPr lang="en-GB" b="1" dirty="0"/>
                    </a:p>
                  </a:txBody>
                  <a:tcPr/>
                </a:tc>
                <a:tc>
                  <a:txBody>
                    <a:bodyPr/>
                    <a:lstStyle/>
                    <a:p>
                      <a:r>
                        <a:rPr lang="en-GB" dirty="0" smtClean="0"/>
                        <a:t>-.8928571</a:t>
                      </a:r>
                      <a:endParaRPr lang="en-GB" dirty="0"/>
                    </a:p>
                  </a:txBody>
                  <a:tcPr/>
                </a:tc>
                <a:tc>
                  <a:txBody>
                    <a:bodyPr/>
                    <a:lstStyle/>
                    <a:p>
                      <a:r>
                        <a:rPr lang="en-GB" dirty="0" smtClean="0"/>
                        <a:t>-.672619</a:t>
                      </a:r>
                      <a:endParaRPr lang="en-GB" dirty="0"/>
                    </a:p>
                  </a:txBody>
                  <a:tcPr/>
                </a:tc>
                <a:tc>
                  <a:txBody>
                    <a:bodyPr/>
                    <a:lstStyle/>
                    <a:p>
                      <a:r>
                        <a:rPr lang="en-GB" dirty="0" smtClean="0"/>
                        <a:t>.11261905</a:t>
                      </a:r>
                      <a:endParaRPr lang="en-GB" dirty="0"/>
                    </a:p>
                  </a:txBody>
                  <a:tcPr/>
                </a:tc>
                <a:tc>
                  <a:txBody>
                    <a:bodyPr/>
                    <a:lstStyle/>
                    <a:p>
                      <a:r>
                        <a:rPr lang="en-GB" dirty="0" smtClean="0"/>
                        <a:t>-.483145</a:t>
                      </a:r>
                      <a:endParaRPr lang="en-GB" dirty="0"/>
                    </a:p>
                  </a:txBody>
                  <a:tcPr/>
                </a:tc>
              </a:tr>
              <a:tr h="370840">
                <a:tc>
                  <a:txBody>
                    <a:bodyPr/>
                    <a:lstStyle/>
                    <a:p>
                      <a:r>
                        <a:rPr lang="en-GB" b="1" dirty="0" smtClean="0"/>
                        <a:t>Total</a:t>
                      </a:r>
                      <a:endParaRPr lang="en-GB" b="1" dirty="0"/>
                    </a:p>
                  </a:txBody>
                  <a:tcPr/>
                </a:tc>
                <a:tc>
                  <a:txBody>
                    <a:bodyPr/>
                    <a:lstStyle/>
                    <a:p>
                      <a:r>
                        <a:rPr lang="en-GB" dirty="0" smtClean="0"/>
                        <a:t>-.6999477</a:t>
                      </a:r>
                      <a:endParaRPr lang="en-GB" dirty="0"/>
                    </a:p>
                  </a:txBody>
                  <a:tcPr/>
                </a:tc>
                <a:tc>
                  <a:txBody>
                    <a:bodyPr/>
                    <a:lstStyle/>
                    <a:p>
                      <a:r>
                        <a:rPr lang="en-GB" dirty="0" smtClean="0"/>
                        <a:t>-.7685185</a:t>
                      </a:r>
                      <a:endParaRPr lang="en-GB" dirty="0"/>
                    </a:p>
                  </a:txBody>
                  <a:tcPr/>
                </a:tc>
                <a:tc>
                  <a:txBody>
                    <a:bodyPr/>
                    <a:lstStyle/>
                    <a:p>
                      <a:r>
                        <a:rPr lang="en-GB" dirty="0" smtClean="0"/>
                        <a:t>.0154328</a:t>
                      </a:r>
                      <a:endParaRPr lang="en-GB" dirty="0"/>
                    </a:p>
                  </a:txBody>
                  <a:tcPr/>
                </a:tc>
                <a:tc>
                  <a:txBody>
                    <a:bodyPr/>
                    <a:lstStyle/>
                    <a:p>
                      <a:r>
                        <a:rPr lang="en-GB" dirty="0" smtClean="0"/>
                        <a:t>-.4930857</a:t>
                      </a:r>
                      <a:endParaRPr lang="en-GB"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Weighted Averages</a:t>
            </a:r>
            <a:endParaRPr lang="en-GB" dirty="0"/>
          </a:p>
        </p:txBody>
      </p:sp>
      <p:graphicFrame>
        <p:nvGraphicFramePr>
          <p:cNvPr id="4" name="Table 3"/>
          <p:cNvGraphicFramePr>
            <a:graphicFrameLocks noGrp="1"/>
          </p:cNvGraphicFramePr>
          <p:nvPr/>
        </p:nvGraphicFramePr>
        <p:xfrm>
          <a:off x="1259632" y="1426631"/>
          <a:ext cx="2039888" cy="2966720"/>
        </p:xfrm>
        <a:graphic>
          <a:graphicData uri="http://schemas.openxmlformats.org/drawingml/2006/table">
            <a:tbl>
              <a:tblPr firstRow="1" bandRow="1">
                <a:tableStyleId>{D7AC3CCA-C797-4891-BE02-D94E43425B78}</a:tableStyleId>
              </a:tblPr>
              <a:tblGrid>
                <a:gridCol w="1031776"/>
                <a:gridCol w="1008112"/>
              </a:tblGrid>
              <a:tr h="370840">
                <a:tc>
                  <a:txBody>
                    <a:bodyPr/>
                    <a:lstStyle/>
                    <a:p>
                      <a:r>
                        <a:rPr lang="en-GB" dirty="0" smtClean="0"/>
                        <a:t>Stratum</a:t>
                      </a:r>
                      <a:endParaRPr lang="en-GB" dirty="0"/>
                    </a:p>
                  </a:txBody>
                  <a:tcPr/>
                </a:tc>
                <a:tc>
                  <a:txBody>
                    <a:bodyPr/>
                    <a:lstStyle/>
                    <a:p>
                      <a:r>
                        <a:rPr lang="en-GB" dirty="0" smtClean="0"/>
                        <a:t>Weight</a:t>
                      </a:r>
                      <a:endParaRPr lang="en-GB" dirty="0"/>
                    </a:p>
                  </a:txBody>
                  <a:tcPr/>
                </a:tc>
              </a:tr>
              <a:tr h="370840">
                <a:tc>
                  <a:txBody>
                    <a:bodyPr/>
                    <a:lstStyle/>
                    <a:p>
                      <a:r>
                        <a:rPr lang="en-GB" dirty="0" smtClean="0"/>
                        <a:t>CIT</a:t>
                      </a:r>
                      <a:endParaRPr lang="en-GB" dirty="0"/>
                    </a:p>
                  </a:txBody>
                  <a:tcPr/>
                </a:tc>
                <a:tc>
                  <a:txBody>
                    <a:bodyPr/>
                    <a:lstStyle/>
                    <a:p>
                      <a:r>
                        <a:rPr lang="en-GB" dirty="0" smtClean="0"/>
                        <a:t>1.82</a:t>
                      </a:r>
                      <a:endParaRPr lang="en-GB" dirty="0"/>
                    </a:p>
                  </a:txBody>
                  <a:tcPr/>
                </a:tc>
              </a:tr>
              <a:tr h="370840">
                <a:tc>
                  <a:txBody>
                    <a:bodyPr/>
                    <a:lstStyle/>
                    <a:p>
                      <a:r>
                        <a:rPr lang="en-GB" dirty="0" smtClean="0"/>
                        <a:t>SCS</a:t>
                      </a:r>
                      <a:endParaRPr lang="en-GB" dirty="0"/>
                    </a:p>
                  </a:txBody>
                  <a:tcPr/>
                </a:tc>
                <a:tc>
                  <a:txBody>
                    <a:bodyPr/>
                    <a:lstStyle/>
                    <a:p>
                      <a:r>
                        <a:rPr lang="en-GB" dirty="0" smtClean="0"/>
                        <a:t>.752</a:t>
                      </a:r>
                      <a:endParaRPr lang="en-GB" dirty="0"/>
                    </a:p>
                  </a:txBody>
                  <a:tcPr/>
                </a:tc>
              </a:tr>
              <a:tr h="370840">
                <a:tc>
                  <a:txBody>
                    <a:bodyPr/>
                    <a:lstStyle/>
                    <a:p>
                      <a:r>
                        <a:rPr lang="en-GB" dirty="0" smtClean="0"/>
                        <a:t>MCS</a:t>
                      </a:r>
                      <a:endParaRPr lang="en-GB" dirty="0"/>
                    </a:p>
                  </a:txBody>
                  <a:tcPr/>
                </a:tc>
                <a:tc>
                  <a:txBody>
                    <a:bodyPr/>
                    <a:lstStyle/>
                    <a:p>
                      <a:r>
                        <a:rPr lang="en-GB" dirty="0" smtClean="0"/>
                        <a:t>.615</a:t>
                      </a:r>
                      <a:endParaRPr lang="en-GB" dirty="0"/>
                    </a:p>
                  </a:txBody>
                  <a:tcPr/>
                </a:tc>
              </a:tr>
              <a:tr h="370840">
                <a:tc>
                  <a:txBody>
                    <a:bodyPr/>
                    <a:lstStyle/>
                    <a:p>
                      <a:r>
                        <a:rPr lang="en-GB" dirty="0" smtClean="0"/>
                        <a:t>Hum</a:t>
                      </a:r>
                      <a:endParaRPr lang="en-GB" dirty="0"/>
                    </a:p>
                  </a:txBody>
                  <a:tcPr/>
                </a:tc>
                <a:tc>
                  <a:txBody>
                    <a:bodyPr/>
                    <a:lstStyle/>
                    <a:p>
                      <a:r>
                        <a:rPr lang="en-GB" dirty="0" smtClean="0"/>
                        <a:t>1.04</a:t>
                      </a:r>
                      <a:endParaRPr lang="en-GB" dirty="0"/>
                    </a:p>
                  </a:txBody>
                  <a:tcPr/>
                </a:tc>
              </a:tr>
              <a:tr h="370840">
                <a:tc>
                  <a:txBody>
                    <a:bodyPr/>
                    <a:lstStyle/>
                    <a:p>
                      <a:r>
                        <a:rPr lang="en-GB" dirty="0" smtClean="0"/>
                        <a:t>CFA</a:t>
                      </a:r>
                      <a:endParaRPr lang="en-GB" dirty="0"/>
                    </a:p>
                  </a:txBody>
                  <a:tcPr/>
                </a:tc>
                <a:tc>
                  <a:txBody>
                    <a:bodyPr/>
                    <a:lstStyle/>
                    <a:p>
                      <a:r>
                        <a:rPr lang="en-GB" dirty="0" smtClean="0"/>
                        <a:t>2.01</a:t>
                      </a:r>
                      <a:endParaRPr lang="en-GB" dirty="0"/>
                    </a:p>
                  </a:txBody>
                  <a:tcPr/>
                </a:tc>
              </a:tr>
              <a:tr h="370840">
                <a:tc>
                  <a:txBody>
                    <a:bodyPr/>
                    <a:lstStyle/>
                    <a:p>
                      <a:r>
                        <a:rPr lang="en-GB" dirty="0" err="1" smtClean="0"/>
                        <a:t>Tepper</a:t>
                      </a:r>
                      <a:endParaRPr lang="en-GB" dirty="0"/>
                    </a:p>
                  </a:txBody>
                  <a:tcPr/>
                </a:tc>
                <a:tc>
                  <a:txBody>
                    <a:bodyPr/>
                    <a:lstStyle/>
                    <a:p>
                      <a:r>
                        <a:rPr lang="en-GB" dirty="0" smtClean="0"/>
                        <a:t>.54</a:t>
                      </a:r>
                      <a:endParaRPr lang="en-GB" dirty="0"/>
                    </a:p>
                  </a:txBody>
                  <a:tcPr/>
                </a:tc>
              </a:tr>
              <a:tr h="370840">
                <a:tc>
                  <a:txBody>
                    <a:bodyPr/>
                    <a:lstStyle/>
                    <a:p>
                      <a:r>
                        <a:rPr lang="en-GB" dirty="0" smtClean="0"/>
                        <a:t>SDS</a:t>
                      </a:r>
                      <a:endParaRPr lang="en-GB" dirty="0"/>
                    </a:p>
                  </a:txBody>
                  <a:tcPr/>
                </a:tc>
                <a:tc>
                  <a:txBody>
                    <a:bodyPr/>
                    <a:lstStyle/>
                    <a:p>
                      <a:r>
                        <a:rPr lang="en-GB" dirty="0" smtClean="0"/>
                        <a:t>.171</a:t>
                      </a:r>
                      <a:endParaRPr lang="en-GB" dirty="0"/>
                    </a:p>
                  </a:txBody>
                  <a:tcPr/>
                </a:tc>
              </a:tr>
            </a:tbl>
          </a:graphicData>
        </a:graphic>
      </p:graphicFrame>
      <p:graphicFrame>
        <p:nvGraphicFramePr>
          <p:cNvPr id="5" name="Table 4"/>
          <p:cNvGraphicFramePr>
            <a:graphicFrameLocks noGrp="1"/>
          </p:cNvGraphicFramePr>
          <p:nvPr/>
        </p:nvGraphicFramePr>
        <p:xfrm>
          <a:off x="4788024" y="1415509"/>
          <a:ext cx="2664296" cy="2966720"/>
        </p:xfrm>
        <a:graphic>
          <a:graphicData uri="http://schemas.openxmlformats.org/drawingml/2006/table">
            <a:tbl>
              <a:tblPr firstRow="1" bandRow="1">
                <a:tableStyleId>{D7AC3CCA-C797-4891-BE02-D94E43425B78}</a:tableStyleId>
              </a:tblPr>
              <a:tblGrid>
                <a:gridCol w="1031776"/>
                <a:gridCol w="1632520"/>
              </a:tblGrid>
              <a:tr h="370840">
                <a:tc>
                  <a:txBody>
                    <a:bodyPr/>
                    <a:lstStyle/>
                    <a:p>
                      <a:r>
                        <a:rPr lang="en-GB" dirty="0" smtClean="0"/>
                        <a:t>Stratum</a:t>
                      </a:r>
                      <a:endParaRPr lang="en-GB" dirty="0"/>
                    </a:p>
                  </a:txBody>
                  <a:tcPr/>
                </a:tc>
                <a:tc>
                  <a:txBody>
                    <a:bodyPr/>
                    <a:lstStyle/>
                    <a:p>
                      <a:r>
                        <a:rPr lang="en-GB" dirty="0" err="1" smtClean="0"/>
                        <a:t>Avg</a:t>
                      </a:r>
                      <a:endParaRPr lang="en-GB" dirty="0"/>
                    </a:p>
                  </a:txBody>
                  <a:tcPr/>
                </a:tc>
              </a:tr>
              <a:tr h="370840">
                <a:tc>
                  <a:txBody>
                    <a:bodyPr/>
                    <a:lstStyle/>
                    <a:p>
                      <a:r>
                        <a:rPr lang="en-GB" dirty="0" smtClean="0"/>
                        <a:t>CIT</a:t>
                      </a:r>
                      <a:endParaRPr lang="en-GB" dirty="0"/>
                    </a:p>
                  </a:txBody>
                  <a:tcPr/>
                </a:tc>
                <a:tc>
                  <a:txBody>
                    <a:bodyPr/>
                    <a:lstStyle/>
                    <a:p>
                      <a:r>
                        <a:rPr lang="en-GB" dirty="0" smtClean="0"/>
                        <a:t>-.46955</a:t>
                      </a:r>
                      <a:endParaRPr lang="en-GB" dirty="0"/>
                    </a:p>
                  </a:txBody>
                  <a:tcPr/>
                </a:tc>
              </a:tr>
              <a:tr h="370840">
                <a:tc>
                  <a:txBody>
                    <a:bodyPr/>
                    <a:lstStyle/>
                    <a:p>
                      <a:r>
                        <a:rPr lang="en-GB" dirty="0" smtClean="0"/>
                        <a:t>SCS</a:t>
                      </a:r>
                      <a:endParaRPr lang="en-GB" dirty="0"/>
                    </a:p>
                  </a:txBody>
                  <a:tcPr/>
                </a:tc>
                <a:tc>
                  <a:txBody>
                    <a:bodyPr/>
                    <a:lstStyle/>
                    <a:p>
                      <a:r>
                        <a:rPr lang="en-GB" dirty="0" smtClean="0"/>
                        <a:t>-.48884</a:t>
                      </a:r>
                      <a:endParaRPr lang="en-GB" dirty="0"/>
                    </a:p>
                  </a:txBody>
                  <a:tcPr/>
                </a:tc>
              </a:tr>
              <a:tr h="370840">
                <a:tc>
                  <a:txBody>
                    <a:bodyPr/>
                    <a:lstStyle/>
                    <a:p>
                      <a:r>
                        <a:rPr lang="en-GB" dirty="0" smtClean="0"/>
                        <a:t>MCS</a:t>
                      </a:r>
                      <a:endParaRPr lang="en-GB" dirty="0"/>
                    </a:p>
                  </a:txBody>
                  <a:tcPr/>
                </a:tc>
                <a:tc>
                  <a:txBody>
                    <a:bodyPr/>
                    <a:lstStyle/>
                    <a:p>
                      <a:r>
                        <a:rPr lang="en-GB" dirty="0" smtClean="0"/>
                        <a:t>-.42049</a:t>
                      </a:r>
                      <a:endParaRPr lang="en-GB" dirty="0"/>
                    </a:p>
                  </a:txBody>
                  <a:tcPr/>
                </a:tc>
              </a:tr>
              <a:tr h="370840">
                <a:tc>
                  <a:txBody>
                    <a:bodyPr/>
                    <a:lstStyle/>
                    <a:p>
                      <a:r>
                        <a:rPr lang="en-GB" dirty="0" smtClean="0"/>
                        <a:t>Hum</a:t>
                      </a:r>
                      <a:endParaRPr lang="en-GB" dirty="0"/>
                    </a:p>
                  </a:txBody>
                  <a:tcPr/>
                </a:tc>
                <a:tc>
                  <a:txBody>
                    <a:bodyPr/>
                    <a:lstStyle/>
                    <a:p>
                      <a:r>
                        <a:rPr lang="en-GB" dirty="0" smtClean="0"/>
                        <a:t>-.51721</a:t>
                      </a:r>
                      <a:endParaRPr lang="en-GB" dirty="0"/>
                    </a:p>
                  </a:txBody>
                  <a:tcPr/>
                </a:tc>
              </a:tr>
              <a:tr h="370840">
                <a:tc>
                  <a:txBody>
                    <a:bodyPr/>
                    <a:lstStyle/>
                    <a:p>
                      <a:r>
                        <a:rPr lang="en-GB" dirty="0" smtClean="0"/>
                        <a:t>CFA</a:t>
                      </a:r>
                      <a:endParaRPr lang="en-GB" dirty="0"/>
                    </a:p>
                  </a:txBody>
                  <a:tcPr/>
                </a:tc>
                <a:tc>
                  <a:txBody>
                    <a:bodyPr/>
                    <a:lstStyle/>
                    <a:p>
                      <a:r>
                        <a:rPr lang="en-GB" dirty="0" smtClean="0"/>
                        <a:t>-.61526</a:t>
                      </a:r>
                      <a:endParaRPr lang="en-GB" dirty="0"/>
                    </a:p>
                  </a:txBody>
                  <a:tcPr/>
                </a:tc>
              </a:tr>
              <a:tr h="370840">
                <a:tc>
                  <a:txBody>
                    <a:bodyPr/>
                    <a:lstStyle/>
                    <a:p>
                      <a:r>
                        <a:rPr lang="en-GB" dirty="0" err="1" smtClean="0"/>
                        <a:t>Tepper</a:t>
                      </a:r>
                      <a:endParaRPr lang="en-GB" dirty="0"/>
                    </a:p>
                  </a:txBody>
                  <a:tcPr/>
                </a:tc>
                <a:tc>
                  <a:txBody>
                    <a:bodyPr/>
                    <a:lstStyle/>
                    <a:p>
                      <a:r>
                        <a:rPr lang="en-GB" dirty="0" smtClean="0"/>
                        <a:t>-.37778</a:t>
                      </a:r>
                      <a:endParaRPr lang="en-GB" dirty="0"/>
                    </a:p>
                  </a:txBody>
                  <a:tcPr/>
                </a:tc>
              </a:tr>
              <a:tr h="370840">
                <a:tc>
                  <a:txBody>
                    <a:bodyPr/>
                    <a:lstStyle/>
                    <a:p>
                      <a:r>
                        <a:rPr lang="en-GB" dirty="0" smtClean="0"/>
                        <a:t>SDS</a:t>
                      </a:r>
                      <a:endParaRPr lang="en-GB" dirty="0"/>
                    </a:p>
                  </a:txBody>
                  <a:tcPr/>
                </a:tc>
                <a:tc>
                  <a:txBody>
                    <a:bodyPr/>
                    <a:lstStyle/>
                    <a:p>
                      <a:r>
                        <a:rPr lang="en-GB" dirty="0" smtClean="0"/>
                        <a:t>-.49541</a:t>
                      </a:r>
                      <a:endParaRPr lang="en-GB"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395536" y="404664"/>
          <a:ext cx="8352927" cy="61206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Variances</a:t>
            </a:r>
            <a:endParaRPr lang="en-GB" dirty="0"/>
          </a:p>
        </p:txBody>
      </p:sp>
      <p:sp>
        <p:nvSpPr>
          <p:cNvPr id="3" name="Content Placeholder 2"/>
          <p:cNvSpPr>
            <a:spLocks noGrp="1"/>
          </p:cNvSpPr>
          <p:nvPr>
            <p:ph idx="1"/>
          </p:nvPr>
        </p:nvSpPr>
        <p:spPr>
          <a:xfrm>
            <a:off x="457200" y="1600201"/>
            <a:ext cx="8229600" cy="604664"/>
          </a:xfrm>
        </p:spPr>
        <p:txBody>
          <a:bodyPr/>
          <a:lstStyle/>
          <a:p>
            <a:pPr>
              <a:buFont typeface="Wingdings" pitchFamily="2" charset="2"/>
              <a:buChar char="§"/>
            </a:pPr>
            <a:r>
              <a:rPr lang="en-GB" dirty="0" smtClean="0"/>
              <a:t>Taylor Series Method</a:t>
            </a:r>
            <a:endParaRPr lang="en-GB" dirty="0"/>
          </a:p>
        </p:txBody>
      </p:sp>
      <p:graphicFrame>
        <p:nvGraphicFramePr>
          <p:cNvPr id="4" name="Table 3"/>
          <p:cNvGraphicFramePr>
            <a:graphicFrameLocks noGrp="1"/>
          </p:cNvGraphicFramePr>
          <p:nvPr/>
        </p:nvGraphicFramePr>
        <p:xfrm>
          <a:off x="3275856" y="2564904"/>
          <a:ext cx="2664296" cy="2966720"/>
        </p:xfrm>
        <a:graphic>
          <a:graphicData uri="http://schemas.openxmlformats.org/drawingml/2006/table">
            <a:tbl>
              <a:tblPr firstRow="1" bandRow="1">
                <a:tableStyleId>{D7AC3CCA-C797-4891-BE02-D94E43425B78}</a:tableStyleId>
              </a:tblPr>
              <a:tblGrid>
                <a:gridCol w="1031776"/>
                <a:gridCol w="1632520"/>
              </a:tblGrid>
              <a:tr h="370840">
                <a:tc>
                  <a:txBody>
                    <a:bodyPr/>
                    <a:lstStyle/>
                    <a:p>
                      <a:r>
                        <a:rPr lang="en-GB" dirty="0" smtClean="0"/>
                        <a:t>Stratum</a:t>
                      </a:r>
                      <a:endParaRPr lang="en-GB" dirty="0"/>
                    </a:p>
                  </a:txBody>
                  <a:tcPr/>
                </a:tc>
                <a:tc>
                  <a:txBody>
                    <a:bodyPr/>
                    <a:lstStyle/>
                    <a:p>
                      <a:r>
                        <a:rPr lang="en-GB" dirty="0" smtClean="0"/>
                        <a:t>Variance</a:t>
                      </a:r>
                      <a:endParaRPr lang="en-GB" dirty="0"/>
                    </a:p>
                  </a:txBody>
                  <a:tcPr/>
                </a:tc>
              </a:tr>
              <a:tr h="370840">
                <a:tc>
                  <a:txBody>
                    <a:bodyPr/>
                    <a:lstStyle/>
                    <a:p>
                      <a:r>
                        <a:rPr lang="en-GB" dirty="0" smtClean="0"/>
                        <a:t>CIT</a:t>
                      </a:r>
                      <a:endParaRPr lang="en-GB" dirty="0"/>
                    </a:p>
                  </a:txBody>
                  <a:tcPr/>
                </a:tc>
                <a:tc>
                  <a:txBody>
                    <a:bodyPr/>
                    <a:lstStyle/>
                    <a:p>
                      <a:r>
                        <a:rPr lang="en-GB" dirty="0" smtClean="0"/>
                        <a:t>.024121</a:t>
                      </a:r>
                      <a:endParaRPr lang="en-GB" dirty="0"/>
                    </a:p>
                  </a:txBody>
                  <a:tcPr/>
                </a:tc>
              </a:tr>
              <a:tr h="370840">
                <a:tc>
                  <a:txBody>
                    <a:bodyPr/>
                    <a:lstStyle/>
                    <a:p>
                      <a:r>
                        <a:rPr lang="en-GB" dirty="0" smtClean="0"/>
                        <a:t>SCS</a:t>
                      </a:r>
                      <a:endParaRPr lang="en-GB" dirty="0"/>
                    </a:p>
                  </a:txBody>
                  <a:tcPr/>
                </a:tc>
                <a:tc>
                  <a:txBody>
                    <a:bodyPr/>
                    <a:lstStyle/>
                    <a:p>
                      <a:r>
                        <a:rPr lang="en-GB" dirty="0" smtClean="0"/>
                        <a:t>.026874</a:t>
                      </a:r>
                      <a:endParaRPr lang="en-GB" dirty="0"/>
                    </a:p>
                  </a:txBody>
                  <a:tcPr/>
                </a:tc>
              </a:tr>
              <a:tr h="370840">
                <a:tc>
                  <a:txBody>
                    <a:bodyPr/>
                    <a:lstStyle/>
                    <a:p>
                      <a:r>
                        <a:rPr lang="en-GB" dirty="0" smtClean="0"/>
                        <a:t>MCS</a:t>
                      </a:r>
                      <a:endParaRPr lang="en-GB" dirty="0"/>
                    </a:p>
                  </a:txBody>
                  <a:tcPr/>
                </a:tc>
                <a:tc>
                  <a:txBody>
                    <a:bodyPr/>
                    <a:lstStyle/>
                    <a:p>
                      <a:r>
                        <a:rPr lang="en-GB" dirty="0" smtClean="0"/>
                        <a:t>.029429</a:t>
                      </a:r>
                      <a:endParaRPr lang="en-GB" dirty="0"/>
                    </a:p>
                  </a:txBody>
                  <a:tcPr/>
                </a:tc>
              </a:tr>
              <a:tr h="370840">
                <a:tc>
                  <a:txBody>
                    <a:bodyPr/>
                    <a:lstStyle/>
                    <a:p>
                      <a:r>
                        <a:rPr lang="en-GB" dirty="0" smtClean="0"/>
                        <a:t>Hum</a:t>
                      </a:r>
                      <a:endParaRPr lang="en-GB" dirty="0"/>
                    </a:p>
                  </a:txBody>
                  <a:tcPr/>
                </a:tc>
                <a:tc>
                  <a:txBody>
                    <a:bodyPr/>
                    <a:lstStyle/>
                    <a:p>
                      <a:r>
                        <a:rPr lang="en-GB" dirty="0" smtClean="0"/>
                        <a:t>.018098</a:t>
                      </a:r>
                      <a:endParaRPr lang="en-GB" dirty="0"/>
                    </a:p>
                  </a:txBody>
                  <a:tcPr/>
                </a:tc>
              </a:tr>
              <a:tr h="370840">
                <a:tc>
                  <a:txBody>
                    <a:bodyPr/>
                    <a:lstStyle/>
                    <a:p>
                      <a:r>
                        <a:rPr lang="en-GB" dirty="0" smtClean="0"/>
                        <a:t>CFA</a:t>
                      </a:r>
                      <a:endParaRPr lang="en-GB" dirty="0"/>
                    </a:p>
                  </a:txBody>
                  <a:tcPr/>
                </a:tc>
                <a:tc>
                  <a:txBody>
                    <a:bodyPr/>
                    <a:lstStyle/>
                    <a:p>
                      <a:r>
                        <a:rPr lang="en-GB" dirty="0" smtClean="0"/>
                        <a:t>.057832</a:t>
                      </a:r>
                      <a:endParaRPr lang="en-GB" dirty="0"/>
                    </a:p>
                  </a:txBody>
                  <a:tcPr/>
                </a:tc>
              </a:tr>
              <a:tr h="370840">
                <a:tc>
                  <a:txBody>
                    <a:bodyPr/>
                    <a:lstStyle/>
                    <a:p>
                      <a:r>
                        <a:rPr lang="en-GB" dirty="0" err="1" smtClean="0"/>
                        <a:t>Tepper</a:t>
                      </a:r>
                      <a:endParaRPr lang="en-GB" dirty="0"/>
                    </a:p>
                  </a:txBody>
                  <a:tcPr/>
                </a:tc>
                <a:tc>
                  <a:txBody>
                    <a:bodyPr/>
                    <a:lstStyle/>
                    <a:p>
                      <a:r>
                        <a:rPr lang="en-GB" dirty="0" smtClean="0"/>
                        <a:t>.172724</a:t>
                      </a:r>
                      <a:endParaRPr lang="en-GB" dirty="0"/>
                    </a:p>
                  </a:txBody>
                  <a:tcPr/>
                </a:tc>
              </a:tr>
              <a:tr h="370840">
                <a:tc>
                  <a:txBody>
                    <a:bodyPr/>
                    <a:lstStyle/>
                    <a:p>
                      <a:r>
                        <a:rPr lang="en-GB" dirty="0" smtClean="0"/>
                        <a:t>SDS</a:t>
                      </a:r>
                      <a:endParaRPr lang="en-GB" dirty="0"/>
                    </a:p>
                  </a:txBody>
                  <a:tcPr/>
                </a:tc>
                <a:tc>
                  <a:txBody>
                    <a:bodyPr/>
                    <a:lstStyle/>
                    <a:p>
                      <a:r>
                        <a:rPr lang="en-GB" dirty="0" smtClean="0"/>
                        <a:t>.301804</a:t>
                      </a:r>
                      <a:endParaRPr lang="en-GB"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Statistical Inference</a:t>
            </a:r>
            <a:endParaRPr lang="en-GB" dirty="0"/>
          </a:p>
        </p:txBody>
      </p:sp>
      <p:sp>
        <p:nvSpPr>
          <p:cNvPr id="3" name="Content Placeholder 2"/>
          <p:cNvSpPr>
            <a:spLocks noGrp="1"/>
          </p:cNvSpPr>
          <p:nvPr>
            <p:ph idx="1"/>
          </p:nvPr>
        </p:nvSpPr>
        <p:spPr>
          <a:xfrm>
            <a:off x="457200" y="1600201"/>
            <a:ext cx="8229600" cy="2764904"/>
          </a:xfrm>
        </p:spPr>
        <p:txBody>
          <a:bodyPr/>
          <a:lstStyle/>
          <a:p>
            <a:pPr>
              <a:buFont typeface="Wingdings" pitchFamily="2" charset="2"/>
              <a:buChar char="§"/>
            </a:pPr>
            <a:r>
              <a:rPr lang="en-GB" dirty="0" smtClean="0"/>
              <a:t>Hypothesis Testing</a:t>
            </a:r>
          </a:p>
          <a:p>
            <a:pPr lvl="1">
              <a:buFont typeface="Wingdings" pitchFamily="2" charset="2"/>
              <a:buChar char="§"/>
            </a:pPr>
            <a:r>
              <a:rPr lang="en-GB" dirty="0" smtClean="0"/>
              <a:t>Small-Sample Tests for Comparing Two Populations Means</a:t>
            </a:r>
          </a:p>
          <a:p>
            <a:pPr lvl="1">
              <a:buFont typeface="Wingdings" pitchFamily="2" charset="2"/>
              <a:buChar char="§"/>
            </a:pPr>
            <a:r>
              <a:rPr lang="en-GB" dirty="0" smtClean="0"/>
              <a:t>Student t distribution</a:t>
            </a:r>
          </a:p>
          <a:p>
            <a:pPr lvl="1">
              <a:buFont typeface="Wingdings" pitchFamily="2" charset="2"/>
              <a:buChar char="§"/>
            </a:pPr>
            <a:r>
              <a:rPr lang="en-GB" dirty="0" smtClean="0"/>
              <a:t>Pooled Variance</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8" name="Picture 7" descr="eq1.PNG"/>
          <p:cNvPicPr>
            <a:picLocks noChangeAspect="1"/>
          </p:cNvPicPr>
          <p:nvPr/>
        </p:nvPicPr>
        <p:blipFill>
          <a:blip r:embed="rId2" cstate="print"/>
          <a:stretch>
            <a:fillRect/>
          </a:stretch>
        </p:blipFill>
        <p:spPr>
          <a:xfrm>
            <a:off x="683568" y="4437112"/>
            <a:ext cx="3298270" cy="1800200"/>
          </a:xfrm>
          <a:prstGeom prst="rect">
            <a:avLst/>
          </a:prstGeom>
        </p:spPr>
      </p:pic>
      <p:pic>
        <p:nvPicPr>
          <p:cNvPr id="9" name="Picture 8" descr="eq2.PNG"/>
          <p:cNvPicPr>
            <a:picLocks noChangeAspect="1"/>
          </p:cNvPicPr>
          <p:nvPr/>
        </p:nvPicPr>
        <p:blipFill>
          <a:blip r:embed="rId3" cstate="print"/>
          <a:stretch>
            <a:fillRect/>
          </a:stretch>
        </p:blipFill>
        <p:spPr>
          <a:xfrm>
            <a:off x="3851920" y="4486876"/>
            <a:ext cx="4824536" cy="128464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Table of Probabilities </a:t>
            </a:r>
            <a:endParaRPr lang="en-GB" dirty="0"/>
          </a:p>
        </p:txBody>
      </p:sp>
      <p:graphicFrame>
        <p:nvGraphicFramePr>
          <p:cNvPr id="4" name="Table 3"/>
          <p:cNvGraphicFramePr>
            <a:graphicFrameLocks noGrp="1"/>
          </p:cNvGraphicFramePr>
          <p:nvPr/>
        </p:nvGraphicFramePr>
        <p:xfrm>
          <a:off x="395536" y="1268760"/>
          <a:ext cx="8280920" cy="5184576"/>
        </p:xfrm>
        <a:graphic>
          <a:graphicData uri="http://schemas.openxmlformats.org/drawingml/2006/table">
            <a:tbl>
              <a:tblPr firstRow="1" bandRow="1">
                <a:tableStyleId>{D7AC3CCA-C797-4891-BE02-D94E43425B78}</a:tableStyleId>
              </a:tblPr>
              <a:tblGrid>
                <a:gridCol w="1035115"/>
                <a:gridCol w="1035115"/>
                <a:gridCol w="1035115"/>
                <a:gridCol w="1035115"/>
                <a:gridCol w="1035115"/>
                <a:gridCol w="1035115"/>
                <a:gridCol w="1035115"/>
                <a:gridCol w="1035115"/>
              </a:tblGrid>
              <a:tr h="648072">
                <a:tc>
                  <a:txBody>
                    <a:bodyPr/>
                    <a:lstStyle/>
                    <a:p>
                      <a:endParaRPr lang="en-GB" dirty="0"/>
                    </a:p>
                  </a:txBody>
                  <a:tcPr/>
                </a:tc>
                <a:tc>
                  <a:txBody>
                    <a:bodyPr/>
                    <a:lstStyle/>
                    <a:p>
                      <a:r>
                        <a:rPr lang="en-GB" dirty="0" smtClean="0"/>
                        <a:t>CIT</a:t>
                      </a:r>
                      <a:endParaRPr lang="en-GB" dirty="0"/>
                    </a:p>
                  </a:txBody>
                  <a:tcPr/>
                </a:tc>
                <a:tc>
                  <a:txBody>
                    <a:bodyPr/>
                    <a:lstStyle/>
                    <a:p>
                      <a:r>
                        <a:rPr lang="en-GB" dirty="0" smtClean="0"/>
                        <a:t>SCS</a:t>
                      </a:r>
                      <a:endParaRPr lang="en-GB" dirty="0"/>
                    </a:p>
                  </a:txBody>
                  <a:tcPr/>
                </a:tc>
                <a:tc>
                  <a:txBody>
                    <a:bodyPr/>
                    <a:lstStyle/>
                    <a:p>
                      <a:r>
                        <a:rPr lang="en-GB" dirty="0" smtClean="0"/>
                        <a:t>MCS</a:t>
                      </a:r>
                      <a:endParaRPr lang="en-GB" dirty="0"/>
                    </a:p>
                  </a:txBody>
                  <a:tcPr/>
                </a:tc>
                <a:tc>
                  <a:txBody>
                    <a:bodyPr/>
                    <a:lstStyle/>
                    <a:p>
                      <a:r>
                        <a:rPr lang="en-GB" dirty="0" smtClean="0"/>
                        <a:t>HUM</a:t>
                      </a:r>
                      <a:endParaRPr lang="en-GB" dirty="0"/>
                    </a:p>
                  </a:txBody>
                  <a:tcPr/>
                </a:tc>
                <a:tc>
                  <a:txBody>
                    <a:bodyPr/>
                    <a:lstStyle/>
                    <a:p>
                      <a:r>
                        <a:rPr lang="en-GB" dirty="0" smtClean="0"/>
                        <a:t>CFA</a:t>
                      </a:r>
                      <a:endParaRPr lang="en-GB" dirty="0"/>
                    </a:p>
                  </a:txBody>
                  <a:tcPr/>
                </a:tc>
                <a:tc>
                  <a:txBody>
                    <a:bodyPr/>
                    <a:lstStyle/>
                    <a:p>
                      <a:r>
                        <a:rPr lang="en-GB" dirty="0" err="1" smtClean="0"/>
                        <a:t>Tepper</a:t>
                      </a:r>
                      <a:endParaRPr lang="en-GB" dirty="0"/>
                    </a:p>
                  </a:txBody>
                  <a:tcPr/>
                </a:tc>
                <a:tc>
                  <a:txBody>
                    <a:bodyPr/>
                    <a:lstStyle/>
                    <a:p>
                      <a:r>
                        <a:rPr lang="en-GB" dirty="0" smtClean="0"/>
                        <a:t>SDS</a:t>
                      </a:r>
                      <a:endParaRPr lang="en-GB" dirty="0"/>
                    </a:p>
                  </a:txBody>
                  <a:tcPr/>
                </a:tc>
              </a:tr>
              <a:tr h="648072">
                <a:tc>
                  <a:txBody>
                    <a:bodyPr/>
                    <a:lstStyle/>
                    <a:p>
                      <a:r>
                        <a:rPr lang="en-GB" b="1" dirty="0" smtClean="0"/>
                        <a:t>CIT</a:t>
                      </a:r>
                      <a:endParaRPr lang="en-GB" b="1" dirty="0"/>
                    </a:p>
                  </a:txBody>
                  <a:tcPr/>
                </a:tc>
                <a:tc>
                  <a:txBody>
                    <a:bodyPr/>
                    <a:lstStyle/>
                    <a:p>
                      <a:endParaRPr lang="en-GB" dirty="0"/>
                    </a:p>
                  </a:txBody>
                  <a:tcPr/>
                </a:tc>
                <a:tc>
                  <a:txBody>
                    <a:bodyPr/>
                    <a:lstStyle/>
                    <a:p>
                      <a:r>
                        <a:rPr lang="en-GB" dirty="0" smtClean="0"/>
                        <a:t>.748</a:t>
                      </a:r>
                      <a:endParaRPr lang="en-GB" dirty="0"/>
                    </a:p>
                  </a:txBody>
                  <a:tcPr/>
                </a:tc>
                <a:tc>
                  <a:txBody>
                    <a:bodyPr/>
                    <a:lstStyle/>
                    <a:p>
                      <a:r>
                        <a:rPr lang="en-GB" dirty="0" smtClean="0"/>
                        <a:t>.380</a:t>
                      </a:r>
                      <a:endParaRPr lang="en-GB" dirty="0"/>
                    </a:p>
                  </a:txBody>
                  <a:tcPr/>
                </a:tc>
                <a:tc>
                  <a:txBody>
                    <a:bodyPr/>
                    <a:lstStyle/>
                    <a:p>
                      <a:r>
                        <a:rPr lang="en-GB" dirty="0" smtClean="0"/>
                        <a:t>.344</a:t>
                      </a:r>
                      <a:endParaRPr lang="en-GB" dirty="0"/>
                    </a:p>
                  </a:txBody>
                  <a:tcPr/>
                </a:tc>
                <a:tc>
                  <a:txBody>
                    <a:bodyPr/>
                    <a:lstStyle/>
                    <a:p>
                      <a:r>
                        <a:rPr lang="en-GB" dirty="0" smtClean="0">
                          <a:solidFill>
                            <a:srgbClr val="FF0000"/>
                          </a:solidFill>
                        </a:rPr>
                        <a:t>.0851</a:t>
                      </a:r>
                      <a:endParaRPr lang="en-GB" dirty="0">
                        <a:solidFill>
                          <a:srgbClr val="FF0000"/>
                        </a:solidFill>
                      </a:endParaRPr>
                    </a:p>
                  </a:txBody>
                  <a:tcPr/>
                </a:tc>
                <a:tc>
                  <a:txBody>
                    <a:bodyPr/>
                    <a:lstStyle/>
                    <a:p>
                      <a:r>
                        <a:rPr lang="en-GB" dirty="0" smtClean="0"/>
                        <a:t>.415</a:t>
                      </a:r>
                      <a:endParaRPr lang="en-GB" dirty="0"/>
                    </a:p>
                  </a:txBody>
                  <a:tcPr/>
                </a:tc>
                <a:tc>
                  <a:txBody>
                    <a:bodyPr/>
                    <a:lstStyle/>
                    <a:p>
                      <a:r>
                        <a:rPr lang="en-GB" dirty="0" smtClean="0"/>
                        <a:t>.857</a:t>
                      </a:r>
                      <a:endParaRPr lang="en-GB" dirty="0"/>
                    </a:p>
                  </a:txBody>
                  <a:tcPr/>
                </a:tc>
              </a:tr>
              <a:tr h="648072">
                <a:tc>
                  <a:txBody>
                    <a:bodyPr/>
                    <a:lstStyle/>
                    <a:p>
                      <a:r>
                        <a:rPr lang="en-GB" b="1" dirty="0" smtClean="0"/>
                        <a:t>SCS</a:t>
                      </a:r>
                      <a:endParaRPr lang="en-GB" b="1" dirty="0"/>
                    </a:p>
                  </a:txBody>
                  <a:tcPr/>
                </a:tc>
                <a:tc>
                  <a:txBody>
                    <a:bodyPr/>
                    <a:lstStyle/>
                    <a:p>
                      <a:endParaRPr lang="en-GB" dirty="0"/>
                    </a:p>
                  </a:txBody>
                  <a:tcPr/>
                </a:tc>
                <a:tc>
                  <a:txBody>
                    <a:bodyPr/>
                    <a:lstStyle/>
                    <a:p>
                      <a:endParaRPr lang="en-GB" dirty="0"/>
                    </a:p>
                  </a:txBody>
                  <a:tcPr/>
                </a:tc>
                <a:tc>
                  <a:txBody>
                    <a:bodyPr/>
                    <a:lstStyle/>
                    <a:p>
                      <a:r>
                        <a:rPr lang="en-GB" dirty="0" smtClean="0"/>
                        <a:t>.264</a:t>
                      </a:r>
                      <a:endParaRPr lang="en-GB" dirty="0"/>
                    </a:p>
                  </a:txBody>
                  <a:tcPr/>
                </a:tc>
                <a:tc>
                  <a:txBody>
                    <a:bodyPr/>
                    <a:lstStyle/>
                    <a:p>
                      <a:r>
                        <a:rPr lang="en-GB" dirty="0" smtClean="0"/>
                        <a:t>.601</a:t>
                      </a:r>
                      <a:endParaRPr lang="en-GB" dirty="0"/>
                    </a:p>
                  </a:txBody>
                  <a:tcPr/>
                </a:tc>
                <a:tc>
                  <a:txBody>
                    <a:bodyPr/>
                    <a:lstStyle/>
                    <a:p>
                      <a:r>
                        <a:rPr lang="en-GB" dirty="0" smtClean="0"/>
                        <a:t>.167</a:t>
                      </a:r>
                      <a:endParaRPr lang="en-GB" dirty="0"/>
                    </a:p>
                  </a:txBody>
                  <a:tcPr/>
                </a:tc>
                <a:tc>
                  <a:txBody>
                    <a:bodyPr/>
                    <a:lstStyle/>
                    <a:p>
                      <a:r>
                        <a:rPr lang="en-GB" dirty="0" smtClean="0"/>
                        <a:t>.375</a:t>
                      </a:r>
                      <a:endParaRPr lang="en-GB" dirty="0"/>
                    </a:p>
                  </a:txBody>
                  <a:tcPr/>
                </a:tc>
                <a:tc>
                  <a:txBody>
                    <a:bodyPr/>
                    <a:lstStyle/>
                    <a:p>
                      <a:r>
                        <a:rPr lang="en-GB" dirty="0" smtClean="0"/>
                        <a:t>.967</a:t>
                      </a:r>
                      <a:endParaRPr lang="en-GB" dirty="0"/>
                    </a:p>
                  </a:txBody>
                  <a:tcPr/>
                </a:tc>
              </a:tr>
              <a:tr h="648072">
                <a:tc>
                  <a:txBody>
                    <a:bodyPr/>
                    <a:lstStyle/>
                    <a:p>
                      <a:r>
                        <a:rPr lang="en-GB" b="1" dirty="0" smtClean="0"/>
                        <a:t>MCS</a:t>
                      </a:r>
                      <a:endParaRPr lang="en-GB" b="1"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r>
                        <a:rPr lang="en-GB" dirty="0" smtClean="0">
                          <a:solidFill>
                            <a:srgbClr val="FF0000"/>
                          </a:solidFill>
                        </a:rPr>
                        <a:t>.0629</a:t>
                      </a:r>
                      <a:endParaRPr lang="en-GB" dirty="0">
                        <a:solidFill>
                          <a:srgbClr val="FF0000"/>
                        </a:solidFill>
                      </a:endParaRPr>
                    </a:p>
                  </a:txBody>
                  <a:tcPr/>
                </a:tc>
                <a:tc>
                  <a:txBody>
                    <a:bodyPr/>
                    <a:lstStyle/>
                    <a:p>
                      <a:r>
                        <a:rPr lang="en-GB" dirty="0" smtClean="0">
                          <a:solidFill>
                            <a:srgbClr val="FF0000"/>
                          </a:solidFill>
                        </a:rPr>
                        <a:t>.0229</a:t>
                      </a:r>
                      <a:endParaRPr lang="en-GB" dirty="0">
                        <a:solidFill>
                          <a:srgbClr val="FF0000"/>
                        </a:solidFill>
                      </a:endParaRPr>
                    </a:p>
                  </a:txBody>
                  <a:tcPr/>
                </a:tc>
                <a:tc>
                  <a:txBody>
                    <a:bodyPr/>
                    <a:lstStyle/>
                    <a:p>
                      <a:r>
                        <a:rPr lang="en-GB" dirty="0" smtClean="0"/>
                        <a:t>.680</a:t>
                      </a:r>
                      <a:endParaRPr lang="en-GB" dirty="0"/>
                    </a:p>
                  </a:txBody>
                  <a:tcPr/>
                </a:tc>
                <a:tc>
                  <a:txBody>
                    <a:bodyPr/>
                    <a:lstStyle/>
                    <a:p>
                      <a:r>
                        <a:rPr lang="en-GB" dirty="0" smtClean="0"/>
                        <a:t>.564</a:t>
                      </a:r>
                      <a:endParaRPr lang="en-GB" dirty="0"/>
                    </a:p>
                  </a:txBody>
                  <a:tcPr/>
                </a:tc>
              </a:tr>
              <a:tr h="648072">
                <a:tc>
                  <a:txBody>
                    <a:bodyPr/>
                    <a:lstStyle/>
                    <a:p>
                      <a:r>
                        <a:rPr lang="en-GB" b="1" dirty="0" smtClean="0"/>
                        <a:t>HUM</a:t>
                      </a:r>
                      <a:endParaRPr lang="en-GB" b="1"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r>
                        <a:rPr lang="en-GB" dirty="0" smtClean="0"/>
                        <a:t>.193</a:t>
                      </a:r>
                      <a:endParaRPr lang="en-GB" dirty="0"/>
                    </a:p>
                  </a:txBody>
                  <a:tcPr/>
                </a:tc>
                <a:tc>
                  <a:txBody>
                    <a:bodyPr/>
                    <a:lstStyle/>
                    <a:p>
                      <a:r>
                        <a:rPr lang="en-GB" dirty="0" smtClean="0"/>
                        <a:t>.1884</a:t>
                      </a:r>
                      <a:endParaRPr lang="en-GB" dirty="0"/>
                    </a:p>
                  </a:txBody>
                  <a:tcPr/>
                </a:tc>
                <a:tc>
                  <a:txBody>
                    <a:bodyPr/>
                    <a:lstStyle/>
                    <a:p>
                      <a:r>
                        <a:rPr lang="en-GB" dirty="0" smtClean="0"/>
                        <a:t>.8708</a:t>
                      </a:r>
                      <a:endParaRPr lang="en-GB" dirty="0"/>
                    </a:p>
                  </a:txBody>
                  <a:tcPr/>
                </a:tc>
              </a:tr>
              <a:tr h="648072">
                <a:tc>
                  <a:txBody>
                    <a:bodyPr/>
                    <a:lstStyle/>
                    <a:p>
                      <a:r>
                        <a:rPr lang="en-GB" b="1" dirty="0" smtClean="0"/>
                        <a:t>CFA</a:t>
                      </a:r>
                      <a:endParaRPr lang="en-GB" b="1"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r>
                        <a:rPr lang="en-GB" dirty="0" smtClean="0"/>
                        <a:t>.154</a:t>
                      </a:r>
                      <a:endParaRPr lang="en-GB" dirty="0"/>
                    </a:p>
                  </a:txBody>
                  <a:tcPr/>
                </a:tc>
                <a:tc>
                  <a:txBody>
                    <a:bodyPr/>
                    <a:lstStyle/>
                    <a:p>
                      <a:r>
                        <a:rPr lang="en-GB" dirty="0" smtClean="0"/>
                        <a:t>.560</a:t>
                      </a:r>
                      <a:endParaRPr lang="en-GB" dirty="0"/>
                    </a:p>
                  </a:txBody>
                  <a:tcPr/>
                </a:tc>
              </a:tr>
              <a:tr h="648072">
                <a:tc>
                  <a:txBody>
                    <a:bodyPr/>
                    <a:lstStyle/>
                    <a:p>
                      <a:r>
                        <a:rPr lang="en-GB" b="1" dirty="0" err="1" smtClean="0"/>
                        <a:t>Tepper</a:t>
                      </a:r>
                      <a:endParaRPr lang="en-GB" b="1"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r>
                        <a:rPr lang="en-GB" dirty="0" smtClean="0"/>
                        <a:t>.493</a:t>
                      </a:r>
                      <a:endParaRPr lang="en-GB" dirty="0"/>
                    </a:p>
                  </a:txBody>
                  <a:tcPr/>
                </a:tc>
              </a:tr>
              <a:tr h="648072">
                <a:tc>
                  <a:txBody>
                    <a:bodyPr/>
                    <a:lstStyle/>
                    <a:p>
                      <a:r>
                        <a:rPr lang="en-GB" b="1" dirty="0" smtClean="0"/>
                        <a:t>SDS</a:t>
                      </a:r>
                      <a:endParaRPr lang="en-GB" b="1"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a:t>
            </a:r>
            <a:endParaRPr lang="en-GB" dirty="0"/>
          </a:p>
        </p:txBody>
      </p:sp>
      <p:sp>
        <p:nvSpPr>
          <p:cNvPr id="3" name="Content Placeholder 2"/>
          <p:cNvSpPr>
            <a:spLocks noGrp="1"/>
          </p:cNvSpPr>
          <p:nvPr>
            <p:ph idx="1"/>
          </p:nvPr>
        </p:nvSpPr>
        <p:spPr/>
        <p:txBody>
          <a:bodyPr/>
          <a:lstStyle/>
          <a:p>
            <a:pPr>
              <a:buFont typeface="Wingdings" pitchFamily="2" charset="2"/>
              <a:buChar char="§"/>
            </a:pPr>
            <a:r>
              <a:rPr lang="en-GB" dirty="0" smtClean="0"/>
              <a:t>We see a marginally significant difference of political attitudes between</a:t>
            </a:r>
          </a:p>
          <a:p>
            <a:pPr lvl="1">
              <a:buFont typeface="Wingdings" pitchFamily="2" charset="2"/>
              <a:buChar char="§"/>
            </a:pPr>
            <a:r>
              <a:rPr lang="en-GB" dirty="0" smtClean="0"/>
              <a:t>CIT &amp; CFA</a:t>
            </a:r>
          </a:p>
          <a:p>
            <a:pPr lvl="1">
              <a:buFont typeface="Wingdings" pitchFamily="2" charset="2"/>
              <a:buChar char="§"/>
            </a:pPr>
            <a:r>
              <a:rPr lang="en-GB" dirty="0" smtClean="0"/>
              <a:t>MCS &amp; Humanities</a:t>
            </a:r>
          </a:p>
          <a:p>
            <a:pPr lvl="1">
              <a:buFont typeface="Wingdings" pitchFamily="2" charset="2"/>
              <a:buChar char="§"/>
            </a:pPr>
            <a:r>
              <a:rPr lang="en-GB" dirty="0" smtClean="0"/>
              <a:t>MCS &amp; CFA</a:t>
            </a:r>
          </a:p>
          <a:p>
            <a:pPr>
              <a:buFont typeface="Wingdings" pitchFamily="2" charset="2"/>
              <a:buChar char="§"/>
            </a:pPr>
            <a:r>
              <a:rPr lang="en-GB" dirty="0" smtClean="0"/>
              <a:t>Demographics</a:t>
            </a:r>
          </a:p>
          <a:p>
            <a:pPr lvl="1">
              <a:buFont typeface="Wingdings" pitchFamily="2" charset="2"/>
              <a:buChar char="§"/>
            </a:pPr>
            <a:r>
              <a:rPr lang="en-GB" dirty="0" smtClean="0"/>
              <a:t>Large portion of white persons from northeast</a:t>
            </a:r>
          </a:p>
          <a:p>
            <a:pPr lvl="1">
              <a:buFont typeface="Wingdings" pitchFamily="2" charset="2"/>
              <a:buChar char="§"/>
            </a:pP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Can political views be predicted from academic major?</a:t>
            </a:r>
          </a:p>
          <a:p>
            <a:pPr>
              <a:buNone/>
            </a:pPr>
            <a:r>
              <a:rPr lang="en-GB" dirty="0" smtClean="0"/>
              <a:t>	While there were significant differences in political attitude between a few of the academic groups, there wasn’t a consistent enough significant trend to conclude that political views in general can be predicting from academic major. However, political views can be predicted given the lone pairings of certain academic groups (CIT/CFA, MCS/HUM, MCS/CFA).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pPr>
              <a:buFont typeface="Wingdings" pitchFamily="2" charset="2"/>
              <a:buChar char="§"/>
            </a:pPr>
            <a:r>
              <a:rPr lang="en-GB" dirty="0" smtClean="0"/>
              <a:t>Is there a relationship between academic major and political views among undergraduate students at CMU?</a:t>
            </a:r>
          </a:p>
          <a:p>
            <a:pPr>
              <a:buFont typeface="Wingdings" pitchFamily="2" charset="2"/>
              <a:buChar char="§"/>
            </a:pPr>
            <a:r>
              <a:rPr lang="en-GB" dirty="0" smtClean="0"/>
              <a:t>Motivation?</a:t>
            </a:r>
          </a:p>
          <a:p>
            <a:pPr lvl="1">
              <a:buFont typeface="Wingdings" pitchFamily="2" charset="2"/>
              <a:buChar char="§"/>
            </a:pPr>
            <a:r>
              <a:rPr lang="en-GB" dirty="0" smtClean="0"/>
              <a:t>Debunking/Supporting stereotypes of certain majors</a:t>
            </a:r>
          </a:p>
          <a:p>
            <a:pPr lvl="1">
              <a:buFont typeface="Wingdings" pitchFamily="2" charset="2"/>
              <a:buChar char="§"/>
            </a:pPr>
            <a:r>
              <a:rPr lang="en-GB" dirty="0" smtClean="0"/>
              <a:t>Political diagnostic of the school community</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36912"/>
            <a:ext cx="8229600" cy="1143000"/>
          </a:xfrm>
        </p:spPr>
        <p:txBody>
          <a:bodyPr/>
          <a:lstStyle/>
          <a:p>
            <a:r>
              <a:rPr lang="en-GB" dirty="0" smtClean="0"/>
              <a:t>Questions?</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Questionnaire</a:t>
            </a:r>
            <a:endParaRPr lang="en-GB" dirty="0"/>
          </a:p>
        </p:txBody>
      </p:sp>
      <p:pic>
        <p:nvPicPr>
          <p:cNvPr id="4" name="Picture 3" descr="surveyquest.PNG"/>
          <p:cNvPicPr>
            <a:picLocks noChangeAspect="1"/>
          </p:cNvPicPr>
          <p:nvPr/>
        </p:nvPicPr>
        <p:blipFill>
          <a:blip r:embed="rId2" cstate="print"/>
          <a:stretch>
            <a:fillRect/>
          </a:stretch>
        </p:blipFill>
        <p:spPr>
          <a:xfrm>
            <a:off x="0" y="1196752"/>
            <a:ext cx="9144000" cy="566124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far...</a:t>
            </a:r>
            <a:endParaRPr lang="en-GB" dirty="0"/>
          </a:p>
        </p:txBody>
      </p:sp>
      <p:sp>
        <p:nvSpPr>
          <p:cNvPr id="3" name="Content Placeholder 2"/>
          <p:cNvSpPr>
            <a:spLocks noGrp="1"/>
          </p:cNvSpPr>
          <p:nvPr>
            <p:ph idx="1"/>
          </p:nvPr>
        </p:nvSpPr>
        <p:spPr>
          <a:xfrm>
            <a:off x="457200" y="1600201"/>
            <a:ext cx="8229600" cy="1180728"/>
          </a:xfrm>
        </p:spPr>
        <p:txBody>
          <a:bodyPr/>
          <a:lstStyle/>
          <a:p>
            <a:pPr>
              <a:buFont typeface="Wingdings" pitchFamily="2" charset="2"/>
              <a:buChar char="§"/>
            </a:pPr>
            <a:r>
              <a:rPr lang="en-GB" dirty="0" smtClean="0"/>
              <a:t>Data collection over</a:t>
            </a:r>
          </a:p>
          <a:p>
            <a:pPr>
              <a:buFont typeface="Wingdings" pitchFamily="2" charset="2"/>
              <a:buChar char="§"/>
            </a:pPr>
            <a:r>
              <a:rPr lang="en-GB" dirty="0" smtClean="0"/>
              <a:t>Data analysis being finalised</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Survey Methodology</a:t>
            </a:r>
            <a:endParaRPr lang="en-GB" dirty="0"/>
          </a:p>
        </p:txBody>
      </p:sp>
      <p:sp>
        <p:nvSpPr>
          <p:cNvPr id="3" name="Content Placeholder 2"/>
          <p:cNvSpPr>
            <a:spLocks noGrp="1"/>
          </p:cNvSpPr>
          <p:nvPr>
            <p:ph idx="1"/>
          </p:nvPr>
        </p:nvSpPr>
        <p:spPr>
          <a:xfrm>
            <a:off x="457200" y="1600200"/>
            <a:ext cx="8229600" cy="2908919"/>
          </a:xfrm>
        </p:spPr>
        <p:txBody>
          <a:bodyPr>
            <a:normAutofit/>
          </a:bodyPr>
          <a:lstStyle/>
          <a:p>
            <a:pPr>
              <a:buFont typeface="Wingdings" pitchFamily="2" charset="2"/>
              <a:buChar char="§"/>
            </a:pPr>
            <a:r>
              <a:rPr lang="en-GB" dirty="0" smtClean="0"/>
              <a:t>Sample Frame: online student directory</a:t>
            </a:r>
          </a:p>
          <a:p>
            <a:pPr>
              <a:buFont typeface="Wingdings" pitchFamily="2" charset="2"/>
              <a:buChar char="§"/>
            </a:pPr>
            <a:r>
              <a:rPr lang="en-GB" dirty="0" smtClean="0"/>
              <a:t>SRS Sample Size</a:t>
            </a:r>
          </a:p>
          <a:p>
            <a:pPr lvl="1">
              <a:buFont typeface="Wingdings" pitchFamily="2" charset="2"/>
              <a:buChar char="§"/>
            </a:pPr>
            <a:r>
              <a:rPr lang="en-GB" dirty="0" smtClean="0"/>
              <a:t>No prior probabilities </a:t>
            </a:r>
          </a:p>
          <a:p>
            <a:pPr lvl="1">
              <a:buFont typeface="Wingdings" pitchFamily="2" charset="2"/>
              <a:buChar char="§"/>
            </a:pPr>
            <a:r>
              <a:rPr lang="en-GB" dirty="0" smtClean="0"/>
              <a:t>Divided Sample Size among our 7 strata</a:t>
            </a:r>
          </a:p>
          <a:p>
            <a:pPr lvl="1">
              <a:buFont typeface="Wingdings" pitchFamily="2" charset="2"/>
              <a:buChar char="§"/>
            </a:pPr>
            <a:r>
              <a:rPr lang="en-GB" dirty="0" smtClean="0"/>
              <a:t>Sampled from each of the 7 strata</a:t>
            </a:r>
            <a:endParaRPr lang="en-GB" dirty="0"/>
          </a:p>
        </p:txBody>
      </p:sp>
      <p:pic>
        <p:nvPicPr>
          <p:cNvPr id="4" name="Picture 3" descr="sampsize.PNG"/>
          <p:cNvPicPr>
            <a:picLocks noChangeAspect="1"/>
          </p:cNvPicPr>
          <p:nvPr/>
        </p:nvPicPr>
        <p:blipFill>
          <a:blip r:embed="rId2" cstate="print"/>
          <a:stretch>
            <a:fillRect/>
          </a:stretch>
        </p:blipFill>
        <p:spPr>
          <a:xfrm>
            <a:off x="2555776" y="4370760"/>
            <a:ext cx="4105848" cy="241968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Survey Methodology (2)</a:t>
            </a:r>
            <a:endParaRPr lang="en-GB"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
            </a:pPr>
            <a:r>
              <a:rPr lang="en-GB" dirty="0" smtClean="0"/>
              <a:t>Questionnaire in </a:t>
            </a:r>
            <a:r>
              <a:rPr lang="en-GB" dirty="0" err="1" smtClean="0"/>
              <a:t>Surveymonkey</a:t>
            </a:r>
            <a:endParaRPr lang="en-GB" dirty="0" smtClean="0"/>
          </a:p>
          <a:p>
            <a:pPr>
              <a:buFont typeface="Wingdings" pitchFamily="2" charset="2"/>
              <a:buChar char="§"/>
            </a:pPr>
            <a:r>
              <a:rPr lang="en-GB" dirty="0" smtClean="0"/>
              <a:t>Respondents contacted via email (</a:t>
            </a:r>
            <a:r>
              <a:rPr lang="en-GB" dirty="0" err="1" smtClean="0"/>
              <a:t>andrew</a:t>
            </a:r>
            <a:r>
              <a:rPr lang="en-GB" dirty="0" smtClean="0"/>
              <a:t> webmail lists)</a:t>
            </a:r>
          </a:p>
          <a:p>
            <a:pPr>
              <a:buFont typeface="Wingdings" pitchFamily="2" charset="2"/>
              <a:buChar char="§"/>
            </a:pPr>
            <a:r>
              <a:rPr lang="en-GB" dirty="0" smtClean="0"/>
              <a:t>Strata:</a:t>
            </a:r>
          </a:p>
          <a:p>
            <a:pPr lvl="1">
              <a:buFont typeface="Wingdings" pitchFamily="2" charset="2"/>
              <a:buChar char="§"/>
            </a:pPr>
            <a:r>
              <a:rPr lang="en-GB" dirty="0" smtClean="0"/>
              <a:t>CIT</a:t>
            </a:r>
          </a:p>
          <a:p>
            <a:pPr lvl="1">
              <a:buFont typeface="Wingdings" pitchFamily="2" charset="2"/>
              <a:buChar char="§"/>
            </a:pPr>
            <a:r>
              <a:rPr lang="en-GB" dirty="0" smtClean="0"/>
              <a:t>SCS</a:t>
            </a:r>
          </a:p>
          <a:p>
            <a:pPr lvl="1">
              <a:buFont typeface="Wingdings" pitchFamily="2" charset="2"/>
              <a:buChar char="§"/>
            </a:pPr>
            <a:r>
              <a:rPr lang="en-GB" dirty="0" smtClean="0"/>
              <a:t>MCS</a:t>
            </a:r>
          </a:p>
          <a:p>
            <a:pPr lvl="1">
              <a:buFont typeface="Wingdings" pitchFamily="2" charset="2"/>
              <a:buChar char="§"/>
            </a:pPr>
            <a:r>
              <a:rPr lang="en-GB" dirty="0" smtClean="0"/>
              <a:t>CFA</a:t>
            </a:r>
          </a:p>
          <a:p>
            <a:pPr lvl="1">
              <a:buFont typeface="Wingdings" pitchFamily="2" charset="2"/>
              <a:buChar char="§"/>
            </a:pPr>
            <a:r>
              <a:rPr lang="en-GB" dirty="0" err="1" smtClean="0"/>
              <a:t>Tepper</a:t>
            </a:r>
            <a:r>
              <a:rPr lang="en-GB" dirty="0" smtClean="0"/>
              <a:t> + Econ</a:t>
            </a:r>
          </a:p>
          <a:p>
            <a:pPr lvl="1">
              <a:buFont typeface="Wingdings" pitchFamily="2" charset="2"/>
              <a:buChar char="§"/>
            </a:pPr>
            <a:r>
              <a:rPr lang="en-GB" dirty="0" smtClean="0"/>
              <a:t>SDS + Stats</a:t>
            </a:r>
          </a:p>
          <a:p>
            <a:pPr lvl="1">
              <a:buFont typeface="Wingdings" pitchFamily="2" charset="2"/>
              <a:buChar char="§"/>
            </a:pPr>
            <a:r>
              <a:rPr lang="en-GB" dirty="0" smtClean="0"/>
              <a:t>Humanities</a:t>
            </a:r>
          </a:p>
          <a:p>
            <a:pPr>
              <a:buFont typeface="Wingdings" pitchFamily="2" charset="2"/>
              <a:buChar char="§"/>
            </a:pPr>
            <a:r>
              <a:rPr lang="en-GB" dirty="0" smtClean="0"/>
              <a:t>Ineligible Units:</a:t>
            </a:r>
          </a:p>
          <a:p>
            <a:pPr lvl="1">
              <a:buFont typeface="Wingdings" pitchFamily="2" charset="2"/>
              <a:buChar char="§"/>
            </a:pPr>
            <a:r>
              <a:rPr lang="en-GB" dirty="0" smtClean="0"/>
              <a:t>Interdisciplinary Majors</a:t>
            </a:r>
          </a:p>
          <a:p>
            <a:pPr lvl="1">
              <a:buFont typeface="Wingdings" pitchFamily="2" charset="2"/>
              <a:buChar char="§"/>
            </a:pPr>
            <a:r>
              <a:rPr lang="en-GB" dirty="0" smtClean="0"/>
              <a:t>Part Time Students</a:t>
            </a:r>
          </a:p>
          <a:p>
            <a:pPr lvl="1">
              <a:buFont typeface="Wingdings" pitchFamily="2" charset="2"/>
              <a:buChar char="§"/>
            </a:pPr>
            <a:endParaRPr lang="en-GB" dirty="0" smtClean="0"/>
          </a:p>
          <a:p>
            <a:pPr lvl="1">
              <a:buFont typeface="Wingdings" pitchFamily="2" charset="2"/>
              <a:buChar char="§"/>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Survey Glitches</a:t>
            </a:r>
            <a:endParaRPr lang="en-GB" dirty="0"/>
          </a:p>
        </p:txBody>
      </p:sp>
      <p:sp>
        <p:nvSpPr>
          <p:cNvPr id="3" name="Content Placeholder 2"/>
          <p:cNvSpPr>
            <a:spLocks noGrp="1"/>
          </p:cNvSpPr>
          <p:nvPr>
            <p:ph idx="1"/>
          </p:nvPr>
        </p:nvSpPr>
        <p:spPr/>
        <p:txBody>
          <a:bodyPr/>
          <a:lstStyle/>
          <a:p>
            <a:pPr>
              <a:buFont typeface="Wingdings" pitchFamily="2" charset="2"/>
              <a:buChar char="§"/>
            </a:pPr>
            <a:r>
              <a:rPr lang="en-GB" dirty="0" smtClean="0"/>
              <a:t>Survey was prone to miscopying </a:t>
            </a:r>
            <a:r>
              <a:rPr lang="en-GB" dirty="0" err="1" smtClean="0"/>
              <a:t>andrew</a:t>
            </a:r>
            <a:r>
              <a:rPr lang="en-GB" dirty="0" smtClean="0"/>
              <a:t> webmail addresses</a:t>
            </a:r>
          </a:p>
          <a:p>
            <a:pPr>
              <a:buFont typeface="Wingdings" pitchFamily="2" charset="2"/>
              <a:buChar char="§"/>
            </a:pPr>
            <a:r>
              <a:rPr lang="en-GB" dirty="0" smtClean="0"/>
              <a:t>Online student directory sometimes does not clearly distinguish between undergrads and grads</a:t>
            </a:r>
          </a:p>
          <a:p>
            <a:pPr>
              <a:buFont typeface="Wingdings" pitchFamily="2" charset="2"/>
              <a:buChar char="§"/>
            </a:pPr>
            <a:r>
              <a:rPr lang="en-GB" dirty="0" smtClean="0"/>
              <a:t>Initial email failed to mention course name</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Response Rate</a:t>
            </a:r>
            <a:endParaRPr lang="en-GB" dirty="0"/>
          </a:p>
        </p:txBody>
      </p:sp>
      <p:sp>
        <p:nvSpPr>
          <p:cNvPr id="3" name="Content Placeholder 2"/>
          <p:cNvSpPr>
            <a:spLocks noGrp="1"/>
          </p:cNvSpPr>
          <p:nvPr>
            <p:ph idx="1"/>
          </p:nvPr>
        </p:nvSpPr>
        <p:spPr>
          <a:xfrm>
            <a:off x="457200" y="1600201"/>
            <a:ext cx="8229600" cy="4277072"/>
          </a:xfrm>
        </p:spPr>
        <p:txBody>
          <a:bodyPr>
            <a:normAutofit fontScale="77500" lnSpcReduction="20000"/>
          </a:bodyPr>
          <a:lstStyle/>
          <a:p>
            <a:pPr>
              <a:buFont typeface="Wingdings" pitchFamily="2" charset="2"/>
              <a:buChar char="§"/>
            </a:pPr>
            <a:r>
              <a:rPr lang="en-GB" dirty="0" smtClean="0"/>
              <a:t>1</a:t>
            </a:r>
            <a:r>
              <a:rPr lang="en-GB" baseline="30000" dirty="0" smtClean="0"/>
              <a:t>st</a:t>
            </a:r>
            <a:r>
              <a:rPr lang="en-GB" dirty="0" smtClean="0"/>
              <a:t> Batch</a:t>
            </a:r>
          </a:p>
          <a:p>
            <a:pPr lvl="1">
              <a:buFont typeface="Wingdings" pitchFamily="2" charset="2"/>
              <a:buChar char="§"/>
            </a:pPr>
            <a:r>
              <a:rPr lang="en-GB" dirty="0" smtClean="0"/>
              <a:t>Total: 76</a:t>
            </a:r>
          </a:p>
          <a:p>
            <a:pPr lvl="1">
              <a:buFont typeface="Wingdings" pitchFamily="2" charset="2"/>
              <a:buChar char="§"/>
            </a:pPr>
            <a:r>
              <a:rPr lang="en-GB" dirty="0" smtClean="0"/>
              <a:t>Total completed: 61</a:t>
            </a:r>
          </a:p>
          <a:p>
            <a:pPr lvl="1">
              <a:buFont typeface="Wingdings" pitchFamily="2" charset="2"/>
              <a:buChar char="§"/>
            </a:pPr>
            <a:r>
              <a:rPr lang="en-GB" dirty="0" smtClean="0"/>
              <a:t>Response Rate: 21%</a:t>
            </a:r>
          </a:p>
          <a:p>
            <a:pPr>
              <a:buFont typeface="Wingdings" pitchFamily="2" charset="2"/>
              <a:buChar char="§"/>
            </a:pPr>
            <a:r>
              <a:rPr lang="en-GB" dirty="0" smtClean="0"/>
              <a:t>2</a:t>
            </a:r>
            <a:r>
              <a:rPr lang="en-GB" baseline="30000" dirty="0" smtClean="0"/>
              <a:t>nd</a:t>
            </a:r>
            <a:r>
              <a:rPr lang="en-GB" dirty="0" smtClean="0"/>
              <a:t> Batch</a:t>
            </a:r>
          </a:p>
          <a:p>
            <a:pPr lvl="1">
              <a:buFont typeface="Wingdings" pitchFamily="2" charset="2"/>
              <a:buChar char="§"/>
            </a:pPr>
            <a:r>
              <a:rPr lang="en-GB" dirty="0" smtClean="0"/>
              <a:t>Total: 61</a:t>
            </a:r>
          </a:p>
          <a:p>
            <a:pPr lvl="1">
              <a:buFont typeface="Wingdings" pitchFamily="2" charset="2"/>
              <a:buChar char="§"/>
            </a:pPr>
            <a:r>
              <a:rPr lang="en-GB" dirty="0" smtClean="0"/>
              <a:t>Total completed: 49</a:t>
            </a:r>
          </a:p>
          <a:p>
            <a:pPr lvl="1">
              <a:buFont typeface="Wingdings" pitchFamily="2" charset="2"/>
              <a:buChar char="§"/>
            </a:pPr>
            <a:r>
              <a:rPr lang="en-GB" dirty="0" smtClean="0"/>
              <a:t>Response Rate: 17%</a:t>
            </a:r>
          </a:p>
          <a:p>
            <a:pPr>
              <a:buFont typeface="Wingdings" pitchFamily="2" charset="2"/>
              <a:buChar char="§"/>
            </a:pPr>
            <a:r>
              <a:rPr lang="en-GB" dirty="0" smtClean="0"/>
              <a:t>Total</a:t>
            </a:r>
          </a:p>
          <a:p>
            <a:pPr lvl="1">
              <a:buFont typeface="Wingdings" pitchFamily="2" charset="2"/>
              <a:buChar char="§"/>
            </a:pPr>
            <a:r>
              <a:rPr lang="en-GB" dirty="0" smtClean="0"/>
              <a:t>Total:  137</a:t>
            </a:r>
          </a:p>
          <a:p>
            <a:pPr lvl="1">
              <a:buFont typeface="Wingdings" pitchFamily="2" charset="2"/>
              <a:buChar char="§"/>
            </a:pPr>
            <a:r>
              <a:rPr lang="en-GB" dirty="0" smtClean="0"/>
              <a:t>Total completed: 110</a:t>
            </a:r>
          </a:p>
          <a:p>
            <a:pPr lvl="1">
              <a:buFont typeface="Wingdings" pitchFamily="2" charset="2"/>
              <a:buChar char="§"/>
            </a:pPr>
            <a:r>
              <a:rPr lang="en-GB" dirty="0" smtClean="0"/>
              <a:t>Response Rate: 19%</a:t>
            </a:r>
          </a:p>
          <a:p>
            <a:pPr>
              <a:buNone/>
            </a:pPr>
            <a:endParaRPr lang="en-GB" dirty="0" smtClean="0"/>
          </a:p>
          <a:p>
            <a:pPr lvl="1">
              <a:buFont typeface="Wingdings" pitchFamily="2" charset="2"/>
              <a:buChar char="§"/>
            </a:pPr>
            <a:endParaRPr lang="en-GB" dirty="0" smtClean="0"/>
          </a:p>
          <a:p>
            <a:pPr lvl="1">
              <a:buFont typeface="Wingdings" pitchFamily="2" charset="2"/>
              <a:buChar char="§"/>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Strata Response	</a:t>
            </a:r>
            <a:endParaRPr lang="en-GB"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
            </a:pPr>
            <a:r>
              <a:rPr lang="en-GB" dirty="0" smtClean="0"/>
              <a:t>CIT</a:t>
            </a:r>
          </a:p>
          <a:p>
            <a:pPr lvl="1">
              <a:buFont typeface="Wingdings" pitchFamily="2" charset="2"/>
              <a:buChar char="§"/>
            </a:pPr>
            <a:r>
              <a:rPr lang="en-GB" dirty="0" smtClean="0"/>
              <a:t>16, 15%</a:t>
            </a:r>
          </a:p>
          <a:p>
            <a:pPr>
              <a:buFont typeface="Wingdings" pitchFamily="2" charset="2"/>
              <a:buChar char="§"/>
            </a:pPr>
            <a:r>
              <a:rPr lang="en-GB" dirty="0" smtClean="0"/>
              <a:t>SCS</a:t>
            </a:r>
          </a:p>
          <a:p>
            <a:pPr lvl="1">
              <a:buFont typeface="Wingdings" pitchFamily="2" charset="2"/>
              <a:buChar char="§"/>
            </a:pPr>
            <a:r>
              <a:rPr lang="en-GB" dirty="0" smtClean="0"/>
              <a:t>13, 13%</a:t>
            </a:r>
          </a:p>
          <a:p>
            <a:pPr>
              <a:buFont typeface="Wingdings" pitchFamily="2" charset="2"/>
              <a:buChar char="§"/>
            </a:pPr>
            <a:r>
              <a:rPr lang="en-GB" dirty="0" smtClean="0"/>
              <a:t>MCS</a:t>
            </a:r>
          </a:p>
          <a:p>
            <a:pPr lvl="1">
              <a:buFont typeface="Wingdings" pitchFamily="2" charset="2"/>
              <a:buChar char="§"/>
            </a:pPr>
            <a:r>
              <a:rPr lang="en-GB" dirty="0" smtClean="0"/>
              <a:t>20, 19%</a:t>
            </a:r>
          </a:p>
          <a:p>
            <a:pPr>
              <a:buFont typeface="Wingdings" pitchFamily="2" charset="2"/>
              <a:buChar char="§"/>
            </a:pPr>
            <a:r>
              <a:rPr lang="en-GB" dirty="0" smtClean="0"/>
              <a:t>Hum</a:t>
            </a:r>
          </a:p>
          <a:p>
            <a:pPr lvl="1">
              <a:buFont typeface="Wingdings" pitchFamily="2" charset="2"/>
              <a:buChar char="§"/>
            </a:pPr>
            <a:r>
              <a:rPr lang="en-GB" dirty="0" smtClean="0"/>
              <a:t>18, 17%</a:t>
            </a:r>
          </a:p>
          <a:p>
            <a:pPr>
              <a:buFont typeface="Wingdings" pitchFamily="2" charset="2"/>
              <a:buChar char="§"/>
            </a:pPr>
            <a:r>
              <a:rPr lang="en-GB" dirty="0" smtClean="0"/>
              <a:t>CFA</a:t>
            </a:r>
          </a:p>
          <a:p>
            <a:pPr lvl="1">
              <a:buFont typeface="Wingdings" pitchFamily="2" charset="2"/>
              <a:buChar char="§"/>
            </a:pPr>
            <a:r>
              <a:rPr lang="en-GB" dirty="0" smtClean="0"/>
              <a:t>8, 8%</a:t>
            </a:r>
          </a:p>
          <a:p>
            <a:pPr>
              <a:buFont typeface="Wingdings" pitchFamily="2" charset="2"/>
              <a:buChar char="§"/>
            </a:pPr>
            <a:r>
              <a:rPr lang="en-GB" dirty="0" err="1" smtClean="0"/>
              <a:t>Tepper</a:t>
            </a:r>
            <a:endParaRPr lang="en-GB" dirty="0" smtClean="0"/>
          </a:p>
          <a:p>
            <a:pPr lvl="1">
              <a:buFont typeface="Wingdings" pitchFamily="2" charset="2"/>
              <a:buChar char="§"/>
            </a:pPr>
            <a:r>
              <a:rPr lang="en-GB" dirty="0" smtClean="0"/>
              <a:t>15, 14%</a:t>
            </a:r>
          </a:p>
          <a:p>
            <a:pPr>
              <a:buFont typeface="Wingdings" pitchFamily="2" charset="2"/>
              <a:buChar char="§"/>
            </a:pPr>
            <a:r>
              <a:rPr lang="en-GB" dirty="0" smtClean="0"/>
              <a:t>SDS/Stats</a:t>
            </a:r>
          </a:p>
          <a:p>
            <a:pPr lvl="1">
              <a:buFont typeface="Wingdings" pitchFamily="2" charset="2"/>
              <a:buChar char="§"/>
            </a:pPr>
            <a:r>
              <a:rPr lang="en-GB" dirty="0" smtClean="0"/>
              <a:t>20, 19%</a:t>
            </a:r>
          </a:p>
          <a:p>
            <a:pPr lvl="1">
              <a:buFont typeface="Wingdings" pitchFamily="2" charset="2"/>
              <a:buChar cha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561</Words>
  <Application>Microsoft Office PowerPoint</Application>
  <PresentationFormat>On-screen Show (4:3)</PresentationFormat>
  <Paragraphs>232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Academic Major and Political Attitudes at CMU</vt:lpstr>
      <vt:lpstr>Introduction</vt:lpstr>
      <vt:lpstr>Questionnaire</vt:lpstr>
      <vt:lpstr>So far...</vt:lpstr>
      <vt:lpstr>Survey Methodology</vt:lpstr>
      <vt:lpstr>Survey Methodology (2)</vt:lpstr>
      <vt:lpstr>Survey Glitches</vt:lpstr>
      <vt:lpstr>Response Rate</vt:lpstr>
      <vt:lpstr>Strata Response </vt:lpstr>
      <vt:lpstr>Response Analysis</vt:lpstr>
      <vt:lpstr>Coding</vt:lpstr>
      <vt:lpstr>Unweighted Averages</vt:lpstr>
      <vt:lpstr>Weighted Averages</vt:lpstr>
      <vt:lpstr>Slide 14</vt:lpstr>
      <vt:lpstr>Variances</vt:lpstr>
      <vt:lpstr>Statistical Inference</vt:lpstr>
      <vt:lpstr>Table of Probabilities </vt:lpstr>
      <vt:lpstr>Analysis</vt:lpstr>
      <vt:lpstr>Conclusion</vt:lpstr>
      <vt:lpstr>Questions?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Major and Political Attitudes at CMU</dc:title>
  <dc:creator>Movses Musaelian</dc:creator>
  <cp:lastModifiedBy>Movses Musaelian</cp:lastModifiedBy>
  <cp:revision>46</cp:revision>
  <dcterms:created xsi:type="dcterms:W3CDTF">2012-05-01T04:15:20Z</dcterms:created>
  <dcterms:modified xsi:type="dcterms:W3CDTF">2012-05-01T09:02:47Z</dcterms:modified>
</cp:coreProperties>
</file>