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878" r:id="rId2"/>
  </p:sldMasterIdLst>
  <p:notesMasterIdLst>
    <p:notesMasterId r:id="rId30"/>
  </p:notesMasterIdLst>
  <p:sldIdLst>
    <p:sldId id="256" r:id="rId3"/>
    <p:sldId id="257" r:id="rId4"/>
    <p:sldId id="258" r:id="rId5"/>
    <p:sldId id="276" r:id="rId6"/>
    <p:sldId id="259" r:id="rId7"/>
    <p:sldId id="270" r:id="rId8"/>
    <p:sldId id="261" r:id="rId9"/>
    <p:sldId id="275" r:id="rId10"/>
    <p:sldId id="280" r:id="rId11"/>
    <p:sldId id="290" r:id="rId12"/>
    <p:sldId id="282" r:id="rId13"/>
    <p:sldId id="289" r:id="rId14"/>
    <p:sldId id="283" r:id="rId15"/>
    <p:sldId id="287" r:id="rId16"/>
    <p:sldId id="288" r:id="rId17"/>
    <p:sldId id="296" r:id="rId18"/>
    <p:sldId id="295" r:id="rId19"/>
    <p:sldId id="293" r:id="rId20"/>
    <p:sldId id="278" r:id="rId21"/>
    <p:sldId id="279" r:id="rId22"/>
    <p:sldId id="269" r:id="rId23"/>
    <p:sldId id="298" r:id="rId24"/>
    <p:sldId id="284" r:id="rId25"/>
    <p:sldId id="285" r:id="rId26"/>
    <p:sldId id="286" r:id="rId27"/>
    <p:sldId id="291" r:id="rId28"/>
    <p:sldId id="292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71" autoAdjust="0"/>
  </p:normalViewPr>
  <p:slideViewPr>
    <p:cSldViewPr snapToGrid="0" snapToObjects="1">
      <p:cViewPr>
        <p:scale>
          <a:sx n="75" d="100"/>
          <a:sy n="75" d="100"/>
        </p:scale>
        <p:origin x="-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xerox59:Documents:Academics:Applications:SURG:R.folder:Final:grad.4.2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xerox59:Documents:Academics:Applications:SURG:R.folder:Final:grad.4.28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Average Ratings of Platforms 	(Searched)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</c:f>
              <c:strCache>
                <c:ptCount val="1"/>
                <c:pt idx="0">
                  <c:v>online</c:v>
                </c:pt>
              </c:strCache>
            </c:strRef>
          </c:tx>
          <c:invertIfNegative val="0"/>
          <c:cat>
            <c:strRef>
              <c:f>Sheet2!$A$7:$A$11</c:f>
              <c:strCache>
                <c:ptCount val="5"/>
                <c:pt idx="0">
                  <c:v>Accessibility</c:v>
                </c:pt>
                <c:pt idx="1">
                  <c:v>Adequacy</c:v>
                </c:pt>
                <c:pt idx="2">
                  <c:v>Accuracy</c:v>
                </c:pt>
                <c:pt idx="3">
                  <c:v>Success</c:v>
                </c:pt>
                <c:pt idx="4">
                  <c:v>Overall</c:v>
                </c:pt>
              </c:strCache>
            </c:strRef>
          </c:cat>
          <c:val>
            <c:numRef>
              <c:f>Sheet2!$B$7:$B$11</c:f>
              <c:numCache>
                <c:formatCode>General</c:formatCode>
                <c:ptCount val="5"/>
                <c:pt idx="0">
                  <c:v>3.59</c:v>
                </c:pt>
                <c:pt idx="1">
                  <c:v>3.15</c:v>
                </c:pt>
                <c:pt idx="2">
                  <c:v>3.22</c:v>
                </c:pt>
                <c:pt idx="3">
                  <c:v>3.68</c:v>
                </c:pt>
                <c:pt idx="4">
                  <c:v>3.22</c:v>
                </c:pt>
              </c:numCache>
            </c:numRef>
          </c:val>
        </c:ser>
        <c:ser>
          <c:idx val="1"/>
          <c:order val="1"/>
          <c:tx>
            <c:strRef>
              <c:f>Sheet2!$C$6</c:f>
              <c:strCache>
                <c:ptCount val="1"/>
                <c:pt idx="0">
                  <c:v>word</c:v>
                </c:pt>
              </c:strCache>
            </c:strRef>
          </c:tx>
          <c:invertIfNegative val="0"/>
          <c:cat>
            <c:strRef>
              <c:f>Sheet2!$A$7:$A$11</c:f>
              <c:strCache>
                <c:ptCount val="5"/>
                <c:pt idx="0">
                  <c:v>Accessibility</c:v>
                </c:pt>
                <c:pt idx="1">
                  <c:v>Adequacy</c:v>
                </c:pt>
                <c:pt idx="2">
                  <c:v>Accuracy</c:v>
                </c:pt>
                <c:pt idx="3">
                  <c:v>Success</c:v>
                </c:pt>
                <c:pt idx="4">
                  <c:v>Overall</c:v>
                </c:pt>
              </c:strCache>
            </c:strRef>
          </c:cat>
          <c:val>
            <c:numRef>
              <c:f>Sheet2!$C$7:$C$11</c:f>
              <c:numCache>
                <c:formatCode>General</c:formatCode>
                <c:ptCount val="5"/>
                <c:pt idx="0">
                  <c:v>3.62</c:v>
                </c:pt>
                <c:pt idx="1">
                  <c:v>3.2</c:v>
                </c:pt>
                <c:pt idx="2">
                  <c:v>3.26</c:v>
                </c:pt>
                <c:pt idx="3">
                  <c:v>3.75</c:v>
                </c:pt>
                <c:pt idx="4">
                  <c:v>3.18</c:v>
                </c:pt>
              </c:numCache>
            </c:numRef>
          </c:val>
        </c:ser>
        <c:ser>
          <c:idx val="2"/>
          <c:order val="2"/>
          <c:tx>
            <c:strRef>
              <c:f>Sheet2!$D$6</c:f>
              <c:strCache>
                <c:ptCount val="1"/>
                <c:pt idx="0">
                  <c:v>hsd</c:v>
                </c:pt>
              </c:strCache>
            </c:strRef>
          </c:tx>
          <c:invertIfNegative val="0"/>
          <c:cat>
            <c:strRef>
              <c:f>Sheet2!$A$7:$A$11</c:f>
              <c:strCache>
                <c:ptCount val="5"/>
                <c:pt idx="0">
                  <c:v>Accessibility</c:v>
                </c:pt>
                <c:pt idx="1">
                  <c:v>Adequacy</c:v>
                </c:pt>
                <c:pt idx="2">
                  <c:v>Accuracy</c:v>
                </c:pt>
                <c:pt idx="3">
                  <c:v>Success</c:v>
                </c:pt>
                <c:pt idx="4">
                  <c:v>Overall</c:v>
                </c:pt>
              </c:strCache>
            </c:strRef>
          </c:cat>
          <c:val>
            <c:numRef>
              <c:f>Sheet2!$D$7:$D$11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1.5</c:v>
                </c:pt>
              </c:numCache>
            </c:numRef>
          </c:val>
        </c:ser>
        <c:ser>
          <c:idx val="3"/>
          <c:order val="3"/>
          <c:tx>
            <c:strRef>
              <c:f>Sheet2!$E$6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Sheet2!$A$7:$A$11</c:f>
              <c:strCache>
                <c:ptCount val="5"/>
                <c:pt idx="0">
                  <c:v>Accessibility</c:v>
                </c:pt>
                <c:pt idx="1">
                  <c:v>Adequacy</c:v>
                </c:pt>
                <c:pt idx="2">
                  <c:v>Accuracy</c:v>
                </c:pt>
                <c:pt idx="3">
                  <c:v>Success</c:v>
                </c:pt>
                <c:pt idx="4">
                  <c:v>Overall</c:v>
                </c:pt>
              </c:strCache>
            </c:strRef>
          </c:cat>
          <c:val>
            <c:numRef>
              <c:f>Sheet2!$E$7:$E$11</c:f>
              <c:numCache>
                <c:formatCode>General</c:formatCode>
                <c:ptCount val="5"/>
                <c:pt idx="0">
                  <c:v>3.53</c:v>
                </c:pt>
                <c:pt idx="1">
                  <c:v>3.08</c:v>
                </c:pt>
                <c:pt idx="2">
                  <c:v>3.29</c:v>
                </c:pt>
                <c:pt idx="3">
                  <c:v>3.69</c:v>
                </c:pt>
                <c:pt idx="4">
                  <c:v>3.18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46080"/>
        <c:axId val="32060160"/>
      </c:barChart>
      <c:catAx>
        <c:axId val="32046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060160"/>
        <c:crosses val="autoZero"/>
        <c:auto val="1"/>
        <c:lblAlgn val="ctr"/>
        <c:lblOffset val="100"/>
        <c:noMultiLvlLbl val="0"/>
      </c:catAx>
      <c:valAx>
        <c:axId val="3206016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32046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>
                <a:effectLst/>
              </a:rPr>
              <a:t>Average Ratings of Platforms (Haven't Searched)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online</c:v>
                </c:pt>
              </c:strCache>
            </c:strRef>
          </c:tx>
          <c:invertIfNegative val="0"/>
          <c:cat>
            <c:strRef>
              <c:f>Sheet2!$B$1:$E$1</c:f>
              <c:strCache>
                <c:ptCount val="4"/>
                <c:pt idx="0">
                  <c:v>Accessibility</c:v>
                </c:pt>
                <c:pt idx="1">
                  <c:v>Adequacy</c:v>
                </c:pt>
                <c:pt idx="2">
                  <c:v>Accuracy</c:v>
                </c:pt>
                <c:pt idx="3">
                  <c:v>Success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4.33</c:v>
                </c:pt>
                <c:pt idx="1">
                  <c:v>3.67</c:v>
                </c:pt>
                <c:pt idx="2">
                  <c:v>3.67</c:v>
                </c:pt>
                <c:pt idx="3">
                  <c:v>4.33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word</c:v>
                </c:pt>
              </c:strCache>
            </c:strRef>
          </c:tx>
          <c:invertIfNegative val="0"/>
          <c:cat>
            <c:strRef>
              <c:f>Sheet2!$B$1:$E$1</c:f>
              <c:strCache>
                <c:ptCount val="4"/>
                <c:pt idx="0">
                  <c:v>Accessibility</c:v>
                </c:pt>
                <c:pt idx="1">
                  <c:v>Adequacy</c:v>
                </c:pt>
                <c:pt idx="2">
                  <c:v>Accuracy</c:v>
                </c:pt>
                <c:pt idx="3">
                  <c:v>Success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97024"/>
        <c:axId val="32098560"/>
      </c:barChart>
      <c:catAx>
        <c:axId val="32097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32098560"/>
        <c:crosses val="autoZero"/>
        <c:auto val="1"/>
        <c:lblAlgn val="ctr"/>
        <c:lblOffset val="100"/>
        <c:noMultiLvlLbl val="0"/>
      </c:catAx>
      <c:valAx>
        <c:axId val="3209856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32097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2131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/>
              <a:t>Z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>
              <a:buNone/>
            </a:pPr>
            <a:r>
              <a:rPr/>
              <a:t>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>
              <a:buNone/>
            </a:pPr>
            <a:r>
              <a:rPr lang="en-US" dirty="0" smtClean="0"/>
              <a:t>Note:</a:t>
            </a:r>
            <a:r>
              <a:rPr lang="en-US" baseline="0" dirty="0" smtClean="0"/>
              <a:t> Sample taken is slightly lower than anticipated, but we did not feel it was significant enough to resample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0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BDCDF1B-54EC-4432-8649-0FE40DD46F86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A6A0B-D499-425D-9760-7E378B1D24E7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4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4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3F8A63-F2A1-44A4-A4D1-B2B9C28AB9DB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108C-2518-4D60-9FAF-6346FD9D7826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5/3/2012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sz="3000" dirty="0">
                <a:solidFill>
                  <a:srgbClr val="000000"/>
                </a:solidFill>
              </a:rPr>
              <a:t>Analysis of the Off-Campus Housing Search for CMU Students</a:t>
            </a:r>
          </a:p>
        </p:txBody>
      </p:sp>
      <p:sp>
        <p:nvSpPr>
          <p:cNvPr id="42" name="Shape 4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18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sz="1800" dirty="0"/>
              <a:t>36-303 | Team E</a:t>
            </a:r>
          </a:p>
          <a:p>
            <a:pPr>
              <a:buNone/>
            </a:pPr>
            <a:r>
              <a:rPr sz="1800" dirty="0"/>
              <a:t>ZhiJun (Z) Huang, Cen (Kayco) Zhou,</a:t>
            </a:r>
            <a:r>
              <a:rPr sz="1800" dirty="0" smtClean="0"/>
              <a:t> </a:t>
            </a:r>
            <a:endParaRPr lang="en-US" sz="1800" dirty="0" smtClean="0"/>
          </a:p>
          <a:p>
            <a:pPr>
              <a:buNone/>
            </a:pPr>
            <a:r>
              <a:rPr sz="1800" dirty="0" smtClean="0"/>
              <a:t>Jiaxi </a:t>
            </a:r>
            <a:r>
              <a:rPr sz="1800" dirty="0"/>
              <a:t>(Jessica) Cui, Terence Kwak, Emily Lee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Tukey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Test</a:t>
            </a:r>
          </a:p>
          <a:p>
            <a:pPr lvl="1">
              <a:buClrTx/>
              <a:buSzPct val="67000"/>
              <a:buFont typeface="Courier New"/>
              <a:buChar char="o"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Mean difference between any of the platforms is zero.</a:t>
            </a:r>
          </a:p>
          <a:p>
            <a:pPr lvl="1">
              <a:buClrTx/>
              <a:buSzPct val="67000"/>
              <a:buFont typeface="Courier New"/>
              <a:buChar char="o"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: At least one of the differences is different from zero.</a:t>
            </a:r>
          </a:p>
          <a:p>
            <a:pPr lvl="1">
              <a:buClrTx/>
              <a:buSzPct val="67000"/>
              <a:buFont typeface="Courier New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24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Tukey</a:t>
            </a:r>
            <a:r>
              <a:rPr lang="en-US" dirty="0" smtClean="0"/>
              <a:t> Test</a:t>
            </a:r>
            <a:endParaRPr lang="en-US" dirty="0"/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54182"/>
              </p:ext>
            </p:extLst>
          </p:nvPr>
        </p:nvGraphicFramePr>
        <p:xfrm>
          <a:off x="550863" y="1703388"/>
          <a:ext cx="7678737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Document" r:id="rId3" imgW="8470900" imgH="5397500" progId="Word.Document.12">
                  <p:embed/>
                </p:oleObj>
              </mc:Choice>
              <mc:Fallback>
                <p:oleObj name="Document" r:id="rId3" imgW="8470900" imgH="5397500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703388"/>
                        <a:ext cx="7678737" cy="487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</a:t>
            </a:r>
            <a:r>
              <a:rPr lang="en-US" dirty="0" err="1" smtClean="0"/>
              <a:t>Tukey</a:t>
            </a:r>
            <a:r>
              <a:rPr lang="en-US" dirty="0" smtClean="0"/>
              <a:t> Test for Both Groups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59" y="1417637"/>
            <a:ext cx="5133517" cy="511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551113" y="2749462"/>
            <a:ext cx="450937" cy="2630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551113" y="3438392"/>
            <a:ext cx="450937" cy="2630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551113" y="4766148"/>
            <a:ext cx="450937" cy="2630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4679" y="2704731"/>
            <a:ext cx="160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Other- HSD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680" y="3413340"/>
            <a:ext cx="140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Word-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hsd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4679" y="4721418"/>
            <a:ext cx="1828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Word- online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8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Search Platform Attributes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Satisfaction </a:t>
            </a:r>
            <a:r>
              <a:rPr lang="en-US" sz="2000" dirty="0" err="1" smtClean="0"/>
              <a:t>vs</a:t>
            </a:r>
            <a:r>
              <a:rPr lang="en-US" sz="2000" dirty="0" smtClean="0"/>
              <a:t> Attributes of Searching Platform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3717" y="1942007"/>
            <a:ext cx="5523123" cy="472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73" y="1767017"/>
            <a:ext cx="7970679" cy="420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91847" y="5311037"/>
            <a:ext cx="626301" cy="30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9478" y="5313126"/>
            <a:ext cx="626301" cy="30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52787" y="5315215"/>
            <a:ext cx="626301" cy="30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anchor="b" anchorCtr="0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ts val="0"/>
              </a:spcBef>
              <a:buSzPct val="100000"/>
              <a:buFont typeface="Arial"/>
              <a:buNone/>
              <a:defRPr kumimoji="0" sz="36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Results: Undergraduate Expectation of Searching 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003" y="1702857"/>
            <a:ext cx="7759749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19823" y="5315215"/>
            <a:ext cx="626301" cy="30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2453" y="5298518"/>
            <a:ext cx="626301" cy="30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0067" y="5298518"/>
            <a:ext cx="626301" cy="30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2553" y="5783787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1900" y="5760604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30268" y="5767287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4168" y="5760605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12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  <a:r>
              <a:rPr lang="en-US" dirty="0" smtClean="0"/>
              <a:t>: Undergraduate Expectation of Searching 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01788"/>
            <a:ext cx="7698541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anchor="b" anchorCtr="0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ts val="0"/>
              </a:spcBef>
              <a:buSzPct val="100000"/>
              <a:buFont typeface="Arial"/>
              <a:buNone/>
              <a:defRPr kumimoji="0" sz="36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Results: Graduate </a:t>
            </a:r>
            <a:br>
              <a:rPr lang="en-US" dirty="0" smtClean="0"/>
            </a:br>
            <a:r>
              <a:rPr lang="en-US" dirty="0" smtClean="0"/>
              <a:t>Likelihood of Success vs.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anchor="b" anchorCtr="0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ts val="0"/>
              </a:spcBef>
              <a:buSzPct val="100000"/>
              <a:buFont typeface="Arial"/>
              <a:buNone/>
              <a:defRPr kumimoji="0" sz="36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Results: Undergraduate</a:t>
            </a:r>
            <a:br>
              <a:rPr lang="en-US" dirty="0" smtClean="0"/>
            </a:br>
            <a:r>
              <a:rPr lang="en-US" dirty="0" smtClean="0"/>
              <a:t>Likelihood of Success vs. Preferences</a:t>
            </a:r>
            <a:endParaRPr lang="en-US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-161" b="10526"/>
          <a:stretch/>
        </p:blipFill>
        <p:spPr bwMode="auto">
          <a:xfrm>
            <a:off x="631824" y="1601788"/>
            <a:ext cx="7877176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74800"/>
            <a:ext cx="3327400" cy="4584700"/>
          </a:xfrm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109728" indent="0">
              <a:lnSpc>
                <a:spcPct val="120000"/>
              </a:lnSpc>
              <a:buClrTx/>
              <a:buNone/>
            </a:pPr>
            <a:r>
              <a:rPr lang="en-US" sz="4300" b="1" dirty="0" smtClean="0"/>
              <a:t>Graduate</a:t>
            </a:r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endParaRPr lang="en-US" sz="3500" dirty="0" smtClean="0"/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4300" dirty="0" smtClean="0"/>
              <a:t>Apartment 72%</a:t>
            </a:r>
            <a:endParaRPr lang="en-US" sz="4300" dirty="0"/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4300" dirty="0"/>
              <a:t>House </a:t>
            </a:r>
            <a:r>
              <a:rPr lang="en-US" sz="4300" dirty="0" smtClean="0"/>
              <a:t>28%</a:t>
            </a:r>
            <a:endParaRPr lang="en-US" sz="4300" dirty="0"/>
          </a:p>
          <a:p>
            <a:pPr marL="109728" indent="0">
              <a:lnSpc>
                <a:spcPct val="120000"/>
              </a:lnSpc>
              <a:buClrTx/>
              <a:buNone/>
            </a:pPr>
            <a:endParaRPr lang="en-US" sz="4300" dirty="0" smtClean="0"/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4300" dirty="0" smtClean="0"/>
              <a:t>Alone 53%</a:t>
            </a:r>
            <a:endParaRPr lang="en-US" sz="4300" dirty="0"/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4300" dirty="0"/>
              <a:t>Shared </a:t>
            </a:r>
            <a:r>
              <a:rPr lang="en-US" sz="4300" dirty="0" smtClean="0"/>
              <a:t>47%</a:t>
            </a:r>
            <a:endParaRPr lang="en-US" sz="4300" dirty="0"/>
          </a:p>
          <a:p>
            <a:pPr marL="109728" indent="0">
              <a:lnSpc>
                <a:spcPct val="120000"/>
              </a:lnSpc>
              <a:buClrTx/>
              <a:buNone/>
            </a:pPr>
            <a:endParaRPr lang="en-US" sz="4300" dirty="0"/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4300" dirty="0"/>
              <a:t>Walk time average </a:t>
            </a:r>
            <a:endParaRPr lang="en-US" sz="4300" dirty="0" smtClean="0"/>
          </a:p>
          <a:p>
            <a:pPr marL="109728" indent="0">
              <a:lnSpc>
                <a:spcPct val="120000"/>
              </a:lnSpc>
              <a:buClrTx/>
              <a:buNone/>
            </a:pPr>
            <a:r>
              <a:rPr lang="en-US" sz="4300" dirty="0"/>
              <a:t> </a:t>
            </a:r>
            <a:r>
              <a:rPr lang="en-US" sz="4300" dirty="0" smtClean="0"/>
              <a:t>   20 min </a:t>
            </a:r>
            <a:endParaRPr lang="en-US" sz="4300" dirty="0"/>
          </a:p>
          <a:p>
            <a:pPr marL="109728" indent="0">
              <a:lnSpc>
                <a:spcPct val="120000"/>
              </a:lnSpc>
              <a:buClrTx/>
              <a:buNone/>
            </a:pPr>
            <a:r>
              <a:rPr lang="en-US" sz="4300" dirty="0"/>
              <a:t> </a:t>
            </a:r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4300" dirty="0" smtClean="0"/>
              <a:t>Monthly rent average</a:t>
            </a:r>
            <a:endParaRPr lang="en-US" sz="4300" dirty="0"/>
          </a:p>
          <a:p>
            <a:pPr marL="109728" indent="0">
              <a:lnSpc>
                <a:spcPct val="120000"/>
              </a:lnSpc>
              <a:buClrTx/>
              <a:buNone/>
            </a:pPr>
            <a:r>
              <a:rPr lang="en-US" sz="4300" dirty="0" smtClean="0"/>
              <a:t>     ($375</a:t>
            </a:r>
            <a:r>
              <a:rPr lang="en-US" sz="4300" dirty="0"/>
              <a:t>, </a:t>
            </a:r>
            <a:r>
              <a:rPr lang="en-US" sz="4300" dirty="0" smtClean="0"/>
              <a:t>$696)</a:t>
            </a:r>
          </a:p>
          <a:p>
            <a:pPr marL="109728" indent="0">
              <a:lnSpc>
                <a:spcPct val="120000"/>
              </a:lnSpc>
              <a:buClrTx/>
              <a:buNone/>
            </a:pPr>
            <a:endParaRPr lang="en-US" sz="4300" dirty="0" smtClean="0"/>
          </a:p>
          <a:p>
            <a:pPr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4300" dirty="0" smtClean="0"/>
              <a:t>Preferred method of payment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300" dirty="0" smtClean="0"/>
              <a:t>       Online  (67%)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300" dirty="0" smtClean="0"/>
              <a:t>       Check (62%)</a:t>
            </a:r>
          </a:p>
          <a:p>
            <a:pPr marL="109728" indent="0">
              <a:buClrTx/>
              <a:buNone/>
            </a:pPr>
            <a:endParaRPr lang="en-US" sz="2400" dirty="0" smtClean="0"/>
          </a:p>
          <a:p>
            <a:pPr marL="109728" indent="0">
              <a:buClrTx/>
              <a:buNone/>
            </a:pPr>
            <a:endParaRPr lang="en-US" sz="2400" dirty="0"/>
          </a:p>
          <a:p>
            <a:pPr marL="109728" indent="0">
              <a:buClrTx/>
              <a:buSzPct val="16700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1700" y="1644704"/>
            <a:ext cx="3797300" cy="451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lnSpc>
                <a:spcPct val="80000"/>
              </a:lnSpc>
              <a:spcBef>
                <a:spcPts val="400"/>
              </a:spcBef>
              <a:buSzPct val="68000"/>
            </a:pPr>
            <a:r>
              <a:rPr lang="en-US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Undergraduate</a:t>
            </a:r>
          </a:p>
          <a:p>
            <a:pPr marL="109728">
              <a:spcBef>
                <a:spcPts val="400"/>
              </a:spcBef>
              <a:buSzPct val="68000"/>
            </a:pPr>
            <a:endParaRPr lang="en-US" sz="1300" kern="12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partment 54%</a:t>
            </a: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ouse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 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46%</a:t>
            </a:r>
            <a:endParaRPr lang="en-U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lone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 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20%</a:t>
            </a:r>
            <a:endParaRPr lang="en-U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hared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80%</a:t>
            </a: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Walk time average  </a:t>
            </a:r>
          </a:p>
          <a:p>
            <a:pPr marL="109728">
              <a:spcBef>
                <a:spcPts val="400"/>
              </a:spcBef>
              <a:buSzPct val="68000"/>
            </a:pP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 15min</a:t>
            </a:r>
            <a:endParaRPr lang="en-U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Monthly rent average </a:t>
            </a:r>
          </a:p>
          <a:p>
            <a:pPr marL="109728">
              <a:spcBef>
                <a:spcPts val="400"/>
              </a:spcBef>
              <a:buSzPct val="68000"/>
            </a:pP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 ($287,$582)</a:t>
            </a:r>
          </a:p>
          <a:p>
            <a:pPr marL="109728">
              <a:spcBef>
                <a:spcPts val="400"/>
              </a:spcBef>
              <a:buSzPct val="68000"/>
            </a:pPr>
            <a:endParaRPr lang="en-US" kern="12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latin typeface="+mj-lt"/>
              </a:rPr>
              <a:t>Preferred method of payment</a:t>
            </a:r>
          </a:p>
          <a:p>
            <a:pPr marL="109728">
              <a:spcBef>
                <a:spcPts val="400"/>
              </a:spcBef>
              <a:buSzPct val="68000"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Online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</a:t>
            </a: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(79%)</a:t>
            </a:r>
          </a:p>
          <a:p>
            <a:pPr marL="109728">
              <a:spcBef>
                <a:spcPts val="400"/>
              </a:spcBef>
              <a:buSzPct val="68000"/>
            </a:pPr>
            <a:r>
              <a:rPr lang="en-US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Credit Card (55%)</a:t>
            </a:r>
            <a:endParaRPr lang="en-US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56100" y="1574800"/>
            <a:ext cx="38100" cy="458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lang="en-US" sz="2000" dirty="0"/>
              <a:t>Strengths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/>
              <a:t>25% response rate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/>
              <a:t>Pre testing with diversified group</a:t>
            </a:r>
          </a:p>
          <a:p>
            <a:pPr lvl="1">
              <a:buClrTx/>
              <a:buSzPct val="167000"/>
              <a:buFont typeface="Arial"/>
              <a:buChar char="•"/>
            </a:pPr>
            <a:endParaRPr lang="en-US" sz="2000" dirty="0"/>
          </a:p>
          <a:p>
            <a:pPr>
              <a:buClrTx/>
              <a:buSzPct val="167000"/>
              <a:buFont typeface="Arial"/>
              <a:buChar char="•"/>
            </a:pPr>
            <a:r>
              <a:rPr lang="en-US" sz="2000" dirty="0"/>
              <a:t>Weaknesses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/>
              <a:t>Incomplete surveys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/>
              <a:t>Sampling error with C-Book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dirty="0"/>
              <a:t>Agenda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430870"/>
            <a:ext cx="8229600" cy="4647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Intro </a:t>
            </a:r>
          </a:p>
          <a:p>
            <a:pPr marL="834390" lvl="1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000" dirty="0" smtClean="0">
                <a:solidFill>
                  <a:srgbClr val="000000"/>
                </a:solidFill>
              </a:rPr>
              <a:t>Research Question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34390" lvl="1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000" dirty="0" smtClean="0">
                <a:solidFill>
                  <a:srgbClr val="000000"/>
                </a:solidFill>
              </a:rPr>
              <a:t>Motivation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Method</a:t>
            </a:r>
          </a:p>
          <a:p>
            <a:pPr marL="834390" lvl="1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Questionnaire</a:t>
            </a:r>
          </a:p>
          <a:p>
            <a:pPr marL="834390" lvl="1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Survey Setup</a:t>
            </a:r>
          </a:p>
          <a:p>
            <a:pPr marL="834390" lvl="1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Sample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Results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Conclusion</a:t>
            </a:r>
          </a:p>
          <a:p>
            <a:pPr marL="834390" lvl="1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Strengths and Weaknesses</a:t>
            </a:r>
          </a:p>
          <a:p>
            <a:pPr marL="834390" lvl="1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Take Home Messages</a:t>
            </a:r>
          </a:p>
          <a:p>
            <a:pPr marL="834390" lvl="1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Advice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Take Home Messages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No overall satisfactory platform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Housing and Dinning Services</a:t>
            </a:r>
          </a:p>
          <a:p>
            <a:pPr>
              <a:buClrTx/>
              <a:buSzPct val="167000"/>
              <a:buFont typeface="Arial"/>
              <a:buChar char="•"/>
            </a:pPr>
            <a:endParaRPr lang="en-US" sz="2000" dirty="0" smtClean="0"/>
          </a:p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Advice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Computerized version of C-Book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Expect delays and difficulties when working with human subjects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Prizes do not necessarily ensure a larger response rate</a:t>
            </a:r>
          </a:p>
          <a:p>
            <a:pPr lvl="1">
              <a:buClrTx/>
              <a:buSzPct val="167000"/>
              <a:buFont typeface="Arial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149602" y="1794933"/>
            <a:ext cx="3234266" cy="2400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Questions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2895601" y="2259475"/>
            <a:ext cx="4250265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Slides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812699" y="1687447"/>
          <a:ext cx="5921375" cy="409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10165" y="1717672"/>
          <a:ext cx="6350000" cy="39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Description: Macintosh HD:Users:xerox59:Desktop:Screen Shot 2012-04-29 at 4.40.26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365" y="1814378"/>
            <a:ext cx="7315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Likelihood of Success vs. Preferences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421478"/>
            <a:ext cx="5129627" cy="489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8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Likelihood of Success vs. Preferences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7" y="1384300"/>
            <a:ext cx="5110163" cy="51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dirty="0">
                <a:solidFill>
                  <a:srgbClr val="000000"/>
                </a:solidFill>
              </a:rPr>
              <a:t>Research </a:t>
            </a:r>
            <a:r>
              <a:rPr dirty="0" smtClean="0">
                <a:solidFill>
                  <a:srgbClr val="000000"/>
                </a:solidFill>
              </a:rPr>
              <a:t>Question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57200" y="1430870"/>
            <a:ext cx="8229600" cy="249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sz="2000" dirty="0" smtClean="0"/>
              <a:t>Research Question</a:t>
            </a:r>
            <a:endParaRPr lang="en-US" sz="2000" dirty="0" smtClean="0"/>
          </a:p>
          <a:p>
            <a:pPr lvl="1">
              <a:buClrTx/>
              <a:buSzPct val="100000"/>
              <a:buFont typeface="Courier New"/>
              <a:buChar char="o"/>
            </a:pPr>
            <a:r>
              <a:rPr sz="2000" dirty="0" smtClean="0"/>
              <a:t>What </a:t>
            </a:r>
            <a:r>
              <a:rPr sz="2000" dirty="0"/>
              <a:t>are the common platforms used in the search of off-campus housing</a:t>
            </a:r>
            <a:r>
              <a:rPr sz="2000" dirty="0" smtClean="0"/>
              <a:t>?</a:t>
            </a:r>
            <a:endParaRPr lang="en-US" sz="2000" dirty="0" smtClean="0"/>
          </a:p>
          <a:p>
            <a:pPr lvl="1">
              <a:buClrTx/>
              <a:buSzPct val="100000"/>
              <a:buFont typeface="Courier New"/>
              <a:buChar char="o"/>
            </a:pPr>
            <a:r>
              <a:rPr sz="2000" dirty="0" smtClean="0"/>
              <a:t>What </a:t>
            </a:r>
            <a:r>
              <a:rPr sz="2000" dirty="0"/>
              <a:t>are your preferences for off-campus housing?</a:t>
            </a:r>
            <a:r>
              <a:rPr sz="2000" dirty="0" smtClean="0"/>
              <a:t> </a:t>
            </a:r>
            <a:endParaRPr lang="en-US" sz="2000" dirty="0" smtClean="0"/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/>
              <a:t>How satisfied are you with your searching experience</a:t>
            </a:r>
            <a:r>
              <a:rPr lang="en-US" sz="2000" dirty="0" smtClean="0"/>
              <a:t>?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sz="2000" dirty="0" smtClean="0"/>
              <a:t>Do </a:t>
            </a:r>
            <a:r>
              <a:rPr sz="2000" dirty="0"/>
              <a:t>you think this searching experience can be improved, if so, in what ways</a:t>
            </a:r>
            <a:r>
              <a:rPr sz="2000" dirty="0" smtClean="0"/>
              <a:t>?</a:t>
            </a:r>
            <a:endParaRPr lang="en-US" sz="20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470"/>
            <a:ext cx="8229600" cy="4967574"/>
          </a:xfrm>
        </p:spPr>
        <p:txBody>
          <a:bodyPr>
            <a:norm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Motivation 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Survey intended to identify the existing difficulty in the search process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Looking for possible ways to improve off-campus housing search process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Survey result will be of great interest for the community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>
              <a:buNone/>
            </a:pPr>
            <a:r>
              <a:rPr dirty="0">
                <a:solidFill>
                  <a:srgbClr val="000000"/>
                </a:solidFill>
              </a:rPr>
              <a:t>Questionnaire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81000" y="1417637"/>
            <a:ext cx="8229600" cy="2236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sz="2000" dirty="0"/>
              <a:t>Part 0 : Resident </a:t>
            </a:r>
            <a:r>
              <a:rPr sz="2000" dirty="0" smtClean="0"/>
              <a:t>Status</a:t>
            </a:r>
            <a:endParaRPr lang="en-US" sz="2000" dirty="0" smtClean="0"/>
          </a:p>
          <a:p>
            <a:pPr>
              <a:buClrTx/>
              <a:buSzPct val="167000"/>
              <a:buFont typeface="Arial"/>
              <a:buChar char="•"/>
            </a:pPr>
            <a:r>
              <a:rPr sz="2000" dirty="0" smtClean="0"/>
              <a:t>Part </a:t>
            </a:r>
            <a:r>
              <a:rPr sz="2000" dirty="0"/>
              <a:t>1 : General </a:t>
            </a:r>
            <a:r>
              <a:rPr sz="2000" dirty="0" smtClean="0"/>
              <a:t>Information</a:t>
            </a:r>
            <a:endParaRPr lang="en-US" sz="2000" dirty="0" smtClean="0"/>
          </a:p>
          <a:p>
            <a:pPr>
              <a:buClrTx/>
              <a:buSzPct val="167000"/>
              <a:buFont typeface="Arial"/>
              <a:buChar char="•"/>
            </a:pPr>
            <a:r>
              <a:rPr sz="2000" dirty="0" smtClean="0"/>
              <a:t>Part 2 : Identifying Difficulties in Off-Campus Housing Searc</a:t>
            </a:r>
            <a:r>
              <a:rPr lang="en-US" sz="2000" dirty="0" smtClean="0"/>
              <a:t>h</a:t>
            </a:r>
          </a:p>
          <a:p>
            <a:pPr lvl="0">
              <a:buClrTx/>
              <a:buSzPct val="167000"/>
              <a:buFont typeface="Arial"/>
              <a:buChar char="•"/>
            </a:pPr>
            <a:r>
              <a:rPr lang="en-US" sz="2000" dirty="0" smtClean="0"/>
              <a:t>Part 3 : Identifying Preferences in Off-Campus Housing Search</a:t>
            </a:r>
          </a:p>
          <a:p>
            <a:endParaRPr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Setup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0870"/>
            <a:ext cx="8229600" cy="4967574"/>
          </a:xfrm>
        </p:spPr>
        <p:txBody>
          <a:bodyPr>
            <a:norm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Survey posted on website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Promotional page with raffle details</a:t>
            </a:r>
          </a:p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Emails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Email for preliminary information and selection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Email with the survey link</a:t>
            </a:r>
          </a:p>
          <a:p>
            <a:pPr lvl="2">
              <a:buClrTx/>
              <a:buFont typeface="Arial"/>
              <a:buChar char="•"/>
            </a:pPr>
            <a:r>
              <a:rPr lang="en-US" sz="2000" dirty="0" smtClean="0"/>
              <a:t>Studies have shown that this raises the response rate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Follow up email to be sent out in future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>
              <a:buNone/>
            </a:pPr>
            <a:r>
              <a:rPr dirty="0"/>
              <a:t>Sample Selection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430870"/>
            <a:ext cx="8229600" cy="292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sz="2000" dirty="0"/>
              <a:t>Sampling Frame: students from C-book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sz="2000" dirty="0"/>
              <a:t>Stratified SRS : Graduate and </a:t>
            </a:r>
            <a:r>
              <a:rPr sz="2000" dirty="0" smtClean="0"/>
              <a:t>Undergraduate </a:t>
            </a:r>
            <a:endParaRPr lang="en-US" sz="2000" dirty="0" smtClean="0"/>
          </a:p>
          <a:p>
            <a:pPr marL="45720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/>
              <a:t>Randomly generate 1200 numbers each for undergraduate and graduate (page, column, row)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/>
              <a:t>Sample size of 737</a:t>
            </a:r>
          </a:p>
          <a:p>
            <a:pPr marL="834390" lvl="1" indent="-3429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000" dirty="0" smtClean="0"/>
              <a:t>318 Graduate Students, 419 Graduate Students</a:t>
            </a:r>
            <a:r>
              <a:rPr sz="2000" dirty="0" smtClean="0"/>
              <a:t>     </a:t>
            </a:r>
            <a:endParaRPr lang="en-US" sz="2000" dirty="0" smtClean="0"/>
          </a:p>
          <a:p>
            <a:pPr marL="45720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/>
              <a:t>23.0% response rate</a:t>
            </a:r>
          </a:p>
          <a:p>
            <a:pPr marL="834390"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Higher response rate from graduate students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Graduate </a:t>
            </a:r>
            <a:r>
              <a:rPr lang="en-US" dirty="0" err="1" smtClean="0"/>
              <a:t>vs</a:t>
            </a:r>
            <a:r>
              <a:rPr lang="en-US" dirty="0" smtClean="0"/>
              <a:t> Undergraduate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Not weighted</a:t>
            </a:r>
          </a:p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Primary </a:t>
            </a:r>
            <a:r>
              <a:rPr lang="en-US" sz="2000" dirty="0"/>
              <a:t>variable of interest: </a:t>
            </a:r>
            <a:r>
              <a:rPr lang="en-US" sz="2000" dirty="0" smtClean="0">
                <a:solidFill>
                  <a:schemeClr val="accent2"/>
                </a:solidFill>
              </a:rPr>
              <a:t>Satisfaction</a:t>
            </a:r>
            <a:endParaRPr lang="en-US" sz="2000" dirty="0" smtClean="0"/>
          </a:p>
          <a:p>
            <a:pPr>
              <a:buClrTx/>
              <a:buSzPct val="167000"/>
              <a:buFont typeface="Arial"/>
              <a:buChar char="•"/>
            </a:pPr>
            <a:r>
              <a:rPr lang="en-US" sz="2000" dirty="0" smtClean="0"/>
              <a:t>Number of students who have searched for off-campus housing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Graduate: 77/82</a:t>
            </a:r>
          </a:p>
          <a:p>
            <a:pPr lvl="1">
              <a:buClrTx/>
              <a:buSzPct val="100000"/>
              <a:buFont typeface="Courier New"/>
              <a:buChar char="o"/>
            </a:pPr>
            <a:r>
              <a:rPr lang="en-US" sz="2000" dirty="0" smtClean="0"/>
              <a:t>Undergraduate: 45/88</a:t>
            </a:r>
          </a:p>
          <a:p>
            <a:pPr marL="45720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/>
              <a:t>Both: Satisfaction vs. Platforms</a:t>
            </a:r>
          </a:p>
          <a:p>
            <a:pPr marL="45720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/>
              <a:t>Graduate: Satisfaction vs. Attributes of platforms</a:t>
            </a:r>
          </a:p>
          <a:p>
            <a:pPr marL="45720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/>
              <a:t>Undergraduate: Expectation vs.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Satisfaction </a:t>
            </a:r>
            <a:r>
              <a:rPr lang="en-US" dirty="0" err="1" smtClean="0"/>
              <a:t>vs</a:t>
            </a:r>
            <a:r>
              <a:rPr lang="en-US" dirty="0" smtClean="0"/>
              <a:t> Platforms</a:t>
            </a:r>
            <a:endParaRPr lang="en-US" dirty="0"/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94306"/>
              </p:ext>
            </p:extLst>
          </p:nvPr>
        </p:nvGraphicFramePr>
        <p:xfrm>
          <a:off x="863600" y="1689100"/>
          <a:ext cx="75184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Document" r:id="rId3" imgW="6642100" imgH="3987800" progId="Word.Document.12">
                  <p:embed/>
                </p:oleObj>
              </mc:Choice>
              <mc:Fallback>
                <p:oleObj name="Document" r:id="rId3" imgW="6642100" imgH="3987800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689100"/>
                        <a:ext cx="7518400" cy="450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526</Words>
  <Application>Microsoft Office PowerPoint</Application>
  <PresentationFormat>On-screen Show (4:3)</PresentationFormat>
  <Paragraphs>145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/>
      <vt:lpstr>Concourse</vt:lpstr>
      <vt:lpstr>Document</vt:lpstr>
      <vt:lpstr>Analysis of the Off-Campus Housing Search for CMU Students</vt:lpstr>
      <vt:lpstr>Agenda</vt:lpstr>
      <vt:lpstr>Research Question</vt:lpstr>
      <vt:lpstr>Motivation</vt:lpstr>
      <vt:lpstr>Questionnaire</vt:lpstr>
      <vt:lpstr>Survey Setup</vt:lpstr>
      <vt:lpstr>Sample Selection</vt:lpstr>
      <vt:lpstr>Results: Graduate vs Undergraduate</vt:lpstr>
      <vt:lpstr>Results: Satisfaction vs Platforms</vt:lpstr>
      <vt:lpstr>Results: Tukey Test</vt:lpstr>
      <vt:lpstr>Results: Tukey Test</vt:lpstr>
      <vt:lpstr>Results: Tukey Test for Both Groups</vt:lpstr>
      <vt:lpstr>Results: Search Platform Attributes</vt:lpstr>
      <vt:lpstr>PowerPoint Presentation</vt:lpstr>
      <vt:lpstr>Results: Undergraduate Expectation of Searching Experience</vt:lpstr>
      <vt:lpstr>PowerPoint Presentation</vt:lpstr>
      <vt:lpstr>PowerPoint Presentation</vt:lpstr>
      <vt:lpstr>Summary of Preferences</vt:lpstr>
      <vt:lpstr>Conclusion</vt:lpstr>
      <vt:lpstr>Conclusion</vt:lpstr>
      <vt:lpstr> Thank You  Questions?</vt:lpstr>
      <vt:lpstr> Backup Slides</vt:lpstr>
      <vt:lpstr>Results</vt:lpstr>
      <vt:lpstr>Results</vt:lpstr>
      <vt:lpstr>Results</vt:lpstr>
      <vt:lpstr>Results:  Likelihood of Success vs. Preferences</vt:lpstr>
      <vt:lpstr>Results:  Likelihood of Success vs. Preferences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Off-Campus Housing Search for CMU Students</dc:title>
  <dc:creator>KCO</dc:creator>
  <cp:lastModifiedBy>KCO</cp:lastModifiedBy>
  <cp:revision>38</cp:revision>
  <dcterms:created xsi:type="dcterms:W3CDTF">2012-05-03T01:36:04Z</dcterms:created>
  <dcterms:modified xsi:type="dcterms:W3CDTF">2012-05-03T15:54:49Z</dcterms:modified>
</cp:coreProperties>
</file>