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7"/>
  </p:notesMasterIdLst>
  <p:sldIdLst>
    <p:sldId id="256" r:id="rId2"/>
    <p:sldId id="257" r:id="rId3"/>
    <p:sldId id="289" r:id="rId4"/>
    <p:sldId id="294" r:id="rId5"/>
    <p:sldId id="258" r:id="rId6"/>
    <p:sldId id="288" r:id="rId7"/>
    <p:sldId id="259" r:id="rId8"/>
    <p:sldId id="261" r:id="rId9"/>
    <p:sldId id="262" r:id="rId10"/>
    <p:sldId id="263" r:id="rId11"/>
    <p:sldId id="290" r:id="rId12"/>
    <p:sldId id="264" r:id="rId13"/>
    <p:sldId id="266" r:id="rId14"/>
    <p:sldId id="271" r:id="rId15"/>
    <p:sldId id="260" r:id="rId16"/>
    <p:sldId id="295" r:id="rId17"/>
    <p:sldId id="269" r:id="rId18"/>
    <p:sldId id="291" r:id="rId19"/>
    <p:sldId id="292" r:id="rId20"/>
    <p:sldId id="270" r:id="rId21"/>
    <p:sldId id="268" r:id="rId22"/>
    <p:sldId id="277" r:id="rId23"/>
    <p:sldId id="275" r:id="rId24"/>
    <p:sldId id="279"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923" autoAdjust="0"/>
    <p:restoredTop sz="85253" autoAdjust="0"/>
  </p:normalViewPr>
  <p:slideViewPr>
    <p:cSldViewPr snapToGrid="0" snapToObjects="1">
      <p:cViewPr>
        <p:scale>
          <a:sx n="75" d="100"/>
          <a:sy n="75" d="100"/>
        </p:scale>
        <p:origin x="-2824" y="-544"/>
      </p:cViewPr>
      <p:guideLst>
        <p:guide orient="horz" pos="2160"/>
        <p:guide pos="2880"/>
      </p:guideLst>
    </p:cSldViewPr>
  </p:slideViewPr>
  <p:notesTextViewPr>
    <p:cViewPr>
      <p:scale>
        <a:sx n="100" d="100"/>
        <a:sy n="100" d="100"/>
      </p:scale>
      <p:origin x="0" y="24"/>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38104-474E-A542-9D5F-F1B85E61C771}" type="datetimeFigureOut">
              <a:rPr lang="en-US" smtClean="0"/>
              <a:pPr/>
              <a:t>2/2/12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092E6-30EA-A24E-9E8A-E425665340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Political_Science" TargetMode="External"/><Relationship Id="rId4" Type="http://schemas.openxmlformats.org/officeDocument/2006/relationships/hyperlink" Target="http://en.wikipedia.org/wiki/Citizen" TargetMode="External"/><Relationship Id="rId5" Type="http://schemas.openxmlformats.org/officeDocument/2006/relationships/hyperlink" Target="http://en.wikipedia.org/wiki/Government" TargetMode="External"/><Relationship Id="rId6" Type="http://schemas.openxmlformats.org/officeDocument/2006/relationships/hyperlink" Target="http://en.wikipedia.org/wiki/Politics" TargetMode="External"/><Relationship Id="rId7" Type="http://schemas.openxmlformats.org/officeDocument/2006/relationships/hyperlink" Target="http://en.wikipedia.org/wiki/Statistical_survey" TargetMode="External"/><Relationship Id="rId8" Type="http://schemas.openxmlformats.org/officeDocument/2006/relationships/hyperlink" Target="http://en.wikipedia.org/wiki/Civil_society" TargetMode="External"/><Relationship Id="rId9" Type="http://schemas.openxmlformats.org/officeDocument/2006/relationships/hyperlink" Target="http://en.wikipedia.org/wiki/Correlation" TargetMode="External"/><Relationship Id="rId10" Type="http://schemas.openxmlformats.org/officeDocument/2006/relationships/hyperlink" Target="http://en.wikipedia.org/wiki/Voting"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this question may be less valid because the respondent may perceive</a:t>
            </a:r>
            <a:r>
              <a:rPr lang="en-US" baseline="0" dirty="0" smtClean="0"/>
              <a:t> themselves to have a great deal of political efficacy, but may not actively support candidates.</a:t>
            </a:r>
          </a:p>
          <a:p>
            <a:r>
              <a:rPr lang="en-US" baseline="0" dirty="0" smtClean="0"/>
              <a:t>Composites can end up being a basket of invalid measures that don’t necessarily add up to a great measure in themselves.</a:t>
            </a:r>
          </a:p>
          <a:p>
            <a:endParaRPr lang="en-US" baseline="0" dirty="0" smtClean="0"/>
          </a:p>
          <a:p>
            <a:r>
              <a:rPr lang="en-US" baseline="0" dirty="0" smtClean="0"/>
              <a:t>For example, many surveys have found that men and women differ on a range of survey responses</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examples where you might expect survey answers between females</a:t>
            </a:r>
            <a:r>
              <a:rPr lang="en-US" baseline="0" dirty="0" smtClean="0"/>
              <a:t> and males to be different when they are more or less the same in actuality?</a:t>
            </a:r>
          </a:p>
          <a:p>
            <a:r>
              <a:rPr lang="en-US" baseline="0" dirty="0" smtClean="0"/>
              <a:t>New Jersey Supreme Court Committee did a survey in 2009 where they asked: </a:t>
            </a:r>
          </a:p>
          <a:p>
            <a:r>
              <a:rPr lang="en-US" baseline="0" dirty="0" smtClean="0"/>
              <a:t>Are attorneys treated about the same regardless of their gender? 54% said that they were. But,</a:t>
            </a:r>
          </a:p>
          <a:p>
            <a:r>
              <a:rPr lang="en-US" baseline="0" dirty="0" smtClean="0"/>
              <a:t>Males – 80% perceived that attorneys are treated the same.</a:t>
            </a:r>
          </a:p>
          <a:p>
            <a:r>
              <a:rPr lang="en-US" baseline="0" dirty="0" smtClean="0"/>
              <a:t>Females – 43% perceive that attorneys are treated the same.</a:t>
            </a:r>
          </a:p>
          <a:p>
            <a:endParaRPr lang="en-US" baseline="0" dirty="0" smtClean="0"/>
          </a:p>
          <a:p>
            <a:r>
              <a:rPr lang="en-US" baseline="0" dirty="0" smtClean="0"/>
              <a:t>Question with survey response bias. The “truth” might be hard to locate in this case. Not a great survey question. Maybe we need to figure out a way to make that one more concrete or weight it a little less.</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say do you have in getting the government to address issues that interest you? </a:t>
            </a:r>
            <a:br>
              <a:rPr lang="en-US" dirty="0" smtClean="0"/>
            </a:b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King and his colleagues view these vignettes as falling</a:t>
            </a:r>
            <a:r>
              <a:rPr lang="en-US" baseline="0" dirty="0" smtClean="0"/>
              <a:t> on an ordered scale, from most to least efficacy. They say that their empirical analysis supports this interpretation.</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say you have two respondents.</a:t>
            </a:r>
            <a:r>
              <a:rPr lang="en-US" baseline="0" dirty="0" smtClean="0"/>
              <a:t> One rates him/herself somewhere in the middle – Some. Then, they use the whole scale to rate the hypothetical people in the vignettes. So they rate Alison at the top, Jane as more in the middle and Moses at the bottom. </a:t>
            </a:r>
          </a:p>
          <a:p>
            <a:r>
              <a:rPr lang="en-US" baseline="0" dirty="0" smtClean="0"/>
              <a:t>The second respondent rates him/herself as LOWER than the first respondent. So, in the world of most surveys, respondent 2 would be lower than respondent 1, then we might do a regression to figure out whether certain characteristics about the second respondent predict their lower rating in order to figure out what different groups of people feel less political efficacy. </a:t>
            </a:r>
          </a:p>
          <a:p>
            <a:r>
              <a:rPr lang="en-US" baseline="0" dirty="0" smtClean="0"/>
              <a:t>BUT, we also have respondent 2’s vignette ratings. They are quite different than respondent 1’s. Respondent 2 places herself low, but she also smashes down the response scale so that Moses still has less, and Jane is above Moses, and Alison is above Jane. BUT, Moses, Jane and Alison are much closer. </a:t>
            </a:r>
          </a:p>
          <a:p>
            <a:endParaRPr lang="en-US" baseline="0" dirty="0" smtClean="0"/>
          </a:p>
          <a:p>
            <a:r>
              <a:rPr lang="en-US" baseline="0" dirty="0" smtClean="0"/>
              <a:t>How do you do this in technical terms?</a:t>
            </a:r>
          </a:p>
          <a:p>
            <a:r>
              <a:rPr lang="en-US" baseline="0" dirty="0" smtClean="0"/>
              <a:t>You just recode the self-assessment based on the vignette ratings. So, if all the respondents ordered the vignettes the same way, you can give the respondent a 1 if their self-assessment is below Moses, 2 if equal to Moses, 3 if between Moses and Jane, 4 if equal to Jane, 5 if between Jane and Alison, 6 if equal to Alison and 7 if above Alison. </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a:t>
            </a:r>
            <a:r>
              <a:rPr lang="en-US" baseline="0" dirty="0" smtClean="0"/>
              <a:t> this happens is that a whole lot of Chinese people rated their political efficacy as lower than Moses’. In fact, 40% of Chinese respondents rated their political efficacy below Moses, while about 11% of the Mexicans did. </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a:t>
            </a:r>
            <a:r>
              <a:rPr lang="en-US" baseline="0" dirty="0" smtClean="0"/>
              <a:t> this happens is that a whole lot of Chinese people rated their political efficacy as lower than Moses’. In fact, 40% of Chinese respondents rated their political efficacy below Moses, while about 11% of the Mexicans did. </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a:t>
            </a:r>
            <a:r>
              <a:rPr lang="en-US" baseline="0" dirty="0" smtClean="0"/>
              <a:t> the survey you just filled out, that scale from no say to unlimited say.</a:t>
            </a:r>
          </a:p>
          <a:p>
            <a:r>
              <a:rPr lang="en-US" baseline="0" dirty="0" smtClean="0"/>
              <a:t>Anchoring vignettes developed to help researchers know what respondents mean by ‘unlimited’ or ‘a lot of say’.</a:t>
            </a:r>
            <a:endParaRPr lang="en-US" dirty="0" smtClean="0"/>
          </a:p>
          <a:p>
            <a:r>
              <a:rPr lang="en-US" dirty="0" smtClean="0"/>
              <a:t>Gary</a:t>
            </a:r>
            <a:r>
              <a:rPr lang="en-US" baseline="0" dirty="0" smtClean="0"/>
              <a:t> </a:t>
            </a:r>
            <a:r>
              <a:rPr lang="en-US" baseline="0" dirty="0" smtClean="0"/>
              <a:t>King got his PhD in political science. But he is really just a very, very smart guy whose primary contributions are in methodology and statistics, empirical methods in social sciences.</a:t>
            </a:r>
            <a:r>
              <a:rPr lang="en-US" baseline="0" dirty="0" smtClean="0"/>
              <a:t> </a:t>
            </a:r>
          </a:p>
          <a:p>
            <a:r>
              <a:rPr lang="en-US" baseline="0" dirty="0" smtClean="0"/>
              <a:t>So, let’s talk a little more about why you would need to anchor the meaning that respondents attribute to particular choices in a response scale.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B092E6-30EA-A24E-9E8A-E4256653409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look at this slide again. What</a:t>
            </a:r>
            <a:r>
              <a:rPr lang="en-US" baseline="0" dirty="0" smtClean="0"/>
              <a:t> qualities do the vignettes – and what is being measured by the vignettes – have to have for this to work?</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How to deal with this problem?</a:t>
            </a:r>
          </a:p>
          <a:p>
            <a:r>
              <a:rPr lang="en-US" sz="1000" baseline="0" dirty="0" smtClean="0"/>
              <a:t>Pick a concept for which you are pretty sure people share a common definition – To what extent do you feel free to vote for the candidate you want?</a:t>
            </a:r>
          </a:p>
          <a:p>
            <a:r>
              <a:rPr lang="en-US" sz="1000" baseline="0" dirty="0" smtClean="0"/>
              <a:t>Use fewer vignettes.</a:t>
            </a:r>
          </a:p>
          <a:p>
            <a:r>
              <a:rPr lang="en-US" sz="1000" baseline="0" dirty="0" smtClean="0"/>
              <a:t>Use a number of vignettes and, if people put Imelda sometimes above Alison and sometimes below, just put Alison and Imelda together.</a:t>
            </a:r>
          </a:p>
          <a:p>
            <a:r>
              <a:rPr lang="en-US" sz="1000" baseline="0" dirty="0" smtClean="0"/>
              <a:t>Be more concrete in your descriptions.</a:t>
            </a:r>
          </a:p>
          <a:p>
            <a:endParaRPr lang="en-US" sz="1000" baseline="0" dirty="0" smtClean="0"/>
          </a:p>
        </p:txBody>
      </p:sp>
      <p:sp>
        <p:nvSpPr>
          <p:cNvPr id="4" name="Slide Number Placeholder 3"/>
          <p:cNvSpPr>
            <a:spLocks noGrp="1"/>
          </p:cNvSpPr>
          <p:nvPr>
            <p:ph type="sldNum" sz="quarter" idx="10"/>
          </p:nvPr>
        </p:nvSpPr>
        <p:spPr/>
        <p:txBody>
          <a:bodyPr/>
          <a:lstStyle/>
          <a:p>
            <a:fld id="{09B092E6-30EA-A24E-9E8A-E4256653409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example</a:t>
            </a:r>
            <a:r>
              <a:rPr lang="en-US" dirty="0" smtClean="0"/>
              <a:t> solves issues of vignette</a:t>
            </a:r>
            <a:r>
              <a:rPr lang="en-US" baseline="0" dirty="0" smtClean="0"/>
              <a:t> equivalence. But, you can’t do this for concepts like political efficacy.</a:t>
            </a:r>
          </a:p>
          <a:p>
            <a:endParaRPr lang="en-US" baseline="0" dirty="0" smtClean="0"/>
          </a:p>
          <a:p>
            <a:r>
              <a:rPr lang="en-US" baseline="0" dirty="0" smtClean="0"/>
              <a:t>Another issue – people might use the response categories differently when assessing themselves and the vignettes. </a:t>
            </a:r>
          </a:p>
          <a:p>
            <a:r>
              <a:rPr lang="en-US" baseline="0" dirty="0" smtClean="0"/>
              <a:t>For instance, maybe someone could feel superior to those in the vignettes and thus set a lower threshold for what counts as “excessive” for themselves compared to those in the vignettes. So, for some reason, someone who drank 5 to 6 drinks rated An as some cause for concern but rated themselves as moderate… maybe because yes, they have been drinking 5-6 drinks on a typical day when drinking, but this has been a bad year and they won’t drink this much in the future.</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use the example of drinking to talk about response consistency.</a:t>
            </a:r>
          </a:p>
          <a:p>
            <a:r>
              <a:rPr lang="en-US" dirty="0" smtClean="0"/>
              <a:t>One could imagine all students in a university being asked about</a:t>
            </a:r>
            <a:r>
              <a:rPr lang="en-US" baseline="0" dirty="0" smtClean="0"/>
              <a:t> their drinking patterns. Now many of those students could have the same actual drinking patterns, as represented by the dotted line – let’s say that is about 3 to 4 drinks on a given night out. But, for whatever reason, students in Group A perceive that amount of drinking to be “some cause for concern” whereas students in Group B perceive that amount of drinking to be “moderate.” But, if we just ask this question, we don’t know what each student is calling “a moderate” drinking habit or a habit warranting “some cause for concern.”</a:t>
            </a:r>
          </a:p>
          <a:p>
            <a:endParaRPr lang="en-US" baseline="0" dirty="0" smtClean="0"/>
          </a:p>
          <a:p>
            <a:r>
              <a:rPr lang="en-US" baseline="0" dirty="0" smtClean="0"/>
              <a:t>This is a perfect situation for the use of anchoring vignettes. Because, we could then ask Group A and B to define what they mean by mild, moderate, some cause for concern, excessive and extreme.</a:t>
            </a:r>
          </a:p>
          <a:p>
            <a:endParaRPr lang="en-US" baseline="0" dirty="0" smtClean="0"/>
          </a:p>
          <a:p>
            <a:r>
              <a:rPr lang="en-US" baseline="0" dirty="0" smtClean="0"/>
              <a:t>Others that you can think of?</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Acute conditions</a:t>
            </a:r>
            <a:r>
              <a:rPr lang="en-US" baseline="0" dirty="0" smtClean="0"/>
              <a:t> per 100 persons per year. Every 100 males reports between 1 and 2 acute conditions per year.</a:t>
            </a:r>
            <a:endParaRPr lang="en-US" dirty="0" smtClean="0"/>
          </a:p>
          <a:p>
            <a:r>
              <a:rPr lang="en-US" dirty="0" smtClean="0"/>
              <a:t>So</a:t>
            </a:r>
            <a:r>
              <a:rPr lang="en-US" baseline="0" dirty="0" smtClean="0"/>
              <a:t> respondents around the world would fill out a survey indicating whether they have experienced an acute illness over the past year.</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Survey question</a:t>
            </a:r>
          </a:p>
          <a:p>
            <a:r>
              <a:rPr lang="en-US" sz="1200" kern="1200" dirty="0" smtClean="0">
                <a:solidFill>
                  <a:schemeClr val="tx1"/>
                </a:solidFill>
                <a:latin typeface="+mn-lt"/>
                <a:ea typeface="+mn-ea"/>
                <a:cs typeface="+mn-cs"/>
              </a:rPr>
              <a:t>We have to ask why such dissonance arises. There is much evidence that people in states that provide more education and better medical and health facilities are in a better position to diagnose and perceive their own particular illnesses than are the people in less advantaged states, where there is less awareness of treatable conditions (to be distinguished from “natural” states of being). The medically ill-served and substantially illiterate population of Bihar may have a very low perception of illness, but that is no indication that there is little illness to perceive. This interpretation is supported also by comparing the reported morbidity rates in the Indian states and in the United States. In disease by disease comparison, while Kerala has much higher reported morbidity rates than the rest of India, the United States has even higher rates for the same illnesses.6 If we insist on relying on self reported morbidity as the measure, we would have to conclude that the United States is the least healthy in this comparison, followed by Kerala, with ill provided Bihar enjoying the highest level of health, in this charmed internal comparison.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counts</a:t>
            </a:r>
            <a:r>
              <a:rPr lang="en-US" sz="1200" kern="1200" baseline="0" dirty="0" smtClean="0">
                <a:solidFill>
                  <a:schemeClr val="tx1"/>
                </a:solidFill>
                <a:latin typeface="+mn-lt"/>
                <a:ea typeface="+mn-ea"/>
                <a:cs typeface="+mn-cs"/>
              </a:rPr>
              <a:t> as “acute” illness is Bihar is way different than what counts as “acute” illness in Kerala. What counts as acute Kerala is considered – perhaps – as mild illness in Bihar. Maybe someone from Bihar will not say that they had an acute case of heart disease because what “acute” means in Bihar is you’re going to die in 24 hours. Otherwise, they didn’t label it as a heart problem at all because they didn’t really know they had it. Some pain in their chest. Some time in the hospital. But don’t label it as “acute”.</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Political efficacy is a theoretical concept used to explain political behavior in</a:t>
            </a:r>
            <a:r>
              <a:rPr lang="en-US" sz="1200" b="1" kern="1200" baseline="0" dirty="0" smtClean="0">
                <a:solidFill>
                  <a:schemeClr val="tx1"/>
                </a:solidFill>
                <a:latin typeface="+mn-lt"/>
                <a:ea typeface="+mn-ea"/>
                <a:cs typeface="+mn-cs"/>
              </a:rPr>
              <a:t> political science. </a:t>
            </a:r>
            <a:r>
              <a:rPr lang="en-US" sz="1200" b="1" kern="1200" dirty="0" smtClean="0">
                <a:solidFill>
                  <a:schemeClr val="tx1"/>
                </a:solidFill>
                <a:latin typeface="+mn-lt"/>
                <a:ea typeface="+mn-ea"/>
                <a:cs typeface="+mn-cs"/>
                <a:hlinkClick r:id="rId3"/>
              </a:rPr>
              <a:t>It indicates </a:t>
            </a:r>
            <a:r>
              <a:rPr lang="en-US" sz="1200" b="1" kern="1200" dirty="0" smtClean="0">
                <a:solidFill>
                  <a:schemeClr val="tx1"/>
                </a:solidFill>
                <a:latin typeface="+mn-lt"/>
                <a:ea typeface="+mn-ea"/>
                <a:cs typeface="+mn-cs"/>
                <a:hlinkClick r:id="rId4"/>
              </a:rPr>
              <a:t>citizens' faith and trust in </a:t>
            </a:r>
            <a:r>
              <a:rPr lang="en-US" sz="1200" b="1" kern="1200" dirty="0" smtClean="0">
                <a:solidFill>
                  <a:schemeClr val="tx1"/>
                </a:solidFill>
                <a:latin typeface="+mn-lt"/>
                <a:ea typeface="+mn-ea"/>
                <a:cs typeface="+mn-cs"/>
                <a:hlinkClick r:id="rId5"/>
              </a:rPr>
              <a:t>government and his/her own belief that he/she can understand and influence </a:t>
            </a:r>
            <a:r>
              <a:rPr lang="en-US" sz="1200" b="1" kern="1200" dirty="0" smtClean="0">
                <a:solidFill>
                  <a:schemeClr val="tx1"/>
                </a:solidFill>
                <a:latin typeface="+mn-lt"/>
                <a:ea typeface="+mn-ea"/>
                <a:cs typeface="+mn-cs"/>
                <a:hlinkClick r:id="rId6"/>
              </a:rPr>
              <a:t>political affairs. It is commonly measured by </a:t>
            </a:r>
            <a:r>
              <a:rPr lang="en-US" sz="1200" b="1" kern="1200" dirty="0" smtClean="0">
                <a:solidFill>
                  <a:schemeClr val="tx1"/>
                </a:solidFill>
                <a:latin typeface="+mn-lt"/>
                <a:ea typeface="+mn-ea"/>
                <a:cs typeface="+mn-cs"/>
                <a:hlinkClick r:id="rId7"/>
              </a:rPr>
              <a:t>surveys and used as an indicator for the broader health of </a:t>
            </a:r>
            <a:r>
              <a:rPr lang="en-US" sz="1200" b="1" kern="1200" dirty="0" smtClean="0">
                <a:solidFill>
                  <a:schemeClr val="tx1"/>
                </a:solidFill>
                <a:latin typeface="+mn-lt"/>
                <a:ea typeface="+mn-ea"/>
                <a:cs typeface="+mn-cs"/>
                <a:hlinkClick r:id="rId8"/>
              </a:rPr>
              <a:t>civil society. Feelings of efficacy are highly </a:t>
            </a:r>
            <a:r>
              <a:rPr lang="en-US" sz="1200" b="1" kern="1200" dirty="0" smtClean="0">
                <a:solidFill>
                  <a:schemeClr val="tx1"/>
                </a:solidFill>
                <a:latin typeface="+mn-lt"/>
                <a:ea typeface="+mn-ea"/>
                <a:cs typeface="+mn-cs"/>
                <a:hlinkClick r:id="rId9"/>
              </a:rPr>
              <a:t>correlated with participation in social and political life; however, studies have not shown any relationship between public confidence in government or political leaders and </a:t>
            </a:r>
            <a:r>
              <a:rPr lang="en-US" sz="1200" b="1" kern="1200" dirty="0" smtClean="0">
                <a:solidFill>
                  <a:schemeClr val="tx1"/>
                </a:solidFill>
                <a:latin typeface="+mn-lt"/>
                <a:ea typeface="+mn-ea"/>
                <a:cs typeface="+mn-cs"/>
                <a:hlinkClick r:id="rId10"/>
              </a:rPr>
              <a:t>voting. Efficacy usually increases with age and education level.</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question that has been used in a</a:t>
            </a:r>
            <a:r>
              <a:rPr lang="en-US" baseline="0" dirty="0" smtClean="0"/>
              <a:t> survey given to people across many nations through the World Health Survey in order to gauge political efficacy.</a:t>
            </a:r>
          </a:p>
          <a:p>
            <a:endParaRPr lang="en-US" baseline="0" dirty="0" smtClean="0"/>
          </a:p>
          <a:p>
            <a:r>
              <a:rPr lang="en-US" baseline="0" dirty="0" smtClean="0"/>
              <a:t>Ask students how they would respond. Make the point that one person’s “some say” could be different from another’s. What you think as “some say” might be someone else’s “little say”.</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this producing a reliable result across countries?</a:t>
            </a:r>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this question may be less valid because the respondent may perceive</a:t>
            </a:r>
            <a:r>
              <a:rPr lang="en-US" baseline="0" dirty="0" smtClean="0"/>
              <a:t> themselves to have a great deal of political efficacy, but may not actively support candidates.</a:t>
            </a:r>
          </a:p>
          <a:p>
            <a:r>
              <a:rPr lang="en-US" baseline="0" dirty="0" smtClean="0"/>
              <a:t>Composites can end up being a basket of invalid measures that don’t necessarily add up to a great measure in themselves.</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this question may be less valid because the respondent may perceive</a:t>
            </a:r>
            <a:r>
              <a:rPr lang="en-US" baseline="0" dirty="0" smtClean="0"/>
              <a:t> themselves to have a great deal of political efficacy, but may not actively support candidates.</a:t>
            </a:r>
          </a:p>
          <a:p>
            <a:r>
              <a:rPr lang="en-US" baseline="0" dirty="0" smtClean="0"/>
              <a:t>Composites can end up being a basket of invalid measures that don’t necessarily add up to a great measure in themselves.</a:t>
            </a:r>
          </a:p>
          <a:p>
            <a:endParaRPr lang="en-US" dirty="0"/>
          </a:p>
        </p:txBody>
      </p:sp>
      <p:sp>
        <p:nvSpPr>
          <p:cNvPr id="4" name="Slide Number Placeholder 3"/>
          <p:cNvSpPr>
            <a:spLocks noGrp="1"/>
          </p:cNvSpPr>
          <p:nvPr>
            <p:ph type="sldNum" sz="quarter" idx="10"/>
          </p:nvPr>
        </p:nvSpPr>
        <p:spPr/>
        <p:txBody>
          <a:bodyPr/>
          <a:lstStyle/>
          <a:p>
            <a:fld id="{09B092E6-30EA-A24E-9E8A-E4256653409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25E88CD8-E03A-B34C-A31F-DA5FACF184A0}" type="datetimeFigureOut">
              <a:rPr lang="en-US" smtClean="0"/>
              <a:pPr/>
              <a:t>2/2/12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5D147383-3B7C-234A-BFAE-998FAFBE59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88CD8-E03A-B34C-A31F-DA5FACF184A0}" type="datetimeFigureOut">
              <a:rPr lang="en-US" smtClean="0"/>
              <a:pPr/>
              <a:t>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47383-3B7C-234A-BFAE-998FAFBE59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88CD8-E03A-B34C-A31F-DA5FACF184A0}" type="datetimeFigureOut">
              <a:rPr lang="en-US" smtClean="0"/>
              <a:pPr/>
              <a:t>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47383-3B7C-234A-BFAE-998FAFBE59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E88CD8-E03A-B34C-A31F-DA5FACF184A0}" type="datetimeFigureOut">
              <a:rPr lang="en-US" smtClean="0"/>
              <a:pPr/>
              <a:t>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47383-3B7C-234A-BFAE-998FAFBE59DD}"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E88CD8-E03A-B34C-A31F-DA5FACF184A0}" type="datetimeFigureOut">
              <a:rPr lang="en-US" smtClean="0"/>
              <a:pPr/>
              <a:t>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47383-3B7C-234A-BFAE-998FAFBE59D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E88CD8-E03A-B34C-A31F-DA5FACF184A0}" type="datetimeFigureOut">
              <a:rPr lang="en-US" smtClean="0"/>
              <a:pPr/>
              <a:t>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47383-3B7C-234A-BFAE-998FAFBE59DD}"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E88CD8-E03A-B34C-A31F-DA5FACF184A0}" type="datetimeFigureOut">
              <a:rPr lang="en-US" smtClean="0"/>
              <a:pPr/>
              <a:t>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47383-3B7C-234A-BFAE-998FAFBE59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E88CD8-E03A-B34C-A31F-DA5FACF184A0}" type="datetimeFigureOut">
              <a:rPr lang="en-US" smtClean="0"/>
              <a:pPr/>
              <a:t>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47383-3B7C-234A-BFAE-998FAFBE59DD}"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88CD8-E03A-B34C-A31F-DA5FACF184A0}" type="datetimeFigureOut">
              <a:rPr lang="en-US" smtClean="0"/>
              <a:pPr/>
              <a:t>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47383-3B7C-234A-BFAE-998FAFBE59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5E88CD8-E03A-B34C-A31F-DA5FACF184A0}" type="datetimeFigureOut">
              <a:rPr lang="en-US" smtClean="0"/>
              <a:pPr/>
              <a:t>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47383-3B7C-234A-BFAE-998FAFBE59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25E88CD8-E03A-B34C-A31F-DA5FACF184A0}" type="datetimeFigureOut">
              <a:rPr lang="en-US" smtClean="0"/>
              <a:pPr/>
              <a:t>2/2/12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D147383-3B7C-234A-BFAE-998FAFBE59D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5E88CD8-E03A-B34C-A31F-DA5FACF184A0}" type="datetimeFigureOut">
              <a:rPr lang="en-US" smtClean="0"/>
              <a:pPr/>
              <a:t>2/2/12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5D147383-3B7C-234A-BFAE-998FAFBE59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d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133" y="387427"/>
            <a:ext cx="7364092" cy="1470025"/>
          </a:xfrm>
        </p:spPr>
        <p:txBody>
          <a:bodyPr/>
          <a:lstStyle/>
          <a:p>
            <a:pPr algn="l"/>
            <a:r>
              <a:rPr lang="en-US" b="1" dirty="0" smtClean="0"/>
              <a:t>Anchoring Vignettes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380998" y="315655"/>
            <a:ext cx="8763002" cy="2554545"/>
          </a:xfrm>
          <a:prstGeom prst="rect">
            <a:avLst/>
          </a:prstGeom>
        </p:spPr>
        <p:txBody>
          <a:bodyPr wrap="square">
            <a:spAutoFit/>
          </a:bodyPr>
          <a:lstStyle/>
          <a:p>
            <a:r>
              <a:rPr lang="en-US" sz="2800" dirty="0" smtClean="0"/>
              <a:t>If the question, “How much say do you have in getting the government to address issues that interest you?”, does not provide reliable results across countries, how can the results be improved upon?</a:t>
            </a:r>
          </a:p>
          <a:p>
            <a:r>
              <a:rPr lang="en-US" sz="2000" dirty="0" smtClean="0"/>
              <a:t> </a:t>
            </a:r>
            <a:endParaRPr lang="en-US" sz="2000" dirty="0"/>
          </a:p>
        </p:txBody>
      </p:sp>
      <p:sp>
        <p:nvSpPr>
          <p:cNvPr id="4" name="TextBox 3"/>
          <p:cNvSpPr txBox="1"/>
          <p:nvPr/>
        </p:nvSpPr>
        <p:spPr>
          <a:xfrm>
            <a:off x="380998" y="2554545"/>
            <a:ext cx="7340602" cy="1615827"/>
          </a:xfrm>
          <a:prstGeom prst="rect">
            <a:avLst/>
          </a:prstGeom>
          <a:noFill/>
        </p:spPr>
        <p:txBody>
          <a:bodyPr wrap="square" rtlCol="0">
            <a:spAutoFit/>
          </a:bodyPr>
          <a:lstStyle/>
          <a:p>
            <a:pPr>
              <a:buFont typeface="Arial"/>
              <a:buChar char="•"/>
            </a:pPr>
            <a:r>
              <a:rPr lang="en-US" b="1" dirty="0" smtClean="0"/>
              <a:t>Ask more concrete questions…</a:t>
            </a:r>
          </a:p>
          <a:p>
            <a:r>
              <a:rPr lang="en-US" dirty="0" smtClean="0"/>
              <a:t>e.g. “In order to get the government to address issues that interest me, I support candidates who I know advocate for my sides of those same issues.” (Strongly disagree to Strongly agree)</a:t>
            </a:r>
          </a:p>
          <a:p>
            <a:endParaRPr lang="en-US" sz="900" dirty="0" smtClean="0"/>
          </a:p>
        </p:txBody>
      </p:sp>
      <p:sp>
        <p:nvSpPr>
          <p:cNvPr id="5" name="TextBox 4"/>
          <p:cNvSpPr txBox="1"/>
          <p:nvPr/>
        </p:nvSpPr>
        <p:spPr>
          <a:xfrm>
            <a:off x="380998" y="4170372"/>
            <a:ext cx="8128002" cy="923330"/>
          </a:xfrm>
          <a:prstGeom prst="rect">
            <a:avLst/>
          </a:prstGeom>
          <a:noFill/>
        </p:spPr>
        <p:txBody>
          <a:bodyPr wrap="square" rtlCol="0">
            <a:spAutoFit/>
          </a:bodyPr>
          <a:lstStyle/>
          <a:p>
            <a:pPr>
              <a:buFont typeface="Arial"/>
              <a:buChar char="•"/>
            </a:pPr>
            <a:r>
              <a:rPr lang="en-US" b="1" dirty="0" smtClean="0"/>
              <a:t>Figure out whether your question results in biased responses for specific sub-populations</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2134" y="411060"/>
            <a:ext cx="6679532" cy="59863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r>
              <a:rPr lang="en-US" dirty="0" smtClean="0"/>
              <a:t>Step One</a:t>
            </a:r>
          </a:p>
          <a:p>
            <a:pPr>
              <a:buNone/>
            </a:pPr>
            <a:r>
              <a:rPr lang="en-US" dirty="0" smtClean="0"/>
              <a:t>Ask the survey question.</a:t>
            </a:r>
          </a:p>
          <a:p>
            <a:r>
              <a:rPr lang="en-US" dirty="0" smtClean="0"/>
              <a:t>Step Two</a:t>
            </a:r>
          </a:p>
          <a:p>
            <a:pPr>
              <a:buNone/>
            </a:pPr>
            <a:r>
              <a:rPr lang="en-US" dirty="0" smtClean="0"/>
              <a:t>Ask survey respondents to use the same response scale to rate hypothetical people meant to illustrate varying levels of political efficacy.</a:t>
            </a:r>
          </a:p>
        </p:txBody>
      </p:sp>
      <p:sp>
        <p:nvSpPr>
          <p:cNvPr id="3" name="Title 2"/>
          <p:cNvSpPr>
            <a:spLocks noGrp="1"/>
          </p:cNvSpPr>
          <p:nvPr>
            <p:ph type="title"/>
          </p:nvPr>
        </p:nvSpPr>
        <p:spPr/>
        <p:txBody>
          <a:bodyPr>
            <a:normAutofit fontScale="90000"/>
          </a:bodyPr>
          <a:lstStyle/>
          <a:p>
            <a:r>
              <a:rPr lang="en-US" dirty="0" smtClean="0"/>
              <a:t>The Anchoring Vignette Method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00" y="1701801"/>
            <a:ext cx="8978900" cy="4203700"/>
          </a:xfrm>
        </p:spPr>
        <p:txBody>
          <a:bodyPr>
            <a:noAutofit/>
          </a:bodyPr>
          <a:lstStyle/>
          <a:p>
            <a:r>
              <a:rPr lang="en-US" sz="1900" dirty="0" smtClean="0"/>
              <a:t>Alison lacks clean drinking water. She and her neighbors are supporting an opposition candidate in the forthcoming elections that has promised to address the issue. It appears that so many people in her area feel the same way that the opposition candidate will defeat the incumbent representative.</a:t>
            </a:r>
          </a:p>
          <a:p>
            <a:r>
              <a:rPr lang="en-US" sz="1900" dirty="0" smtClean="0"/>
              <a:t>Jane lacks clean drinking water because the government is pursuing an industrial development plan. In the campaign for an upcoming election, an opposition party has promised to address the issue, but she feels it would be futile to vote for the opposition since the government is certain to win.</a:t>
            </a:r>
          </a:p>
          <a:p>
            <a:r>
              <a:rPr lang="en-US" sz="1900" dirty="0" smtClean="0"/>
              <a:t>Moses lacks clean drinking water. He would like to change this, but he can’t vote and feels that no one in government cares about this issue. So he suffers in silence, hoping something will be done in the future.</a:t>
            </a:r>
          </a:p>
        </p:txBody>
      </p:sp>
      <p:sp>
        <p:nvSpPr>
          <p:cNvPr id="3" name="Title 2"/>
          <p:cNvSpPr>
            <a:spLocks noGrp="1"/>
          </p:cNvSpPr>
          <p:nvPr>
            <p:ph type="title"/>
          </p:nvPr>
        </p:nvSpPr>
        <p:spPr>
          <a:xfrm>
            <a:off x="165100" y="342900"/>
            <a:ext cx="8775700" cy="1143000"/>
          </a:xfrm>
        </p:spPr>
        <p:txBody>
          <a:bodyPr>
            <a:noAutofit/>
          </a:bodyPr>
          <a:lstStyle/>
          <a:p>
            <a:r>
              <a:rPr lang="en-US" sz="2400" dirty="0" smtClean="0"/>
              <a:t>For each vignette, respondents are asked to rate </a:t>
            </a:r>
            <a:r>
              <a:rPr lang="en-US" sz="2400" b="0" i="1" dirty="0" smtClean="0"/>
              <a:t>“How much say [insert name here] has in getting the government to address issues that interest him/her?” (No say at all, Little say, Some say, A lot of say, Unlimited say)</a:t>
            </a:r>
            <a:endParaRPr lang="en-US" sz="2400" b="0" i="1"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Analyzing the data…</a:t>
            </a:r>
            <a:endParaRPr lang="en-US" dirty="0"/>
          </a:p>
        </p:txBody>
      </p:sp>
      <p:pic>
        <p:nvPicPr>
          <p:cNvPr id="4" name="Picture 3"/>
          <p:cNvPicPr>
            <a:picLocks noChangeAspect="1"/>
          </p:cNvPicPr>
          <p:nvPr/>
        </p:nvPicPr>
        <p:blipFill>
          <a:blip r:embed="rId3"/>
          <a:stretch>
            <a:fillRect/>
          </a:stretch>
        </p:blipFill>
        <p:spPr>
          <a:xfrm>
            <a:off x="457200" y="2241445"/>
            <a:ext cx="8483600" cy="2708082"/>
          </a:xfrm>
          <a:prstGeom prst="rect">
            <a:avLst/>
          </a:prstGeom>
        </p:spPr>
      </p:pic>
      <p:sp>
        <p:nvSpPr>
          <p:cNvPr id="5" name="TextBox 4"/>
          <p:cNvSpPr txBox="1"/>
          <p:nvPr/>
        </p:nvSpPr>
        <p:spPr>
          <a:xfrm>
            <a:off x="457200" y="1417638"/>
            <a:ext cx="2197100" cy="369332"/>
          </a:xfrm>
          <a:prstGeom prst="rect">
            <a:avLst/>
          </a:prstGeom>
          <a:noFill/>
        </p:spPr>
        <p:txBody>
          <a:bodyPr wrap="square" rtlCol="0">
            <a:spAutoFit/>
          </a:bodyPr>
          <a:lstStyle/>
          <a:p>
            <a:r>
              <a:rPr lang="en-US" dirty="0" smtClean="0"/>
              <a:t>Respondent 1</a:t>
            </a:r>
            <a:endParaRPr lang="en-US" dirty="0"/>
          </a:p>
        </p:txBody>
      </p:sp>
      <p:sp>
        <p:nvSpPr>
          <p:cNvPr id="7" name="TextBox 6"/>
          <p:cNvSpPr txBox="1"/>
          <p:nvPr/>
        </p:nvSpPr>
        <p:spPr>
          <a:xfrm>
            <a:off x="3543300" y="1417638"/>
            <a:ext cx="2197100" cy="369332"/>
          </a:xfrm>
          <a:prstGeom prst="rect">
            <a:avLst/>
          </a:prstGeom>
          <a:noFill/>
        </p:spPr>
        <p:txBody>
          <a:bodyPr wrap="square" rtlCol="0">
            <a:spAutoFit/>
          </a:bodyPr>
          <a:lstStyle/>
          <a:p>
            <a:r>
              <a:rPr lang="en-US" dirty="0" smtClean="0"/>
              <a:t>Respondent 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80998" y="253652"/>
            <a:ext cx="8521701" cy="954107"/>
          </a:xfrm>
          <a:prstGeom prst="rect">
            <a:avLst/>
          </a:prstGeom>
        </p:spPr>
        <p:txBody>
          <a:bodyPr wrap="square">
            <a:spAutoFit/>
          </a:bodyPr>
          <a:lstStyle/>
          <a:p>
            <a:r>
              <a:rPr lang="en-US" sz="2800" dirty="0" smtClean="0"/>
              <a:t>How much say do you have in getting the government to address issues that interest you? </a:t>
            </a:r>
            <a:endParaRPr lang="en-US" sz="2800" dirty="0"/>
          </a:p>
        </p:txBody>
      </p:sp>
      <p:pic>
        <p:nvPicPr>
          <p:cNvPr id="6" name="Picture 5"/>
          <p:cNvPicPr>
            <a:picLocks noChangeAspect="1"/>
          </p:cNvPicPr>
          <p:nvPr/>
        </p:nvPicPr>
        <p:blipFill>
          <a:blip r:embed="rId3"/>
          <a:stretch>
            <a:fillRect/>
          </a:stretch>
        </p:blipFill>
        <p:spPr>
          <a:xfrm>
            <a:off x="380998" y="1673251"/>
            <a:ext cx="3867464" cy="372848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0200" y="1409905"/>
            <a:ext cx="8572500" cy="4055837"/>
          </a:xfrm>
          <a:prstGeom prst="rect">
            <a:avLst/>
          </a:prstGeom>
        </p:spPr>
      </p:pic>
      <p:sp>
        <p:nvSpPr>
          <p:cNvPr id="5" name="Rectangle 4"/>
          <p:cNvSpPr/>
          <p:nvPr/>
        </p:nvSpPr>
        <p:spPr>
          <a:xfrm>
            <a:off x="380998" y="253652"/>
            <a:ext cx="8521701" cy="954107"/>
          </a:xfrm>
          <a:prstGeom prst="rect">
            <a:avLst/>
          </a:prstGeom>
        </p:spPr>
        <p:txBody>
          <a:bodyPr wrap="square">
            <a:spAutoFit/>
          </a:bodyPr>
          <a:lstStyle/>
          <a:p>
            <a:r>
              <a:rPr lang="en-US" sz="2800" dirty="0" smtClean="0"/>
              <a:t>How much say do you have in getting the government to address issues that interest you?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37067" y="0"/>
            <a:ext cx="8906933" cy="1143000"/>
          </a:xfrm>
        </p:spPr>
        <p:txBody>
          <a:bodyPr>
            <a:normAutofit/>
          </a:bodyPr>
          <a:lstStyle/>
          <a:p>
            <a:r>
              <a:rPr lang="en-US" sz="3200" dirty="0" smtClean="0"/>
              <a:t>Other concepts and measures that could be gauged through anchoring vignettes?</a:t>
            </a:r>
            <a:endParaRPr lang="en-US" sz="3200" dirty="0"/>
          </a:p>
        </p:txBody>
      </p:sp>
      <p:pic>
        <p:nvPicPr>
          <p:cNvPr id="5" name="Picture 23"/>
          <p:cNvPicPr>
            <a:picLocks noChangeAspect="1" noChangeArrowheads="1"/>
          </p:cNvPicPr>
          <p:nvPr/>
        </p:nvPicPr>
        <p:blipFill>
          <a:blip r:embed="rId3"/>
          <a:srcRect/>
          <a:stretch>
            <a:fillRect/>
          </a:stretch>
        </p:blipFill>
        <p:spPr bwMode="auto">
          <a:xfrm>
            <a:off x="13030200" y="15147925"/>
            <a:ext cx="10555288" cy="7086600"/>
          </a:xfrm>
          <a:prstGeom prst="rect">
            <a:avLst/>
          </a:prstGeom>
          <a:noFill/>
          <a:ln w="9525">
            <a:noFill/>
            <a:miter lim="800000"/>
            <a:headEnd/>
            <a:tailEnd/>
          </a:ln>
        </p:spPr>
      </p:pic>
      <p:pic>
        <p:nvPicPr>
          <p:cNvPr id="6" name="Picture 23"/>
          <p:cNvPicPr>
            <a:picLocks noChangeAspect="1" noChangeArrowheads="1"/>
          </p:cNvPicPr>
          <p:nvPr/>
        </p:nvPicPr>
        <p:blipFill>
          <a:blip r:embed="rId3"/>
          <a:srcRect/>
          <a:stretch>
            <a:fillRect/>
          </a:stretch>
        </p:blipFill>
        <p:spPr bwMode="auto">
          <a:xfrm>
            <a:off x="13182600" y="15300325"/>
            <a:ext cx="10555288" cy="7086600"/>
          </a:xfrm>
          <a:prstGeom prst="rect">
            <a:avLst/>
          </a:prstGeom>
          <a:noFill/>
          <a:ln w="9525">
            <a:noFill/>
            <a:miter lim="800000"/>
            <a:headEnd/>
            <a:tailEnd/>
          </a:ln>
        </p:spPr>
      </p:pic>
      <p:pic>
        <p:nvPicPr>
          <p:cNvPr id="7" name="Picture 23"/>
          <p:cNvPicPr>
            <a:picLocks noChangeAspect="1" noChangeArrowheads="1"/>
          </p:cNvPicPr>
          <p:nvPr/>
        </p:nvPicPr>
        <p:blipFill>
          <a:blip r:embed="rId3"/>
          <a:srcRect/>
          <a:stretch>
            <a:fillRect/>
          </a:stretch>
        </p:blipFill>
        <p:spPr bwMode="auto">
          <a:xfrm>
            <a:off x="13335000" y="15452725"/>
            <a:ext cx="10555288"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37067" y="0"/>
            <a:ext cx="8906933" cy="1143000"/>
          </a:xfrm>
        </p:spPr>
        <p:txBody>
          <a:bodyPr>
            <a:normAutofit/>
          </a:bodyPr>
          <a:lstStyle/>
          <a:p>
            <a:r>
              <a:rPr lang="en-US" sz="3200" dirty="0" smtClean="0"/>
              <a:t>Other concepts and measures that could be gauged through anchoring vignettes?</a:t>
            </a:r>
            <a:endParaRPr lang="en-US" sz="3200" dirty="0"/>
          </a:p>
        </p:txBody>
      </p:sp>
      <p:pic>
        <p:nvPicPr>
          <p:cNvPr id="5" name="Picture 23"/>
          <p:cNvPicPr>
            <a:picLocks noChangeAspect="1" noChangeArrowheads="1"/>
          </p:cNvPicPr>
          <p:nvPr/>
        </p:nvPicPr>
        <p:blipFill>
          <a:blip r:embed="rId3"/>
          <a:srcRect/>
          <a:stretch>
            <a:fillRect/>
          </a:stretch>
        </p:blipFill>
        <p:spPr bwMode="auto">
          <a:xfrm>
            <a:off x="13030200" y="15147925"/>
            <a:ext cx="10555288" cy="7086600"/>
          </a:xfrm>
          <a:prstGeom prst="rect">
            <a:avLst/>
          </a:prstGeom>
          <a:noFill/>
          <a:ln w="9525">
            <a:noFill/>
            <a:miter lim="800000"/>
            <a:headEnd/>
            <a:tailEnd/>
          </a:ln>
        </p:spPr>
      </p:pic>
      <p:pic>
        <p:nvPicPr>
          <p:cNvPr id="6" name="Picture 23"/>
          <p:cNvPicPr>
            <a:picLocks noChangeAspect="1" noChangeArrowheads="1"/>
          </p:cNvPicPr>
          <p:nvPr/>
        </p:nvPicPr>
        <p:blipFill>
          <a:blip r:embed="rId3"/>
          <a:srcRect/>
          <a:stretch>
            <a:fillRect/>
          </a:stretch>
        </p:blipFill>
        <p:spPr bwMode="auto">
          <a:xfrm>
            <a:off x="13182600" y="15300325"/>
            <a:ext cx="10555288" cy="7086600"/>
          </a:xfrm>
          <a:prstGeom prst="rect">
            <a:avLst/>
          </a:prstGeom>
          <a:noFill/>
          <a:ln w="9525">
            <a:noFill/>
            <a:miter lim="800000"/>
            <a:headEnd/>
            <a:tailEnd/>
          </a:ln>
        </p:spPr>
      </p:pic>
      <p:pic>
        <p:nvPicPr>
          <p:cNvPr id="7" name="Picture 23"/>
          <p:cNvPicPr>
            <a:picLocks noChangeAspect="1" noChangeArrowheads="1"/>
          </p:cNvPicPr>
          <p:nvPr/>
        </p:nvPicPr>
        <p:blipFill>
          <a:blip r:embed="rId3"/>
          <a:srcRect/>
          <a:stretch>
            <a:fillRect/>
          </a:stretch>
        </p:blipFill>
        <p:spPr bwMode="auto">
          <a:xfrm>
            <a:off x="13335000" y="15452725"/>
            <a:ext cx="10555288" cy="7086600"/>
          </a:xfrm>
          <a:prstGeom prst="rect">
            <a:avLst/>
          </a:prstGeom>
          <a:noFill/>
          <a:ln w="9525">
            <a:noFill/>
            <a:miter lim="800000"/>
            <a:headEnd/>
            <a:tailEnd/>
          </a:ln>
        </p:spPr>
      </p:pic>
      <p:pic>
        <p:nvPicPr>
          <p:cNvPr id="8" name="Picture 7"/>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84717" y="1218774"/>
            <a:ext cx="8388350" cy="563922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37067" y="0"/>
            <a:ext cx="8906933" cy="1143000"/>
          </a:xfrm>
        </p:spPr>
        <p:txBody>
          <a:bodyPr>
            <a:normAutofit/>
          </a:bodyPr>
          <a:lstStyle/>
          <a:p>
            <a:r>
              <a:rPr lang="en-US" sz="3200" dirty="0" smtClean="0"/>
              <a:t>Other concepts and measures that could be gauged through anchoring vignettes?</a:t>
            </a:r>
            <a:endParaRPr lang="en-US" sz="3200" dirty="0"/>
          </a:p>
        </p:txBody>
      </p:sp>
      <p:pic>
        <p:nvPicPr>
          <p:cNvPr id="5" name="Picture 23"/>
          <p:cNvPicPr>
            <a:picLocks noChangeAspect="1" noChangeArrowheads="1"/>
          </p:cNvPicPr>
          <p:nvPr/>
        </p:nvPicPr>
        <p:blipFill>
          <a:blip r:embed="rId3"/>
          <a:srcRect/>
          <a:stretch>
            <a:fillRect/>
          </a:stretch>
        </p:blipFill>
        <p:spPr bwMode="auto">
          <a:xfrm>
            <a:off x="13030200" y="15147925"/>
            <a:ext cx="10555288" cy="7086600"/>
          </a:xfrm>
          <a:prstGeom prst="rect">
            <a:avLst/>
          </a:prstGeom>
          <a:noFill/>
          <a:ln w="9525">
            <a:noFill/>
            <a:miter lim="800000"/>
            <a:headEnd/>
            <a:tailEnd/>
          </a:ln>
        </p:spPr>
      </p:pic>
      <p:pic>
        <p:nvPicPr>
          <p:cNvPr id="6" name="Picture 23"/>
          <p:cNvPicPr>
            <a:picLocks noChangeAspect="1" noChangeArrowheads="1"/>
          </p:cNvPicPr>
          <p:nvPr/>
        </p:nvPicPr>
        <p:blipFill>
          <a:blip r:embed="rId3"/>
          <a:srcRect/>
          <a:stretch>
            <a:fillRect/>
          </a:stretch>
        </p:blipFill>
        <p:spPr bwMode="auto">
          <a:xfrm>
            <a:off x="13182600" y="15300325"/>
            <a:ext cx="10555288" cy="7086600"/>
          </a:xfrm>
          <a:prstGeom prst="rect">
            <a:avLst/>
          </a:prstGeom>
          <a:noFill/>
          <a:ln w="9525">
            <a:noFill/>
            <a:miter lim="800000"/>
            <a:headEnd/>
            <a:tailEnd/>
          </a:ln>
        </p:spPr>
      </p:pic>
      <p:pic>
        <p:nvPicPr>
          <p:cNvPr id="7" name="Picture 23"/>
          <p:cNvPicPr>
            <a:picLocks noChangeAspect="1" noChangeArrowheads="1"/>
          </p:cNvPicPr>
          <p:nvPr/>
        </p:nvPicPr>
        <p:blipFill>
          <a:blip r:embed="rId3"/>
          <a:srcRect/>
          <a:stretch>
            <a:fillRect/>
          </a:stretch>
        </p:blipFill>
        <p:spPr bwMode="auto">
          <a:xfrm>
            <a:off x="13335000" y="15452725"/>
            <a:ext cx="10555288" cy="7086600"/>
          </a:xfrm>
          <a:prstGeom prst="rect">
            <a:avLst/>
          </a:prstGeom>
          <a:noFill/>
          <a:ln w="9525">
            <a:noFill/>
            <a:miter lim="800000"/>
            <a:headEnd/>
            <a:tailEnd/>
          </a:ln>
        </p:spPr>
      </p:pic>
      <p:sp>
        <p:nvSpPr>
          <p:cNvPr id="9" name="Content Placeholder 1"/>
          <p:cNvSpPr>
            <a:spLocks noGrp="1"/>
          </p:cNvSpPr>
          <p:nvPr>
            <p:ph idx="1"/>
          </p:nvPr>
        </p:nvSpPr>
        <p:spPr>
          <a:xfrm>
            <a:off x="457200" y="1507067"/>
            <a:ext cx="8229600" cy="3746691"/>
          </a:xfrm>
        </p:spPr>
        <p:txBody>
          <a:bodyPr>
            <a:normAutofit fontScale="92500" lnSpcReduction="20000"/>
          </a:bodyPr>
          <a:lstStyle/>
          <a:p>
            <a:pPr>
              <a:buNone/>
            </a:pPr>
            <a:r>
              <a:rPr lang="en-US" dirty="0" smtClean="0"/>
              <a:t>Researchers have used anchoring vignettes to measure extent of:</a:t>
            </a:r>
          </a:p>
          <a:p>
            <a:r>
              <a:rPr lang="en-US" dirty="0" smtClean="0"/>
              <a:t>Health impairments like the extent to which respondents have trouble remembering things, sleeping and breathing (on a scale of none, mild, moderate, severe, extreme)</a:t>
            </a:r>
          </a:p>
          <a:p>
            <a:r>
              <a:rPr lang="en-US" dirty="0" smtClean="0"/>
              <a:t>Alcoholic drinking habits (mild, moderate, some cause for concern, excessive, extreme)</a:t>
            </a:r>
          </a:p>
          <a:p>
            <a:r>
              <a:rPr lang="en-US" dirty="0" smtClean="0"/>
              <a:t>Job satisfaction (all in how, how satisfied or dissatisfied are you with your current occupation?)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0638"/>
            <a:ext cx="8229600" cy="1143000"/>
          </a:xfrm>
        </p:spPr>
        <p:txBody>
          <a:bodyPr>
            <a:noAutofit/>
          </a:bodyPr>
          <a:lstStyle/>
          <a:p>
            <a:r>
              <a:rPr lang="en-US" sz="3600" dirty="0" smtClean="0"/>
              <a:t>The </a:t>
            </a:r>
            <a:r>
              <a:rPr lang="en-US" sz="3600" u="sng" dirty="0" smtClean="0"/>
              <a:t>anchoring vignette method </a:t>
            </a:r>
            <a:r>
              <a:rPr lang="en-US" sz="3600" dirty="0" smtClean="0"/>
              <a:t>was originally developed by Gary King and his colleagues at Harvard to “anchor” the meaning that survey respondents attribute to the different choices within survey response scales.</a:t>
            </a:r>
            <a:br>
              <a:rPr lang="en-US" sz="3600" dirty="0" smtClean="0"/>
            </a:br>
            <a:r>
              <a:rPr lang="en-US" sz="3600" dirty="0" smtClean="0"/>
              <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6138"/>
            <a:ext cx="8229600" cy="1143000"/>
          </a:xfrm>
        </p:spPr>
        <p:txBody>
          <a:bodyPr>
            <a:normAutofit fontScale="90000"/>
          </a:bodyPr>
          <a:lstStyle/>
          <a:p>
            <a:r>
              <a:rPr lang="en-US" dirty="0" smtClean="0"/>
              <a:t>What needs to happen so that anchoring vignettes “work” to recalibrate respondents’ use of response scales?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Analyzing the data…</a:t>
            </a:r>
            <a:endParaRPr lang="en-US" dirty="0"/>
          </a:p>
        </p:txBody>
      </p:sp>
      <p:pic>
        <p:nvPicPr>
          <p:cNvPr id="4" name="Picture 3"/>
          <p:cNvPicPr>
            <a:picLocks noChangeAspect="1"/>
          </p:cNvPicPr>
          <p:nvPr/>
        </p:nvPicPr>
        <p:blipFill>
          <a:blip r:embed="rId3"/>
          <a:stretch>
            <a:fillRect/>
          </a:stretch>
        </p:blipFill>
        <p:spPr>
          <a:xfrm>
            <a:off x="457200" y="2241445"/>
            <a:ext cx="8483600" cy="2708082"/>
          </a:xfrm>
          <a:prstGeom prst="rect">
            <a:avLst/>
          </a:prstGeom>
        </p:spPr>
      </p:pic>
      <p:sp>
        <p:nvSpPr>
          <p:cNvPr id="5" name="TextBox 4"/>
          <p:cNvSpPr txBox="1"/>
          <p:nvPr/>
        </p:nvSpPr>
        <p:spPr>
          <a:xfrm>
            <a:off x="457200" y="1417638"/>
            <a:ext cx="2197100" cy="369332"/>
          </a:xfrm>
          <a:prstGeom prst="rect">
            <a:avLst/>
          </a:prstGeom>
          <a:noFill/>
        </p:spPr>
        <p:txBody>
          <a:bodyPr wrap="square" rtlCol="0">
            <a:spAutoFit/>
          </a:bodyPr>
          <a:lstStyle/>
          <a:p>
            <a:r>
              <a:rPr lang="en-US" dirty="0" smtClean="0"/>
              <a:t>Respondent 1</a:t>
            </a:r>
            <a:endParaRPr lang="en-US" dirty="0"/>
          </a:p>
        </p:txBody>
      </p:sp>
      <p:sp>
        <p:nvSpPr>
          <p:cNvPr id="7" name="TextBox 6"/>
          <p:cNvSpPr txBox="1"/>
          <p:nvPr/>
        </p:nvSpPr>
        <p:spPr>
          <a:xfrm>
            <a:off x="3543300" y="1417638"/>
            <a:ext cx="2197100" cy="369332"/>
          </a:xfrm>
          <a:prstGeom prst="rect">
            <a:avLst/>
          </a:prstGeom>
          <a:noFill/>
        </p:spPr>
        <p:txBody>
          <a:bodyPr wrap="square" rtlCol="0">
            <a:spAutoFit/>
          </a:bodyPr>
          <a:lstStyle/>
          <a:p>
            <a:r>
              <a:rPr lang="en-US" dirty="0" smtClean="0"/>
              <a:t>Respondent 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txBox="1">
            <a:spLocks/>
          </p:cNvSpPr>
          <p:nvPr/>
        </p:nvSpPr>
        <p:spPr>
          <a:xfrm>
            <a:off x="266700" y="1447799"/>
            <a:ext cx="8775700" cy="3564467"/>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i="1" dirty="0" smtClean="0">
                <a:solidFill>
                  <a:schemeClr val="tx2"/>
                </a:solidFill>
                <a:effectLst>
                  <a:outerShdw blurRad="31750" dist="25400" dir="5400000" algn="tl" rotWithShape="0">
                    <a:srgbClr val="000000">
                      <a:alpha val="25000"/>
                    </a:srgbClr>
                  </a:outerShdw>
                </a:effectLst>
                <a:latin typeface="+mj-lt"/>
                <a:ea typeface="+mj-ea"/>
                <a:cs typeface="+mj-cs"/>
              </a:rPr>
              <a:t>VIGNETTE EQUIVALENCE </a:t>
            </a:r>
            <a:r>
              <a:rPr kumimoji="0" lang="en-US" sz="3600" i="1"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is the assumption that the level of the variable represented in any one vignette is perceived by all respondents in the same way and on the same </a:t>
            </a:r>
            <a:r>
              <a:rPr kumimoji="0" lang="en-US" sz="3600" i="1" u="none" strike="noStrike" kern="1200" cap="none" spc="0" normalizeH="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unidimensional</a:t>
            </a:r>
            <a:r>
              <a:rPr kumimoji="0" lang="en-US" sz="3600" i="1"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scale, </a:t>
            </a:r>
            <a:r>
              <a:rPr lang="en-US" sz="3600" i="1" dirty="0" smtClean="0">
                <a:solidFill>
                  <a:schemeClr val="tx2"/>
                </a:solidFill>
                <a:effectLst>
                  <a:outerShdw blurRad="31750" dist="25400" dir="5400000" algn="tl" rotWithShape="0">
                    <a:srgbClr val="000000">
                      <a:alpha val="25000"/>
                    </a:srgbClr>
                  </a:outerShdw>
                </a:effectLst>
                <a:latin typeface="+mj-lt"/>
                <a:ea typeface="+mj-ea"/>
                <a:cs typeface="+mj-cs"/>
              </a:rPr>
              <a:t>apart from random measurement error.</a:t>
            </a:r>
            <a:endParaRPr kumimoji="0" lang="en-US" sz="3600"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00" y="1701801"/>
            <a:ext cx="8978900" cy="4203700"/>
          </a:xfrm>
        </p:spPr>
        <p:txBody>
          <a:bodyPr>
            <a:noAutofit/>
          </a:bodyPr>
          <a:lstStyle/>
          <a:p>
            <a:r>
              <a:rPr lang="en-US" sz="1600" dirty="0" smtClean="0"/>
              <a:t>Alison lacks clean drinking water. She and her neighbors are supporting an opposition candidate in the forthcoming elections that has promised to address the issue. It appears that so many people in her area feel the same way that the opposition candidate will defeat the incumbent representative.</a:t>
            </a:r>
            <a:endParaRPr lang="en-US" sz="1600" dirty="0" smtClean="0"/>
          </a:p>
          <a:p>
            <a:r>
              <a:rPr lang="en-US" sz="1600" dirty="0" smtClean="0"/>
              <a:t>Imelda lacks clean drinking water. She and her neighbors are drawing attention to the issue by collecting signatures on a petition. They plan to present the petition to each of the political parties before the upcoming election.</a:t>
            </a:r>
          </a:p>
          <a:p>
            <a:r>
              <a:rPr lang="en-US" sz="1600" dirty="0" smtClean="0"/>
              <a:t>Jane </a:t>
            </a:r>
            <a:r>
              <a:rPr lang="en-US" sz="1600" dirty="0" smtClean="0"/>
              <a:t>lacks clean drinking water because the government is pursuing an industrial development plan. In the campaign for an upcoming election, an opposition party has promised to address the issue, but she feels it would be futile to vote for the opposition since the government is certain to win.</a:t>
            </a:r>
          </a:p>
          <a:p>
            <a:r>
              <a:rPr lang="en-US" sz="1600" dirty="0" smtClean="0"/>
              <a:t>Toshiro lacks clean drinking water. There is a group of local leaders who could do something about the problem, but they have said that industrial development is the most important policy right now instead of clean drinking water</a:t>
            </a:r>
            <a:r>
              <a:rPr lang="en-US" sz="1600" dirty="0" smtClean="0"/>
              <a:t>.</a:t>
            </a:r>
          </a:p>
          <a:p>
            <a:r>
              <a:rPr lang="en-US" sz="1600" dirty="0" smtClean="0"/>
              <a:t>Moses </a:t>
            </a:r>
            <a:r>
              <a:rPr lang="en-US" sz="1600" dirty="0" smtClean="0"/>
              <a:t>lacks clean drinking water. He would like to change this, but he can’t vote and feels that no one in government cares about this issue. So he suffers in silence, hoping something will be done in the future.</a:t>
            </a:r>
          </a:p>
          <a:p>
            <a:endParaRPr lang="en-US" sz="1600" dirty="0" smtClean="0"/>
          </a:p>
        </p:txBody>
      </p:sp>
      <p:sp>
        <p:nvSpPr>
          <p:cNvPr id="3" name="Title 2"/>
          <p:cNvSpPr>
            <a:spLocks noGrp="1"/>
          </p:cNvSpPr>
          <p:nvPr>
            <p:ph type="title"/>
          </p:nvPr>
        </p:nvSpPr>
        <p:spPr>
          <a:xfrm>
            <a:off x="165100" y="342900"/>
            <a:ext cx="8775700" cy="1143000"/>
          </a:xfrm>
        </p:spPr>
        <p:txBody>
          <a:bodyPr>
            <a:noAutofit/>
          </a:bodyPr>
          <a:lstStyle/>
          <a:p>
            <a:r>
              <a:rPr lang="en-US" sz="2400" dirty="0" smtClean="0"/>
              <a:t>For each vignette, respondents are asked to rate </a:t>
            </a:r>
            <a:r>
              <a:rPr lang="en-US" sz="2400" b="0" i="1" dirty="0" smtClean="0"/>
              <a:t>“How much say [insert name here] has in getting the government to address issues that interest him/her?” (No say at all, Little say, Some say, A lot of say, Unlimited say)</a:t>
            </a:r>
            <a:endParaRPr lang="en-US" sz="2400" b="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00" y="2844800"/>
            <a:ext cx="8674100" cy="1854199"/>
          </a:xfrm>
        </p:spPr>
        <p:txBody>
          <a:bodyPr>
            <a:noAutofit/>
          </a:bodyPr>
          <a:lstStyle/>
          <a:p>
            <a:r>
              <a:rPr lang="en-US" sz="1800" dirty="0" smtClean="0"/>
              <a:t>Jorge is out on a given night and has 1 or 2 drinks containing alcohol.</a:t>
            </a:r>
          </a:p>
          <a:p>
            <a:r>
              <a:rPr lang="en-US" sz="1800" dirty="0" err="1" smtClean="0"/>
              <a:t>Nisha</a:t>
            </a:r>
            <a:r>
              <a:rPr lang="en-US" sz="1800" dirty="0" smtClean="0"/>
              <a:t> is out on a given night and has 3 or 4 drinks containing alcohol.</a:t>
            </a:r>
          </a:p>
          <a:p>
            <a:r>
              <a:rPr lang="en-US" sz="1800" dirty="0" smtClean="0"/>
              <a:t>An is out on a given night and has 5 to 6 drinks containing alcohol.</a:t>
            </a:r>
          </a:p>
          <a:p>
            <a:r>
              <a:rPr lang="en-US" sz="1800" dirty="0" smtClean="0"/>
              <a:t>Mary is out on a given night and has 6 or 7 drinks containing alcohol.</a:t>
            </a:r>
          </a:p>
          <a:p>
            <a:r>
              <a:rPr lang="en-US" sz="1800" dirty="0" smtClean="0"/>
              <a:t>Alex is out on a given night and has 8 or 9 drinks containing alcohol.</a:t>
            </a:r>
          </a:p>
          <a:p>
            <a:r>
              <a:rPr lang="en-US" sz="1800" dirty="0" smtClean="0"/>
              <a:t>Marina is out on a given night and has 10 or more drinks containing alcohol.</a:t>
            </a:r>
          </a:p>
          <a:p>
            <a:endParaRPr lang="en-US" sz="1800" dirty="0" smtClean="0"/>
          </a:p>
        </p:txBody>
      </p:sp>
      <p:sp>
        <p:nvSpPr>
          <p:cNvPr id="3" name="Title 2"/>
          <p:cNvSpPr>
            <a:spLocks noGrp="1"/>
          </p:cNvSpPr>
          <p:nvPr>
            <p:ph type="title"/>
          </p:nvPr>
        </p:nvSpPr>
        <p:spPr>
          <a:xfrm>
            <a:off x="165100" y="635000"/>
            <a:ext cx="8775700" cy="1524000"/>
          </a:xfrm>
        </p:spPr>
        <p:txBody>
          <a:bodyPr>
            <a:noAutofit/>
          </a:bodyPr>
          <a:lstStyle/>
          <a:p>
            <a:r>
              <a:rPr lang="en-US" sz="2400" dirty="0" smtClean="0"/>
              <a:t>How would you describe your own drinking patterns over the course of the last year? (mild, moderate, some cause for concern, excessive, extreme)</a:t>
            </a:r>
            <a:br>
              <a:rPr lang="en-US" sz="2400" dirty="0" smtClean="0"/>
            </a:br>
            <a:r>
              <a:rPr lang="en-US" sz="2400" dirty="0" smtClean="0"/>
              <a:t/>
            </a:r>
            <a:br>
              <a:rPr lang="en-US" sz="2400" dirty="0" smtClean="0"/>
            </a:br>
            <a:r>
              <a:rPr lang="en-US" sz="2400" dirty="0" smtClean="0"/>
              <a:t>For each vignette, respondents are asked to rate </a:t>
            </a:r>
            <a:r>
              <a:rPr lang="en-US" sz="2400" b="0" i="1" dirty="0" smtClean="0"/>
              <a:t>“How would you describe [</a:t>
            </a:r>
            <a:r>
              <a:rPr lang="en-US" sz="2400" b="0" i="1" dirty="0" err="1" smtClean="0"/>
              <a:t>name]’s</a:t>
            </a:r>
            <a:r>
              <a:rPr lang="en-US" sz="2400" b="0" i="1" dirty="0" smtClean="0"/>
              <a:t> drinking habit?” (mild, moderate, some cause for concern, excessive, extreme)</a:t>
            </a:r>
            <a:endParaRPr lang="en-US" sz="2400" b="0" i="1" dirty="0"/>
          </a:p>
        </p:txBody>
      </p:sp>
      <p:sp>
        <p:nvSpPr>
          <p:cNvPr id="4" name="Title 2"/>
          <p:cNvSpPr txBox="1">
            <a:spLocks/>
          </p:cNvSpPr>
          <p:nvPr/>
        </p:nvSpPr>
        <p:spPr>
          <a:xfrm>
            <a:off x="266700" y="635000"/>
            <a:ext cx="87757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extBox 4"/>
          <p:cNvSpPr txBox="1"/>
          <p:nvPr/>
        </p:nvSpPr>
        <p:spPr>
          <a:xfrm>
            <a:off x="5521995" y="5522963"/>
            <a:ext cx="3418805" cy="646331"/>
          </a:xfrm>
          <a:prstGeom prst="rect">
            <a:avLst/>
          </a:prstGeom>
          <a:noFill/>
        </p:spPr>
        <p:txBody>
          <a:bodyPr wrap="square" rtlCol="0">
            <a:spAutoFit/>
          </a:bodyPr>
          <a:lstStyle/>
          <a:p>
            <a:r>
              <a:rPr lang="en-US" dirty="0" smtClean="0"/>
              <a:t>Van </a:t>
            </a:r>
            <a:r>
              <a:rPr lang="en-US" dirty="0" err="1" smtClean="0"/>
              <a:t>Soest</a:t>
            </a:r>
            <a:r>
              <a:rPr lang="en-US" dirty="0" smtClean="0"/>
              <a:t>, Delaney, Harmon, </a:t>
            </a:r>
            <a:r>
              <a:rPr lang="en-US" dirty="0" err="1" smtClean="0"/>
              <a:t>Kapteyn</a:t>
            </a:r>
            <a:r>
              <a:rPr lang="en-US" dirty="0" smtClean="0"/>
              <a:t> &amp; Smith (2007)</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65100" y="635000"/>
            <a:ext cx="8775700" cy="1524000"/>
          </a:xfrm>
        </p:spPr>
        <p:txBody>
          <a:bodyPr>
            <a:noAutofit/>
          </a:bodyPr>
          <a:lstStyle/>
          <a:p>
            <a:r>
              <a:rPr lang="en-US" sz="2400" dirty="0" smtClean="0"/>
              <a:t>How would you describe your own drinking patterns over the course of the last year? (mild, moderate, some cause for concern, excessive, extreme)</a:t>
            </a:r>
            <a:br>
              <a:rPr lang="en-US" sz="2400" dirty="0" smtClean="0"/>
            </a:br>
            <a:r>
              <a:rPr lang="en-US" sz="2400" dirty="0" smtClean="0"/>
              <a:t/>
            </a:r>
            <a:br>
              <a:rPr lang="en-US" sz="2400" dirty="0" smtClean="0"/>
            </a:br>
            <a:endParaRPr lang="en-US" sz="2400" b="0" i="1" dirty="0"/>
          </a:p>
        </p:txBody>
      </p:sp>
      <p:sp>
        <p:nvSpPr>
          <p:cNvPr id="4" name="Title 2"/>
          <p:cNvSpPr txBox="1">
            <a:spLocks/>
          </p:cNvSpPr>
          <p:nvPr/>
        </p:nvSpPr>
        <p:spPr>
          <a:xfrm>
            <a:off x="266700" y="635000"/>
            <a:ext cx="87757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5"/>
          <p:cNvPicPr>
            <a:picLocks noChangeAspect="1"/>
          </p:cNvPicPr>
          <p:nvPr/>
        </p:nvPicPr>
        <p:blipFill>
          <a:blip r:embed="rId3"/>
          <a:stretch>
            <a:fillRect/>
          </a:stretch>
        </p:blipFill>
        <p:spPr>
          <a:xfrm>
            <a:off x="1885950" y="1778000"/>
            <a:ext cx="7156450" cy="451215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66998" y="1768722"/>
            <a:ext cx="5164667" cy="462871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66998" y="1768722"/>
            <a:ext cx="5164667" cy="4628711"/>
          </a:xfrm>
          <a:prstGeom prst="rect">
            <a:avLst/>
          </a:prstGeom>
        </p:spPr>
      </p:pic>
      <p:sp>
        <p:nvSpPr>
          <p:cNvPr id="6" name="TextBox 5"/>
          <p:cNvSpPr txBox="1"/>
          <p:nvPr/>
        </p:nvSpPr>
        <p:spPr>
          <a:xfrm>
            <a:off x="0" y="270933"/>
            <a:ext cx="3766997" cy="5909311"/>
          </a:xfrm>
          <a:prstGeom prst="rect">
            <a:avLst/>
          </a:prstGeom>
          <a:noFill/>
        </p:spPr>
        <p:txBody>
          <a:bodyPr wrap="square" rtlCol="0">
            <a:spAutoFit/>
          </a:bodyPr>
          <a:lstStyle/>
          <a:p>
            <a:r>
              <a:rPr lang="en-US" dirty="0" smtClean="0"/>
              <a:t>“The state of Kerala has the highest levels of literacy (nearly universal for the young) and longevity (a life expectancy of about 74 years) in India. But it also has, by a very wide margin, the highest rate of reported morbidity among all Indian states (this applies to age specific as well as total comparisons). At the other extreme, states with low longevity, with woeful medical and educational facilities, such as Bihar, have the lowest rates of reported morbidity in India. Indeed, the lowness of reported morbidity runs almost fully in the opposite direction to life expectancy, in interstate comparisons” (</a:t>
            </a:r>
            <a:r>
              <a:rPr lang="en-US" dirty="0" err="1" smtClean="0"/>
              <a:t>Sen</a:t>
            </a:r>
            <a:r>
              <a:rPr lang="en-US" dirty="0" smtClean="0"/>
              <a:t>, 2002).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1208"/>
            <a:ext cx="8229600" cy="1143000"/>
          </a:xfrm>
        </p:spPr>
        <p:txBody>
          <a:bodyPr>
            <a:normAutofit fontScale="90000"/>
          </a:bodyPr>
          <a:lstStyle/>
          <a:p>
            <a:r>
              <a:rPr lang="en-US" dirty="0" smtClean="0"/>
              <a:t>“Political Efficacy”</a:t>
            </a:r>
            <a:br>
              <a:rPr lang="en-US" dirty="0" smtClean="0"/>
            </a:b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16815"/>
            <a:ext cx="8229600" cy="1143000"/>
          </a:xfrm>
        </p:spPr>
        <p:txBody>
          <a:bodyPr>
            <a:normAutofit fontScale="90000"/>
          </a:bodyPr>
          <a:lstStyle/>
          <a:p>
            <a:r>
              <a:rPr lang="en-US" dirty="0" smtClean="0"/>
              <a:t>“Political Efficacy”</a:t>
            </a:r>
            <a:br>
              <a:rPr lang="en-US" dirty="0" smtClean="0"/>
            </a:br>
            <a:r>
              <a:rPr lang="en-US" dirty="0" smtClean="0"/>
              <a:t/>
            </a:r>
            <a:br>
              <a:rPr lang="en-US" dirty="0" smtClean="0"/>
            </a:br>
            <a:r>
              <a:rPr lang="en-US" dirty="0" smtClean="0"/>
              <a:t>How much say do you have in getting the government to address issues that interest you? </a:t>
            </a:r>
            <a:br>
              <a:rPr lang="en-US" dirty="0" smtClean="0"/>
            </a:b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1866319" y="3629673"/>
            <a:ext cx="6820481" cy="2246769"/>
          </a:xfrm>
          <a:prstGeom prst="rect">
            <a:avLst/>
          </a:prstGeom>
          <a:noFill/>
        </p:spPr>
        <p:txBody>
          <a:bodyPr wrap="square" rtlCol="0">
            <a:spAutoFit/>
          </a:bodyPr>
          <a:lstStyle/>
          <a:p>
            <a:r>
              <a:rPr lang="en-US" sz="2800" dirty="0" smtClean="0"/>
              <a:t>No say at all</a:t>
            </a:r>
            <a:br>
              <a:rPr lang="en-US" sz="2800" dirty="0" smtClean="0"/>
            </a:br>
            <a:r>
              <a:rPr lang="en-US" sz="2800" dirty="0" smtClean="0"/>
              <a:t>Little say</a:t>
            </a:r>
            <a:br>
              <a:rPr lang="en-US" sz="2800" dirty="0" smtClean="0"/>
            </a:br>
            <a:r>
              <a:rPr lang="en-US" sz="2800" dirty="0" smtClean="0"/>
              <a:t>Some say</a:t>
            </a:r>
            <a:br>
              <a:rPr lang="en-US" sz="2800" dirty="0" smtClean="0"/>
            </a:br>
            <a:r>
              <a:rPr lang="en-US" sz="2800" dirty="0" smtClean="0"/>
              <a:t>A lot of say</a:t>
            </a:r>
            <a:br>
              <a:rPr lang="en-US" sz="2800" dirty="0" smtClean="0"/>
            </a:br>
            <a:r>
              <a:rPr lang="en-US" sz="2800" dirty="0" smtClean="0"/>
              <a:t>Unlimited say</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761635" y="1313458"/>
            <a:ext cx="5382365" cy="5188942"/>
          </a:xfrm>
          <a:prstGeom prst="rect">
            <a:avLst/>
          </a:prstGeom>
        </p:spPr>
      </p:pic>
      <p:sp>
        <p:nvSpPr>
          <p:cNvPr id="16" name="Rectangle 15"/>
          <p:cNvSpPr/>
          <p:nvPr/>
        </p:nvSpPr>
        <p:spPr>
          <a:xfrm>
            <a:off x="279401" y="253652"/>
            <a:ext cx="3482234" cy="3108544"/>
          </a:xfrm>
          <a:prstGeom prst="rect">
            <a:avLst/>
          </a:prstGeom>
        </p:spPr>
        <p:txBody>
          <a:bodyPr wrap="square">
            <a:spAutoFit/>
          </a:bodyPr>
          <a:lstStyle/>
          <a:p>
            <a:r>
              <a:rPr lang="en-US" sz="2800" dirty="0" smtClean="0"/>
              <a:t>How much say do you have in getting the government to address issues that interest you?</a:t>
            </a:r>
          </a:p>
          <a:p>
            <a:r>
              <a:rPr lang="en-US" sz="1200" dirty="0" smtClean="0"/>
              <a:t>King, Murray, Salomon &amp; </a:t>
            </a:r>
            <a:r>
              <a:rPr lang="en-US" sz="1200" dirty="0" err="1" smtClean="0"/>
              <a:t>Tandon</a:t>
            </a:r>
            <a:r>
              <a:rPr lang="en-US" sz="1200" dirty="0" smtClean="0"/>
              <a:t> (2004)</a:t>
            </a:r>
            <a:r>
              <a:rPr lang="en-US" sz="2800" dirty="0" smtClean="0"/>
              <a:t>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380998" y="315655"/>
            <a:ext cx="8763002" cy="2554545"/>
          </a:xfrm>
          <a:prstGeom prst="rect">
            <a:avLst/>
          </a:prstGeom>
        </p:spPr>
        <p:txBody>
          <a:bodyPr wrap="square">
            <a:spAutoFit/>
          </a:bodyPr>
          <a:lstStyle/>
          <a:p>
            <a:r>
              <a:rPr lang="en-US" sz="2800" dirty="0" smtClean="0"/>
              <a:t>If the question, “How much say do you have in getting the government to address issues that interest you?”, does not provide reliable results across countries, how can the results be improved upon?</a:t>
            </a:r>
          </a:p>
          <a:p>
            <a:r>
              <a:rPr lang="en-US" sz="2000" dirty="0" smtClean="0"/>
              <a:t> </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Rectangle 15"/>
          <p:cNvSpPr/>
          <p:nvPr/>
        </p:nvSpPr>
        <p:spPr>
          <a:xfrm>
            <a:off x="380998" y="315655"/>
            <a:ext cx="8763002" cy="2554545"/>
          </a:xfrm>
          <a:prstGeom prst="rect">
            <a:avLst/>
          </a:prstGeom>
        </p:spPr>
        <p:txBody>
          <a:bodyPr wrap="square">
            <a:spAutoFit/>
          </a:bodyPr>
          <a:lstStyle/>
          <a:p>
            <a:r>
              <a:rPr lang="en-US" sz="2800" dirty="0" smtClean="0"/>
              <a:t>If the question, “How much say do you have in getting the government to address issues that interest you?”, does not provide reliable results across countries, how can the results be improved upon?</a:t>
            </a:r>
          </a:p>
          <a:p>
            <a:r>
              <a:rPr lang="en-US" sz="2000" dirty="0" smtClean="0"/>
              <a:t> </a:t>
            </a:r>
            <a:endParaRPr lang="en-US" sz="2000" dirty="0"/>
          </a:p>
        </p:txBody>
      </p:sp>
      <p:sp>
        <p:nvSpPr>
          <p:cNvPr id="4" name="TextBox 3"/>
          <p:cNvSpPr txBox="1"/>
          <p:nvPr/>
        </p:nvSpPr>
        <p:spPr>
          <a:xfrm>
            <a:off x="380998" y="2554545"/>
            <a:ext cx="7340602" cy="1615827"/>
          </a:xfrm>
          <a:prstGeom prst="rect">
            <a:avLst/>
          </a:prstGeom>
          <a:noFill/>
        </p:spPr>
        <p:txBody>
          <a:bodyPr wrap="square" rtlCol="0">
            <a:spAutoFit/>
          </a:bodyPr>
          <a:lstStyle/>
          <a:p>
            <a:pPr>
              <a:buFont typeface="Arial"/>
              <a:buChar char="•"/>
            </a:pPr>
            <a:r>
              <a:rPr lang="en-US" b="1" dirty="0" smtClean="0"/>
              <a:t>Ask more concrete </a:t>
            </a:r>
            <a:r>
              <a:rPr lang="en-US" b="1" dirty="0" err="1" smtClean="0"/>
              <a:t>question(s</a:t>
            </a:r>
            <a:r>
              <a:rPr lang="en-US" b="1" dirty="0" smtClean="0"/>
              <a:t>)…</a:t>
            </a:r>
          </a:p>
          <a:p>
            <a:r>
              <a:rPr lang="en-US" dirty="0" smtClean="0"/>
              <a:t>e.g. “In order to get the government to address issues that interest me, I support candidates who I know advocate for my sides of those same issues.” (Strongly disagree to Strongly agree)</a:t>
            </a:r>
          </a:p>
          <a:p>
            <a:endParaRPr lang="en-US" sz="9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1036</TotalTime>
  <Words>3232</Words>
  <Application>Microsoft Macintosh PowerPoint</Application>
  <PresentationFormat>On-screen Show (4:3)</PresentationFormat>
  <Paragraphs>142</Paragraphs>
  <Slides>25</Slides>
  <Notes>25</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Concourse</vt:lpstr>
      <vt:lpstr>Anchoring Vignettes</vt:lpstr>
      <vt:lpstr>The anchoring vignette method was originally developed by Gary King and his colleagues at Harvard to “anchor” the meaning that survey respondents attribute to the different choices within survey response scales.  </vt:lpstr>
      <vt:lpstr>Slide 3</vt:lpstr>
      <vt:lpstr>Slide 4</vt:lpstr>
      <vt:lpstr>“Political Efficacy”  </vt:lpstr>
      <vt:lpstr>“Political Efficacy”  How much say do you have in getting the government to address issues that interest you?    </vt:lpstr>
      <vt:lpstr>Slide 7</vt:lpstr>
      <vt:lpstr>Slide 8</vt:lpstr>
      <vt:lpstr>Slide 9</vt:lpstr>
      <vt:lpstr>Slide 10</vt:lpstr>
      <vt:lpstr>Slide 11</vt:lpstr>
      <vt:lpstr>The Anchoring Vignette Method</vt:lpstr>
      <vt:lpstr>For each vignette, respondents are asked to rate “How much say [insert name here] has in getting the government to address issues that interest him/her?” (No say at all, Little say, Some say, A lot of say, Unlimited say)</vt:lpstr>
      <vt:lpstr>Analyzing the data…</vt:lpstr>
      <vt:lpstr>Slide 15</vt:lpstr>
      <vt:lpstr>Slide 16</vt:lpstr>
      <vt:lpstr>Other concepts and measures that could be gauged through anchoring vignettes?</vt:lpstr>
      <vt:lpstr>Other concepts and measures that could be gauged through anchoring vignettes?</vt:lpstr>
      <vt:lpstr>Other concepts and measures that could be gauged through anchoring vignettes?</vt:lpstr>
      <vt:lpstr>What needs to happen so that anchoring vignettes “work” to recalibrate respondents’ use of response scales?</vt:lpstr>
      <vt:lpstr>Analyzing the data…</vt:lpstr>
      <vt:lpstr>Slide 22</vt:lpstr>
      <vt:lpstr>For each vignette, respondents are asked to rate “How much say [insert name here] has in getting the government to address issues that interest him/her?” (No say at all, Little say, Some say, A lot of say, Unlimited say)</vt:lpstr>
      <vt:lpstr>How would you describe your own drinking patterns over the course of the last year? (mild, moderate, some cause for concern, excessive, extreme)  For each vignette, respondents are asked to rate “How would you describe [name]’s drinking habit?” (mild, moderate, some cause for concern, excessive, extreme)</vt:lpstr>
      <vt:lpstr>How would you describe your own drinking patterns over the course of the last year? (mild, moderate, some cause for concern, excessive, extreme)  </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Anchoring Vignettes</dc:title>
  <dc:creator>Julia Kaufman</dc:creator>
  <cp:lastModifiedBy>Julia Kaufman</cp:lastModifiedBy>
  <cp:revision>20</cp:revision>
  <cp:lastPrinted>2012-02-02T19:09:20Z</cp:lastPrinted>
  <dcterms:created xsi:type="dcterms:W3CDTF">2012-02-02T18:01:31Z</dcterms:created>
  <dcterms:modified xsi:type="dcterms:W3CDTF">2012-02-02T19:40:23Z</dcterms:modified>
</cp:coreProperties>
</file>