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3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641" autoAdjust="0"/>
  </p:normalViewPr>
  <p:slideViewPr>
    <p:cSldViewPr>
      <p:cViewPr varScale="1">
        <p:scale>
          <a:sx n="93" d="100"/>
          <a:sy n="93" d="100"/>
        </p:scale>
        <p:origin x="-12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766BF-364A-4734-9A45-528B785F4C27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440B1-00A8-4EB7-8382-643D475F2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62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lt.its.psu.edu/about/reports/2001/staff-fall-2001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Went to </a:t>
            </a:r>
            <a:r>
              <a:rPr lang="en-US" dirty="0" err="1" smtClean="0"/>
              <a:t>penn</a:t>
            </a:r>
            <a:r>
              <a:rPr lang="en-US" dirty="0" smtClean="0"/>
              <a:t> state for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68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structure / survey overview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Long-form replacement – paper survey w/ face-to-face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followup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250,000 Hus / month = 3 million / year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Began in 2003, full implementation in 2005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5-year estimates at low levels; 1 year estimates at high levels</a:t>
            </a:r>
          </a:p>
          <a:p>
            <a:pPr lvl="3"/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w/5 year estimates – content can be changed periodically, we were testing new content for the 2008 implementation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3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findings –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Forced-choice produced higher percentages of health coverage type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Forced-choice produced more accurate responses – when called 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3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 smaller samples – statistical significance wasn’t as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5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08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Annual establishment survey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sampling (census)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176 questions about IT in higher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what does IT look like at colleges and universities?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Budgets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delivery models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computing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 and learning 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Networking and infrastructure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7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Mostly Survey work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Altoona Mirror Report  - data entry</a:t>
            </a:r>
          </a:p>
          <a:p>
            <a:pPr lvl="3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Sooooo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tedious 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Coded in excel 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yikes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5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 Tech Survey -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http://tlt.its.psu.edu/about/reports/2001/staff-fall-2001.pdf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Completely forgot I did this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pay attention to the poor writing performance of a 20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of 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57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Operational departments vs. methods divisions (I was always in methods)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2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multistage stratified sample of approximately 72,000 assigned housing units from 824 sample areas designed to measure demographic and labor force characteristics of the civilian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noninstitutionalized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population 16 years of age and older.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PSUs – subset of counties (stratified)</a:t>
            </a:r>
          </a:p>
          <a:p>
            <a:pPr lvl="4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Hus – subset of houses – cluster sample, lower costs associated w/ in-person interviewing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 sample 4 on /8 off/ 4 on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3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sampled housing unit is vacant – the HVS survey is administered Replicate Weight Verification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stages of ratio weights 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Replicates used to calculate an unbiased estimate of variance – weights were based on 160 sub-samples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 weights were calculated by another department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was responsible for an independent check of those weights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 to write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 – coding weighting formulas.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3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3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structure / survey overview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Long-form replacement – paper survey w/ face-to-face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followup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250,000 Hus / month = 3 million / year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Began in 2003, full implementation in 2005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5-year estimates at low levels; 1 year estimates at high levels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w/5 year estimates – content can be changed periodically, we were testing new content for the 2008 implementation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440B1-00A8-4EB7-8382-643D475F2F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3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7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7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1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5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80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8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9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0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9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4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CF8B-B41F-4A88-8A26-954F586CB811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AB849-7D5F-493F-ACB2-06B2C5978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1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ensus.gov/prod/2006pubs/tp-66.pdf" TargetMode="External"/><Relationship Id="rId4" Type="http://schemas.openxmlformats.org/officeDocument/2006/relationships/hyperlink" Target="http://www.census.gov/cp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ensus.gov/cp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://www.census.gov/cp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psm.umd.edu/jpsm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ensus.gov/acs/www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ensus.gov/acs/www/methodology/2006_report_series/" TargetMode="External"/><Relationship Id="rId4" Type="http://schemas.openxmlformats.org/officeDocument/2006/relationships/hyperlink" Target="http://www.census.gov/acs/www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mu.edu/computing/clusters/facilities/west-wing/index.html" TargetMode="Externa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ducause.edu/" TargetMode="Externa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llang@educause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cc.stat.psu.edu/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cc.stat.psu.edu/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623138" cy="68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36" y="5105400"/>
            <a:ext cx="1431532" cy="14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8310" y="614341"/>
            <a:ext cx="8683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Population Survey</a:t>
            </a:r>
          </a:p>
          <a:p>
            <a:r>
              <a:rPr lang="en-US" sz="2400" dirty="0" smtClean="0">
                <a:hlinkClick r:id="rId4"/>
              </a:rPr>
              <a:t>http://www.census.gov/cps/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905000" y="1814670"/>
            <a:ext cx="7239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Method of estimating unemployment rate since 1940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Multi-stage stratified sample of 72,000 Housing Units</a:t>
            </a:r>
          </a:p>
          <a:p>
            <a:r>
              <a:rPr lang="en-US" sz="2400" dirty="0"/>
              <a:t>	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www.census.gov/prod/2006pubs/tp-66.pdf</a:t>
            </a:r>
            <a:endParaRPr lang="en-US" dirty="0" smtClean="0"/>
          </a:p>
          <a:p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Rotation Sample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Face-to-Face interviews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91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36" y="5105400"/>
            <a:ext cx="1431532" cy="14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8310" y="614341"/>
            <a:ext cx="8683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Population Survey</a:t>
            </a:r>
          </a:p>
          <a:p>
            <a:r>
              <a:rPr lang="en-US" sz="2400" dirty="0" smtClean="0">
                <a:hlinkClick r:id="rId4"/>
              </a:rPr>
              <a:t>http://www.census.gov/cps/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981200" y="1465009"/>
            <a:ext cx="712558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 LAST </a:t>
            </a:r>
            <a:r>
              <a:rPr lang="en-US" dirty="0"/>
              <a:t>WEEK, were you on layoff from a job?</a:t>
            </a:r>
          </a:p>
          <a:p>
            <a:r>
              <a:rPr lang="en-US" i="1" dirty="0" smtClean="0"/>
              <a:t>	</a:t>
            </a:r>
            <a:r>
              <a:rPr lang="en-US" sz="1600" i="1" dirty="0" smtClean="0"/>
              <a:t>If </a:t>
            </a:r>
            <a:r>
              <a:rPr lang="en-US" sz="1600" i="1" dirty="0"/>
              <a:t>5 is ‘‘yes,’’ ask 6. If 5 is ‘‘no,’’ ask 8</a:t>
            </a:r>
            <a:r>
              <a:rPr lang="en-US" sz="1600" i="1" dirty="0" smtClean="0"/>
              <a:t>.</a:t>
            </a:r>
          </a:p>
          <a:p>
            <a:endParaRPr lang="en-US" sz="1400" dirty="0"/>
          </a:p>
          <a:p>
            <a:r>
              <a:rPr lang="en-US" dirty="0"/>
              <a:t>6. Has your employer given you a date to return to work?</a:t>
            </a:r>
          </a:p>
          <a:p>
            <a:r>
              <a:rPr lang="en-US" i="1" dirty="0" smtClean="0"/>
              <a:t>	</a:t>
            </a:r>
            <a:r>
              <a:rPr lang="en-US" sz="1600" i="1" dirty="0" smtClean="0"/>
              <a:t>If </a:t>
            </a:r>
            <a:r>
              <a:rPr lang="en-US" sz="1600" i="1" dirty="0"/>
              <a:t>‘‘no,’’ ask 7</a:t>
            </a:r>
            <a:r>
              <a:rPr lang="en-US" sz="1600" i="1" dirty="0" smtClean="0"/>
              <a:t>.</a:t>
            </a:r>
          </a:p>
          <a:p>
            <a:endParaRPr lang="en-US" sz="1400" dirty="0"/>
          </a:p>
          <a:p>
            <a:r>
              <a:rPr lang="en-US" dirty="0"/>
              <a:t>7. Have you been given any indication that you will </a:t>
            </a:r>
            <a:r>
              <a:rPr lang="en-US" dirty="0" smtClean="0"/>
              <a:t>be recalled </a:t>
            </a:r>
            <a:r>
              <a:rPr lang="en-US" dirty="0"/>
              <a:t>to work within the next 6 months</a:t>
            </a:r>
            <a:r>
              <a:rPr lang="en-US" dirty="0" smtClean="0"/>
              <a:t>?</a:t>
            </a:r>
          </a:p>
          <a:p>
            <a:r>
              <a:rPr lang="en-US" i="1" dirty="0" smtClean="0"/>
              <a:t>	</a:t>
            </a:r>
            <a:r>
              <a:rPr lang="en-US" sz="1600" i="1" dirty="0" smtClean="0"/>
              <a:t>If </a:t>
            </a:r>
            <a:r>
              <a:rPr lang="en-US" sz="1600" i="1" dirty="0"/>
              <a:t>‘‘no,’’ ask 8</a:t>
            </a:r>
            <a:r>
              <a:rPr lang="en-US" sz="1600" i="1" dirty="0" smtClean="0"/>
              <a:t>.</a:t>
            </a:r>
          </a:p>
          <a:p>
            <a:endParaRPr lang="en-US" sz="1400" dirty="0"/>
          </a:p>
          <a:p>
            <a:r>
              <a:rPr lang="en-US" dirty="0"/>
              <a:t>8. Have you been doing anything to find work during </a:t>
            </a:r>
            <a:r>
              <a:rPr lang="en-US" dirty="0" smtClean="0"/>
              <a:t>the last </a:t>
            </a:r>
            <a:r>
              <a:rPr lang="en-US" dirty="0"/>
              <a:t>4 weeks?</a:t>
            </a:r>
          </a:p>
          <a:p>
            <a:r>
              <a:rPr lang="en-US" i="1" dirty="0" smtClean="0"/>
              <a:t>	</a:t>
            </a:r>
            <a:r>
              <a:rPr lang="en-US" sz="1600" i="1" dirty="0" smtClean="0"/>
              <a:t>If </a:t>
            </a:r>
            <a:r>
              <a:rPr lang="en-US" sz="1600" i="1" dirty="0"/>
              <a:t>‘‘yes,’’ ask 9</a:t>
            </a:r>
            <a:r>
              <a:rPr lang="en-US" sz="1600" i="1" dirty="0" smtClean="0"/>
              <a:t>.</a:t>
            </a:r>
          </a:p>
          <a:p>
            <a:endParaRPr lang="en-US" sz="1400" dirty="0"/>
          </a:p>
          <a:p>
            <a:r>
              <a:rPr lang="en-US" dirty="0"/>
              <a:t>9. What are all of the things you have done to find </a:t>
            </a:r>
            <a:r>
              <a:rPr lang="en-US" dirty="0" smtClean="0"/>
              <a:t>work during </a:t>
            </a:r>
            <a:r>
              <a:rPr lang="en-US" dirty="0"/>
              <a:t>the last 4 weeks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i="1" dirty="0"/>
              <a:t>Individuals who are available to work are classified </a:t>
            </a:r>
            <a:r>
              <a:rPr lang="en-US" i="1" dirty="0" smtClean="0"/>
              <a:t>as unemployed </a:t>
            </a:r>
            <a:r>
              <a:rPr lang="en-US" i="1" dirty="0"/>
              <a:t>if they say ‘‘yes’’ to 5 and either 6 or 7, or </a:t>
            </a:r>
            <a:r>
              <a:rPr lang="en-US" i="1" dirty="0" smtClean="0"/>
              <a:t>if they </a:t>
            </a:r>
            <a:r>
              <a:rPr lang="en-US" i="1" dirty="0"/>
              <a:t>say ‘‘yes’’ to 8 and provide a job search method </a:t>
            </a:r>
            <a:r>
              <a:rPr lang="en-US" i="1" dirty="0" smtClean="0"/>
              <a:t>that could </a:t>
            </a:r>
            <a:r>
              <a:rPr lang="en-US" i="1" dirty="0"/>
              <a:t>have brought them into contact with a potential</a:t>
            </a:r>
            <a:endParaRPr lang="en-US" dirty="0"/>
          </a:p>
          <a:p>
            <a:r>
              <a:rPr lang="en-US" i="1" dirty="0"/>
              <a:t>employer in 9.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36" y="5105400"/>
            <a:ext cx="1431532" cy="14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8310" y="614341"/>
            <a:ext cx="8683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Population Survey</a:t>
            </a:r>
          </a:p>
          <a:p>
            <a:r>
              <a:rPr lang="en-US" sz="2400" dirty="0" smtClean="0">
                <a:hlinkClick r:id="rId4"/>
              </a:rPr>
              <a:t>http://www.census.gov/cps/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905000" y="1814670"/>
            <a:ext cx="685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if the house is vacant?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Housing Vacancy Survey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Several stages of ratio weights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Replicate weights for unbiased variance estimation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		My Job?</a:t>
            </a: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06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36" y="5105400"/>
            <a:ext cx="1431532" cy="14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14400" y="680333"/>
            <a:ext cx="7429414" cy="1815630"/>
            <a:chOff x="1222610" y="180271"/>
            <a:chExt cx="7429414" cy="181563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610" y="180271"/>
              <a:ext cx="7319097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610" y="1180396"/>
              <a:ext cx="2124075" cy="360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899" y="1174899"/>
              <a:ext cx="1381125" cy="821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113177" y="3352800"/>
            <a:ext cx="3535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think about this…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Free (Census pays for school)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 GRE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3 years = masters degree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Work only 20 hours/week</a:t>
            </a:r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384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3948" y="3325209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=</a:t>
            </a:r>
            <a:endParaRPr lang="en-US" sz="9600" dirty="0"/>
          </a:p>
        </p:txBody>
      </p:sp>
      <p:sp>
        <p:nvSpPr>
          <p:cNvPr id="7" name="TextBox 6"/>
          <p:cNvSpPr txBox="1"/>
          <p:nvPr/>
        </p:nvSpPr>
        <p:spPr>
          <a:xfrm>
            <a:off x="3352367" y="1717836"/>
            <a:ext cx="335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/>
              </a:rPr>
              <a:t>http://www.jpsm.umd.edu/jpsm/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36" y="5105400"/>
            <a:ext cx="1431532" cy="14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8310" y="614341"/>
            <a:ext cx="8683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American Community Survey</a:t>
            </a:r>
          </a:p>
          <a:p>
            <a:r>
              <a:rPr lang="en-US" sz="2400" dirty="0" smtClean="0">
                <a:hlinkClick r:id="rId4"/>
              </a:rPr>
              <a:t>http://www.census.gov/acs/www/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86000" y="2209800"/>
            <a:ext cx="624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Decennial Long Form replacement  since 2003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250,000 HUs / month = 3 million / year</a:t>
            </a:r>
          </a:p>
          <a:p>
            <a:r>
              <a:rPr lang="en-US" sz="2400" dirty="0"/>
              <a:t>	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Paper survey with Face-to-Face </a:t>
            </a:r>
            <a:r>
              <a:rPr lang="en-US" sz="2400" dirty="0" err="1" smtClean="0"/>
              <a:t>followup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21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36" y="5105400"/>
            <a:ext cx="1431532" cy="14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8310" y="614341"/>
            <a:ext cx="8683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American Community Survey</a:t>
            </a:r>
          </a:p>
          <a:p>
            <a:r>
              <a:rPr lang="en-US" sz="2400" dirty="0" smtClean="0">
                <a:hlinkClick r:id="rId4"/>
              </a:rPr>
              <a:t>http://www.census.gov/acs/www/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02712" y="1818214"/>
            <a:ext cx="69412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Content Test</a:t>
            </a:r>
          </a:p>
          <a:p>
            <a:pPr marL="0" lvl="1"/>
            <a:r>
              <a:rPr lang="en-US" dirty="0">
                <a:hlinkClick r:id="rId5"/>
              </a:rPr>
              <a:t>http://www.census.gov/acs/www/methodology/2006_report_series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0" lvl="1"/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/>
              <a:t>62,900 </a:t>
            </a:r>
            <a:r>
              <a:rPr lang="en-US" sz="2400" dirty="0" smtClean="0"/>
              <a:t>HUs –Test </a:t>
            </a:r>
            <a:r>
              <a:rPr lang="en-US" sz="2400" dirty="0"/>
              <a:t>vs. Control </a:t>
            </a:r>
            <a:endParaRPr lang="en-US" sz="2400" dirty="0" smtClean="0"/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Tested 21 question variations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Follow-up call to test question reliability</a:t>
            </a:r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36" y="5105400"/>
            <a:ext cx="1431532" cy="14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39887" y="109847"/>
            <a:ext cx="6941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Forced-choice                            vs.                Mark-all-that-apply</a:t>
            </a:r>
            <a:endParaRPr lang="en-US" dirty="0"/>
          </a:p>
          <a:p>
            <a:pPr marL="285750" lvl="1" indent="-285750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1643"/>
            <a:ext cx="3952875" cy="4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1643"/>
            <a:ext cx="3609369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4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11387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0"/>
            <a:ext cx="3033045" cy="203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85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015038" cy="481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6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4286901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83230"/>
            <a:ext cx="3485284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8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214" y="1066800"/>
            <a:ext cx="46101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58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"/>
            <a:ext cx="2951910" cy="431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371600"/>
            <a:ext cx="40957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325" y="4240619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&lt;</a:t>
            </a:r>
            <a:endParaRPr lang="en-US" sz="8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05155" y="4954458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&gt;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7000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8362399" cy="162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1686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2168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6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2799799" cy="54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1686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2168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838200"/>
            <a:ext cx="7620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Survey Work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West Wing Collaborative Cluster</a:t>
            </a:r>
            <a:endParaRPr lang="en-US" sz="2400" dirty="0"/>
          </a:p>
          <a:p>
            <a:pPr lvl="1"/>
            <a:r>
              <a:rPr lang="en-US" dirty="0" smtClean="0">
                <a:hlinkClick r:id="rId5"/>
              </a:rPr>
              <a:t>http://www.cmu.edu/computing/clusters/facilities/west-wing/index.html</a:t>
            </a:r>
            <a:endParaRPr lang="en-US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File Storage Usage Survey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ISO Website Feedback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Virtual Andrew Focus Groups &amp; Survey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Project Management &amp; Process Improvement</a:t>
            </a:r>
          </a:p>
          <a:p>
            <a:endParaRPr lang="en-US" sz="2400" dirty="0" smtClean="0"/>
          </a:p>
          <a:p>
            <a:r>
              <a:rPr lang="en-US" sz="2400" dirty="0" smtClean="0"/>
              <a:t>EDUCAUSE Conferences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39932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EDUCAUSE® is a nonprofit association whose mission is to advance higher education by promoting the intelligent use of information technology. </a:t>
            </a:r>
            <a:endParaRPr lang="en-US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147" y="1484451"/>
            <a:ext cx="38481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9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599" y="654121"/>
            <a:ext cx="1752600" cy="1232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9699" y="2536079"/>
            <a:ext cx="4610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Annual Establishment Survey</a:t>
            </a:r>
          </a:p>
          <a:p>
            <a:endParaRPr lang="en-US" sz="2400" dirty="0"/>
          </a:p>
          <a:p>
            <a:r>
              <a:rPr lang="en-US" sz="2400" dirty="0" smtClean="0"/>
              <a:t>No Sampling</a:t>
            </a:r>
          </a:p>
          <a:p>
            <a:endParaRPr lang="en-US" sz="2400" dirty="0"/>
          </a:p>
          <a:p>
            <a:r>
              <a:rPr lang="en-US" sz="2400" dirty="0" smtClean="0"/>
              <a:t>176 Questions about IT in higher </a:t>
            </a:r>
            <a:r>
              <a:rPr lang="en-US" sz="2400" dirty="0" err="1" smtClean="0"/>
              <a:t>ed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-228600" y="4490096"/>
            <a:ext cx="3848100" cy="2367904"/>
            <a:chOff x="228600" y="680096"/>
            <a:chExt cx="3848100" cy="236790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680096"/>
              <a:ext cx="3848100" cy="188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73618" y="2401669"/>
              <a:ext cx="27580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hlinkClick r:id="rId5"/>
                </a:rPr>
                <a:t>http://www.educause.edu/</a:t>
              </a:r>
              <a:endParaRPr lang="en-US" dirty="0" smtClean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44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2076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Leah Lang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llang@educause.edu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6205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76300"/>
            <a:ext cx="27051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42672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$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42672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75000"/>
                  </a:schemeClr>
                </a:solidFill>
              </a:rPr>
              <a:t>$$$</a:t>
            </a:r>
          </a:p>
        </p:txBody>
      </p:sp>
      <p:sp>
        <p:nvSpPr>
          <p:cNvPr id="6" name="Cross 5"/>
          <p:cNvSpPr/>
          <p:nvPr/>
        </p:nvSpPr>
        <p:spPr>
          <a:xfrm rot="2773842">
            <a:off x="4514707" y="1066494"/>
            <a:ext cx="4048897" cy="4048897"/>
          </a:xfrm>
          <a:prstGeom prst="plus">
            <a:avLst>
              <a:gd name="adj" fmla="val 398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2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214" y="1066800"/>
            <a:ext cx="46101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1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2573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4057650" cy="4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310" y="614341"/>
            <a:ext cx="8683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Department of Statistics – Statistical Consulting Center</a:t>
            </a:r>
          </a:p>
          <a:p>
            <a:r>
              <a:rPr lang="en-US" sz="2400" dirty="0" smtClean="0">
                <a:hlinkClick r:id="rId5"/>
              </a:rPr>
              <a:t>http://scc.stat.psu.edu/</a:t>
            </a: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010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11902" r="8016" b="20899"/>
          <a:stretch/>
        </p:blipFill>
        <p:spPr bwMode="auto">
          <a:xfrm>
            <a:off x="1447800" y="1814670"/>
            <a:ext cx="7181921" cy="406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2573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310" y="614341"/>
            <a:ext cx="8683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Department of Statistics – Statistical Consulting Center</a:t>
            </a:r>
          </a:p>
          <a:p>
            <a:r>
              <a:rPr lang="en-US" sz="2400" dirty="0" smtClean="0">
                <a:hlinkClick r:id="rId5"/>
              </a:rPr>
              <a:t>http://scc.stat.psu.edu/</a:t>
            </a: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065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688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34" y="1416673"/>
            <a:ext cx="3124200" cy="313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37947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4770474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Take an important class during my last semester?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No Way!!</a:t>
            </a:r>
            <a:endParaRPr lang="en-US" dirty="0"/>
          </a:p>
        </p:txBody>
      </p:sp>
      <p:sp>
        <p:nvSpPr>
          <p:cNvPr id="8" name="Cross 7"/>
          <p:cNvSpPr/>
          <p:nvPr/>
        </p:nvSpPr>
        <p:spPr>
          <a:xfrm rot="2773842">
            <a:off x="4514707" y="1066494"/>
            <a:ext cx="4048897" cy="4048897"/>
          </a:xfrm>
          <a:prstGeom prst="plus">
            <a:avLst>
              <a:gd name="adj" fmla="val 398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74" y="1752600"/>
            <a:ext cx="3124200" cy="313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54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662</Words>
  <Application>Microsoft Office PowerPoint</Application>
  <PresentationFormat>On-screen Show (4:3)</PresentationFormat>
  <Paragraphs>159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Leah Lang llang@educause.edu </vt:lpstr>
    </vt:vector>
  </TitlesOfParts>
  <Company>EDUCAUSE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Lang</dc:creator>
  <cp:lastModifiedBy>Leah Lang</cp:lastModifiedBy>
  <cp:revision>13</cp:revision>
  <dcterms:created xsi:type="dcterms:W3CDTF">2012-04-26T12:33:20Z</dcterms:created>
  <dcterms:modified xsi:type="dcterms:W3CDTF">2012-04-26T18:16:24Z</dcterms:modified>
</cp:coreProperties>
</file>