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4" r:id="rId6"/>
    <p:sldId id="268" r:id="rId7"/>
    <p:sldId id="269" r:id="rId8"/>
    <p:sldId id="271" r:id="rId9"/>
    <p:sldId id="270" r:id="rId10"/>
    <p:sldId id="272" r:id="rId11"/>
    <p:sldId id="273" r:id="rId12"/>
    <p:sldId id="274" r:id="rId13"/>
    <p:sldId id="275" r:id="rId14"/>
    <p:sldId id="277" r:id="rId15"/>
    <p:sldId id="276" r:id="rId16"/>
    <p:sldId id="278" r:id="rId17"/>
    <p:sldId id="279" r:id="rId18"/>
    <p:sldId id="280" r:id="rId19"/>
    <p:sldId id="282" r:id="rId20"/>
    <p:sldId id="260" r:id="rId21"/>
    <p:sldId id="261" r:id="rId22"/>
    <p:sldId id="262" r:id="rId23"/>
    <p:sldId id="263" r:id="rId24"/>
    <p:sldId id="281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292" autoAdjust="0"/>
    <p:restoredTop sz="94660"/>
  </p:normalViewPr>
  <p:slideViewPr>
    <p:cSldViewPr>
      <p:cViewPr varScale="1">
        <p:scale>
          <a:sx n="45" d="100"/>
          <a:sy n="45" d="100"/>
        </p:scale>
        <p:origin x="-6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11C8EE-88DA-4354-A9AF-9D76F531E1C5}" type="datetimeFigureOut">
              <a:rPr lang="en-US" smtClean="0"/>
              <a:t>4/30/2007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AB5BB2-4E43-48A1-9BA4-A7F1DD047E5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AB5BB2-4E43-48A1-9BA4-A7F1DD047E57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AB5BB2-4E43-48A1-9BA4-A7F1DD047E57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AB5BB2-4E43-48A1-9BA4-A7F1DD047E57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AB5BB2-4E43-48A1-9BA4-A7F1DD047E57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AB5BB2-4E43-48A1-9BA4-A7F1DD047E57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AB5BB2-4E43-48A1-9BA4-A7F1DD047E57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AB5BB2-4E43-48A1-9BA4-A7F1DD047E57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AB5BB2-4E43-48A1-9BA4-A7F1DD047E57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AB5BB2-4E43-48A1-9BA4-A7F1DD047E57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AB5BB2-4E43-48A1-9BA4-A7F1DD047E57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AB5BB2-4E43-48A1-9BA4-A7F1DD047E57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AB5BB2-4E43-48A1-9BA4-A7F1DD047E57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48E918-5870-4885-864C-85BD8FF6A11B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48E918-5870-4885-864C-85BD8FF6A11B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48E918-5870-4885-864C-85BD8FF6A11B}" type="slidenum">
              <a:rPr lang="en-US" smtClean="0"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48E918-5870-4885-864C-85BD8FF6A11B}" type="slidenum">
              <a:rPr lang="en-US" smtClean="0"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AB5BB2-4E43-48A1-9BA4-A7F1DD047E57}" type="slidenum">
              <a:rPr lang="en-US" smtClean="0"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AB5BB2-4E43-48A1-9BA4-A7F1DD047E57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AB5BB2-4E43-48A1-9BA4-A7F1DD047E57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48E918-5870-4885-864C-85BD8FF6A11B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AB5BB2-4E43-48A1-9BA4-A7F1DD047E57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AB5BB2-4E43-48A1-9BA4-A7F1DD047E57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AB5BB2-4E43-48A1-9BA4-A7F1DD047E57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AB5BB2-4E43-48A1-9BA4-A7F1DD047E57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9F70-9E48-4C37-B9B9-E61D9F3408CA}" type="datetimeFigureOut">
              <a:rPr lang="en-US" smtClean="0"/>
              <a:t>4/30/2007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DEC89-370B-40E2-BA57-A1C3398A4F0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9F70-9E48-4C37-B9B9-E61D9F3408CA}" type="datetimeFigureOut">
              <a:rPr lang="en-US" smtClean="0"/>
              <a:t>4/30/2007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DEC89-370B-40E2-BA57-A1C3398A4F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9F70-9E48-4C37-B9B9-E61D9F3408CA}" type="datetimeFigureOut">
              <a:rPr lang="en-US" smtClean="0"/>
              <a:t>4/30/2007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DEC89-370B-40E2-BA57-A1C3398A4F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9F70-9E48-4C37-B9B9-E61D9F3408CA}" type="datetimeFigureOut">
              <a:rPr lang="en-US" smtClean="0"/>
              <a:t>4/30/2007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DEC89-370B-40E2-BA57-A1C3398A4F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9F70-9E48-4C37-B9B9-E61D9F3408CA}" type="datetimeFigureOut">
              <a:rPr lang="en-US" smtClean="0"/>
              <a:t>4/30/2007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DEC89-370B-40E2-BA57-A1C3398A4F0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9F70-9E48-4C37-B9B9-E61D9F3408CA}" type="datetimeFigureOut">
              <a:rPr lang="en-US" smtClean="0"/>
              <a:t>4/30/2007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DEC89-370B-40E2-BA57-A1C3398A4F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9F70-9E48-4C37-B9B9-E61D9F3408CA}" type="datetimeFigureOut">
              <a:rPr lang="en-US" smtClean="0"/>
              <a:t>4/30/2007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DEC89-370B-40E2-BA57-A1C3398A4F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9F70-9E48-4C37-B9B9-E61D9F3408CA}" type="datetimeFigureOut">
              <a:rPr lang="en-US" smtClean="0"/>
              <a:t>4/30/2007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DEC89-370B-40E2-BA57-A1C3398A4F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9F70-9E48-4C37-B9B9-E61D9F3408CA}" type="datetimeFigureOut">
              <a:rPr lang="en-US" smtClean="0"/>
              <a:t>4/30/2007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DEC89-370B-40E2-BA57-A1C3398A4F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9F70-9E48-4C37-B9B9-E61D9F3408CA}" type="datetimeFigureOut">
              <a:rPr lang="en-US" smtClean="0"/>
              <a:t>4/30/2007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DEC89-370B-40E2-BA57-A1C3398A4F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9F70-9E48-4C37-B9B9-E61D9F3408CA}" type="datetimeFigureOut">
              <a:rPr lang="en-US" smtClean="0"/>
              <a:t>4/30/2007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0CDEC89-370B-40E2-BA57-A1C3398A4F0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9729F70-9E48-4C37-B9B9-E61D9F3408CA}" type="datetimeFigureOut">
              <a:rPr lang="en-US" smtClean="0"/>
              <a:t>4/30/2007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0CDEC89-370B-40E2-BA57-A1C3398A4F0E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Biochemical Markers of Neuron Growth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80772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Team: Andrew Crossett and Steve </a:t>
            </a:r>
            <a:r>
              <a:rPr lang="en-US" dirty="0" err="1" smtClean="0"/>
              <a:t>Wasik</a:t>
            </a:r>
            <a:endParaRPr lang="en-US" dirty="0" smtClean="0"/>
          </a:p>
          <a:p>
            <a:r>
              <a:rPr lang="en-US" dirty="0" smtClean="0"/>
              <a:t>Collaborator: Alison Barth (Biology Department, CMU)</a:t>
            </a:r>
          </a:p>
          <a:p>
            <a:r>
              <a:rPr lang="en-US" dirty="0" smtClean="0"/>
              <a:t>Advisor: Brian Junker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Mixture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a mixture model?</a:t>
            </a:r>
          </a:p>
          <a:p>
            <a:pPr lvl="1"/>
            <a:r>
              <a:rPr lang="en-US" dirty="0" smtClean="0"/>
              <a:t>A distribution composed of a combination of distributions</a:t>
            </a:r>
          </a:p>
          <a:p>
            <a:r>
              <a:rPr lang="en-US" dirty="0" smtClean="0"/>
              <a:t>Why use a mixture model?</a:t>
            </a:r>
          </a:p>
          <a:p>
            <a:pPr lvl="1"/>
            <a:r>
              <a:rPr lang="en-US" dirty="0" smtClean="0"/>
              <a:t>There is visual evidence of multiple modes in the population of rise times.</a:t>
            </a:r>
          </a:p>
          <a:p>
            <a:pPr lvl="2"/>
            <a:r>
              <a:rPr lang="en-US" dirty="0" smtClean="0"/>
              <a:t>Could be evidence towards clusters of synapses with similar rise times.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Fitting a Mixture Model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Density Plot for pooled data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>
          <a:xfrm>
            <a:off x="4648200" y="1828800"/>
            <a:ext cx="4194175" cy="639762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Mclust</a:t>
            </a:r>
            <a:r>
              <a:rPr lang="en-US" dirty="0" smtClean="0"/>
              <a:t> Estimation for pooled data</a:t>
            </a:r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tretch>
            <a:fillRect/>
          </a:stretch>
        </p:blipFill>
        <p:spPr bwMode="auto">
          <a:xfrm>
            <a:off x="550738" y="2514600"/>
            <a:ext cx="3853111" cy="384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/>
          <a:stretch>
            <a:fillRect/>
          </a:stretch>
        </p:blipFill>
        <p:spPr bwMode="auto">
          <a:xfrm>
            <a:off x="4739357" y="2514600"/>
            <a:ext cx="3853111" cy="384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Mclust</a:t>
            </a:r>
            <a:r>
              <a:rPr lang="en-US" dirty="0" smtClean="0"/>
              <a:t> fit the data with a combination of 5 normal random variables.</a:t>
            </a:r>
          </a:p>
          <a:p>
            <a:r>
              <a:rPr lang="en-US" dirty="0" err="1" smtClean="0"/>
              <a:t>Kolmogorov</a:t>
            </a:r>
            <a:r>
              <a:rPr lang="en-US" dirty="0" smtClean="0"/>
              <a:t>-Smirnov Test shows that these distributions are </a:t>
            </a:r>
            <a:r>
              <a:rPr lang="en-US" dirty="0" smtClean="0"/>
              <a:t>not significantly </a:t>
            </a:r>
            <a:r>
              <a:rPr lang="en-US" dirty="0" smtClean="0"/>
              <a:t>different from one another (p = </a:t>
            </a:r>
            <a:r>
              <a:rPr lang="en-US" dirty="0" smtClean="0"/>
              <a:t>0.18 )</a:t>
            </a:r>
          </a:p>
          <a:p>
            <a:r>
              <a:rPr lang="en-US" dirty="0" smtClean="0"/>
              <a:t>Looks can be deceiving!</a:t>
            </a:r>
          </a:p>
          <a:p>
            <a:pPr lvl="1"/>
            <a:r>
              <a:rPr lang="en-US" dirty="0" smtClean="0"/>
              <a:t>Not all cells are measured equally</a:t>
            </a:r>
          </a:p>
          <a:p>
            <a:pPr lvl="1"/>
            <a:r>
              <a:rPr lang="en-US" dirty="0" smtClean="0"/>
              <a:t>We ran the </a:t>
            </a:r>
            <a:r>
              <a:rPr lang="en-US" dirty="0" err="1" smtClean="0"/>
              <a:t>Mclust</a:t>
            </a:r>
            <a:r>
              <a:rPr lang="en-US" dirty="0" smtClean="0"/>
              <a:t> software on the pooled data, which was dominated by cells with many observations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Cell to Cell Comparison</a:t>
            </a:r>
            <a:endParaRPr lang="en-US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 bwMode="auto">
          <a:xfrm>
            <a:off x="4648200" y="2121976"/>
            <a:ext cx="4038600" cy="4031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7" name="Picture 5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57200" y="2121976"/>
            <a:ext cx="4038600" cy="4031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Closer look…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Clearly, the cell with over twice as many observations looks more like original density estimate</a:t>
            </a:r>
          </a:p>
          <a:p>
            <a:r>
              <a:rPr lang="en-US" dirty="0" err="1" smtClean="0"/>
              <a:t>Kolmogorov</a:t>
            </a:r>
            <a:r>
              <a:rPr lang="en-US" dirty="0" smtClean="0"/>
              <a:t>-Smirnov Test shows that these distributions are very different from one another (</a:t>
            </a:r>
            <a:r>
              <a:rPr lang="en-US" dirty="0" smtClean="0"/>
              <a:t>p = 0.0026 </a:t>
            </a:r>
            <a:r>
              <a:rPr lang="en-US" dirty="0" smtClean="0"/>
              <a:t>)</a:t>
            </a:r>
          </a:p>
          <a:p>
            <a:r>
              <a:rPr lang="en-US" dirty="0" smtClean="0"/>
              <a:t>A mixed effects model is an appropriate tool to analyze across cells with different distributions. We are in the process of modeling the cell as the random effect. (for future work).   </a:t>
            </a: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7200" y="2121976"/>
            <a:ext cx="4038600" cy="4031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82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Green (GFP +) vs. Non-Green (GFP -)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Wanted to see if there were differences between Green cells and Non-Green cells within and between each group</a:t>
            </a:r>
          </a:p>
          <a:p>
            <a:r>
              <a:rPr lang="en-US" dirty="0" smtClean="0"/>
              <a:t>Ran two-way ANOVA with interaction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Rise Times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Group </a:t>
            </a:r>
            <a:r>
              <a:rPr lang="en-US" dirty="0" smtClean="0"/>
              <a:t>: p = </a:t>
            </a:r>
            <a:r>
              <a:rPr lang="en-US" dirty="0" smtClean="0"/>
              <a:t>3.539e-05</a:t>
            </a:r>
          </a:p>
          <a:p>
            <a:r>
              <a:rPr lang="en-US" dirty="0" smtClean="0"/>
              <a:t>Green: p </a:t>
            </a:r>
            <a:r>
              <a:rPr lang="en-US" dirty="0" smtClean="0"/>
              <a:t>= </a:t>
            </a:r>
            <a:r>
              <a:rPr lang="en-US" dirty="0" smtClean="0"/>
              <a:t>0.5557</a:t>
            </a:r>
          </a:p>
          <a:p>
            <a:r>
              <a:rPr lang="en-US" dirty="0" smtClean="0"/>
              <a:t>Interaction: p = 0.3925</a:t>
            </a:r>
            <a:endParaRPr lang="en-US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7200" y="2121976"/>
            <a:ext cx="4038600" cy="4031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Decay Times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Group : p =  0.9396</a:t>
            </a:r>
          </a:p>
          <a:p>
            <a:r>
              <a:rPr lang="en-US" dirty="0" smtClean="0"/>
              <a:t>Green: p = 0.5744</a:t>
            </a:r>
          </a:p>
          <a:p>
            <a:r>
              <a:rPr lang="en-US" dirty="0" smtClean="0"/>
              <a:t>Interaction: p = 0.2493</a:t>
            </a:r>
          </a:p>
          <a:p>
            <a:endParaRPr lang="en-US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7200" y="2121976"/>
            <a:ext cx="4038600" cy="4031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Amplitude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Group : p =   0.0527</a:t>
            </a:r>
          </a:p>
          <a:p>
            <a:r>
              <a:rPr lang="en-US" dirty="0" smtClean="0"/>
              <a:t>Green: p = 0.6937</a:t>
            </a:r>
          </a:p>
          <a:p>
            <a:r>
              <a:rPr lang="en-US" dirty="0" smtClean="0"/>
              <a:t>Interaction: p = 0.6715</a:t>
            </a:r>
          </a:p>
          <a:p>
            <a:endParaRPr lang="en-US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7200" y="2121976"/>
            <a:ext cx="4038600" cy="4031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Next, we analyzed the observations in the first and third quartiles</a:t>
            </a:r>
          </a:p>
          <a:p>
            <a:pPr lvl="1"/>
            <a:r>
              <a:rPr lang="en-US" dirty="0" smtClean="0"/>
              <a:t>This is because it was hypothesized that “green” cells have longer dendrites than “non-green” cells</a:t>
            </a:r>
          </a:p>
          <a:p>
            <a:pPr lvl="2"/>
            <a:r>
              <a:rPr lang="en-US" dirty="0" smtClean="0"/>
              <a:t>Green cells should have many more long rise times in third quartile than non-green cells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Groups of Mice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Control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Mice have no whiskers removed</a:t>
            </a:r>
          </a:p>
          <a:p>
            <a:pPr>
              <a:lnSpc>
                <a:spcPct val="90000"/>
              </a:lnSpc>
            </a:pPr>
            <a:r>
              <a:rPr lang="en-US" dirty="0"/>
              <a:t>Spared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Mice have all but one whisker removed, Neurons extracted are from </a:t>
            </a:r>
            <a:r>
              <a:rPr lang="en-US" dirty="0" smtClean="0"/>
              <a:t>are of brain that maps to that specific whisker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Deprived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Mice have all but one </a:t>
            </a:r>
            <a:r>
              <a:rPr lang="en-US" dirty="0" smtClean="0"/>
              <a:t>whisker </a:t>
            </a:r>
            <a:r>
              <a:rPr lang="en-US" dirty="0"/>
              <a:t>removed, Neurons extracted are in proximity </a:t>
            </a:r>
            <a:r>
              <a:rPr lang="en-US" dirty="0" smtClean="0"/>
              <a:t>to the neurons extracted for Spared</a:t>
            </a: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3962400" y="2286000"/>
            <a:ext cx="762000" cy="6858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 flipH="1">
            <a:off x="2438400" y="2971800"/>
            <a:ext cx="15240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4724400" y="2971800"/>
            <a:ext cx="18288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 flipV="1">
            <a:off x="4343400" y="914400"/>
            <a:ext cx="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6" name="Freeform 8"/>
          <p:cNvSpPr>
            <a:spLocks/>
          </p:cNvSpPr>
          <p:nvPr/>
        </p:nvSpPr>
        <p:spPr bwMode="auto">
          <a:xfrm>
            <a:off x="3581400" y="2438400"/>
            <a:ext cx="381000" cy="304800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96" y="8"/>
              </a:cxn>
              <a:cxn ang="0">
                <a:pos x="96" y="56"/>
              </a:cxn>
              <a:cxn ang="0">
                <a:pos x="96" y="344"/>
              </a:cxn>
              <a:cxn ang="0">
                <a:pos x="144" y="152"/>
              </a:cxn>
              <a:cxn ang="0">
                <a:pos x="192" y="56"/>
              </a:cxn>
              <a:cxn ang="0">
                <a:pos x="336" y="8"/>
              </a:cxn>
            </a:cxnLst>
            <a:rect l="0" t="0" r="r" b="b"/>
            <a:pathLst>
              <a:path w="336" h="360">
                <a:moveTo>
                  <a:pt x="0" y="8"/>
                </a:moveTo>
                <a:cubicBezTo>
                  <a:pt x="40" y="4"/>
                  <a:pt x="80" y="0"/>
                  <a:pt x="96" y="8"/>
                </a:cubicBezTo>
                <a:cubicBezTo>
                  <a:pt x="112" y="16"/>
                  <a:pt x="96" y="0"/>
                  <a:pt x="96" y="56"/>
                </a:cubicBezTo>
                <a:cubicBezTo>
                  <a:pt x="96" y="112"/>
                  <a:pt x="88" y="328"/>
                  <a:pt x="96" y="344"/>
                </a:cubicBezTo>
                <a:cubicBezTo>
                  <a:pt x="104" y="360"/>
                  <a:pt x="128" y="200"/>
                  <a:pt x="144" y="152"/>
                </a:cubicBezTo>
                <a:cubicBezTo>
                  <a:pt x="160" y="104"/>
                  <a:pt x="160" y="80"/>
                  <a:pt x="192" y="56"/>
                </a:cubicBezTo>
                <a:cubicBezTo>
                  <a:pt x="224" y="32"/>
                  <a:pt x="312" y="16"/>
                  <a:pt x="336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7" name="Oval 9"/>
          <p:cNvSpPr>
            <a:spLocks noChangeArrowheads="1"/>
          </p:cNvSpPr>
          <p:nvPr/>
        </p:nvSpPr>
        <p:spPr bwMode="auto">
          <a:xfrm>
            <a:off x="3505200" y="2895600"/>
            <a:ext cx="76200" cy="762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Oval 10"/>
          <p:cNvSpPr>
            <a:spLocks noChangeArrowheads="1"/>
          </p:cNvSpPr>
          <p:nvPr/>
        </p:nvSpPr>
        <p:spPr bwMode="auto">
          <a:xfrm>
            <a:off x="3733800" y="3048000"/>
            <a:ext cx="76200" cy="762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9" name="Oval 11"/>
          <p:cNvSpPr>
            <a:spLocks noChangeArrowheads="1"/>
          </p:cNvSpPr>
          <p:nvPr/>
        </p:nvSpPr>
        <p:spPr bwMode="auto">
          <a:xfrm>
            <a:off x="4191000" y="1981200"/>
            <a:ext cx="76200" cy="762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0" name="Oval 12"/>
          <p:cNvSpPr>
            <a:spLocks noChangeArrowheads="1"/>
          </p:cNvSpPr>
          <p:nvPr/>
        </p:nvSpPr>
        <p:spPr bwMode="auto">
          <a:xfrm>
            <a:off x="5105400" y="3048000"/>
            <a:ext cx="76200" cy="762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1" name="Oval 13"/>
          <p:cNvSpPr>
            <a:spLocks noChangeArrowheads="1"/>
          </p:cNvSpPr>
          <p:nvPr/>
        </p:nvSpPr>
        <p:spPr bwMode="auto">
          <a:xfrm>
            <a:off x="4800600" y="2819400"/>
            <a:ext cx="76200" cy="762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2" name="Oval 14"/>
          <p:cNvSpPr>
            <a:spLocks noChangeArrowheads="1"/>
          </p:cNvSpPr>
          <p:nvPr/>
        </p:nvSpPr>
        <p:spPr bwMode="auto">
          <a:xfrm>
            <a:off x="3810000" y="2819400"/>
            <a:ext cx="76200" cy="762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3" name="Oval 15"/>
          <p:cNvSpPr>
            <a:spLocks noChangeArrowheads="1"/>
          </p:cNvSpPr>
          <p:nvPr/>
        </p:nvSpPr>
        <p:spPr bwMode="auto">
          <a:xfrm>
            <a:off x="4419600" y="1600200"/>
            <a:ext cx="76200" cy="762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>
            <a:off x="2514600" y="3276600"/>
            <a:ext cx="152400" cy="76200"/>
          </a:xfrm>
          <a:prstGeom prst="diamond">
            <a:avLst/>
          </a:prstGeom>
          <a:solidFill>
            <a:srgbClr val="FF00FF"/>
          </a:solidFill>
          <a:ln w="9525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0" name="AutoShape 22"/>
          <p:cNvSpPr>
            <a:spLocks noChangeArrowheads="1"/>
          </p:cNvSpPr>
          <p:nvPr/>
        </p:nvSpPr>
        <p:spPr bwMode="auto">
          <a:xfrm>
            <a:off x="2667000" y="2971800"/>
            <a:ext cx="152400" cy="76200"/>
          </a:xfrm>
          <a:prstGeom prst="diamond">
            <a:avLst/>
          </a:prstGeom>
          <a:solidFill>
            <a:srgbClr val="FF00FF"/>
          </a:solidFill>
          <a:ln w="9525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1" name="AutoShape 23"/>
          <p:cNvSpPr>
            <a:spLocks noChangeArrowheads="1"/>
          </p:cNvSpPr>
          <p:nvPr/>
        </p:nvSpPr>
        <p:spPr bwMode="auto">
          <a:xfrm>
            <a:off x="6019800" y="3200400"/>
            <a:ext cx="152400" cy="76200"/>
          </a:xfrm>
          <a:prstGeom prst="diamond">
            <a:avLst/>
          </a:prstGeom>
          <a:solidFill>
            <a:srgbClr val="FF00FF"/>
          </a:solidFill>
          <a:ln w="9525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3" name="AutoShape 25"/>
          <p:cNvSpPr>
            <a:spLocks noChangeArrowheads="1"/>
          </p:cNvSpPr>
          <p:nvPr/>
        </p:nvSpPr>
        <p:spPr bwMode="auto">
          <a:xfrm>
            <a:off x="6248400" y="3048000"/>
            <a:ext cx="152400" cy="76200"/>
          </a:xfrm>
          <a:prstGeom prst="diamond">
            <a:avLst/>
          </a:prstGeom>
          <a:solidFill>
            <a:srgbClr val="FF00FF"/>
          </a:solidFill>
          <a:ln w="9525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5" name="Freeform 27"/>
          <p:cNvSpPr>
            <a:spLocks/>
          </p:cNvSpPr>
          <p:nvPr/>
        </p:nvSpPr>
        <p:spPr bwMode="auto">
          <a:xfrm>
            <a:off x="6019800" y="2667000"/>
            <a:ext cx="685800" cy="2794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6" name="AutoShape 28"/>
          <p:cNvSpPr>
            <a:spLocks noChangeArrowheads="1"/>
          </p:cNvSpPr>
          <p:nvPr/>
        </p:nvSpPr>
        <p:spPr bwMode="auto">
          <a:xfrm>
            <a:off x="3962400" y="4724400"/>
            <a:ext cx="762000" cy="685800"/>
          </a:xfrm>
          <a:prstGeom prst="triangle">
            <a:avLst>
              <a:gd name="adj" fmla="val 50000"/>
            </a:avLst>
          </a:prstGeom>
          <a:solidFill>
            <a:srgbClr val="00FF00"/>
          </a:solidFill>
          <a:ln w="3810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7" name="Line 29"/>
          <p:cNvSpPr>
            <a:spLocks noChangeShapeType="1"/>
          </p:cNvSpPr>
          <p:nvPr/>
        </p:nvSpPr>
        <p:spPr bwMode="auto">
          <a:xfrm flipH="1">
            <a:off x="304800" y="5410200"/>
            <a:ext cx="3657600" cy="6096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8" name="Line 30"/>
          <p:cNvSpPr>
            <a:spLocks noChangeShapeType="1"/>
          </p:cNvSpPr>
          <p:nvPr/>
        </p:nvSpPr>
        <p:spPr bwMode="auto">
          <a:xfrm>
            <a:off x="4724400" y="5410200"/>
            <a:ext cx="4038600" cy="4572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9" name="Line 31"/>
          <p:cNvSpPr>
            <a:spLocks noChangeShapeType="1"/>
          </p:cNvSpPr>
          <p:nvPr/>
        </p:nvSpPr>
        <p:spPr bwMode="auto">
          <a:xfrm flipV="1">
            <a:off x="4343400" y="3429000"/>
            <a:ext cx="0" cy="13716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80" name="Freeform 32"/>
          <p:cNvSpPr>
            <a:spLocks/>
          </p:cNvSpPr>
          <p:nvPr/>
        </p:nvSpPr>
        <p:spPr bwMode="auto">
          <a:xfrm>
            <a:off x="3581400" y="4876800"/>
            <a:ext cx="381000" cy="304800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96" y="8"/>
              </a:cxn>
              <a:cxn ang="0">
                <a:pos x="96" y="56"/>
              </a:cxn>
              <a:cxn ang="0">
                <a:pos x="96" y="344"/>
              </a:cxn>
              <a:cxn ang="0">
                <a:pos x="144" y="152"/>
              </a:cxn>
              <a:cxn ang="0">
                <a:pos x="192" y="56"/>
              </a:cxn>
              <a:cxn ang="0">
                <a:pos x="336" y="8"/>
              </a:cxn>
            </a:cxnLst>
            <a:rect l="0" t="0" r="r" b="b"/>
            <a:pathLst>
              <a:path w="336" h="360">
                <a:moveTo>
                  <a:pt x="0" y="8"/>
                </a:moveTo>
                <a:cubicBezTo>
                  <a:pt x="40" y="4"/>
                  <a:pt x="80" y="0"/>
                  <a:pt x="96" y="8"/>
                </a:cubicBezTo>
                <a:cubicBezTo>
                  <a:pt x="112" y="16"/>
                  <a:pt x="96" y="0"/>
                  <a:pt x="96" y="56"/>
                </a:cubicBezTo>
                <a:cubicBezTo>
                  <a:pt x="96" y="112"/>
                  <a:pt x="88" y="328"/>
                  <a:pt x="96" y="344"/>
                </a:cubicBezTo>
                <a:cubicBezTo>
                  <a:pt x="104" y="360"/>
                  <a:pt x="128" y="200"/>
                  <a:pt x="144" y="152"/>
                </a:cubicBezTo>
                <a:cubicBezTo>
                  <a:pt x="160" y="104"/>
                  <a:pt x="160" y="80"/>
                  <a:pt x="192" y="56"/>
                </a:cubicBezTo>
                <a:cubicBezTo>
                  <a:pt x="224" y="32"/>
                  <a:pt x="312" y="16"/>
                  <a:pt x="336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81" name="Oval 33"/>
          <p:cNvSpPr>
            <a:spLocks noChangeArrowheads="1"/>
          </p:cNvSpPr>
          <p:nvPr/>
        </p:nvSpPr>
        <p:spPr bwMode="auto">
          <a:xfrm>
            <a:off x="3505200" y="5334000"/>
            <a:ext cx="76200" cy="762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2" name="Oval 34"/>
          <p:cNvSpPr>
            <a:spLocks noChangeArrowheads="1"/>
          </p:cNvSpPr>
          <p:nvPr/>
        </p:nvSpPr>
        <p:spPr bwMode="auto">
          <a:xfrm>
            <a:off x="3733800" y="5486400"/>
            <a:ext cx="76200" cy="762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3" name="Oval 35"/>
          <p:cNvSpPr>
            <a:spLocks noChangeArrowheads="1"/>
          </p:cNvSpPr>
          <p:nvPr/>
        </p:nvSpPr>
        <p:spPr bwMode="auto">
          <a:xfrm>
            <a:off x="4191000" y="4419600"/>
            <a:ext cx="76200" cy="762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4" name="Oval 36"/>
          <p:cNvSpPr>
            <a:spLocks noChangeArrowheads="1"/>
          </p:cNvSpPr>
          <p:nvPr/>
        </p:nvSpPr>
        <p:spPr bwMode="auto">
          <a:xfrm>
            <a:off x="5105400" y="5486400"/>
            <a:ext cx="76200" cy="762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5" name="Oval 37"/>
          <p:cNvSpPr>
            <a:spLocks noChangeArrowheads="1"/>
          </p:cNvSpPr>
          <p:nvPr/>
        </p:nvSpPr>
        <p:spPr bwMode="auto">
          <a:xfrm>
            <a:off x="4800600" y="5257800"/>
            <a:ext cx="76200" cy="762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6" name="Oval 38"/>
          <p:cNvSpPr>
            <a:spLocks noChangeArrowheads="1"/>
          </p:cNvSpPr>
          <p:nvPr/>
        </p:nvSpPr>
        <p:spPr bwMode="auto">
          <a:xfrm>
            <a:off x="3810000" y="5257800"/>
            <a:ext cx="76200" cy="762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7" name="Oval 39"/>
          <p:cNvSpPr>
            <a:spLocks noChangeArrowheads="1"/>
          </p:cNvSpPr>
          <p:nvPr/>
        </p:nvSpPr>
        <p:spPr bwMode="auto">
          <a:xfrm>
            <a:off x="4419600" y="4038600"/>
            <a:ext cx="76200" cy="762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8" name="AutoShape 40"/>
          <p:cNvSpPr>
            <a:spLocks noChangeArrowheads="1"/>
          </p:cNvSpPr>
          <p:nvPr/>
        </p:nvSpPr>
        <p:spPr bwMode="auto">
          <a:xfrm>
            <a:off x="2514600" y="5715000"/>
            <a:ext cx="152400" cy="76200"/>
          </a:xfrm>
          <a:prstGeom prst="diamond">
            <a:avLst/>
          </a:prstGeom>
          <a:solidFill>
            <a:srgbClr val="FF00FF"/>
          </a:solidFill>
          <a:ln w="9525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9" name="AutoShape 41"/>
          <p:cNvSpPr>
            <a:spLocks noChangeArrowheads="1"/>
          </p:cNvSpPr>
          <p:nvPr/>
        </p:nvSpPr>
        <p:spPr bwMode="auto">
          <a:xfrm>
            <a:off x="2667000" y="5486400"/>
            <a:ext cx="152400" cy="76200"/>
          </a:xfrm>
          <a:prstGeom prst="diamond">
            <a:avLst/>
          </a:prstGeom>
          <a:solidFill>
            <a:srgbClr val="FF00FF"/>
          </a:solidFill>
          <a:ln w="9525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0" name="AutoShape 42"/>
          <p:cNvSpPr>
            <a:spLocks noChangeArrowheads="1"/>
          </p:cNvSpPr>
          <p:nvPr/>
        </p:nvSpPr>
        <p:spPr bwMode="auto">
          <a:xfrm>
            <a:off x="6019800" y="5638800"/>
            <a:ext cx="152400" cy="76200"/>
          </a:xfrm>
          <a:prstGeom prst="diamond">
            <a:avLst/>
          </a:prstGeom>
          <a:solidFill>
            <a:srgbClr val="FF00FF"/>
          </a:solidFill>
          <a:ln w="9525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1" name="AutoShape 43"/>
          <p:cNvSpPr>
            <a:spLocks noChangeArrowheads="1"/>
          </p:cNvSpPr>
          <p:nvPr/>
        </p:nvSpPr>
        <p:spPr bwMode="auto">
          <a:xfrm>
            <a:off x="6248400" y="5486400"/>
            <a:ext cx="152400" cy="76200"/>
          </a:xfrm>
          <a:prstGeom prst="diamond">
            <a:avLst/>
          </a:prstGeom>
          <a:solidFill>
            <a:srgbClr val="FF00FF"/>
          </a:solidFill>
          <a:ln w="9525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2" name="Freeform 44"/>
          <p:cNvSpPr>
            <a:spLocks/>
          </p:cNvSpPr>
          <p:nvPr/>
        </p:nvSpPr>
        <p:spPr bwMode="auto">
          <a:xfrm>
            <a:off x="6019800" y="5105400"/>
            <a:ext cx="685800" cy="2794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93" name="AutoShape 45"/>
          <p:cNvSpPr>
            <a:spLocks noChangeArrowheads="1"/>
          </p:cNvSpPr>
          <p:nvPr/>
        </p:nvSpPr>
        <p:spPr bwMode="auto">
          <a:xfrm>
            <a:off x="1524000" y="5638800"/>
            <a:ext cx="152400" cy="76200"/>
          </a:xfrm>
          <a:prstGeom prst="diamond">
            <a:avLst/>
          </a:prstGeom>
          <a:solidFill>
            <a:srgbClr val="FF00FF"/>
          </a:solidFill>
          <a:ln w="9525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4" name="AutoShape 46"/>
          <p:cNvSpPr>
            <a:spLocks noChangeArrowheads="1"/>
          </p:cNvSpPr>
          <p:nvPr/>
        </p:nvSpPr>
        <p:spPr bwMode="auto">
          <a:xfrm>
            <a:off x="533400" y="5791200"/>
            <a:ext cx="152400" cy="76200"/>
          </a:xfrm>
          <a:prstGeom prst="diamond">
            <a:avLst/>
          </a:prstGeom>
          <a:solidFill>
            <a:srgbClr val="FF00FF"/>
          </a:solidFill>
          <a:ln w="9525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5" name="AutoShape 47"/>
          <p:cNvSpPr>
            <a:spLocks noChangeArrowheads="1"/>
          </p:cNvSpPr>
          <p:nvPr/>
        </p:nvSpPr>
        <p:spPr bwMode="auto">
          <a:xfrm>
            <a:off x="1066800" y="5943600"/>
            <a:ext cx="152400" cy="76200"/>
          </a:xfrm>
          <a:prstGeom prst="diamond">
            <a:avLst/>
          </a:prstGeom>
          <a:solidFill>
            <a:srgbClr val="FF00FF"/>
          </a:solidFill>
          <a:ln w="9525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6" name="AutoShape 48"/>
          <p:cNvSpPr>
            <a:spLocks noChangeArrowheads="1"/>
          </p:cNvSpPr>
          <p:nvPr/>
        </p:nvSpPr>
        <p:spPr bwMode="auto">
          <a:xfrm>
            <a:off x="8534400" y="5715000"/>
            <a:ext cx="152400" cy="76200"/>
          </a:xfrm>
          <a:prstGeom prst="diamond">
            <a:avLst/>
          </a:prstGeom>
          <a:solidFill>
            <a:srgbClr val="FF00FF"/>
          </a:solidFill>
          <a:ln w="9525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7" name="AutoShape 49"/>
          <p:cNvSpPr>
            <a:spLocks noChangeArrowheads="1"/>
          </p:cNvSpPr>
          <p:nvPr/>
        </p:nvSpPr>
        <p:spPr bwMode="auto">
          <a:xfrm>
            <a:off x="8229600" y="5867400"/>
            <a:ext cx="152400" cy="76200"/>
          </a:xfrm>
          <a:prstGeom prst="diamond">
            <a:avLst/>
          </a:prstGeom>
          <a:solidFill>
            <a:srgbClr val="FF00FF"/>
          </a:solidFill>
          <a:ln w="9525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8" name="AutoShape 50"/>
          <p:cNvSpPr>
            <a:spLocks noChangeArrowheads="1"/>
          </p:cNvSpPr>
          <p:nvPr/>
        </p:nvSpPr>
        <p:spPr bwMode="auto">
          <a:xfrm>
            <a:off x="7848600" y="5638800"/>
            <a:ext cx="152400" cy="76200"/>
          </a:xfrm>
          <a:prstGeom prst="diamond">
            <a:avLst/>
          </a:prstGeom>
          <a:solidFill>
            <a:srgbClr val="FF00FF"/>
          </a:solidFill>
          <a:ln w="9525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9" name="AutoShape 51"/>
          <p:cNvSpPr>
            <a:spLocks noChangeArrowheads="1"/>
          </p:cNvSpPr>
          <p:nvPr/>
        </p:nvSpPr>
        <p:spPr bwMode="auto">
          <a:xfrm>
            <a:off x="7467600" y="5791200"/>
            <a:ext cx="152400" cy="76200"/>
          </a:xfrm>
          <a:prstGeom prst="diamond">
            <a:avLst/>
          </a:prstGeom>
          <a:solidFill>
            <a:srgbClr val="FF00FF"/>
          </a:solidFill>
          <a:ln w="9525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00" name="AutoShape 52"/>
          <p:cNvSpPr>
            <a:spLocks noChangeArrowheads="1"/>
          </p:cNvSpPr>
          <p:nvPr/>
        </p:nvSpPr>
        <p:spPr bwMode="auto">
          <a:xfrm>
            <a:off x="7239000" y="5562600"/>
            <a:ext cx="152400" cy="76200"/>
          </a:xfrm>
          <a:prstGeom prst="diamond">
            <a:avLst/>
          </a:prstGeom>
          <a:solidFill>
            <a:srgbClr val="FF00FF"/>
          </a:solidFill>
          <a:ln w="9525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01" name="Freeform 53"/>
          <p:cNvSpPr>
            <a:spLocks/>
          </p:cNvSpPr>
          <p:nvPr/>
        </p:nvSpPr>
        <p:spPr bwMode="auto">
          <a:xfrm>
            <a:off x="7772400" y="5334000"/>
            <a:ext cx="762000" cy="1524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838200" y="1219200"/>
            <a:ext cx="2133600" cy="1222375"/>
            <a:chOff x="1536" y="576"/>
            <a:chExt cx="2688" cy="1536"/>
          </a:xfrm>
        </p:grpSpPr>
        <p:sp>
          <p:nvSpPr>
            <p:cNvPr id="4100" name="Line 4"/>
            <p:cNvSpPr>
              <a:spLocks noChangeShapeType="1"/>
            </p:cNvSpPr>
            <p:nvPr/>
          </p:nvSpPr>
          <p:spPr bwMode="auto">
            <a:xfrm>
              <a:off x="2976" y="1872"/>
              <a:ext cx="115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45"/>
            <p:cNvGrpSpPr>
              <a:grpSpLocks/>
            </p:cNvGrpSpPr>
            <p:nvPr/>
          </p:nvGrpSpPr>
          <p:grpSpPr bwMode="auto">
            <a:xfrm>
              <a:off x="1536" y="576"/>
              <a:ext cx="2688" cy="1536"/>
              <a:chOff x="1536" y="576"/>
              <a:chExt cx="2688" cy="1536"/>
            </a:xfrm>
          </p:grpSpPr>
          <p:sp>
            <p:nvSpPr>
              <p:cNvPr id="4098" name="AutoShape 2"/>
              <p:cNvSpPr>
                <a:spLocks noChangeArrowheads="1"/>
              </p:cNvSpPr>
              <p:nvPr/>
            </p:nvSpPr>
            <p:spPr bwMode="auto">
              <a:xfrm>
                <a:off x="2496" y="1440"/>
                <a:ext cx="480" cy="432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99" name="Line 3"/>
              <p:cNvSpPr>
                <a:spLocks noChangeShapeType="1"/>
              </p:cNvSpPr>
              <p:nvPr/>
            </p:nvSpPr>
            <p:spPr bwMode="auto">
              <a:xfrm flipH="1">
                <a:off x="1536" y="1872"/>
                <a:ext cx="960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1" name="Line 5"/>
              <p:cNvSpPr>
                <a:spLocks noChangeShapeType="1"/>
              </p:cNvSpPr>
              <p:nvPr/>
            </p:nvSpPr>
            <p:spPr bwMode="auto">
              <a:xfrm flipV="1">
                <a:off x="2736" y="576"/>
                <a:ext cx="0" cy="86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2" name="Freeform 6"/>
              <p:cNvSpPr>
                <a:spLocks/>
              </p:cNvSpPr>
              <p:nvPr/>
            </p:nvSpPr>
            <p:spPr bwMode="auto">
              <a:xfrm>
                <a:off x="2256" y="1536"/>
                <a:ext cx="240" cy="192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96" y="8"/>
                  </a:cxn>
                  <a:cxn ang="0">
                    <a:pos x="96" y="56"/>
                  </a:cxn>
                  <a:cxn ang="0">
                    <a:pos x="96" y="344"/>
                  </a:cxn>
                  <a:cxn ang="0">
                    <a:pos x="144" y="152"/>
                  </a:cxn>
                  <a:cxn ang="0">
                    <a:pos x="192" y="56"/>
                  </a:cxn>
                  <a:cxn ang="0">
                    <a:pos x="336" y="8"/>
                  </a:cxn>
                </a:cxnLst>
                <a:rect l="0" t="0" r="r" b="b"/>
                <a:pathLst>
                  <a:path w="336" h="360">
                    <a:moveTo>
                      <a:pt x="0" y="8"/>
                    </a:moveTo>
                    <a:cubicBezTo>
                      <a:pt x="40" y="4"/>
                      <a:pt x="80" y="0"/>
                      <a:pt x="96" y="8"/>
                    </a:cubicBezTo>
                    <a:cubicBezTo>
                      <a:pt x="112" y="16"/>
                      <a:pt x="96" y="0"/>
                      <a:pt x="96" y="56"/>
                    </a:cubicBezTo>
                    <a:cubicBezTo>
                      <a:pt x="96" y="112"/>
                      <a:pt x="88" y="328"/>
                      <a:pt x="96" y="344"/>
                    </a:cubicBezTo>
                    <a:cubicBezTo>
                      <a:pt x="104" y="360"/>
                      <a:pt x="128" y="200"/>
                      <a:pt x="144" y="152"/>
                    </a:cubicBezTo>
                    <a:cubicBezTo>
                      <a:pt x="160" y="104"/>
                      <a:pt x="160" y="80"/>
                      <a:pt x="192" y="56"/>
                    </a:cubicBezTo>
                    <a:cubicBezTo>
                      <a:pt x="224" y="32"/>
                      <a:pt x="312" y="16"/>
                      <a:pt x="336" y="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3" name="Oval 7"/>
              <p:cNvSpPr>
                <a:spLocks noChangeArrowheads="1"/>
              </p:cNvSpPr>
              <p:nvPr/>
            </p:nvSpPr>
            <p:spPr bwMode="auto">
              <a:xfrm>
                <a:off x="2208" y="1824"/>
                <a:ext cx="48" cy="48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4" name="Oval 8"/>
              <p:cNvSpPr>
                <a:spLocks noChangeArrowheads="1"/>
              </p:cNvSpPr>
              <p:nvPr/>
            </p:nvSpPr>
            <p:spPr bwMode="auto">
              <a:xfrm>
                <a:off x="2352" y="1920"/>
                <a:ext cx="48" cy="48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5" name="Oval 9"/>
              <p:cNvSpPr>
                <a:spLocks noChangeArrowheads="1"/>
              </p:cNvSpPr>
              <p:nvPr/>
            </p:nvSpPr>
            <p:spPr bwMode="auto">
              <a:xfrm>
                <a:off x="2640" y="1248"/>
                <a:ext cx="48" cy="48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6" name="Oval 10"/>
              <p:cNvSpPr>
                <a:spLocks noChangeArrowheads="1"/>
              </p:cNvSpPr>
              <p:nvPr/>
            </p:nvSpPr>
            <p:spPr bwMode="auto">
              <a:xfrm>
                <a:off x="3216" y="1920"/>
                <a:ext cx="48" cy="48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7" name="Oval 11"/>
              <p:cNvSpPr>
                <a:spLocks noChangeArrowheads="1"/>
              </p:cNvSpPr>
              <p:nvPr/>
            </p:nvSpPr>
            <p:spPr bwMode="auto">
              <a:xfrm>
                <a:off x="3024" y="1776"/>
                <a:ext cx="48" cy="48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8" name="Oval 12"/>
              <p:cNvSpPr>
                <a:spLocks noChangeArrowheads="1"/>
              </p:cNvSpPr>
              <p:nvPr/>
            </p:nvSpPr>
            <p:spPr bwMode="auto">
              <a:xfrm>
                <a:off x="2400" y="1776"/>
                <a:ext cx="48" cy="48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9" name="Oval 13"/>
              <p:cNvSpPr>
                <a:spLocks noChangeArrowheads="1"/>
              </p:cNvSpPr>
              <p:nvPr/>
            </p:nvSpPr>
            <p:spPr bwMode="auto">
              <a:xfrm>
                <a:off x="2784" y="1008"/>
                <a:ext cx="48" cy="48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0" name="AutoShape 14"/>
              <p:cNvSpPr>
                <a:spLocks noChangeArrowheads="1"/>
              </p:cNvSpPr>
              <p:nvPr/>
            </p:nvSpPr>
            <p:spPr bwMode="auto">
              <a:xfrm>
                <a:off x="1584" y="2064"/>
                <a:ext cx="96" cy="48"/>
              </a:xfrm>
              <a:prstGeom prst="diamond">
                <a:avLst/>
              </a:prstGeom>
              <a:solidFill>
                <a:srgbClr val="FF00FF"/>
              </a:solidFill>
              <a:ln w="9525">
                <a:solidFill>
                  <a:srgbClr val="800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1" name="AutoShape 15"/>
              <p:cNvSpPr>
                <a:spLocks noChangeArrowheads="1"/>
              </p:cNvSpPr>
              <p:nvPr/>
            </p:nvSpPr>
            <p:spPr bwMode="auto">
              <a:xfrm>
                <a:off x="1680" y="1872"/>
                <a:ext cx="96" cy="48"/>
              </a:xfrm>
              <a:prstGeom prst="diamond">
                <a:avLst/>
              </a:prstGeom>
              <a:solidFill>
                <a:srgbClr val="FF00FF"/>
              </a:solidFill>
              <a:ln w="9525">
                <a:solidFill>
                  <a:srgbClr val="800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2" name="AutoShape 16"/>
              <p:cNvSpPr>
                <a:spLocks noChangeArrowheads="1"/>
              </p:cNvSpPr>
              <p:nvPr/>
            </p:nvSpPr>
            <p:spPr bwMode="auto">
              <a:xfrm>
                <a:off x="3792" y="2016"/>
                <a:ext cx="96" cy="48"/>
              </a:xfrm>
              <a:prstGeom prst="diamond">
                <a:avLst/>
              </a:prstGeom>
              <a:solidFill>
                <a:srgbClr val="FF00FF"/>
              </a:solidFill>
              <a:ln w="9525">
                <a:solidFill>
                  <a:srgbClr val="800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3" name="AutoShape 17"/>
              <p:cNvSpPr>
                <a:spLocks noChangeArrowheads="1"/>
              </p:cNvSpPr>
              <p:nvPr/>
            </p:nvSpPr>
            <p:spPr bwMode="auto">
              <a:xfrm>
                <a:off x="3936" y="1920"/>
                <a:ext cx="96" cy="48"/>
              </a:xfrm>
              <a:prstGeom prst="diamond">
                <a:avLst/>
              </a:prstGeom>
              <a:solidFill>
                <a:srgbClr val="FF00FF"/>
              </a:solidFill>
              <a:ln w="9525">
                <a:solidFill>
                  <a:srgbClr val="800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4" name="Freeform 18"/>
              <p:cNvSpPr>
                <a:spLocks/>
              </p:cNvSpPr>
              <p:nvPr/>
            </p:nvSpPr>
            <p:spPr bwMode="auto">
              <a:xfrm>
                <a:off x="3792" y="1680"/>
                <a:ext cx="432" cy="176"/>
              </a:xfrm>
              <a:custGeom>
                <a:avLst/>
                <a:gdLst/>
                <a:ahLst/>
                <a:cxnLst>
                  <a:cxn ang="0">
                    <a:pos x="0" y="32"/>
                  </a:cxn>
                  <a:cxn ang="0">
                    <a:pos x="48" y="32"/>
                  </a:cxn>
                  <a:cxn ang="0">
                    <a:pos x="96" y="32"/>
                  </a:cxn>
                  <a:cxn ang="0">
                    <a:pos x="144" y="224"/>
                  </a:cxn>
                  <a:cxn ang="0">
                    <a:pos x="240" y="128"/>
                  </a:cxn>
                  <a:cxn ang="0">
                    <a:pos x="336" y="80"/>
                  </a:cxn>
                  <a:cxn ang="0">
                    <a:pos x="528" y="32"/>
                  </a:cxn>
                </a:cxnLst>
                <a:rect l="0" t="0" r="r" b="b"/>
                <a:pathLst>
                  <a:path w="528" h="240">
                    <a:moveTo>
                      <a:pt x="0" y="32"/>
                    </a:moveTo>
                    <a:cubicBezTo>
                      <a:pt x="16" y="32"/>
                      <a:pt x="32" y="32"/>
                      <a:pt x="48" y="32"/>
                    </a:cubicBezTo>
                    <a:cubicBezTo>
                      <a:pt x="64" y="32"/>
                      <a:pt x="80" y="0"/>
                      <a:pt x="96" y="32"/>
                    </a:cubicBezTo>
                    <a:cubicBezTo>
                      <a:pt x="112" y="64"/>
                      <a:pt x="120" y="208"/>
                      <a:pt x="144" y="224"/>
                    </a:cubicBezTo>
                    <a:cubicBezTo>
                      <a:pt x="168" y="240"/>
                      <a:pt x="208" y="152"/>
                      <a:pt x="240" y="128"/>
                    </a:cubicBezTo>
                    <a:cubicBezTo>
                      <a:pt x="272" y="104"/>
                      <a:pt x="288" y="96"/>
                      <a:pt x="336" y="80"/>
                    </a:cubicBezTo>
                    <a:cubicBezTo>
                      <a:pt x="384" y="64"/>
                      <a:pt x="496" y="40"/>
                      <a:pt x="528" y="32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115" name="AutoShape 19"/>
          <p:cNvSpPr>
            <a:spLocks noChangeArrowheads="1"/>
          </p:cNvSpPr>
          <p:nvPr/>
        </p:nvSpPr>
        <p:spPr bwMode="auto">
          <a:xfrm>
            <a:off x="6003925" y="1785938"/>
            <a:ext cx="376238" cy="339725"/>
          </a:xfrm>
          <a:prstGeom prst="triangle">
            <a:avLst>
              <a:gd name="adj" fmla="val 50000"/>
            </a:avLst>
          </a:prstGeom>
          <a:solidFill>
            <a:srgbClr val="00FF00"/>
          </a:solidFill>
          <a:ln w="3810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6" name="Line 20"/>
          <p:cNvSpPr>
            <a:spLocks noChangeShapeType="1"/>
          </p:cNvSpPr>
          <p:nvPr/>
        </p:nvSpPr>
        <p:spPr bwMode="auto">
          <a:xfrm flipH="1">
            <a:off x="4191000" y="2125663"/>
            <a:ext cx="1812925" cy="303212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17" name="Line 21"/>
          <p:cNvSpPr>
            <a:spLocks noChangeShapeType="1"/>
          </p:cNvSpPr>
          <p:nvPr/>
        </p:nvSpPr>
        <p:spPr bwMode="auto">
          <a:xfrm>
            <a:off x="6380163" y="2125663"/>
            <a:ext cx="2001837" cy="227012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18" name="Line 22"/>
          <p:cNvSpPr>
            <a:spLocks noChangeShapeType="1"/>
          </p:cNvSpPr>
          <p:nvPr/>
        </p:nvSpPr>
        <p:spPr bwMode="auto">
          <a:xfrm flipV="1">
            <a:off x="6192838" y="1143000"/>
            <a:ext cx="0" cy="681038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19" name="Freeform 23"/>
          <p:cNvSpPr>
            <a:spLocks/>
          </p:cNvSpPr>
          <p:nvPr/>
        </p:nvSpPr>
        <p:spPr bwMode="auto">
          <a:xfrm>
            <a:off x="5815013" y="1862138"/>
            <a:ext cx="188912" cy="150812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96" y="8"/>
              </a:cxn>
              <a:cxn ang="0">
                <a:pos x="96" y="56"/>
              </a:cxn>
              <a:cxn ang="0">
                <a:pos x="96" y="344"/>
              </a:cxn>
              <a:cxn ang="0">
                <a:pos x="144" y="152"/>
              </a:cxn>
              <a:cxn ang="0">
                <a:pos x="192" y="56"/>
              </a:cxn>
              <a:cxn ang="0">
                <a:pos x="336" y="8"/>
              </a:cxn>
            </a:cxnLst>
            <a:rect l="0" t="0" r="r" b="b"/>
            <a:pathLst>
              <a:path w="336" h="360">
                <a:moveTo>
                  <a:pt x="0" y="8"/>
                </a:moveTo>
                <a:cubicBezTo>
                  <a:pt x="40" y="4"/>
                  <a:pt x="80" y="0"/>
                  <a:pt x="96" y="8"/>
                </a:cubicBezTo>
                <a:cubicBezTo>
                  <a:pt x="112" y="16"/>
                  <a:pt x="96" y="0"/>
                  <a:pt x="96" y="56"/>
                </a:cubicBezTo>
                <a:cubicBezTo>
                  <a:pt x="96" y="112"/>
                  <a:pt x="88" y="328"/>
                  <a:pt x="96" y="344"/>
                </a:cubicBezTo>
                <a:cubicBezTo>
                  <a:pt x="104" y="360"/>
                  <a:pt x="128" y="200"/>
                  <a:pt x="144" y="152"/>
                </a:cubicBezTo>
                <a:cubicBezTo>
                  <a:pt x="160" y="104"/>
                  <a:pt x="160" y="80"/>
                  <a:pt x="192" y="56"/>
                </a:cubicBezTo>
                <a:cubicBezTo>
                  <a:pt x="224" y="32"/>
                  <a:pt x="312" y="16"/>
                  <a:pt x="336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20" name="Oval 24"/>
          <p:cNvSpPr>
            <a:spLocks noChangeArrowheads="1"/>
          </p:cNvSpPr>
          <p:nvPr/>
        </p:nvSpPr>
        <p:spPr bwMode="auto">
          <a:xfrm>
            <a:off x="5776913" y="2089150"/>
            <a:ext cx="38100" cy="3651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21" name="Oval 25"/>
          <p:cNvSpPr>
            <a:spLocks noChangeArrowheads="1"/>
          </p:cNvSpPr>
          <p:nvPr/>
        </p:nvSpPr>
        <p:spPr bwMode="auto">
          <a:xfrm>
            <a:off x="5889625" y="2163763"/>
            <a:ext cx="38100" cy="381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22" name="Oval 26"/>
          <p:cNvSpPr>
            <a:spLocks noChangeArrowheads="1"/>
          </p:cNvSpPr>
          <p:nvPr/>
        </p:nvSpPr>
        <p:spPr bwMode="auto">
          <a:xfrm>
            <a:off x="6116638" y="1635125"/>
            <a:ext cx="38100" cy="381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23" name="Oval 27"/>
          <p:cNvSpPr>
            <a:spLocks noChangeArrowheads="1"/>
          </p:cNvSpPr>
          <p:nvPr/>
        </p:nvSpPr>
        <p:spPr bwMode="auto">
          <a:xfrm>
            <a:off x="6569075" y="2163763"/>
            <a:ext cx="38100" cy="381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24" name="Oval 28"/>
          <p:cNvSpPr>
            <a:spLocks noChangeArrowheads="1"/>
          </p:cNvSpPr>
          <p:nvPr/>
        </p:nvSpPr>
        <p:spPr bwMode="auto">
          <a:xfrm>
            <a:off x="6418263" y="2051050"/>
            <a:ext cx="38100" cy="381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25" name="Oval 29"/>
          <p:cNvSpPr>
            <a:spLocks noChangeArrowheads="1"/>
          </p:cNvSpPr>
          <p:nvPr/>
        </p:nvSpPr>
        <p:spPr bwMode="auto">
          <a:xfrm>
            <a:off x="5927725" y="2051050"/>
            <a:ext cx="38100" cy="381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26" name="Oval 30"/>
          <p:cNvSpPr>
            <a:spLocks noChangeArrowheads="1"/>
          </p:cNvSpPr>
          <p:nvPr/>
        </p:nvSpPr>
        <p:spPr bwMode="auto">
          <a:xfrm>
            <a:off x="6229350" y="1446213"/>
            <a:ext cx="38100" cy="3651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27" name="AutoShape 31"/>
          <p:cNvSpPr>
            <a:spLocks noChangeArrowheads="1"/>
          </p:cNvSpPr>
          <p:nvPr/>
        </p:nvSpPr>
        <p:spPr bwMode="auto">
          <a:xfrm>
            <a:off x="5286375" y="2278063"/>
            <a:ext cx="74613" cy="38100"/>
          </a:xfrm>
          <a:prstGeom prst="diamond">
            <a:avLst/>
          </a:prstGeom>
          <a:solidFill>
            <a:srgbClr val="FF00FF"/>
          </a:solidFill>
          <a:ln w="9525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28" name="AutoShape 32"/>
          <p:cNvSpPr>
            <a:spLocks noChangeArrowheads="1"/>
          </p:cNvSpPr>
          <p:nvPr/>
        </p:nvSpPr>
        <p:spPr bwMode="auto">
          <a:xfrm>
            <a:off x="5360988" y="2163763"/>
            <a:ext cx="76200" cy="38100"/>
          </a:xfrm>
          <a:prstGeom prst="diamond">
            <a:avLst/>
          </a:prstGeom>
          <a:solidFill>
            <a:srgbClr val="FF00FF"/>
          </a:solidFill>
          <a:ln w="9525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29" name="AutoShape 33"/>
          <p:cNvSpPr>
            <a:spLocks noChangeArrowheads="1"/>
          </p:cNvSpPr>
          <p:nvPr/>
        </p:nvSpPr>
        <p:spPr bwMode="auto">
          <a:xfrm>
            <a:off x="7023100" y="2239963"/>
            <a:ext cx="74613" cy="38100"/>
          </a:xfrm>
          <a:prstGeom prst="diamond">
            <a:avLst/>
          </a:prstGeom>
          <a:solidFill>
            <a:srgbClr val="FF00FF"/>
          </a:solidFill>
          <a:ln w="9525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30" name="AutoShape 34"/>
          <p:cNvSpPr>
            <a:spLocks noChangeArrowheads="1"/>
          </p:cNvSpPr>
          <p:nvPr/>
        </p:nvSpPr>
        <p:spPr bwMode="auto">
          <a:xfrm>
            <a:off x="7135813" y="2163763"/>
            <a:ext cx="76200" cy="38100"/>
          </a:xfrm>
          <a:prstGeom prst="diamond">
            <a:avLst/>
          </a:prstGeom>
          <a:solidFill>
            <a:srgbClr val="FF00FF"/>
          </a:solidFill>
          <a:ln w="9525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31" name="Freeform 35"/>
          <p:cNvSpPr>
            <a:spLocks/>
          </p:cNvSpPr>
          <p:nvPr/>
        </p:nvSpPr>
        <p:spPr bwMode="auto">
          <a:xfrm>
            <a:off x="7023100" y="1974850"/>
            <a:ext cx="339725" cy="1381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32" name="AutoShape 36"/>
          <p:cNvSpPr>
            <a:spLocks noChangeArrowheads="1"/>
          </p:cNvSpPr>
          <p:nvPr/>
        </p:nvSpPr>
        <p:spPr bwMode="auto">
          <a:xfrm>
            <a:off x="4795838" y="2239963"/>
            <a:ext cx="74612" cy="38100"/>
          </a:xfrm>
          <a:prstGeom prst="diamond">
            <a:avLst/>
          </a:prstGeom>
          <a:solidFill>
            <a:srgbClr val="FF00FF"/>
          </a:solidFill>
          <a:ln w="9525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33" name="AutoShape 37"/>
          <p:cNvSpPr>
            <a:spLocks noChangeArrowheads="1"/>
          </p:cNvSpPr>
          <p:nvPr/>
        </p:nvSpPr>
        <p:spPr bwMode="auto">
          <a:xfrm>
            <a:off x="4303713" y="2316163"/>
            <a:ext cx="76200" cy="36512"/>
          </a:xfrm>
          <a:prstGeom prst="diamond">
            <a:avLst/>
          </a:prstGeom>
          <a:solidFill>
            <a:srgbClr val="FF00FF"/>
          </a:solidFill>
          <a:ln w="9525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34" name="AutoShape 38"/>
          <p:cNvSpPr>
            <a:spLocks noChangeArrowheads="1"/>
          </p:cNvSpPr>
          <p:nvPr/>
        </p:nvSpPr>
        <p:spPr bwMode="auto">
          <a:xfrm>
            <a:off x="4568825" y="2390775"/>
            <a:ext cx="74613" cy="38100"/>
          </a:xfrm>
          <a:prstGeom prst="diamond">
            <a:avLst/>
          </a:prstGeom>
          <a:solidFill>
            <a:srgbClr val="FF00FF"/>
          </a:solidFill>
          <a:ln w="9525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35" name="AutoShape 39"/>
          <p:cNvSpPr>
            <a:spLocks noChangeArrowheads="1"/>
          </p:cNvSpPr>
          <p:nvPr/>
        </p:nvSpPr>
        <p:spPr bwMode="auto">
          <a:xfrm>
            <a:off x="8269288" y="2278063"/>
            <a:ext cx="74612" cy="38100"/>
          </a:xfrm>
          <a:prstGeom prst="diamond">
            <a:avLst/>
          </a:prstGeom>
          <a:solidFill>
            <a:srgbClr val="FF00FF"/>
          </a:solidFill>
          <a:ln w="9525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36" name="AutoShape 40"/>
          <p:cNvSpPr>
            <a:spLocks noChangeArrowheads="1"/>
          </p:cNvSpPr>
          <p:nvPr/>
        </p:nvSpPr>
        <p:spPr bwMode="auto">
          <a:xfrm>
            <a:off x="8118475" y="2352675"/>
            <a:ext cx="74613" cy="38100"/>
          </a:xfrm>
          <a:prstGeom prst="diamond">
            <a:avLst/>
          </a:prstGeom>
          <a:solidFill>
            <a:srgbClr val="FF00FF"/>
          </a:solidFill>
          <a:ln w="9525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37" name="AutoShape 41"/>
          <p:cNvSpPr>
            <a:spLocks noChangeArrowheads="1"/>
          </p:cNvSpPr>
          <p:nvPr/>
        </p:nvSpPr>
        <p:spPr bwMode="auto">
          <a:xfrm>
            <a:off x="7929563" y="2239963"/>
            <a:ext cx="74612" cy="38100"/>
          </a:xfrm>
          <a:prstGeom prst="diamond">
            <a:avLst/>
          </a:prstGeom>
          <a:solidFill>
            <a:srgbClr val="FF00FF"/>
          </a:solidFill>
          <a:ln w="9525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38" name="AutoShape 42"/>
          <p:cNvSpPr>
            <a:spLocks noChangeArrowheads="1"/>
          </p:cNvSpPr>
          <p:nvPr/>
        </p:nvSpPr>
        <p:spPr bwMode="auto">
          <a:xfrm>
            <a:off x="7740650" y="2316163"/>
            <a:ext cx="74613" cy="36512"/>
          </a:xfrm>
          <a:prstGeom prst="diamond">
            <a:avLst/>
          </a:prstGeom>
          <a:solidFill>
            <a:srgbClr val="FF00FF"/>
          </a:solidFill>
          <a:ln w="9525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39" name="AutoShape 43"/>
          <p:cNvSpPr>
            <a:spLocks noChangeArrowheads="1"/>
          </p:cNvSpPr>
          <p:nvPr/>
        </p:nvSpPr>
        <p:spPr bwMode="auto">
          <a:xfrm>
            <a:off x="7626350" y="2201863"/>
            <a:ext cx="76200" cy="38100"/>
          </a:xfrm>
          <a:prstGeom prst="diamond">
            <a:avLst/>
          </a:prstGeom>
          <a:solidFill>
            <a:srgbClr val="FF00FF"/>
          </a:solidFill>
          <a:ln w="9525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40" name="Freeform 44"/>
          <p:cNvSpPr>
            <a:spLocks/>
          </p:cNvSpPr>
          <p:nvPr/>
        </p:nvSpPr>
        <p:spPr bwMode="auto">
          <a:xfrm>
            <a:off x="7891463" y="2089150"/>
            <a:ext cx="377825" cy="746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44" name="Freeform 48"/>
          <p:cNvSpPr>
            <a:spLocks/>
          </p:cNvSpPr>
          <p:nvPr/>
        </p:nvSpPr>
        <p:spPr bwMode="auto">
          <a:xfrm>
            <a:off x="4953000" y="3124200"/>
            <a:ext cx="188913" cy="150813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96" y="8"/>
              </a:cxn>
              <a:cxn ang="0">
                <a:pos x="96" y="56"/>
              </a:cxn>
              <a:cxn ang="0">
                <a:pos x="96" y="344"/>
              </a:cxn>
              <a:cxn ang="0">
                <a:pos x="144" y="152"/>
              </a:cxn>
              <a:cxn ang="0">
                <a:pos x="192" y="56"/>
              </a:cxn>
              <a:cxn ang="0">
                <a:pos x="336" y="8"/>
              </a:cxn>
            </a:cxnLst>
            <a:rect l="0" t="0" r="r" b="b"/>
            <a:pathLst>
              <a:path w="336" h="360">
                <a:moveTo>
                  <a:pt x="0" y="8"/>
                </a:moveTo>
                <a:cubicBezTo>
                  <a:pt x="40" y="4"/>
                  <a:pt x="80" y="0"/>
                  <a:pt x="96" y="8"/>
                </a:cubicBezTo>
                <a:cubicBezTo>
                  <a:pt x="112" y="16"/>
                  <a:pt x="96" y="0"/>
                  <a:pt x="96" y="56"/>
                </a:cubicBezTo>
                <a:cubicBezTo>
                  <a:pt x="96" y="112"/>
                  <a:pt x="88" y="328"/>
                  <a:pt x="96" y="344"/>
                </a:cubicBezTo>
                <a:cubicBezTo>
                  <a:pt x="104" y="360"/>
                  <a:pt x="128" y="200"/>
                  <a:pt x="144" y="152"/>
                </a:cubicBezTo>
                <a:cubicBezTo>
                  <a:pt x="160" y="104"/>
                  <a:pt x="160" y="80"/>
                  <a:pt x="192" y="56"/>
                </a:cubicBezTo>
                <a:cubicBezTo>
                  <a:pt x="224" y="32"/>
                  <a:pt x="312" y="16"/>
                  <a:pt x="336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45" name="Freeform 49"/>
          <p:cNvSpPr>
            <a:spLocks/>
          </p:cNvSpPr>
          <p:nvPr/>
        </p:nvSpPr>
        <p:spPr bwMode="auto">
          <a:xfrm>
            <a:off x="4953000" y="3352800"/>
            <a:ext cx="188913" cy="150813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96" y="8"/>
              </a:cxn>
              <a:cxn ang="0">
                <a:pos x="96" y="56"/>
              </a:cxn>
              <a:cxn ang="0">
                <a:pos x="96" y="344"/>
              </a:cxn>
              <a:cxn ang="0">
                <a:pos x="144" y="152"/>
              </a:cxn>
              <a:cxn ang="0">
                <a:pos x="192" y="56"/>
              </a:cxn>
              <a:cxn ang="0">
                <a:pos x="336" y="8"/>
              </a:cxn>
            </a:cxnLst>
            <a:rect l="0" t="0" r="r" b="b"/>
            <a:pathLst>
              <a:path w="336" h="360">
                <a:moveTo>
                  <a:pt x="0" y="8"/>
                </a:moveTo>
                <a:cubicBezTo>
                  <a:pt x="40" y="4"/>
                  <a:pt x="80" y="0"/>
                  <a:pt x="96" y="8"/>
                </a:cubicBezTo>
                <a:cubicBezTo>
                  <a:pt x="112" y="16"/>
                  <a:pt x="96" y="0"/>
                  <a:pt x="96" y="56"/>
                </a:cubicBezTo>
                <a:cubicBezTo>
                  <a:pt x="96" y="112"/>
                  <a:pt x="88" y="328"/>
                  <a:pt x="96" y="344"/>
                </a:cubicBezTo>
                <a:cubicBezTo>
                  <a:pt x="104" y="360"/>
                  <a:pt x="128" y="200"/>
                  <a:pt x="144" y="152"/>
                </a:cubicBezTo>
                <a:cubicBezTo>
                  <a:pt x="160" y="104"/>
                  <a:pt x="160" y="80"/>
                  <a:pt x="192" y="56"/>
                </a:cubicBezTo>
                <a:cubicBezTo>
                  <a:pt x="224" y="32"/>
                  <a:pt x="312" y="16"/>
                  <a:pt x="336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46" name="Freeform 50"/>
          <p:cNvSpPr>
            <a:spLocks/>
          </p:cNvSpPr>
          <p:nvPr/>
        </p:nvSpPr>
        <p:spPr bwMode="auto">
          <a:xfrm>
            <a:off x="4953000" y="3581400"/>
            <a:ext cx="188913" cy="150813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96" y="8"/>
              </a:cxn>
              <a:cxn ang="0">
                <a:pos x="96" y="56"/>
              </a:cxn>
              <a:cxn ang="0">
                <a:pos x="96" y="344"/>
              </a:cxn>
              <a:cxn ang="0">
                <a:pos x="144" y="152"/>
              </a:cxn>
              <a:cxn ang="0">
                <a:pos x="192" y="56"/>
              </a:cxn>
              <a:cxn ang="0">
                <a:pos x="336" y="8"/>
              </a:cxn>
            </a:cxnLst>
            <a:rect l="0" t="0" r="r" b="b"/>
            <a:pathLst>
              <a:path w="336" h="360">
                <a:moveTo>
                  <a:pt x="0" y="8"/>
                </a:moveTo>
                <a:cubicBezTo>
                  <a:pt x="40" y="4"/>
                  <a:pt x="80" y="0"/>
                  <a:pt x="96" y="8"/>
                </a:cubicBezTo>
                <a:cubicBezTo>
                  <a:pt x="112" y="16"/>
                  <a:pt x="96" y="0"/>
                  <a:pt x="96" y="56"/>
                </a:cubicBezTo>
                <a:cubicBezTo>
                  <a:pt x="96" y="112"/>
                  <a:pt x="88" y="328"/>
                  <a:pt x="96" y="344"/>
                </a:cubicBezTo>
                <a:cubicBezTo>
                  <a:pt x="104" y="360"/>
                  <a:pt x="128" y="200"/>
                  <a:pt x="144" y="152"/>
                </a:cubicBezTo>
                <a:cubicBezTo>
                  <a:pt x="160" y="104"/>
                  <a:pt x="160" y="80"/>
                  <a:pt x="192" y="56"/>
                </a:cubicBezTo>
                <a:cubicBezTo>
                  <a:pt x="224" y="32"/>
                  <a:pt x="312" y="16"/>
                  <a:pt x="336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47" name="Freeform 51"/>
          <p:cNvSpPr>
            <a:spLocks/>
          </p:cNvSpPr>
          <p:nvPr/>
        </p:nvSpPr>
        <p:spPr bwMode="auto">
          <a:xfrm>
            <a:off x="4953000" y="3810000"/>
            <a:ext cx="188913" cy="150813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96" y="8"/>
              </a:cxn>
              <a:cxn ang="0">
                <a:pos x="96" y="56"/>
              </a:cxn>
              <a:cxn ang="0">
                <a:pos x="96" y="344"/>
              </a:cxn>
              <a:cxn ang="0">
                <a:pos x="144" y="152"/>
              </a:cxn>
              <a:cxn ang="0">
                <a:pos x="192" y="56"/>
              </a:cxn>
              <a:cxn ang="0">
                <a:pos x="336" y="8"/>
              </a:cxn>
            </a:cxnLst>
            <a:rect l="0" t="0" r="r" b="b"/>
            <a:pathLst>
              <a:path w="336" h="360">
                <a:moveTo>
                  <a:pt x="0" y="8"/>
                </a:moveTo>
                <a:cubicBezTo>
                  <a:pt x="40" y="4"/>
                  <a:pt x="80" y="0"/>
                  <a:pt x="96" y="8"/>
                </a:cubicBezTo>
                <a:cubicBezTo>
                  <a:pt x="112" y="16"/>
                  <a:pt x="96" y="0"/>
                  <a:pt x="96" y="56"/>
                </a:cubicBezTo>
                <a:cubicBezTo>
                  <a:pt x="96" y="112"/>
                  <a:pt x="88" y="328"/>
                  <a:pt x="96" y="344"/>
                </a:cubicBezTo>
                <a:cubicBezTo>
                  <a:pt x="104" y="360"/>
                  <a:pt x="128" y="200"/>
                  <a:pt x="144" y="152"/>
                </a:cubicBezTo>
                <a:cubicBezTo>
                  <a:pt x="160" y="104"/>
                  <a:pt x="160" y="80"/>
                  <a:pt x="192" y="56"/>
                </a:cubicBezTo>
                <a:cubicBezTo>
                  <a:pt x="224" y="32"/>
                  <a:pt x="312" y="16"/>
                  <a:pt x="336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48" name="Freeform 52"/>
          <p:cNvSpPr>
            <a:spLocks/>
          </p:cNvSpPr>
          <p:nvPr/>
        </p:nvSpPr>
        <p:spPr bwMode="auto">
          <a:xfrm>
            <a:off x="4953000" y="4038600"/>
            <a:ext cx="188913" cy="150813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96" y="8"/>
              </a:cxn>
              <a:cxn ang="0">
                <a:pos x="96" y="56"/>
              </a:cxn>
              <a:cxn ang="0">
                <a:pos x="96" y="344"/>
              </a:cxn>
              <a:cxn ang="0">
                <a:pos x="144" y="152"/>
              </a:cxn>
              <a:cxn ang="0">
                <a:pos x="192" y="56"/>
              </a:cxn>
              <a:cxn ang="0">
                <a:pos x="336" y="8"/>
              </a:cxn>
            </a:cxnLst>
            <a:rect l="0" t="0" r="r" b="b"/>
            <a:pathLst>
              <a:path w="336" h="360">
                <a:moveTo>
                  <a:pt x="0" y="8"/>
                </a:moveTo>
                <a:cubicBezTo>
                  <a:pt x="40" y="4"/>
                  <a:pt x="80" y="0"/>
                  <a:pt x="96" y="8"/>
                </a:cubicBezTo>
                <a:cubicBezTo>
                  <a:pt x="112" y="16"/>
                  <a:pt x="96" y="0"/>
                  <a:pt x="96" y="56"/>
                </a:cubicBezTo>
                <a:cubicBezTo>
                  <a:pt x="96" y="112"/>
                  <a:pt x="88" y="328"/>
                  <a:pt x="96" y="344"/>
                </a:cubicBezTo>
                <a:cubicBezTo>
                  <a:pt x="104" y="360"/>
                  <a:pt x="128" y="200"/>
                  <a:pt x="144" y="152"/>
                </a:cubicBezTo>
                <a:cubicBezTo>
                  <a:pt x="160" y="104"/>
                  <a:pt x="160" y="80"/>
                  <a:pt x="192" y="56"/>
                </a:cubicBezTo>
                <a:cubicBezTo>
                  <a:pt x="224" y="32"/>
                  <a:pt x="312" y="16"/>
                  <a:pt x="336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50" name="Freeform 54"/>
          <p:cNvSpPr>
            <a:spLocks/>
          </p:cNvSpPr>
          <p:nvPr/>
        </p:nvSpPr>
        <p:spPr bwMode="auto">
          <a:xfrm>
            <a:off x="4953000" y="4267200"/>
            <a:ext cx="339725" cy="1381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51" name="Freeform 55"/>
          <p:cNvSpPr>
            <a:spLocks/>
          </p:cNvSpPr>
          <p:nvPr/>
        </p:nvSpPr>
        <p:spPr bwMode="auto">
          <a:xfrm>
            <a:off x="4953000" y="4419600"/>
            <a:ext cx="339725" cy="1381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52" name="Freeform 56"/>
          <p:cNvSpPr>
            <a:spLocks/>
          </p:cNvSpPr>
          <p:nvPr/>
        </p:nvSpPr>
        <p:spPr bwMode="auto">
          <a:xfrm>
            <a:off x="4953000" y="4572000"/>
            <a:ext cx="339725" cy="1381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53" name="Freeform 57"/>
          <p:cNvSpPr>
            <a:spLocks/>
          </p:cNvSpPr>
          <p:nvPr/>
        </p:nvSpPr>
        <p:spPr bwMode="auto">
          <a:xfrm>
            <a:off x="4953000" y="4724400"/>
            <a:ext cx="339725" cy="1381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54" name="Freeform 58"/>
          <p:cNvSpPr>
            <a:spLocks/>
          </p:cNvSpPr>
          <p:nvPr/>
        </p:nvSpPr>
        <p:spPr bwMode="auto">
          <a:xfrm>
            <a:off x="4953000" y="4876800"/>
            <a:ext cx="339725" cy="1381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55" name="Freeform 59"/>
          <p:cNvSpPr>
            <a:spLocks/>
          </p:cNvSpPr>
          <p:nvPr/>
        </p:nvSpPr>
        <p:spPr bwMode="auto">
          <a:xfrm>
            <a:off x="4953000" y="5564188"/>
            <a:ext cx="377825" cy="74612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56" name="Freeform 60"/>
          <p:cNvSpPr>
            <a:spLocks/>
          </p:cNvSpPr>
          <p:nvPr/>
        </p:nvSpPr>
        <p:spPr bwMode="auto">
          <a:xfrm>
            <a:off x="4953000" y="5411788"/>
            <a:ext cx="377825" cy="74612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57" name="Freeform 61"/>
          <p:cNvSpPr>
            <a:spLocks/>
          </p:cNvSpPr>
          <p:nvPr/>
        </p:nvSpPr>
        <p:spPr bwMode="auto">
          <a:xfrm>
            <a:off x="4953000" y="5259388"/>
            <a:ext cx="377825" cy="74612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58" name="Freeform 62"/>
          <p:cNvSpPr>
            <a:spLocks/>
          </p:cNvSpPr>
          <p:nvPr/>
        </p:nvSpPr>
        <p:spPr bwMode="auto">
          <a:xfrm>
            <a:off x="4953000" y="5106988"/>
            <a:ext cx="377825" cy="74612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59" name="Freeform 63"/>
          <p:cNvSpPr>
            <a:spLocks/>
          </p:cNvSpPr>
          <p:nvPr/>
        </p:nvSpPr>
        <p:spPr bwMode="auto">
          <a:xfrm>
            <a:off x="1752600" y="3062288"/>
            <a:ext cx="188913" cy="150812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96" y="8"/>
              </a:cxn>
              <a:cxn ang="0">
                <a:pos x="96" y="56"/>
              </a:cxn>
              <a:cxn ang="0">
                <a:pos x="96" y="344"/>
              </a:cxn>
              <a:cxn ang="0">
                <a:pos x="144" y="152"/>
              </a:cxn>
              <a:cxn ang="0">
                <a:pos x="192" y="56"/>
              </a:cxn>
              <a:cxn ang="0">
                <a:pos x="336" y="8"/>
              </a:cxn>
            </a:cxnLst>
            <a:rect l="0" t="0" r="r" b="b"/>
            <a:pathLst>
              <a:path w="336" h="360">
                <a:moveTo>
                  <a:pt x="0" y="8"/>
                </a:moveTo>
                <a:cubicBezTo>
                  <a:pt x="40" y="4"/>
                  <a:pt x="80" y="0"/>
                  <a:pt x="96" y="8"/>
                </a:cubicBezTo>
                <a:cubicBezTo>
                  <a:pt x="112" y="16"/>
                  <a:pt x="96" y="0"/>
                  <a:pt x="96" y="56"/>
                </a:cubicBezTo>
                <a:cubicBezTo>
                  <a:pt x="96" y="112"/>
                  <a:pt x="88" y="328"/>
                  <a:pt x="96" y="344"/>
                </a:cubicBezTo>
                <a:cubicBezTo>
                  <a:pt x="104" y="360"/>
                  <a:pt x="128" y="200"/>
                  <a:pt x="144" y="152"/>
                </a:cubicBezTo>
                <a:cubicBezTo>
                  <a:pt x="160" y="104"/>
                  <a:pt x="160" y="80"/>
                  <a:pt x="192" y="56"/>
                </a:cubicBezTo>
                <a:cubicBezTo>
                  <a:pt x="224" y="32"/>
                  <a:pt x="312" y="16"/>
                  <a:pt x="336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60" name="Freeform 64"/>
          <p:cNvSpPr>
            <a:spLocks/>
          </p:cNvSpPr>
          <p:nvPr/>
        </p:nvSpPr>
        <p:spPr bwMode="auto">
          <a:xfrm>
            <a:off x="1752600" y="3290888"/>
            <a:ext cx="188913" cy="150812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96" y="8"/>
              </a:cxn>
              <a:cxn ang="0">
                <a:pos x="96" y="56"/>
              </a:cxn>
              <a:cxn ang="0">
                <a:pos x="96" y="344"/>
              </a:cxn>
              <a:cxn ang="0">
                <a:pos x="144" y="152"/>
              </a:cxn>
              <a:cxn ang="0">
                <a:pos x="192" y="56"/>
              </a:cxn>
              <a:cxn ang="0">
                <a:pos x="336" y="8"/>
              </a:cxn>
            </a:cxnLst>
            <a:rect l="0" t="0" r="r" b="b"/>
            <a:pathLst>
              <a:path w="336" h="360">
                <a:moveTo>
                  <a:pt x="0" y="8"/>
                </a:moveTo>
                <a:cubicBezTo>
                  <a:pt x="40" y="4"/>
                  <a:pt x="80" y="0"/>
                  <a:pt x="96" y="8"/>
                </a:cubicBezTo>
                <a:cubicBezTo>
                  <a:pt x="112" y="16"/>
                  <a:pt x="96" y="0"/>
                  <a:pt x="96" y="56"/>
                </a:cubicBezTo>
                <a:cubicBezTo>
                  <a:pt x="96" y="112"/>
                  <a:pt x="88" y="328"/>
                  <a:pt x="96" y="344"/>
                </a:cubicBezTo>
                <a:cubicBezTo>
                  <a:pt x="104" y="360"/>
                  <a:pt x="128" y="200"/>
                  <a:pt x="144" y="152"/>
                </a:cubicBezTo>
                <a:cubicBezTo>
                  <a:pt x="160" y="104"/>
                  <a:pt x="160" y="80"/>
                  <a:pt x="192" y="56"/>
                </a:cubicBezTo>
                <a:cubicBezTo>
                  <a:pt x="224" y="32"/>
                  <a:pt x="312" y="16"/>
                  <a:pt x="336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61" name="Freeform 65"/>
          <p:cNvSpPr>
            <a:spLocks/>
          </p:cNvSpPr>
          <p:nvPr/>
        </p:nvSpPr>
        <p:spPr bwMode="auto">
          <a:xfrm>
            <a:off x="1752600" y="3519488"/>
            <a:ext cx="188913" cy="150812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96" y="8"/>
              </a:cxn>
              <a:cxn ang="0">
                <a:pos x="96" y="56"/>
              </a:cxn>
              <a:cxn ang="0">
                <a:pos x="96" y="344"/>
              </a:cxn>
              <a:cxn ang="0">
                <a:pos x="144" y="152"/>
              </a:cxn>
              <a:cxn ang="0">
                <a:pos x="192" y="56"/>
              </a:cxn>
              <a:cxn ang="0">
                <a:pos x="336" y="8"/>
              </a:cxn>
            </a:cxnLst>
            <a:rect l="0" t="0" r="r" b="b"/>
            <a:pathLst>
              <a:path w="336" h="360">
                <a:moveTo>
                  <a:pt x="0" y="8"/>
                </a:moveTo>
                <a:cubicBezTo>
                  <a:pt x="40" y="4"/>
                  <a:pt x="80" y="0"/>
                  <a:pt x="96" y="8"/>
                </a:cubicBezTo>
                <a:cubicBezTo>
                  <a:pt x="112" y="16"/>
                  <a:pt x="96" y="0"/>
                  <a:pt x="96" y="56"/>
                </a:cubicBezTo>
                <a:cubicBezTo>
                  <a:pt x="96" y="112"/>
                  <a:pt x="88" y="328"/>
                  <a:pt x="96" y="344"/>
                </a:cubicBezTo>
                <a:cubicBezTo>
                  <a:pt x="104" y="360"/>
                  <a:pt x="128" y="200"/>
                  <a:pt x="144" y="152"/>
                </a:cubicBezTo>
                <a:cubicBezTo>
                  <a:pt x="160" y="104"/>
                  <a:pt x="160" y="80"/>
                  <a:pt x="192" y="56"/>
                </a:cubicBezTo>
                <a:cubicBezTo>
                  <a:pt x="224" y="32"/>
                  <a:pt x="312" y="16"/>
                  <a:pt x="336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62" name="Freeform 66"/>
          <p:cNvSpPr>
            <a:spLocks/>
          </p:cNvSpPr>
          <p:nvPr/>
        </p:nvSpPr>
        <p:spPr bwMode="auto">
          <a:xfrm>
            <a:off x="1752600" y="3748088"/>
            <a:ext cx="188913" cy="150812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96" y="8"/>
              </a:cxn>
              <a:cxn ang="0">
                <a:pos x="96" y="56"/>
              </a:cxn>
              <a:cxn ang="0">
                <a:pos x="96" y="344"/>
              </a:cxn>
              <a:cxn ang="0">
                <a:pos x="144" y="152"/>
              </a:cxn>
              <a:cxn ang="0">
                <a:pos x="192" y="56"/>
              </a:cxn>
              <a:cxn ang="0">
                <a:pos x="336" y="8"/>
              </a:cxn>
            </a:cxnLst>
            <a:rect l="0" t="0" r="r" b="b"/>
            <a:pathLst>
              <a:path w="336" h="360">
                <a:moveTo>
                  <a:pt x="0" y="8"/>
                </a:moveTo>
                <a:cubicBezTo>
                  <a:pt x="40" y="4"/>
                  <a:pt x="80" y="0"/>
                  <a:pt x="96" y="8"/>
                </a:cubicBezTo>
                <a:cubicBezTo>
                  <a:pt x="112" y="16"/>
                  <a:pt x="96" y="0"/>
                  <a:pt x="96" y="56"/>
                </a:cubicBezTo>
                <a:cubicBezTo>
                  <a:pt x="96" y="112"/>
                  <a:pt x="88" y="328"/>
                  <a:pt x="96" y="344"/>
                </a:cubicBezTo>
                <a:cubicBezTo>
                  <a:pt x="104" y="360"/>
                  <a:pt x="128" y="200"/>
                  <a:pt x="144" y="152"/>
                </a:cubicBezTo>
                <a:cubicBezTo>
                  <a:pt x="160" y="104"/>
                  <a:pt x="160" y="80"/>
                  <a:pt x="192" y="56"/>
                </a:cubicBezTo>
                <a:cubicBezTo>
                  <a:pt x="224" y="32"/>
                  <a:pt x="312" y="16"/>
                  <a:pt x="336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63" name="Freeform 67"/>
          <p:cNvSpPr>
            <a:spLocks/>
          </p:cNvSpPr>
          <p:nvPr/>
        </p:nvSpPr>
        <p:spPr bwMode="auto">
          <a:xfrm>
            <a:off x="1752600" y="3976688"/>
            <a:ext cx="188913" cy="150812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96" y="8"/>
              </a:cxn>
              <a:cxn ang="0">
                <a:pos x="96" y="56"/>
              </a:cxn>
              <a:cxn ang="0">
                <a:pos x="96" y="344"/>
              </a:cxn>
              <a:cxn ang="0">
                <a:pos x="144" y="152"/>
              </a:cxn>
              <a:cxn ang="0">
                <a:pos x="192" y="56"/>
              </a:cxn>
              <a:cxn ang="0">
                <a:pos x="336" y="8"/>
              </a:cxn>
            </a:cxnLst>
            <a:rect l="0" t="0" r="r" b="b"/>
            <a:pathLst>
              <a:path w="336" h="360">
                <a:moveTo>
                  <a:pt x="0" y="8"/>
                </a:moveTo>
                <a:cubicBezTo>
                  <a:pt x="40" y="4"/>
                  <a:pt x="80" y="0"/>
                  <a:pt x="96" y="8"/>
                </a:cubicBezTo>
                <a:cubicBezTo>
                  <a:pt x="112" y="16"/>
                  <a:pt x="96" y="0"/>
                  <a:pt x="96" y="56"/>
                </a:cubicBezTo>
                <a:cubicBezTo>
                  <a:pt x="96" y="112"/>
                  <a:pt x="88" y="328"/>
                  <a:pt x="96" y="344"/>
                </a:cubicBezTo>
                <a:cubicBezTo>
                  <a:pt x="104" y="360"/>
                  <a:pt x="128" y="200"/>
                  <a:pt x="144" y="152"/>
                </a:cubicBezTo>
                <a:cubicBezTo>
                  <a:pt x="160" y="104"/>
                  <a:pt x="160" y="80"/>
                  <a:pt x="192" y="56"/>
                </a:cubicBezTo>
                <a:cubicBezTo>
                  <a:pt x="224" y="32"/>
                  <a:pt x="312" y="16"/>
                  <a:pt x="336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64" name="Freeform 68"/>
          <p:cNvSpPr>
            <a:spLocks/>
          </p:cNvSpPr>
          <p:nvPr/>
        </p:nvSpPr>
        <p:spPr bwMode="auto">
          <a:xfrm>
            <a:off x="1752600" y="4205288"/>
            <a:ext cx="339725" cy="138112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65" name="Freeform 69"/>
          <p:cNvSpPr>
            <a:spLocks/>
          </p:cNvSpPr>
          <p:nvPr/>
        </p:nvSpPr>
        <p:spPr bwMode="auto">
          <a:xfrm>
            <a:off x="1752600" y="4357688"/>
            <a:ext cx="339725" cy="138112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66" name="Freeform 70"/>
          <p:cNvSpPr>
            <a:spLocks/>
          </p:cNvSpPr>
          <p:nvPr/>
        </p:nvSpPr>
        <p:spPr bwMode="auto">
          <a:xfrm>
            <a:off x="1752600" y="4510088"/>
            <a:ext cx="339725" cy="138112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67" name="Freeform 71"/>
          <p:cNvSpPr>
            <a:spLocks/>
          </p:cNvSpPr>
          <p:nvPr/>
        </p:nvSpPr>
        <p:spPr bwMode="auto">
          <a:xfrm>
            <a:off x="1752600" y="4662488"/>
            <a:ext cx="339725" cy="138112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68" name="Freeform 72"/>
          <p:cNvSpPr>
            <a:spLocks/>
          </p:cNvSpPr>
          <p:nvPr/>
        </p:nvSpPr>
        <p:spPr bwMode="auto">
          <a:xfrm>
            <a:off x="6480175" y="3124200"/>
            <a:ext cx="188913" cy="150813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96" y="8"/>
              </a:cxn>
              <a:cxn ang="0">
                <a:pos x="96" y="56"/>
              </a:cxn>
              <a:cxn ang="0">
                <a:pos x="96" y="344"/>
              </a:cxn>
              <a:cxn ang="0">
                <a:pos x="144" y="152"/>
              </a:cxn>
              <a:cxn ang="0">
                <a:pos x="192" y="56"/>
              </a:cxn>
              <a:cxn ang="0">
                <a:pos x="336" y="8"/>
              </a:cxn>
            </a:cxnLst>
            <a:rect l="0" t="0" r="r" b="b"/>
            <a:pathLst>
              <a:path w="336" h="360">
                <a:moveTo>
                  <a:pt x="0" y="8"/>
                </a:moveTo>
                <a:cubicBezTo>
                  <a:pt x="40" y="4"/>
                  <a:pt x="80" y="0"/>
                  <a:pt x="96" y="8"/>
                </a:cubicBezTo>
                <a:cubicBezTo>
                  <a:pt x="112" y="16"/>
                  <a:pt x="96" y="0"/>
                  <a:pt x="96" y="56"/>
                </a:cubicBezTo>
                <a:cubicBezTo>
                  <a:pt x="96" y="112"/>
                  <a:pt x="88" y="328"/>
                  <a:pt x="96" y="344"/>
                </a:cubicBezTo>
                <a:cubicBezTo>
                  <a:pt x="104" y="360"/>
                  <a:pt x="128" y="200"/>
                  <a:pt x="144" y="152"/>
                </a:cubicBezTo>
                <a:cubicBezTo>
                  <a:pt x="160" y="104"/>
                  <a:pt x="160" y="80"/>
                  <a:pt x="192" y="56"/>
                </a:cubicBezTo>
                <a:cubicBezTo>
                  <a:pt x="224" y="32"/>
                  <a:pt x="312" y="16"/>
                  <a:pt x="336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69" name="Freeform 73"/>
          <p:cNvSpPr>
            <a:spLocks/>
          </p:cNvSpPr>
          <p:nvPr/>
        </p:nvSpPr>
        <p:spPr bwMode="auto">
          <a:xfrm>
            <a:off x="6480175" y="3352800"/>
            <a:ext cx="188913" cy="150813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96" y="8"/>
              </a:cxn>
              <a:cxn ang="0">
                <a:pos x="96" y="56"/>
              </a:cxn>
              <a:cxn ang="0">
                <a:pos x="96" y="344"/>
              </a:cxn>
              <a:cxn ang="0">
                <a:pos x="144" y="152"/>
              </a:cxn>
              <a:cxn ang="0">
                <a:pos x="192" y="56"/>
              </a:cxn>
              <a:cxn ang="0">
                <a:pos x="336" y="8"/>
              </a:cxn>
            </a:cxnLst>
            <a:rect l="0" t="0" r="r" b="b"/>
            <a:pathLst>
              <a:path w="336" h="360">
                <a:moveTo>
                  <a:pt x="0" y="8"/>
                </a:moveTo>
                <a:cubicBezTo>
                  <a:pt x="40" y="4"/>
                  <a:pt x="80" y="0"/>
                  <a:pt x="96" y="8"/>
                </a:cubicBezTo>
                <a:cubicBezTo>
                  <a:pt x="112" y="16"/>
                  <a:pt x="96" y="0"/>
                  <a:pt x="96" y="56"/>
                </a:cubicBezTo>
                <a:cubicBezTo>
                  <a:pt x="96" y="112"/>
                  <a:pt x="88" y="328"/>
                  <a:pt x="96" y="344"/>
                </a:cubicBezTo>
                <a:cubicBezTo>
                  <a:pt x="104" y="360"/>
                  <a:pt x="128" y="200"/>
                  <a:pt x="144" y="152"/>
                </a:cubicBezTo>
                <a:cubicBezTo>
                  <a:pt x="160" y="104"/>
                  <a:pt x="160" y="80"/>
                  <a:pt x="192" y="56"/>
                </a:cubicBezTo>
                <a:cubicBezTo>
                  <a:pt x="224" y="32"/>
                  <a:pt x="312" y="16"/>
                  <a:pt x="336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70" name="Freeform 74"/>
          <p:cNvSpPr>
            <a:spLocks/>
          </p:cNvSpPr>
          <p:nvPr/>
        </p:nvSpPr>
        <p:spPr bwMode="auto">
          <a:xfrm>
            <a:off x="6480175" y="3581400"/>
            <a:ext cx="188913" cy="150813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96" y="8"/>
              </a:cxn>
              <a:cxn ang="0">
                <a:pos x="96" y="56"/>
              </a:cxn>
              <a:cxn ang="0">
                <a:pos x="96" y="344"/>
              </a:cxn>
              <a:cxn ang="0">
                <a:pos x="144" y="152"/>
              </a:cxn>
              <a:cxn ang="0">
                <a:pos x="192" y="56"/>
              </a:cxn>
              <a:cxn ang="0">
                <a:pos x="336" y="8"/>
              </a:cxn>
            </a:cxnLst>
            <a:rect l="0" t="0" r="r" b="b"/>
            <a:pathLst>
              <a:path w="336" h="360">
                <a:moveTo>
                  <a:pt x="0" y="8"/>
                </a:moveTo>
                <a:cubicBezTo>
                  <a:pt x="40" y="4"/>
                  <a:pt x="80" y="0"/>
                  <a:pt x="96" y="8"/>
                </a:cubicBezTo>
                <a:cubicBezTo>
                  <a:pt x="112" y="16"/>
                  <a:pt x="96" y="0"/>
                  <a:pt x="96" y="56"/>
                </a:cubicBezTo>
                <a:cubicBezTo>
                  <a:pt x="96" y="112"/>
                  <a:pt x="88" y="328"/>
                  <a:pt x="96" y="344"/>
                </a:cubicBezTo>
                <a:cubicBezTo>
                  <a:pt x="104" y="360"/>
                  <a:pt x="128" y="200"/>
                  <a:pt x="144" y="152"/>
                </a:cubicBezTo>
                <a:cubicBezTo>
                  <a:pt x="160" y="104"/>
                  <a:pt x="160" y="80"/>
                  <a:pt x="192" y="56"/>
                </a:cubicBezTo>
                <a:cubicBezTo>
                  <a:pt x="224" y="32"/>
                  <a:pt x="312" y="16"/>
                  <a:pt x="336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73" name="Freeform 77"/>
          <p:cNvSpPr>
            <a:spLocks/>
          </p:cNvSpPr>
          <p:nvPr/>
        </p:nvSpPr>
        <p:spPr bwMode="auto">
          <a:xfrm>
            <a:off x="6480175" y="3810000"/>
            <a:ext cx="339725" cy="1381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74" name="Freeform 78"/>
          <p:cNvSpPr>
            <a:spLocks/>
          </p:cNvSpPr>
          <p:nvPr/>
        </p:nvSpPr>
        <p:spPr bwMode="auto">
          <a:xfrm>
            <a:off x="6480175" y="3962400"/>
            <a:ext cx="339725" cy="1381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75" name="Freeform 79"/>
          <p:cNvSpPr>
            <a:spLocks/>
          </p:cNvSpPr>
          <p:nvPr/>
        </p:nvSpPr>
        <p:spPr bwMode="auto">
          <a:xfrm>
            <a:off x="6480175" y="4114800"/>
            <a:ext cx="339725" cy="1381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79" name="Freeform 83"/>
          <p:cNvSpPr>
            <a:spLocks/>
          </p:cNvSpPr>
          <p:nvPr/>
        </p:nvSpPr>
        <p:spPr bwMode="auto">
          <a:xfrm>
            <a:off x="6480175" y="4648200"/>
            <a:ext cx="377825" cy="746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80" name="Freeform 84"/>
          <p:cNvSpPr>
            <a:spLocks/>
          </p:cNvSpPr>
          <p:nvPr/>
        </p:nvSpPr>
        <p:spPr bwMode="auto">
          <a:xfrm>
            <a:off x="6480175" y="4495800"/>
            <a:ext cx="377825" cy="746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81" name="Freeform 85"/>
          <p:cNvSpPr>
            <a:spLocks/>
          </p:cNvSpPr>
          <p:nvPr/>
        </p:nvSpPr>
        <p:spPr bwMode="auto">
          <a:xfrm>
            <a:off x="6480175" y="4343400"/>
            <a:ext cx="377825" cy="746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87" name="Freeform 91"/>
          <p:cNvSpPr>
            <a:spLocks/>
          </p:cNvSpPr>
          <p:nvPr/>
        </p:nvSpPr>
        <p:spPr bwMode="auto">
          <a:xfrm>
            <a:off x="7927975" y="3124200"/>
            <a:ext cx="339725" cy="1381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88" name="Freeform 92"/>
          <p:cNvSpPr>
            <a:spLocks/>
          </p:cNvSpPr>
          <p:nvPr/>
        </p:nvSpPr>
        <p:spPr bwMode="auto">
          <a:xfrm>
            <a:off x="7927975" y="3276600"/>
            <a:ext cx="339725" cy="1381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89" name="Freeform 93"/>
          <p:cNvSpPr>
            <a:spLocks/>
          </p:cNvSpPr>
          <p:nvPr/>
        </p:nvSpPr>
        <p:spPr bwMode="auto">
          <a:xfrm>
            <a:off x="7927975" y="3429000"/>
            <a:ext cx="339725" cy="1381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90" name="Freeform 94"/>
          <p:cNvSpPr>
            <a:spLocks/>
          </p:cNvSpPr>
          <p:nvPr/>
        </p:nvSpPr>
        <p:spPr bwMode="auto">
          <a:xfrm>
            <a:off x="7927975" y="3581400"/>
            <a:ext cx="339725" cy="1381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91" name="Freeform 95"/>
          <p:cNvSpPr>
            <a:spLocks/>
          </p:cNvSpPr>
          <p:nvPr/>
        </p:nvSpPr>
        <p:spPr bwMode="auto">
          <a:xfrm>
            <a:off x="7927975" y="3733800"/>
            <a:ext cx="339725" cy="1381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92" name="Freeform 96"/>
          <p:cNvSpPr>
            <a:spLocks/>
          </p:cNvSpPr>
          <p:nvPr/>
        </p:nvSpPr>
        <p:spPr bwMode="auto">
          <a:xfrm>
            <a:off x="7927975" y="4421188"/>
            <a:ext cx="377825" cy="74612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93" name="Freeform 97"/>
          <p:cNvSpPr>
            <a:spLocks/>
          </p:cNvSpPr>
          <p:nvPr/>
        </p:nvSpPr>
        <p:spPr bwMode="auto">
          <a:xfrm>
            <a:off x="7927975" y="4268788"/>
            <a:ext cx="377825" cy="74612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94" name="Freeform 98"/>
          <p:cNvSpPr>
            <a:spLocks/>
          </p:cNvSpPr>
          <p:nvPr/>
        </p:nvSpPr>
        <p:spPr bwMode="auto">
          <a:xfrm>
            <a:off x="7927975" y="4116388"/>
            <a:ext cx="377825" cy="74612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95" name="Freeform 99"/>
          <p:cNvSpPr>
            <a:spLocks/>
          </p:cNvSpPr>
          <p:nvPr/>
        </p:nvSpPr>
        <p:spPr bwMode="auto">
          <a:xfrm>
            <a:off x="7927975" y="3963988"/>
            <a:ext cx="377825" cy="74612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96" name="Text Box 100"/>
          <p:cNvSpPr txBox="1">
            <a:spLocks noChangeArrowheads="1"/>
          </p:cNvSpPr>
          <p:nvPr/>
        </p:nvSpPr>
        <p:spPr bwMode="auto">
          <a:xfrm>
            <a:off x="4495800" y="2651125"/>
            <a:ext cx="1117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More total inputs</a:t>
            </a:r>
          </a:p>
        </p:txBody>
      </p:sp>
      <p:sp>
        <p:nvSpPr>
          <p:cNvPr id="4197" name="Text Box 101"/>
          <p:cNvSpPr txBox="1">
            <a:spLocks noChangeArrowheads="1"/>
          </p:cNvSpPr>
          <p:nvPr/>
        </p:nvSpPr>
        <p:spPr bwMode="auto">
          <a:xfrm>
            <a:off x="5943600" y="2438400"/>
            <a:ext cx="16160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000"/>
              <a:t>Same number but different distribution of inputs</a:t>
            </a:r>
          </a:p>
        </p:txBody>
      </p:sp>
      <p:sp>
        <p:nvSpPr>
          <p:cNvPr id="4198" name="Text Box 102"/>
          <p:cNvSpPr txBox="1">
            <a:spLocks noChangeArrowheads="1"/>
          </p:cNvSpPr>
          <p:nvPr/>
        </p:nvSpPr>
        <p:spPr bwMode="auto">
          <a:xfrm>
            <a:off x="7696200" y="25908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000"/>
              <a:t>Bad recording conditions</a:t>
            </a:r>
          </a:p>
        </p:txBody>
      </p:sp>
      <p:sp>
        <p:nvSpPr>
          <p:cNvPr id="4205" name="Rectangle 109"/>
          <p:cNvSpPr>
            <a:spLocks noChangeArrowheads="1"/>
          </p:cNvSpPr>
          <p:nvPr/>
        </p:nvSpPr>
        <p:spPr bwMode="auto">
          <a:xfrm>
            <a:off x="152400" y="51816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6" name="Text Box 110"/>
          <p:cNvSpPr txBox="1">
            <a:spLocks noChangeArrowheads="1"/>
          </p:cNvSpPr>
          <p:nvPr/>
        </p:nvSpPr>
        <p:spPr bwMode="auto">
          <a:xfrm>
            <a:off x="2498725" y="6284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208" name="Freeform 112"/>
          <p:cNvSpPr>
            <a:spLocks/>
          </p:cNvSpPr>
          <p:nvPr/>
        </p:nvSpPr>
        <p:spPr bwMode="auto">
          <a:xfrm>
            <a:off x="1752600" y="4814888"/>
            <a:ext cx="339725" cy="138112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11" name="Rectangle 115"/>
          <p:cNvSpPr>
            <a:spLocks noChangeArrowheads="1"/>
          </p:cNvSpPr>
          <p:nvPr/>
        </p:nvSpPr>
        <p:spPr bwMode="auto">
          <a:xfrm>
            <a:off x="2133600" y="5029200"/>
            <a:ext cx="720725" cy="342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3" name="Rectangle 117"/>
          <p:cNvSpPr>
            <a:spLocks noChangeArrowheads="1"/>
          </p:cNvSpPr>
          <p:nvPr/>
        </p:nvSpPr>
        <p:spPr bwMode="auto">
          <a:xfrm>
            <a:off x="3394075" y="5029200"/>
            <a:ext cx="720725" cy="8001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15" name="Rectangle 119"/>
          <p:cNvSpPr>
            <a:spLocks noChangeArrowheads="1"/>
          </p:cNvSpPr>
          <p:nvPr/>
        </p:nvSpPr>
        <p:spPr bwMode="auto">
          <a:xfrm>
            <a:off x="3352800" y="5181600"/>
            <a:ext cx="7620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20" name="Rectangle 124"/>
          <p:cNvSpPr>
            <a:spLocks noChangeArrowheads="1"/>
          </p:cNvSpPr>
          <p:nvPr/>
        </p:nvSpPr>
        <p:spPr bwMode="auto">
          <a:xfrm>
            <a:off x="2133600" y="5257800"/>
            <a:ext cx="685800" cy="152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22" name="Line 126"/>
          <p:cNvSpPr>
            <a:spLocks noChangeShapeType="1"/>
          </p:cNvSpPr>
          <p:nvPr/>
        </p:nvSpPr>
        <p:spPr bwMode="auto">
          <a:xfrm>
            <a:off x="2743200" y="5334000"/>
            <a:ext cx="0" cy="3048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23" name="Freeform 127"/>
          <p:cNvSpPr>
            <a:spLocks/>
          </p:cNvSpPr>
          <p:nvPr/>
        </p:nvSpPr>
        <p:spPr bwMode="auto">
          <a:xfrm>
            <a:off x="6477000" y="4802188"/>
            <a:ext cx="377825" cy="74612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838200" y="1219200"/>
            <a:ext cx="2133600" cy="1222375"/>
            <a:chOff x="1536" y="576"/>
            <a:chExt cx="2688" cy="1536"/>
          </a:xfrm>
        </p:grpSpPr>
        <p:sp>
          <p:nvSpPr>
            <p:cNvPr id="7171" name="Line 3"/>
            <p:cNvSpPr>
              <a:spLocks noChangeShapeType="1"/>
            </p:cNvSpPr>
            <p:nvPr/>
          </p:nvSpPr>
          <p:spPr bwMode="auto">
            <a:xfrm>
              <a:off x="2976" y="1872"/>
              <a:ext cx="115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536" y="576"/>
              <a:ext cx="2688" cy="1536"/>
              <a:chOff x="1536" y="576"/>
              <a:chExt cx="2688" cy="1536"/>
            </a:xfrm>
          </p:grpSpPr>
          <p:sp>
            <p:nvSpPr>
              <p:cNvPr id="7173" name="AutoShape 5"/>
              <p:cNvSpPr>
                <a:spLocks noChangeArrowheads="1"/>
              </p:cNvSpPr>
              <p:nvPr/>
            </p:nvSpPr>
            <p:spPr bwMode="auto">
              <a:xfrm>
                <a:off x="2496" y="1440"/>
                <a:ext cx="480" cy="432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74" name="Line 6"/>
              <p:cNvSpPr>
                <a:spLocks noChangeShapeType="1"/>
              </p:cNvSpPr>
              <p:nvPr/>
            </p:nvSpPr>
            <p:spPr bwMode="auto">
              <a:xfrm flipH="1">
                <a:off x="1536" y="1872"/>
                <a:ext cx="960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5" name="Line 7"/>
              <p:cNvSpPr>
                <a:spLocks noChangeShapeType="1"/>
              </p:cNvSpPr>
              <p:nvPr/>
            </p:nvSpPr>
            <p:spPr bwMode="auto">
              <a:xfrm flipV="1">
                <a:off x="2736" y="576"/>
                <a:ext cx="0" cy="86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6" name="Freeform 8"/>
              <p:cNvSpPr>
                <a:spLocks/>
              </p:cNvSpPr>
              <p:nvPr/>
            </p:nvSpPr>
            <p:spPr bwMode="auto">
              <a:xfrm>
                <a:off x="2256" y="1536"/>
                <a:ext cx="240" cy="192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96" y="8"/>
                  </a:cxn>
                  <a:cxn ang="0">
                    <a:pos x="96" y="56"/>
                  </a:cxn>
                  <a:cxn ang="0">
                    <a:pos x="96" y="344"/>
                  </a:cxn>
                  <a:cxn ang="0">
                    <a:pos x="144" y="152"/>
                  </a:cxn>
                  <a:cxn ang="0">
                    <a:pos x="192" y="56"/>
                  </a:cxn>
                  <a:cxn ang="0">
                    <a:pos x="336" y="8"/>
                  </a:cxn>
                </a:cxnLst>
                <a:rect l="0" t="0" r="r" b="b"/>
                <a:pathLst>
                  <a:path w="336" h="360">
                    <a:moveTo>
                      <a:pt x="0" y="8"/>
                    </a:moveTo>
                    <a:cubicBezTo>
                      <a:pt x="40" y="4"/>
                      <a:pt x="80" y="0"/>
                      <a:pt x="96" y="8"/>
                    </a:cubicBezTo>
                    <a:cubicBezTo>
                      <a:pt x="112" y="16"/>
                      <a:pt x="96" y="0"/>
                      <a:pt x="96" y="56"/>
                    </a:cubicBezTo>
                    <a:cubicBezTo>
                      <a:pt x="96" y="112"/>
                      <a:pt x="88" y="328"/>
                      <a:pt x="96" y="344"/>
                    </a:cubicBezTo>
                    <a:cubicBezTo>
                      <a:pt x="104" y="360"/>
                      <a:pt x="128" y="200"/>
                      <a:pt x="144" y="152"/>
                    </a:cubicBezTo>
                    <a:cubicBezTo>
                      <a:pt x="160" y="104"/>
                      <a:pt x="160" y="80"/>
                      <a:pt x="192" y="56"/>
                    </a:cubicBezTo>
                    <a:cubicBezTo>
                      <a:pt x="224" y="32"/>
                      <a:pt x="312" y="16"/>
                      <a:pt x="336" y="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7" name="Oval 9"/>
              <p:cNvSpPr>
                <a:spLocks noChangeArrowheads="1"/>
              </p:cNvSpPr>
              <p:nvPr/>
            </p:nvSpPr>
            <p:spPr bwMode="auto">
              <a:xfrm>
                <a:off x="2208" y="1824"/>
                <a:ext cx="48" cy="48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78" name="Oval 10"/>
              <p:cNvSpPr>
                <a:spLocks noChangeArrowheads="1"/>
              </p:cNvSpPr>
              <p:nvPr/>
            </p:nvSpPr>
            <p:spPr bwMode="auto">
              <a:xfrm>
                <a:off x="2352" y="1920"/>
                <a:ext cx="48" cy="48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79" name="Oval 11"/>
              <p:cNvSpPr>
                <a:spLocks noChangeArrowheads="1"/>
              </p:cNvSpPr>
              <p:nvPr/>
            </p:nvSpPr>
            <p:spPr bwMode="auto">
              <a:xfrm>
                <a:off x="2640" y="1248"/>
                <a:ext cx="48" cy="48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80" name="Oval 12"/>
              <p:cNvSpPr>
                <a:spLocks noChangeArrowheads="1"/>
              </p:cNvSpPr>
              <p:nvPr/>
            </p:nvSpPr>
            <p:spPr bwMode="auto">
              <a:xfrm>
                <a:off x="3216" y="1920"/>
                <a:ext cx="48" cy="48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81" name="Oval 13"/>
              <p:cNvSpPr>
                <a:spLocks noChangeArrowheads="1"/>
              </p:cNvSpPr>
              <p:nvPr/>
            </p:nvSpPr>
            <p:spPr bwMode="auto">
              <a:xfrm>
                <a:off x="3024" y="1776"/>
                <a:ext cx="48" cy="48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82" name="Oval 14"/>
              <p:cNvSpPr>
                <a:spLocks noChangeArrowheads="1"/>
              </p:cNvSpPr>
              <p:nvPr/>
            </p:nvSpPr>
            <p:spPr bwMode="auto">
              <a:xfrm>
                <a:off x="2400" y="1776"/>
                <a:ext cx="48" cy="48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83" name="Oval 15"/>
              <p:cNvSpPr>
                <a:spLocks noChangeArrowheads="1"/>
              </p:cNvSpPr>
              <p:nvPr/>
            </p:nvSpPr>
            <p:spPr bwMode="auto">
              <a:xfrm>
                <a:off x="2784" y="1008"/>
                <a:ext cx="48" cy="48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84" name="AutoShape 16"/>
              <p:cNvSpPr>
                <a:spLocks noChangeArrowheads="1"/>
              </p:cNvSpPr>
              <p:nvPr/>
            </p:nvSpPr>
            <p:spPr bwMode="auto">
              <a:xfrm>
                <a:off x="1584" y="2064"/>
                <a:ext cx="96" cy="48"/>
              </a:xfrm>
              <a:prstGeom prst="diamond">
                <a:avLst/>
              </a:prstGeom>
              <a:solidFill>
                <a:srgbClr val="FF00FF"/>
              </a:solidFill>
              <a:ln w="9525">
                <a:solidFill>
                  <a:srgbClr val="800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85" name="AutoShape 17"/>
              <p:cNvSpPr>
                <a:spLocks noChangeArrowheads="1"/>
              </p:cNvSpPr>
              <p:nvPr/>
            </p:nvSpPr>
            <p:spPr bwMode="auto">
              <a:xfrm>
                <a:off x="1680" y="1872"/>
                <a:ext cx="96" cy="48"/>
              </a:xfrm>
              <a:prstGeom prst="diamond">
                <a:avLst/>
              </a:prstGeom>
              <a:solidFill>
                <a:srgbClr val="FF00FF"/>
              </a:solidFill>
              <a:ln w="9525">
                <a:solidFill>
                  <a:srgbClr val="800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86" name="AutoShape 18"/>
              <p:cNvSpPr>
                <a:spLocks noChangeArrowheads="1"/>
              </p:cNvSpPr>
              <p:nvPr/>
            </p:nvSpPr>
            <p:spPr bwMode="auto">
              <a:xfrm>
                <a:off x="3792" y="2016"/>
                <a:ext cx="96" cy="48"/>
              </a:xfrm>
              <a:prstGeom prst="diamond">
                <a:avLst/>
              </a:prstGeom>
              <a:solidFill>
                <a:srgbClr val="FF00FF"/>
              </a:solidFill>
              <a:ln w="9525">
                <a:solidFill>
                  <a:srgbClr val="800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87" name="AutoShape 19"/>
              <p:cNvSpPr>
                <a:spLocks noChangeArrowheads="1"/>
              </p:cNvSpPr>
              <p:nvPr/>
            </p:nvSpPr>
            <p:spPr bwMode="auto">
              <a:xfrm>
                <a:off x="3936" y="1920"/>
                <a:ext cx="96" cy="48"/>
              </a:xfrm>
              <a:prstGeom prst="diamond">
                <a:avLst/>
              </a:prstGeom>
              <a:solidFill>
                <a:srgbClr val="FF00FF"/>
              </a:solidFill>
              <a:ln w="9525">
                <a:solidFill>
                  <a:srgbClr val="800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88" name="Freeform 20"/>
              <p:cNvSpPr>
                <a:spLocks/>
              </p:cNvSpPr>
              <p:nvPr/>
            </p:nvSpPr>
            <p:spPr bwMode="auto">
              <a:xfrm>
                <a:off x="3792" y="1680"/>
                <a:ext cx="432" cy="176"/>
              </a:xfrm>
              <a:custGeom>
                <a:avLst/>
                <a:gdLst/>
                <a:ahLst/>
                <a:cxnLst>
                  <a:cxn ang="0">
                    <a:pos x="0" y="32"/>
                  </a:cxn>
                  <a:cxn ang="0">
                    <a:pos x="48" y="32"/>
                  </a:cxn>
                  <a:cxn ang="0">
                    <a:pos x="96" y="32"/>
                  </a:cxn>
                  <a:cxn ang="0">
                    <a:pos x="144" y="224"/>
                  </a:cxn>
                  <a:cxn ang="0">
                    <a:pos x="240" y="128"/>
                  </a:cxn>
                  <a:cxn ang="0">
                    <a:pos x="336" y="80"/>
                  </a:cxn>
                  <a:cxn ang="0">
                    <a:pos x="528" y="32"/>
                  </a:cxn>
                </a:cxnLst>
                <a:rect l="0" t="0" r="r" b="b"/>
                <a:pathLst>
                  <a:path w="528" h="240">
                    <a:moveTo>
                      <a:pt x="0" y="32"/>
                    </a:moveTo>
                    <a:cubicBezTo>
                      <a:pt x="16" y="32"/>
                      <a:pt x="32" y="32"/>
                      <a:pt x="48" y="32"/>
                    </a:cubicBezTo>
                    <a:cubicBezTo>
                      <a:pt x="64" y="32"/>
                      <a:pt x="80" y="0"/>
                      <a:pt x="96" y="32"/>
                    </a:cubicBezTo>
                    <a:cubicBezTo>
                      <a:pt x="112" y="64"/>
                      <a:pt x="120" y="208"/>
                      <a:pt x="144" y="224"/>
                    </a:cubicBezTo>
                    <a:cubicBezTo>
                      <a:pt x="168" y="240"/>
                      <a:pt x="208" y="152"/>
                      <a:pt x="240" y="128"/>
                    </a:cubicBezTo>
                    <a:cubicBezTo>
                      <a:pt x="272" y="104"/>
                      <a:pt x="288" y="96"/>
                      <a:pt x="336" y="80"/>
                    </a:cubicBezTo>
                    <a:cubicBezTo>
                      <a:pt x="384" y="64"/>
                      <a:pt x="496" y="40"/>
                      <a:pt x="528" y="32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7189" name="AutoShape 21"/>
          <p:cNvSpPr>
            <a:spLocks noChangeArrowheads="1"/>
          </p:cNvSpPr>
          <p:nvPr/>
        </p:nvSpPr>
        <p:spPr bwMode="auto">
          <a:xfrm>
            <a:off x="6003925" y="1785938"/>
            <a:ext cx="376238" cy="339725"/>
          </a:xfrm>
          <a:prstGeom prst="triangle">
            <a:avLst>
              <a:gd name="adj" fmla="val 50000"/>
            </a:avLst>
          </a:prstGeom>
          <a:solidFill>
            <a:srgbClr val="00FF00"/>
          </a:solidFill>
          <a:ln w="3810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0" name="Line 22"/>
          <p:cNvSpPr>
            <a:spLocks noChangeShapeType="1"/>
          </p:cNvSpPr>
          <p:nvPr/>
        </p:nvSpPr>
        <p:spPr bwMode="auto">
          <a:xfrm flipH="1">
            <a:off x="4191000" y="2125663"/>
            <a:ext cx="1812925" cy="303212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91" name="Line 23"/>
          <p:cNvSpPr>
            <a:spLocks noChangeShapeType="1"/>
          </p:cNvSpPr>
          <p:nvPr/>
        </p:nvSpPr>
        <p:spPr bwMode="auto">
          <a:xfrm>
            <a:off x="6380163" y="2125663"/>
            <a:ext cx="2001837" cy="227012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92" name="Line 24"/>
          <p:cNvSpPr>
            <a:spLocks noChangeShapeType="1"/>
          </p:cNvSpPr>
          <p:nvPr/>
        </p:nvSpPr>
        <p:spPr bwMode="auto">
          <a:xfrm flipV="1">
            <a:off x="6192838" y="1143000"/>
            <a:ext cx="0" cy="681038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93" name="Freeform 25"/>
          <p:cNvSpPr>
            <a:spLocks/>
          </p:cNvSpPr>
          <p:nvPr/>
        </p:nvSpPr>
        <p:spPr bwMode="auto">
          <a:xfrm>
            <a:off x="5815013" y="1862138"/>
            <a:ext cx="188912" cy="150812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96" y="8"/>
              </a:cxn>
              <a:cxn ang="0">
                <a:pos x="96" y="56"/>
              </a:cxn>
              <a:cxn ang="0">
                <a:pos x="96" y="344"/>
              </a:cxn>
              <a:cxn ang="0">
                <a:pos x="144" y="152"/>
              </a:cxn>
              <a:cxn ang="0">
                <a:pos x="192" y="56"/>
              </a:cxn>
              <a:cxn ang="0">
                <a:pos x="336" y="8"/>
              </a:cxn>
            </a:cxnLst>
            <a:rect l="0" t="0" r="r" b="b"/>
            <a:pathLst>
              <a:path w="336" h="360">
                <a:moveTo>
                  <a:pt x="0" y="8"/>
                </a:moveTo>
                <a:cubicBezTo>
                  <a:pt x="40" y="4"/>
                  <a:pt x="80" y="0"/>
                  <a:pt x="96" y="8"/>
                </a:cubicBezTo>
                <a:cubicBezTo>
                  <a:pt x="112" y="16"/>
                  <a:pt x="96" y="0"/>
                  <a:pt x="96" y="56"/>
                </a:cubicBezTo>
                <a:cubicBezTo>
                  <a:pt x="96" y="112"/>
                  <a:pt x="88" y="328"/>
                  <a:pt x="96" y="344"/>
                </a:cubicBezTo>
                <a:cubicBezTo>
                  <a:pt x="104" y="360"/>
                  <a:pt x="128" y="200"/>
                  <a:pt x="144" y="152"/>
                </a:cubicBezTo>
                <a:cubicBezTo>
                  <a:pt x="160" y="104"/>
                  <a:pt x="160" y="80"/>
                  <a:pt x="192" y="56"/>
                </a:cubicBezTo>
                <a:cubicBezTo>
                  <a:pt x="224" y="32"/>
                  <a:pt x="312" y="16"/>
                  <a:pt x="336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94" name="Oval 26"/>
          <p:cNvSpPr>
            <a:spLocks noChangeArrowheads="1"/>
          </p:cNvSpPr>
          <p:nvPr/>
        </p:nvSpPr>
        <p:spPr bwMode="auto">
          <a:xfrm>
            <a:off x="5776913" y="2089150"/>
            <a:ext cx="38100" cy="3651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5" name="Oval 27"/>
          <p:cNvSpPr>
            <a:spLocks noChangeArrowheads="1"/>
          </p:cNvSpPr>
          <p:nvPr/>
        </p:nvSpPr>
        <p:spPr bwMode="auto">
          <a:xfrm>
            <a:off x="5889625" y="2163763"/>
            <a:ext cx="38100" cy="381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6" name="Oval 28"/>
          <p:cNvSpPr>
            <a:spLocks noChangeArrowheads="1"/>
          </p:cNvSpPr>
          <p:nvPr/>
        </p:nvSpPr>
        <p:spPr bwMode="auto">
          <a:xfrm>
            <a:off x="6116638" y="1635125"/>
            <a:ext cx="38100" cy="381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7" name="Oval 29"/>
          <p:cNvSpPr>
            <a:spLocks noChangeArrowheads="1"/>
          </p:cNvSpPr>
          <p:nvPr/>
        </p:nvSpPr>
        <p:spPr bwMode="auto">
          <a:xfrm>
            <a:off x="6569075" y="2163763"/>
            <a:ext cx="38100" cy="381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8" name="Oval 30"/>
          <p:cNvSpPr>
            <a:spLocks noChangeArrowheads="1"/>
          </p:cNvSpPr>
          <p:nvPr/>
        </p:nvSpPr>
        <p:spPr bwMode="auto">
          <a:xfrm>
            <a:off x="6418263" y="2051050"/>
            <a:ext cx="38100" cy="381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9" name="Oval 31"/>
          <p:cNvSpPr>
            <a:spLocks noChangeArrowheads="1"/>
          </p:cNvSpPr>
          <p:nvPr/>
        </p:nvSpPr>
        <p:spPr bwMode="auto">
          <a:xfrm>
            <a:off x="5927725" y="2051050"/>
            <a:ext cx="38100" cy="381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0" name="Oval 32"/>
          <p:cNvSpPr>
            <a:spLocks noChangeArrowheads="1"/>
          </p:cNvSpPr>
          <p:nvPr/>
        </p:nvSpPr>
        <p:spPr bwMode="auto">
          <a:xfrm>
            <a:off x="6229350" y="1446213"/>
            <a:ext cx="38100" cy="3651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1" name="AutoShape 33"/>
          <p:cNvSpPr>
            <a:spLocks noChangeArrowheads="1"/>
          </p:cNvSpPr>
          <p:nvPr/>
        </p:nvSpPr>
        <p:spPr bwMode="auto">
          <a:xfrm>
            <a:off x="5286375" y="2278063"/>
            <a:ext cx="74613" cy="38100"/>
          </a:xfrm>
          <a:prstGeom prst="diamond">
            <a:avLst/>
          </a:prstGeom>
          <a:solidFill>
            <a:srgbClr val="FF00FF"/>
          </a:solidFill>
          <a:ln w="9525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2" name="AutoShape 34"/>
          <p:cNvSpPr>
            <a:spLocks noChangeArrowheads="1"/>
          </p:cNvSpPr>
          <p:nvPr/>
        </p:nvSpPr>
        <p:spPr bwMode="auto">
          <a:xfrm>
            <a:off x="5360988" y="2163763"/>
            <a:ext cx="76200" cy="38100"/>
          </a:xfrm>
          <a:prstGeom prst="diamond">
            <a:avLst/>
          </a:prstGeom>
          <a:solidFill>
            <a:srgbClr val="FF00FF"/>
          </a:solidFill>
          <a:ln w="9525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3" name="AutoShape 35"/>
          <p:cNvSpPr>
            <a:spLocks noChangeArrowheads="1"/>
          </p:cNvSpPr>
          <p:nvPr/>
        </p:nvSpPr>
        <p:spPr bwMode="auto">
          <a:xfrm>
            <a:off x="7023100" y="2239963"/>
            <a:ext cx="74613" cy="38100"/>
          </a:xfrm>
          <a:prstGeom prst="diamond">
            <a:avLst/>
          </a:prstGeom>
          <a:solidFill>
            <a:srgbClr val="FF00FF"/>
          </a:solidFill>
          <a:ln w="9525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4" name="AutoShape 36"/>
          <p:cNvSpPr>
            <a:spLocks noChangeArrowheads="1"/>
          </p:cNvSpPr>
          <p:nvPr/>
        </p:nvSpPr>
        <p:spPr bwMode="auto">
          <a:xfrm>
            <a:off x="7135813" y="2163763"/>
            <a:ext cx="76200" cy="38100"/>
          </a:xfrm>
          <a:prstGeom prst="diamond">
            <a:avLst/>
          </a:prstGeom>
          <a:solidFill>
            <a:srgbClr val="FF00FF"/>
          </a:solidFill>
          <a:ln w="9525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5" name="Freeform 37"/>
          <p:cNvSpPr>
            <a:spLocks/>
          </p:cNvSpPr>
          <p:nvPr/>
        </p:nvSpPr>
        <p:spPr bwMode="auto">
          <a:xfrm>
            <a:off x="7023100" y="1974850"/>
            <a:ext cx="339725" cy="1381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06" name="AutoShape 38"/>
          <p:cNvSpPr>
            <a:spLocks noChangeArrowheads="1"/>
          </p:cNvSpPr>
          <p:nvPr/>
        </p:nvSpPr>
        <p:spPr bwMode="auto">
          <a:xfrm>
            <a:off x="4795838" y="2239963"/>
            <a:ext cx="74612" cy="38100"/>
          </a:xfrm>
          <a:prstGeom prst="diamond">
            <a:avLst/>
          </a:prstGeom>
          <a:solidFill>
            <a:srgbClr val="FF00FF"/>
          </a:solidFill>
          <a:ln w="9525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7" name="AutoShape 39"/>
          <p:cNvSpPr>
            <a:spLocks noChangeArrowheads="1"/>
          </p:cNvSpPr>
          <p:nvPr/>
        </p:nvSpPr>
        <p:spPr bwMode="auto">
          <a:xfrm>
            <a:off x="4303713" y="2316163"/>
            <a:ext cx="76200" cy="36512"/>
          </a:xfrm>
          <a:prstGeom prst="diamond">
            <a:avLst/>
          </a:prstGeom>
          <a:solidFill>
            <a:srgbClr val="FF00FF"/>
          </a:solidFill>
          <a:ln w="9525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8" name="AutoShape 40"/>
          <p:cNvSpPr>
            <a:spLocks noChangeArrowheads="1"/>
          </p:cNvSpPr>
          <p:nvPr/>
        </p:nvSpPr>
        <p:spPr bwMode="auto">
          <a:xfrm>
            <a:off x="4568825" y="2390775"/>
            <a:ext cx="74613" cy="38100"/>
          </a:xfrm>
          <a:prstGeom prst="diamond">
            <a:avLst/>
          </a:prstGeom>
          <a:solidFill>
            <a:srgbClr val="FF00FF"/>
          </a:solidFill>
          <a:ln w="9525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9" name="AutoShape 41"/>
          <p:cNvSpPr>
            <a:spLocks noChangeArrowheads="1"/>
          </p:cNvSpPr>
          <p:nvPr/>
        </p:nvSpPr>
        <p:spPr bwMode="auto">
          <a:xfrm>
            <a:off x="8269288" y="2278063"/>
            <a:ext cx="74612" cy="38100"/>
          </a:xfrm>
          <a:prstGeom prst="diamond">
            <a:avLst/>
          </a:prstGeom>
          <a:solidFill>
            <a:srgbClr val="FF00FF"/>
          </a:solidFill>
          <a:ln w="9525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10" name="AutoShape 42"/>
          <p:cNvSpPr>
            <a:spLocks noChangeArrowheads="1"/>
          </p:cNvSpPr>
          <p:nvPr/>
        </p:nvSpPr>
        <p:spPr bwMode="auto">
          <a:xfrm>
            <a:off x="8118475" y="2352675"/>
            <a:ext cx="74613" cy="38100"/>
          </a:xfrm>
          <a:prstGeom prst="diamond">
            <a:avLst/>
          </a:prstGeom>
          <a:solidFill>
            <a:srgbClr val="FF00FF"/>
          </a:solidFill>
          <a:ln w="9525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11" name="AutoShape 43"/>
          <p:cNvSpPr>
            <a:spLocks noChangeArrowheads="1"/>
          </p:cNvSpPr>
          <p:nvPr/>
        </p:nvSpPr>
        <p:spPr bwMode="auto">
          <a:xfrm>
            <a:off x="7929563" y="2239963"/>
            <a:ext cx="74612" cy="38100"/>
          </a:xfrm>
          <a:prstGeom prst="diamond">
            <a:avLst/>
          </a:prstGeom>
          <a:solidFill>
            <a:srgbClr val="FF00FF"/>
          </a:solidFill>
          <a:ln w="9525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12" name="AutoShape 44"/>
          <p:cNvSpPr>
            <a:spLocks noChangeArrowheads="1"/>
          </p:cNvSpPr>
          <p:nvPr/>
        </p:nvSpPr>
        <p:spPr bwMode="auto">
          <a:xfrm>
            <a:off x="7740650" y="2316163"/>
            <a:ext cx="74613" cy="36512"/>
          </a:xfrm>
          <a:prstGeom prst="diamond">
            <a:avLst/>
          </a:prstGeom>
          <a:solidFill>
            <a:srgbClr val="FF00FF"/>
          </a:solidFill>
          <a:ln w="9525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13" name="AutoShape 45"/>
          <p:cNvSpPr>
            <a:spLocks noChangeArrowheads="1"/>
          </p:cNvSpPr>
          <p:nvPr/>
        </p:nvSpPr>
        <p:spPr bwMode="auto">
          <a:xfrm>
            <a:off x="7626350" y="2201863"/>
            <a:ext cx="76200" cy="38100"/>
          </a:xfrm>
          <a:prstGeom prst="diamond">
            <a:avLst/>
          </a:prstGeom>
          <a:solidFill>
            <a:srgbClr val="FF00FF"/>
          </a:solidFill>
          <a:ln w="9525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14" name="Freeform 46"/>
          <p:cNvSpPr>
            <a:spLocks/>
          </p:cNvSpPr>
          <p:nvPr/>
        </p:nvSpPr>
        <p:spPr bwMode="auto">
          <a:xfrm>
            <a:off x="7891463" y="2089150"/>
            <a:ext cx="377825" cy="746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15" name="Freeform 47"/>
          <p:cNvSpPr>
            <a:spLocks/>
          </p:cNvSpPr>
          <p:nvPr/>
        </p:nvSpPr>
        <p:spPr bwMode="auto">
          <a:xfrm>
            <a:off x="4953000" y="3048000"/>
            <a:ext cx="188913" cy="150813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96" y="8"/>
              </a:cxn>
              <a:cxn ang="0">
                <a:pos x="96" y="56"/>
              </a:cxn>
              <a:cxn ang="0">
                <a:pos x="96" y="344"/>
              </a:cxn>
              <a:cxn ang="0">
                <a:pos x="144" y="152"/>
              </a:cxn>
              <a:cxn ang="0">
                <a:pos x="192" y="56"/>
              </a:cxn>
              <a:cxn ang="0">
                <a:pos x="336" y="8"/>
              </a:cxn>
            </a:cxnLst>
            <a:rect l="0" t="0" r="r" b="b"/>
            <a:pathLst>
              <a:path w="336" h="360">
                <a:moveTo>
                  <a:pt x="0" y="8"/>
                </a:moveTo>
                <a:cubicBezTo>
                  <a:pt x="40" y="4"/>
                  <a:pt x="80" y="0"/>
                  <a:pt x="96" y="8"/>
                </a:cubicBezTo>
                <a:cubicBezTo>
                  <a:pt x="112" y="16"/>
                  <a:pt x="96" y="0"/>
                  <a:pt x="96" y="56"/>
                </a:cubicBezTo>
                <a:cubicBezTo>
                  <a:pt x="96" y="112"/>
                  <a:pt x="88" y="328"/>
                  <a:pt x="96" y="344"/>
                </a:cubicBezTo>
                <a:cubicBezTo>
                  <a:pt x="104" y="360"/>
                  <a:pt x="128" y="200"/>
                  <a:pt x="144" y="152"/>
                </a:cubicBezTo>
                <a:cubicBezTo>
                  <a:pt x="160" y="104"/>
                  <a:pt x="160" y="80"/>
                  <a:pt x="192" y="56"/>
                </a:cubicBezTo>
                <a:cubicBezTo>
                  <a:pt x="224" y="32"/>
                  <a:pt x="312" y="16"/>
                  <a:pt x="336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16" name="Freeform 48"/>
          <p:cNvSpPr>
            <a:spLocks/>
          </p:cNvSpPr>
          <p:nvPr/>
        </p:nvSpPr>
        <p:spPr bwMode="auto">
          <a:xfrm>
            <a:off x="4953000" y="3278188"/>
            <a:ext cx="188913" cy="150812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96" y="8"/>
              </a:cxn>
              <a:cxn ang="0">
                <a:pos x="96" y="56"/>
              </a:cxn>
              <a:cxn ang="0">
                <a:pos x="96" y="344"/>
              </a:cxn>
              <a:cxn ang="0">
                <a:pos x="144" y="152"/>
              </a:cxn>
              <a:cxn ang="0">
                <a:pos x="192" y="56"/>
              </a:cxn>
              <a:cxn ang="0">
                <a:pos x="336" y="8"/>
              </a:cxn>
            </a:cxnLst>
            <a:rect l="0" t="0" r="r" b="b"/>
            <a:pathLst>
              <a:path w="336" h="360">
                <a:moveTo>
                  <a:pt x="0" y="8"/>
                </a:moveTo>
                <a:cubicBezTo>
                  <a:pt x="40" y="4"/>
                  <a:pt x="80" y="0"/>
                  <a:pt x="96" y="8"/>
                </a:cubicBezTo>
                <a:cubicBezTo>
                  <a:pt x="112" y="16"/>
                  <a:pt x="96" y="0"/>
                  <a:pt x="96" y="56"/>
                </a:cubicBezTo>
                <a:cubicBezTo>
                  <a:pt x="96" y="112"/>
                  <a:pt x="88" y="328"/>
                  <a:pt x="96" y="344"/>
                </a:cubicBezTo>
                <a:cubicBezTo>
                  <a:pt x="104" y="360"/>
                  <a:pt x="128" y="200"/>
                  <a:pt x="144" y="152"/>
                </a:cubicBezTo>
                <a:cubicBezTo>
                  <a:pt x="160" y="104"/>
                  <a:pt x="160" y="80"/>
                  <a:pt x="192" y="56"/>
                </a:cubicBezTo>
                <a:cubicBezTo>
                  <a:pt x="224" y="32"/>
                  <a:pt x="312" y="16"/>
                  <a:pt x="336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17" name="Freeform 49"/>
          <p:cNvSpPr>
            <a:spLocks/>
          </p:cNvSpPr>
          <p:nvPr/>
        </p:nvSpPr>
        <p:spPr bwMode="auto">
          <a:xfrm>
            <a:off x="4953000" y="3505200"/>
            <a:ext cx="188913" cy="150813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96" y="8"/>
              </a:cxn>
              <a:cxn ang="0">
                <a:pos x="96" y="56"/>
              </a:cxn>
              <a:cxn ang="0">
                <a:pos x="96" y="344"/>
              </a:cxn>
              <a:cxn ang="0">
                <a:pos x="144" y="152"/>
              </a:cxn>
              <a:cxn ang="0">
                <a:pos x="192" y="56"/>
              </a:cxn>
              <a:cxn ang="0">
                <a:pos x="336" y="8"/>
              </a:cxn>
            </a:cxnLst>
            <a:rect l="0" t="0" r="r" b="b"/>
            <a:pathLst>
              <a:path w="336" h="360">
                <a:moveTo>
                  <a:pt x="0" y="8"/>
                </a:moveTo>
                <a:cubicBezTo>
                  <a:pt x="40" y="4"/>
                  <a:pt x="80" y="0"/>
                  <a:pt x="96" y="8"/>
                </a:cubicBezTo>
                <a:cubicBezTo>
                  <a:pt x="112" y="16"/>
                  <a:pt x="96" y="0"/>
                  <a:pt x="96" y="56"/>
                </a:cubicBezTo>
                <a:cubicBezTo>
                  <a:pt x="96" y="112"/>
                  <a:pt x="88" y="328"/>
                  <a:pt x="96" y="344"/>
                </a:cubicBezTo>
                <a:cubicBezTo>
                  <a:pt x="104" y="360"/>
                  <a:pt x="128" y="200"/>
                  <a:pt x="144" y="152"/>
                </a:cubicBezTo>
                <a:cubicBezTo>
                  <a:pt x="160" y="104"/>
                  <a:pt x="160" y="80"/>
                  <a:pt x="192" y="56"/>
                </a:cubicBezTo>
                <a:cubicBezTo>
                  <a:pt x="224" y="32"/>
                  <a:pt x="312" y="16"/>
                  <a:pt x="336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18" name="Freeform 50"/>
          <p:cNvSpPr>
            <a:spLocks/>
          </p:cNvSpPr>
          <p:nvPr/>
        </p:nvSpPr>
        <p:spPr bwMode="auto">
          <a:xfrm>
            <a:off x="4953000" y="3810000"/>
            <a:ext cx="188913" cy="150813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96" y="8"/>
              </a:cxn>
              <a:cxn ang="0">
                <a:pos x="96" y="56"/>
              </a:cxn>
              <a:cxn ang="0">
                <a:pos x="96" y="344"/>
              </a:cxn>
              <a:cxn ang="0">
                <a:pos x="144" y="152"/>
              </a:cxn>
              <a:cxn ang="0">
                <a:pos x="192" y="56"/>
              </a:cxn>
              <a:cxn ang="0">
                <a:pos x="336" y="8"/>
              </a:cxn>
            </a:cxnLst>
            <a:rect l="0" t="0" r="r" b="b"/>
            <a:pathLst>
              <a:path w="336" h="360">
                <a:moveTo>
                  <a:pt x="0" y="8"/>
                </a:moveTo>
                <a:cubicBezTo>
                  <a:pt x="40" y="4"/>
                  <a:pt x="80" y="0"/>
                  <a:pt x="96" y="8"/>
                </a:cubicBezTo>
                <a:cubicBezTo>
                  <a:pt x="112" y="16"/>
                  <a:pt x="96" y="0"/>
                  <a:pt x="96" y="56"/>
                </a:cubicBezTo>
                <a:cubicBezTo>
                  <a:pt x="96" y="112"/>
                  <a:pt x="88" y="328"/>
                  <a:pt x="96" y="344"/>
                </a:cubicBezTo>
                <a:cubicBezTo>
                  <a:pt x="104" y="360"/>
                  <a:pt x="128" y="200"/>
                  <a:pt x="144" y="152"/>
                </a:cubicBezTo>
                <a:cubicBezTo>
                  <a:pt x="160" y="104"/>
                  <a:pt x="160" y="80"/>
                  <a:pt x="192" y="56"/>
                </a:cubicBezTo>
                <a:cubicBezTo>
                  <a:pt x="224" y="32"/>
                  <a:pt x="312" y="16"/>
                  <a:pt x="336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19" name="Freeform 51"/>
          <p:cNvSpPr>
            <a:spLocks/>
          </p:cNvSpPr>
          <p:nvPr/>
        </p:nvSpPr>
        <p:spPr bwMode="auto">
          <a:xfrm>
            <a:off x="4953000" y="4038600"/>
            <a:ext cx="188913" cy="150813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96" y="8"/>
              </a:cxn>
              <a:cxn ang="0">
                <a:pos x="96" y="56"/>
              </a:cxn>
              <a:cxn ang="0">
                <a:pos x="96" y="344"/>
              </a:cxn>
              <a:cxn ang="0">
                <a:pos x="144" y="152"/>
              </a:cxn>
              <a:cxn ang="0">
                <a:pos x="192" y="56"/>
              </a:cxn>
              <a:cxn ang="0">
                <a:pos x="336" y="8"/>
              </a:cxn>
            </a:cxnLst>
            <a:rect l="0" t="0" r="r" b="b"/>
            <a:pathLst>
              <a:path w="336" h="360">
                <a:moveTo>
                  <a:pt x="0" y="8"/>
                </a:moveTo>
                <a:cubicBezTo>
                  <a:pt x="40" y="4"/>
                  <a:pt x="80" y="0"/>
                  <a:pt x="96" y="8"/>
                </a:cubicBezTo>
                <a:cubicBezTo>
                  <a:pt x="112" y="16"/>
                  <a:pt x="96" y="0"/>
                  <a:pt x="96" y="56"/>
                </a:cubicBezTo>
                <a:cubicBezTo>
                  <a:pt x="96" y="112"/>
                  <a:pt x="88" y="328"/>
                  <a:pt x="96" y="344"/>
                </a:cubicBezTo>
                <a:cubicBezTo>
                  <a:pt x="104" y="360"/>
                  <a:pt x="128" y="200"/>
                  <a:pt x="144" y="152"/>
                </a:cubicBezTo>
                <a:cubicBezTo>
                  <a:pt x="160" y="104"/>
                  <a:pt x="160" y="80"/>
                  <a:pt x="192" y="56"/>
                </a:cubicBezTo>
                <a:cubicBezTo>
                  <a:pt x="224" y="32"/>
                  <a:pt x="312" y="16"/>
                  <a:pt x="336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20" name="Freeform 52"/>
          <p:cNvSpPr>
            <a:spLocks/>
          </p:cNvSpPr>
          <p:nvPr/>
        </p:nvSpPr>
        <p:spPr bwMode="auto">
          <a:xfrm>
            <a:off x="4953000" y="4267200"/>
            <a:ext cx="339725" cy="1381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21" name="Freeform 53"/>
          <p:cNvSpPr>
            <a:spLocks/>
          </p:cNvSpPr>
          <p:nvPr/>
        </p:nvSpPr>
        <p:spPr bwMode="auto">
          <a:xfrm>
            <a:off x="4953000" y="4419600"/>
            <a:ext cx="339725" cy="1381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22" name="Freeform 54"/>
          <p:cNvSpPr>
            <a:spLocks/>
          </p:cNvSpPr>
          <p:nvPr/>
        </p:nvSpPr>
        <p:spPr bwMode="auto">
          <a:xfrm>
            <a:off x="4953000" y="4572000"/>
            <a:ext cx="339725" cy="1381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23" name="Freeform 55"/>
          <p:cNvSpPr>
            <a:spLocks/>
          </p:cNvSpPr>
          <p:nvPr/>
        </p:nvSpPr>
        <p:spPr bwMode="auto">
          <a:xfrm>
            <a:off x="4953000" y="4724400"/>
            <a:ext cx="339725" cy="1381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24" name="Freeform 56"/>
          <p:cNvSpPr>
            <a:spLocks/>
          </p:cNvSpPr>
          <p:nvPr/>
        </p:nvSpPr>
        <p:spPr bwMode="auto">
          <a:xfrm>
            <a:off x="4953000" y="4876800"/>
            <a:ext cx="339725" cy="1381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25" name="Freeform 57"/>
          <p:cNvSpPr>
            <a:spLocks/>
          </p:cNvSpPr>
          <p:nvPr/>
        </p:nvSpPr>
        <p:spPr bwMode="auto">
          <a:xfrm>
            <a:off x="4953000" y="5945188"/>
            <a:ext cx="377825" cy="74612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26" name="Freeform 58"/>
          <p:cNvSpPr>
            <a:spLocks/>
          </p:cNvSpPr>
          <p:nvPr/>
        </p:nvSpPr>
        <p:spPr bwMode="auto">
          <a:xfrm>
            <a:off x="4953000" y="5792788"/>
            <a:ext cx="377825" cy="74612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27" name="Freeform 59"/>
          <p:cNvSpPr>
            <a:spLocks/>
          </p:cNvSpPr>
          <p:nvPr/>
        </p:nvSpPr>
        <p:spPr bwMode="auto">
          <a:xfrm>
            <a:off x="4953000" y="5640388"/>
            <a:ext cx="377825" cy="74612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28" name="Freeform 60"/>
          <p:cNvSpPr>
            <a:spLocks/>
          </p:cNvSpPr>
          <p:nvPr/>
        </p:nvSpPr>
        <p:spPr bwMode="auto">
          <a:xfrm>
            <a:off x="4953000" y="5411788"/>
            <a:ext cx="377825" cy="74612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29" name="Freeform 61"/>
          <p:cNvSpPr>
            <a:spLocks/>
          </p:cNvSpPr>
          <p:nvPr/>
        </p:nvSpPr>
        <p:spPr bwMode="auto">
          <a:xfrm>
            <a:off x="1676400" y="2971800"/>
            <a:ext cx="188913" cy="150813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96" y="8"/>
              </a:cxn>
              <a:cxn ang="0">
                <a:pos x="96" y="56"/>
              </a:cxn>
              <a:cxn ang="0">
                <a:pos x="96" y="344"/>
              </a:cxn>
              <a:cxn ang="0">
                <a:pos x="144" y="152"/>
              </a:cxn>
              <a:cxn ang="0">
                <a:pos x="192" y="56"/>
              </a:cxn>
              <a:cxn ang="0">
                <a:pos x="336" y="8"/>
              </a:cxn>
            </a:cxnLst>
            <a:rect l="0" t="0" r="r" b="b"/>
            <a:pathLst>
              <a:path w="336" h="360">
                <a:moveTo>
                  <a:pt x="0" y="8"/>
                </a:moveTo>
                <a:cubicBezTo>
                  <a:pt x="40" y="4"/>
                  <a:pt x="80" y="0"/>
                  <a:pt x="96" y="8"/>
                </a:cubicBezTo>
                <a:cubicBezTo>
                  <a:pt x="112" y="16"/>
                  <a:pt x="96" y="0"/>
                  <a:pt x="96" y="56"/>
                </a:cubicBezTo>
                <a:cubicBezTo>
                  <a:pt x="96" y="112"/>
                  <a:pt x="88" y="328"/>
                  <a:pt x="96" y="344"/>
                </a:cubicBezTo>
                <a:cubicBezTo>
                  <a:pt x="104" y="360"/>
                  <a:pt x="128" y="200"/>
                  <a:pt x="144" y="152"/>
                </a:cubicBezTo>
                <a:cubicBezTo>
                  <a:pt x="160" y="104"/>
                  <a:pt x="160" y="80"/>
                  <a:pt x="192" y="56"/>
                </a:cubicBezTo>
                <a:cubicBezTo>
                  <a:pt x="224" y="32"/>
                  <a:pt x="312" y="16"/>
                  <a:pt x="336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30" name="Freeform 62"/>
          <p:cNvSpPr>
            <a:spLocks/>
          </p:cNvSpPr>
          <p:nvPr/>
        </p:nvSpPr>
        <p:spPr bwMode="auto">
          <a:xfrm>
            <a:off x="1676400" y="3200400"/>
            <a:ext cx="188913" cy="150813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96" y="8"/>
              </a:cxn>
              <a:cxn ang="0">
                <a:pos x="96" y="56"/>
              </a:cxn>
              <a:cxn ang="0">
                <a:pos x="96" y="344"/>
              </a:cxn>
              <a:cxn ang="0">
                <a:pos x="144" y="152"/>
              </a:cxn>
              <a:cxn ang="0">
                <a:pos x="192" y="56"/>
              </a:cxn>
              <a:cxn ang="0">
                <a:pos x="336" y="8"/>
              </a:cxn>
            </a:cxnLst>
            <a:rect l="0" t="0" r="r" b="b"/>
            <a:pathLst>
              <a:path w="336" h="360">
                <a:moveTo>
                  <a:pt x="0" y="8"/>
                </a:moveTo>
                <a:cubicBezTo>
                  <a:pt x="40" y="4"/>
                  <a:pt x="80" y="0"/>
                  <a:pt x="96" y="8"/>
                </a:cubicBezTo>
                <a:cubicBezTo>
                  <a:pt x="112" y="16"/>
                  <a:pt x="96" y="0"/>
                  <a:pt x="96" y="56"/>
                </a:cubicBezTo>
                <a:cubicBezTo>
                  <a:pt x="96" y="112"/>
                  <a:pt x="88" y="328"/>
                  <a:pt x="96" y="344"/>
                </a:cubicBezTo>
                <a:cubicBezTo>
                  <a:pt x="104" y="360"/>
                  <a:pt x="128" y="200"/>
                  <a:pt x="144" y="152"/>
                </a:cubicBezTo>
                <a:cubicBezTo>
                  <a:pt x="160" y="104"/>
                  <a:pt x="160" y="80"/>
                  <a:pt x="192" y="56"/>
                </a:cubicBezTo>
                <a:cubicBezTo>
                  <a:pt x="224" y="32"/>
                  <a:pt x="312" y="16"/>
                  <a:pt x="336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31" name="Freeform 63"/>
          <p:cNvSpPr>
            <a:spLocks/>
          </p:cNvSpPr>
          <p:nvPr/>
        </p:nvSpPr>
        <p:spPr bwMode="auto">
          <a:xfrm>
            <a:off x="1676400" y="3519488"/>
            <a:ext cx="188913" cy="150812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96" y="8"/>
              </a:cxn>
              <a:cxn ang="0">
                <a:pos x="96" y="56"/>
              </a:cxn>
              <a:cxn ang="0">
                <a:pos x="96" y="344"/>
              </a:cxn>
              <a:cxn ang="0">
                <a:pos x="144" y="152"/>
              </a:cxn>
              <a:cxn ang="0">
                <a:pos x="192" y="56"/>
              </a:cxn>
              <a:cxn ang="0">
                <a:pos x="336" y="8"/>
              </a:cxn>
            </a:cxnLst>
            <a:rect l="0" t="0" r="r" b="b"/>
            <a:pathLst>
              <a:path w="336" h="360">
                <a:moveTo>
                  <a:pt x="0" y="8"/>
                </a:moveTo>
                <a:cubicBezTo>
                  <a:pt x="40" y="4"/>
                  <a:pt x="80" y="0"/>
                  <a:pt x="96" y="8"/>
                </a:cubicBezTo>
                <a:cubicBezTo>
                  <a:pt x="112" y="16"/>
                  <a:pt x="96" y="0"/>
                  <a:pt x="96" y="56"/>
                </a:cubicBezTo>
                <a:cubicBezTo>
                  <a:pt x="96" y="112"/>
                  <a:pt x="88" y="328"/>
                  <a:pt x="96" y="344"/>
                </a:cubicBezTo>
                <a:cubicBezTo>
                  <a:pt x="104" y="360"/>
                  <a:pt x="128" y="200"/>
                  <a:pt x="144" y="152"/>
                </a:cubicBezTo>
                <a:cubicBezTo>
                  <a:pt x="160" y="104"/>
                  <a:pt x="160" y="80"/>
                  <a:pt x="192" y="56"/>
                </a:cubicBezTo>
                <a:cubicBezTo>
                  <a:pt x="224" y="32"/>
                  <a:pt x="312" y="16"/>
                  <a:pt x="336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32" name="Freeform 64"/>
          <p:cNvSpPr>
            <a:spLocks/>
          </p:cNvSpPr>
          <p:nvPr/>
        </p:nvSpPr>
        <p:spPr bwMode="auto">
          <a:xfrm>
            <a:off x="1676400" y="3748088"/>
            <a:ext cx="188913" cy="150812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96" y="8"/>
              </a:cxn>
              <a:cxn ang="0">
                <a:pos x="96" y="56"/>
              </a:cxn>
              <a:cxn ang="0">
                <a:pos x="96" y="344"/>
              </a:cxn>
              <a:cxn ang="0">
                <a:pos x="144" y="152"/>
              </a:cxn>
              <a:cxn ang="0">
                <a:pos x="192" y="56"/>
              </a:cxn>
              <a:cxn ang="0">
                <a:pos x="336" y="8"/>
              </a:cxn>
            </a:cxnLst>
            <a:rect l="0" t="0" r="r" b="b"/>
            <a:pathLst>
              <a:path w="336" h="360">
                <a:moveTo>
                  <a:pt x="0" y="8"/>
                </a:moveTo>
                <a:cubicBezTo>
                  <a:pt x="40" y="4"/>
                  <a:pt x="80" y="0"/>
                  <a:pt x="96" y="8"/>
                </a:cubicBezTo>
                <a:cubicBezTo>
                  <a:pt x="112" y="16"/>
                  <a:pt x="96" y="0"/>
                  <a:pt x="96" y="56"/>
                </a:cubicBezTo>
                <a:cubicBezTo>
                  <a:pt x="96" y="112"/>
                  <a:pt x="88" y="328"/>
                  <a:pt x="96" y="344"/>
                </a:cubicBezTo>
                <a:cubicBezTo>
                  <a:pt x="104" y="360"/>
                  <a:pt x="128" y="200"/>
                  <a:pt x="144" y="152"/>
                </a:cubicBezTo>
                <a:cubicBezTo>
                  <a:pt x="160" y="104"/>
                  <a:pt x="160" y="80"/>
                  <a:pt x="192" y="56"/>
                </a:cubicBezTo>
                <a:cubicBezTo>
                  <a:pt x="224" y="32"/>
                  <a:pt x="312" y="16"/>
                  <a:pt x="336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33" name="Freeform 65"/>
          <p:cNvSpPr>
            <a:spLocks/>
          </p:cNvSpPr>
          <p:nvPr/>
        </p:nvSpPr>
        <p:spPr bwMode="auto">
          <a:xfrm>
            <a:off x="1676400" y="3976688"/>
            <a:ext cx="188913" cy="150812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96" y="8"/>
              </a:cxn>
              <a:cxn ang="0">
                <a:pos x="96" y="56"/>
              </a:cxn>
              <a:cxn ang="0">
                <a:pos x="96" y="344"/>
              </a:cxn>
              <a:cxn ang="0">
                <a:pos x="144" y="152"/>
              </a:cxn>
              <a:cxn ang="0">
                <a:pos x="192" y="56"/>
              </a:cxn>
              <a:cxn ang="0">
                <a:pos x="336" y="8"/>
              </a:cxn>
            </a:cxnLst>
            <a:rect l="0" t="0" r="r" b="b"/>
            <a:pathLst>
              <a:path w="336" h="360">
                <a:moveTo>
                  <a:pt x="0" y="8"/>
                </a:moveTo>
                <a:cubicBezTo>
                  <a:pt x="40" y="4"/>
                  <a:pt x="80" y="0"/>
                  <a:pt x="96" y="8"/>
                </a:cubicBezTo>
                <a:cubicBezTo>
                  <a:pt x="112" y="16"/>
                  <a:pt x="96" y="0"/>
                  <a:pt x="96" y="56"/>
                </a:cubicBezTo>
                <a:cubicBezTo>
                  <a:pt x="96" y="112"/>
                  <a:pt x="88" y="328"/>
                  <a:pt x="96" y="344"/>
                </a:cubicBezTo>
                <a:cubicBezTo>
                  <a:pt x="104" y="360"/>
                  <a:pt x="128" y="200"/>
                  <a:pt x="144" y="152"/>
                </a:cubicBezTo>
                <a:cubicBezTo>
                  <a:pt x="160" y="104"/>
                  <a:pt x="160" y="80"/>
                  <a:pt x="192" y="56"/>
                </a:cubicBezTo>
                <a:cubicBezTo>
                  <a:pt x="224" y="32"/>
                  <a:pt x="312" y="16"/>
                  <a:pt x="336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34" name="Freeform 66"/>
          <p:cNvSpPr>
            <a:spLocks/>
          </p:cNvSpPr>
          <p:nvPr/>
        </p:nvSpPr>
        <p:spPr bwMode="auto">
          <a:xfrm>
            <a:off x="1676400" y="4205288"/>
            <a:ext cx="339725" cy="138112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35" name="Freeform 67"/>
          <p:cNvSpPr>
            <a:spLocks/>
          </p:cNvSpPr>
          <p:nvPr/>
        </p:nvSpPr>
        <p:spPr bwMode="auto">
          <a:xfrm>
            <a:off x="1676400" y="4357688"/>
            <a:ext cx="339725" cy="138112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36" name="Freeform 68"/>
          <p:cNvSpPr>
            <a:spLocks/>
          </p:cNvSpPr>
          <p:nvPr/>
        </p:nvSpPr>
        <p:spPr bwMode="auto">
          <a:xfrm>
            <a:off x="1676400" y="4510088"/>
            <a:ext cx="339725" cy="138112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37" name="Freeform 69"/>
          <p:cNvSpPr>
            <a:spLocks/>
          </p:cNvSpPr>
          <p:nvPr/>
        </p:nvSpPr>
        <p:spPr bwMode="auto">
          <a:xfrm>
            <a:off x="1676400" y="4724400"/>
            <a:ext cx="339725" cy="1381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38" name="Freeform 70"/>
          <p:cNvSpPr>
            <a:spLocks/>
          </p:cNvSpPr>
          <p:nvPr/>
        </p:nvSpPr>
        <p:spPr bwMode="auto">
          <a:xfrm>
            <a:off x="6480175" y="3049588"/>
            <a:ext cx="188913" cy="150812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96" y="8"/>
              </a:cxn>
              <a:cxn ang="0">
                <a:pos x="96" y="56"/>
              </a:cxn>
              <a:cxn ang="0">
                <a:pos x="96" y="344"/>
              </a:cxn>
              <a:cxn ang="0">
                <a:pos x="144" y="152"/>
              </a:cxn>
              <a:cxn ang="0">
                <a:pos x="192" y="56"/>
              </a:cxn>
              <a:cxn ang="0">
                <a:pos x="336" y="8"/>
              </a:cxn>
            </a:cxnLst>
            <a:rect l="0" t="0" r="r" b="b"/>
            <a:pathLst>
              <a:path w="336" h="360">
                <a:moveTo>
                  <a:pt x="0" y="8"/>
                </a:moveTo>
                <a:cubicBezTo>
                  <a:pt x="40" y="4"/>
                  <a:pt x="80" y="0"/>
                  <a:pt x="96" y="8"/>
                </a:cubicBezTo>
                <a:cubicBezTo>
                  <a:pt x="112" y="16"/>
                  <a:pt x="96" y="0"/>
                  <a:pt x="96" y="56"/>
                </a:cubicBezTo>
                <a:cubicBezTo>
                  <a:pt x="96" y="112"/>
                  <a:pt x="88" y="328"/>
                  <a:pt x="96" y="344"/>
                </a:cubicBezTo>
                <a:cubicBezTo>
                  <a:pt x="104" y="360"/>
                  <a:pt x="128" y="200"/>
                  <a:pt x="144" y="152"/>
                </a:cubicBezTo>
                <a:cubicBezTo>
                  <a:pt x="160" y="104"/>
                  <a:pt x="160" y="80"/>
                  <a:pt x="192" y="56"/>
                </a:cubicBezTo>
                <a:cubicBezTo>
                  <a:pt x="224" y="32"/>
                  <a:pt x="312" y="16"/>
                  <a:pt x="336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39" name="Freeform 71"/>
          <p:cNvSpPr>
            <a:spLocks/>
          </p:cNvSpPr>
          <p:nvPr/>
        </p:nvSpPr>
        <p:spPr bwMode="auto">
          <a:xfrm>
            <a:off x="6480175" y="3278188"/>
            <a:ext cx="188913" cy="150812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96" y="8"/>
              </a:cxn>
              <a:cxn ang="0">
                <a:pos x="96" y="56"/>
              </a:cxn>
              <a:cxn ang="0">
                <a:pos x="96" y="344"/>
              </a:cxn>
              <a:cxn ang="0">
                <a:pos x="144" y="152"/>
              </a:cxn>
              <a:cxn ang="0">
                <a:pos x="192" y="56"/>
              </a:cxn>
              <a:cxn ang="0">
                <a:pos x="336" y="8"/>
              </a:cxn>
            </a:cxnLst>
            <a:rect l="0" t="0" r="r" b="b"/>
            <a:pathLst>
              <a:path w="336" h="360">
                <a:moveTo>
                  <a:pt x="0" y="8"/>
                </a:moveTo>
                <a:cubicBezTo>
                  <a:pt x="40" y="4"/>
                  <a:pt x="80" y="0"/>
                  <a:pt x="96" y="8"/>
                </a:cubicBezTo>
                <a:cubicBezTo>
                  <a:pt x="112" y="16"/>
                  <a:pt x="96" y="0"/>
                  <a:pt x="96" y="56"/>
                </a:cubicBezTo>
                <a:cubicBezTo>
                  <a:pt x="96" y="112"/>
                  <a:pt x="88" y="328"/>
                  <a:pt x="96" y="344"/>
                </a:cubicBezTo>
                <a:cubicBezTo>
                  <a:pt x="104" y="360"/>
                  <a:pt x="128" y="200"/>
                  <a:pt x="144" y="152"/>
                </a:cubicBezTo>
                <a:cubicBezTo>
                  <a:pt x="160" y="104"/>
                  <a:pt x="160" y="80"/>
                  <a:pt x="192" y="56"/>
                </a:cubicBezTo>
                <a:cubicBezTo>
                  <a:pt x="224" y="32"/>
                  <a:pt x="312" y="16"/>
                  <a:pt x="336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40" name="Freeform 72"/>
          <p:cNvSpPr>
            <a:spLocks/>
          </p:cNvSpPr>
          <p:nvPr/>
        </p:nvSpPr>
        <p:spPr bwMode="auto">
          <a:xfrm>
            <a:off x="6480175" y="3581400"/>
            <a:ext cx="188913" cy="150813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96" y="8"/>
              </a:cxn>
              <a:cxn ang="0">
                <a:pos x="96" y="56"/>
              </a:cxn>
              <a:cxn ang="0">
                <a:pos x="96" y="344"/>
              </a:cxn>
              <a:cxn ang="0">
                <a:pos x="144" y="152"/>
              </a:cxn>
              <a:cxn ang="0">
                <a:pos x="192" y="56"/>
              </a:cxn>
              <a:cxn ang="0">
                <a:pos x="336" y="8"/>
              </a:cxn>
            </a:cxnLst>
            <a:rect l="0" t="0" r="r" b="b"/>
            <a:pathLst>
              <a:path w="336" h="360">
                <a:moveTo>
                  <a:pt x="0" y="8"/>
                </a:moveTo>
                <a:cubicBezTo>
                  <a:pt x="40" y="4"/>
                  <a:pt x="80" y="0"/>
                  <a:pt x="96" y="8"/>
                </a:cubicBezTo>
                <a:cubicBezTo>
                  <a:pt x="112" y="16"/>
                  <a:pt x="96" y="0"/>
                  <a:pt x="96" y="56"/>
                </a:cubicBezTo>
                <a:cubicBezTo>
                  <a:pt x="96" y="112"/>
                  <a:pt x="88" y="328"/>
                  <a:pt x="96" y="344"/>
                </a:cubicBezTo>
                <a:cubicBezTo>
                  <a:pt x="104" y="360"/>
                  <a:pt x="128" y="200"/>
                  <a:pt x="144" y="152"/>
                </a:cubicBezTo>
                <a:cubicBezTo>
                  <a:pt x="160" y="104"/>
                  <a:pt x="160" y="80"/>
                  <a:pt x="192" y="56"/>
                </a:cubicBezTo>
                <a:cubicBezTo>
                  <a:pt x="224" y="32"/>
                  <a:pt x="312" y="16"/>
                  <a:pt x="336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41" name="Freeform 73"/>
          <p:cNvSpPr>
            <a:spLocks/>
          </p:cNvSpPr>
          <p:nvPr/>
        </p:nvSpPr>
        <p:spPr bwMode="auto">
          <a:xfrm>
            <a:off x="6480175" y="3810000"/>
            <a:ext cx="339725" cy="1381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42" name="Freeform 74"/>
          <p:cNvSpPr>
            <a:spLocks/>
          </p:cNvSpPr>
          <p:nvPr/>
        </p:nvSpPr>
        <p:spPr bwMode="auto">
          <a:xfrm>
            <a:off x="6480175" y="3962400"/>
            <a:ext cx="339725" cy="1381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43" name="Freeform 75"/>
          <p:cNvSpPr>
            <a:spLocks/>
          </p:cNvSpPr>
          <p:nvPr/>
        </p:nvSpPr>
        <p:spPr bwMode="auto">
          <a:xfrm>
            <a:off x="6480175" y="4114800"/>
            <a:ext cx="339725" cy="1381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44" name="Freeform 76"/>
          <p:cNvSpPr>
            <a:spLocks/>
          </p:cNvSpPr>
          <p:nvPr/>
        </p:nvSpPr>
        <p:spPr bwMode="auto">
          <a:xfrm>
            <a:off x="6480175" y="4648200"/>
            <a:ext cx="377825" cy="746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45" name="Freeform 77"/>
          <p:cNvSpPr>
            <a:spLocks/>
          </p:cNvSpPr>
          <p:nvPr/>
        </p:nvSpPr>
        <p:spPr bwMode="auto">
          <a:xfrm>
            <a:off x="6480175" y="4495800"/>
            <a:ext cx="377825" cy="746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46" name="Freeform 78"/>
          <p:cNvSpPr>
            <a:spLocks/>
          </p:cNvSpPr>
          <p:nvPr/>
        </p:nvSpPr>
        <p:spPr bwMode="auto">
          <a:xfrm>
            <a:off x="6480175" y="4343400"/>
            <a:ext cx="377825" cy="746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47" name="Freeform 79"/>
          <p:cNvSpPr>
            <a:spLocks/>
          </p:cNvSpPr>
          <p:nvPr/>
        </p:nvSpPr>
        <p:spPr bwMode="auto">
          <a:xfrm>
            <a:off x="7927975" y="3048000"/>
            <a:ext cx="339725" cy="1381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48" name="Freeform 80"/>
          <p:cNvSpPr>
            <a:spLocks/>
          </p:cNvSpPr>
          <p:nvPr/>
        </p:nvSpPr>
        <p:spPr bwMode="auto">
          <a:xfrm>
            <a:off x="7927975" y="3276600"/>
            <a:ext cx="339725" cy="1381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49" name="Freeform 81"/>
          <p:cNvSpPr>
            <a:spLocks/>
          </p:cNvSpPr>
          <p:nvPr/>
        </p:nvSpPr>
        <p:spPr bwMode="auto">
          <a:xfrm>
            <a:off x="7927975" y="3581400"/>
            <a:ext cx="339725" cy="1381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50" name="Freeform 82"/>
          <p:cNvSpPr>
            <a:spLocks/>
          </p:cNvSpPr>
          <p:nvPr/>
        </p:nvSpPr>
        <p:spPr bwMode="auto">
          <a:xfrm>
            <a:off x="7927975" y="3810000"/>
            <a:ext cx="339725" cy="1381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51" name="Freeform 83"/>
          <p:cNvSpPr>
            <a:spLocks/>
          </p:cNvSpPr>
          <p:nvPr/>
        </p:nvSpPr>
        <p:spPr bwMode="auto">
          <a:xfrm>
            <a:off x="7927975" y="3962400"/>
            <a:ext cx="339725" cy="1381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52" name="Freeform 84"/>
          <p:cNvSpPr>
            <a:spLocks/>
          </p:cNvSpPr>
          <p:nvPr/>
        </p:nvSpPr>
        <p:spPr bwMode="auto">
          <a:xfrm>
            <a:off x="7927975" y="4646613"/>
            <a:ext cx="377825" cy="74612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53" name="Freeform 85"/>
          <p:cNvSpPr>
            <a:spLocks/>
          </p:cNvSpPr>
          <p:nvPr/>
        </p:nvSpPr>
        <p:spPr bwMode="auto">
          <a:xfrm>
            <a:off x="7927975" y="4495800"/>
            <a:ext cx="377825" cy="746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54" name="Freeform 86"/>
          <p:cNvSpPr>
            <a:spLocks/>
          </p:cNvSpPr>
          <p:nvPr/>
        </p:nvSpPr>
        <p:spPr bwMode="auto">
          <a:xfrm>
            <a:off x="7927975" y="4344988"/>
            <a:ext cx="377825" cy="74612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55" name="Freeform 87"/>
          <p:cNvSpPr>
            <a:spLocks/>
          </p:cNvSpPr>
          <p:nvPr/>
        </p:nvSpPr>
        <p:spPr bwMode="auto">
          <a:xfrm>
            <a:off x="7927975" y="4192588"/>
            <a:ext cx="377825" cy="74612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56" name="Text Box 88"/>
          <p:cNvSpPr txBox="1">
            <a:spLocks noChangeArrowheads="1"/>
          </p:cNvSpPr>
          <p:nvPr/>
        </p:nvSpPr>
        <p:spPr bwMode="auto">
          <a:xfrm>
            <a:off x="4495800" y="2651125"/>
            <a:ext cx="11874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More total inputs?</a:t>
            </a:r>
          </a:p>
        </p:txBody>
      </p:sp>
      <p:sp>
        <p:nvSpPr>
          <p:cNvPr id="7257" name="Text Box 89"/>
          <p:cNvSpPr txBox="1">
            <a:spLocks noChangeArrowheads="1"/>
          </p:cNvSpPr>
          <p:nvPr/>
        </p:nvSpPr>
        <p:spPr bwMode="auto">
          <a:xfrm>
            <a:off x="5791200" y="2574925"/>
            <a:ext cx="175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000"/>
              <a:t>Same number but different distribution of inputs?</a:t>
            </a:r>
          </a:p>
        </p:txBody>
      </p:sp>
      <p:sp>
        <p:nvSpPr>
          <p:cNvPr id="7258" name="Text Box 90"/>
          <p:cNvSpPr txBox="1">
            <a:spLocks noChangeArrowheads="1"/>
          </p:cNvSpPr>
          <p:nvPr/>
        </p:nvSpPr>
        <p:spPr bwMode="auto">
          <a:xfrm>
            <a:off x="7696200" y="25908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000"/>
              <a:t>Bad recording conditions</a:t>
            </a:r>
          </a:p>
        </p:txBody>
      </p:sp>
      <p:sp>
        <p:nvSpPr>
          <p:cNvPr id="7265" name="Rectangle 97"/>
          <p:cNvSpPr>
            <a:spLocks noChangeArrowheads="1"/>
          </p:cNvSpPr>
          <p:nvPr/>
        </p:nvSpPr>
        <p:spPr bwMode="auto">
          <a:xfrm>
            <a:off x="152400" y="51816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67" name="Freeform 99"/>
          <p:cNvSpPr>
            <a:spLocks/>
          </p:cNvSpPr>
          <p:nvPr/>
        </p:nvSpPr>
        <p:spPr bwMode="auto">
          <a:xfrm>
            <a:off x="1676400" y="4876800"/>
            <a:ext cx="339725" cy="1381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71" name="Rectangle 103"/>
          <p:cNvSpPr>
            <a:spLocks noChangeArrowheads="1"/>
          </p:cNvSpPr>
          <p:nvPr/>
        </p:nvSpPr>
        <p:spPr bwMode="auto">
          <a:xfrm>
            <a:off x="3394075" y="5029200"/>
            <a:ext cx="720725" cy="8001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73" name="Rectangle 105"/>
          <p:cNvSpPr>
            <a:spLocks noChangeArrowheads="1"/>
          </p:cNvSpPr>
          <p:nvPr/>
        </p:nvSpPr>
        <p:spPr bwMode="auto">
          <a:xfrm>
            <a:off x="3352800" y="5181600"/>
            <a:ext cx="7620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76" name="Freeform 108"/>
          <p:cNvSpPr>
            <a:spLocks/>
          </p:cNvSpPr>
          <p:nvPr/>
        </p:nvSpPr>
        <p:spPr bwMode="auto">
          <a:xfrm>
            <a:off x="6477000" y="4800600"/>
            <a:ext cx="377825" cy="746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77" name="Rectangle 109"/>
          <p:cNvSpPr>
            <a:spLocks noChangeArrowheads="1"/>
          </p:cNvSpPr>
          <p:nvPr/>
        </p:nvSpPr>
        <p:spPr bwMode="auto">
          <a:xfrm>
            <a:off x="1447800" y="28956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78" name="Rectangle 110"/>
          <p:cNvSpPr>
            <a:spLocks noChangeArrowheads="1"/>
          </p:cNvSpPr>
          <p:nvPr/>
        </p:nvSpPr>
        <p:spPr bwMode="auto">
          <a:xfrm>
            <a:off x="4724400" y="2971800"/>
            <a:ext cx="609600" cy="7620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79" name="Rectangle 111"/>
          <p:cNvSpPr>
            <a:spLocks noChangeArrowheads="1"/>
          </p:cNvSpPr>
          <p:nvPr/>
        </p:nvSpPr>
        <p:spPr bwMode="auto">
          <a:xfrm>
            <a:off x="6248400" y="29718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80" name="Rectangle 112"/>
          <p:cNvSpPr>
            <a:spLocks noChangeArrowheads="1"/>
          </p:cNvSpPr>
          <p:nvPr/>
        </p:nvSpPr>
        <p:spPr bwMode="auto">
          <a:xfrm>
            <a:off x="7772400" y="29718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84" name="Freeform 116"/>
          <p:cNvSpPr>
            <a:spLocks/>
          </p:cNvSpPr>
          <p:nvPr/>
        </p:nvSpPr>
        <p:spPr bwMode="auto">
          <a:xfrm>
            <a:off x="4953000" y="5029200"/>
            <a:ext cx="339725" cy="1381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85" name="Freeform 117"/>
          <p:cNvSpPr>
            <a:spLocks/>
          </p:cNvSpPr>
          <p:nvPr/>
        </p:nvSpPr>
        <p:spPr bwMode="auto">
          <a:xfrm>
            <a:off x="4953000" y="5259388"/>
            <a:ext cx="377825" cy="74612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86" name="Text Box 118"/>
          <p:cNvSpPr txBox="1">
            <a:spLocks noChangeArrowheads="1"/>
          </p:cNvSpPr>
          <p:nvPr/>
        </p:nvSpPr>
        <p:spPr bwMode="auto">
          <a:xfrm>
            <a:off x="1050925" y="341313"/>
            <a:ext cx="144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fosGFP- cell</a:t>
            </a:r>
          </a:p>
        </p:txBody>
      </p:sp>
      <p:sp>
        <p:nvSpPr>
          <p:cNvPr id="7287" name="Text Box 119"/>
          <p:cNvSpPr txBox="1">
            <a:spLocks noChangeArrowheads="1"/>
          </p:cNvSpPr>
          <p:nvPr/>
        </p:nvSpPr>
        <p:spPr bwMode="auto">
          <a:xfrm>
            <a:off x="5486400" y="381000"/>
            <a:ext cx="149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fosGFP+ cell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838200" y="1219200"/>
            <a:ext cx="2133600" cy="1222375"/>
            <a:chOff x="1536" y="576"/>
            <a:chExt cx="2688" cy="1536"/>
          </a:xfrm>
        </p:grpSpPr>
        <p:sp>
          <p:nvSpPr>
            <p:cNvPr id="8195" name="Line 3"/>
            <p:cNvSpPr>
              <a:spLocks noChangeShapeType="1"/>
            </p:cNvSpPr>
            <p:nvPr/>
          </p:nvSpPr>
          <p:spPr bwMode="auto">
            <a:xfrm>
              <a:off x="2976" y="1872"/>
              <a:ext cx="115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536" y="576"/>
              <a:ext cx="2688" cy="1536"/>
              <a:chOff x="1536" y="576"/>
              <a:chExt cx="2688" cy="1536"/>
            </a:xfrm>
          </p:grpSpPr>
          <p:sp>
            <p:nvSpPr>
              <p:cNvPr id="8197" name="AutoShape 5"/>
              <p:cNvSpPr>
                <a:spLocks noChangeArrowheads="1"/>
              </p:cNvSpPr>
              <p:nvPr/>
            </p:nvSpPr>
            <p:spPr bwMode="auto">
              <a:xfrm>
                <a:off x="2496" y="1440"/>
                <a:ext cx="480" cy="432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8" name="Line 6"/>
              <p:cNvSpPr>
                <a:spLocks noChangeShapeType="1"/>
              </p:cNvSpPr>
              <p:nvPr/>
            </p:nvSpPr>
            <p:spPr bwMode="auto">
              <a:xfrm flipH="1">
                <a:off x="1536" y="1872"/>
                <a:ext cx="960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9" name="Line 7"/>
              <p:cNvSpPr>
                <a:spLocks noChangeShapeType="1"/>
              </p:cNvSpPr>
              <p:nvPr/>
            </p:nvSpPr>
            <p:spPr bwMode="auto">
              <a:xfrm flipV="1">
                <a:off x="2736" y="576"/>
                <a:ext cx="0" cy="86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0" name="Freeform 8"/>
              <p:cNvSpPr>
                <a:spLocks/>
              </p:cNvSpPr>
              <p:nvPr/>
            </p:nvSpPr>
            <p:spPr bwMode="auto">
              <a:xfrm>
                <a:off x="2256" y="1536"/>
                <a:ext cx="240" cy="192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96" y="8"/>
                  </a:cxn>
                  <a:cxn ang="0">
                    <a:pos x="96" y="56"/>
                  </a:cxn>
                  <a:cxn ang="0">
                    <a:pos x="96" y="344"/>
                  </a:cxn>
                  <a:cxn ang="0">
                    <a:pos x="144" y="152"/>
                  </a:cxn>
                  <a:cxn ang="0">
                    <a:pos x="192" y="56"/>
                  </a:cxn>
                  <a:cxn ang="0">
                    <a:pos x="336" y="8"/>
                  </a:cxn>
                </a:cxnLst>
                <a:rect l="0" t="0" r="r" b="b"/>
                <a:pathLst>
                  <a:path w="336" h="360">
                    <a:moveTo>
                      <a:pt x="0" y="8"/>
                    </a:moveTo>
                    <a:cubicBezTo>
                      <a:pt x="40" y="4"/>
                      <a:pt x="80" y="0"/>
                      <a:pt x="96" y="8"/>
                    </a:cubicBezTo>
                    <a:cubicBezTo>
                      <a:pt x="112" y="16"/>
                      <a:pt x="96" y="0"/>
                      <a:pt x="96" y="56"/>
                    </a:cubicBezTo>
                    <a:cubicBezTo>
                      <a:pt x="96" y="112"/>
                      <a:pt x="88" y="328"/>
                      <a:pt x="96" y="344"/>
                    </a:cubicBezTo>
                    <a:cubicBezTo>
                      <a:pt x="104" y="360"/>
                      <a:pt x="128" y="200"/>
                      <a:pt x="144" y="152"/>
                    </a:cubicBezTo>
                    <a:cubicBezTo>
                      <a:pt x="160" y="104"/>
                      <a:pt x="160" y="80"/>
                      <a:pt x="192" y="56"/>
                    </a:cubicBezTo>
                    <a:cubicBezTo>
                      <a:pt x="224" y="32"/>
                      <a:pt x="312" y="16"/>
                      <a:pt x="336" y="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1" name="Oval 9"/>
              <p:cNvSpPr>
                <a:spLocks noChangeArrowheads="1"/>
              </p:cNvSpPr>
              <p:nvPr/>
            </p:nvSpPr>
            <p:spPr bwMode="auto">
              <a:xfrm>
                <a:off x="2208" y="1824"/>
                <a:ext cx="48" cy="48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2" name="Oval 10"/>
              <p:cNvSpPr>
                <a:spLocks noChangeArrowheads="1"/>
              </p:cNvSpPr>
              <p:nvPr/>
            </p:nvSpPr>
            <p:spPr bwMode="auto">
              <a:xfrm>
                <a:off x="2352" y="1920"/>
                <a:ext cx="48" cy="48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3" name="Oval 11"/>
              <p:cNvSpPr>
                <a:spLocks noChangeArrowheads="1"/>
              </p:cNvSpPr>
              <p:nvPr/>
            </p:nvSpPr>
            <p:spPr bwMode="auto">
              <a:xfrm>
                <a:off x="2640" y="1248"/>
                <a:ext cx="48" cy="48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4" name="Oval 12"/>
              <p:cNvSpPr>
                <a:spLocks noChangeArrowheads="1"/>
              </p:cNvSpPr>
              <p:nvPr/>
            </p:nvSpPr>
            <p:spPr bwMode="auto">
              <a:xfrm>
                <a:off x="3216" y="1920"/>
                <a:ext cx="48" cy="48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5" name="Oval 13"/>
              <p:cNvSpPr>
                <a:spLocks noChangeArrowheads="1"/>
              </p:cNvSpPr>
              <p:nvPr/>
            </p:nvSpPr>
            <p:spPr bwMode="auto">
              <a:xfrm>
                <a:off x="3024" y="1776"/>
                <a:ext cx="48" cy="48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6" name="Oval 14"/>
              <p:cNvSpPr>
                <a:spLocks noChangeArrowheads="1"/>
              </p:cNvSpPr>
              <p:nvPr/>
            </p:nvSpPr>
            <p:spPr bwMode="auto">
              <a:xfrm>
                <a:off x="2400" y="1776"/>
                <a:ext cx="48" cy="48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7" name="Oval 15"/>
              <p:cNvSpPr>
                <a:spLocks noChangeArrowheads="1"/>
              </p:cNvSpPr>
              <p:nvPr/>
            </p:nvSpPr>
            <p:spPr bwMode="auto">
              <a:xfrm>
                <a:off x="2784" y="1008"/>
                <a:ext cx="48" cy="48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8" name="AutoShape 16"/>
              <p:cNvSpPr>
                <a:spLocks noChangeArrowheads="1"/>
              </p:cNvSpPr>
              <p:nvPr/>
            </p:nvSpPr>
            <p:spPr bwMode="auto">
              <a:xfrm>
                <a:off x="1584" y="2064"/>
                <a:ext cx="96" cy="48"/>
              </a:xfrm>
              <a:prstGeom prst="diamond">
                <a:avLst/>
              </a:prstGeom>
              <a:solidFill>
                <a:srgbClr val="FF00FF"/>
              </a:solidFill>
              <a:ln w="9525">
                <a:solidFill>
                  <a:srgbClr val="800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9" name="AutoShape 17"/>
              <p:cNvSpPr>
                <a:spLocks noChangeArrowheads="1"/>
              </p:cNvSpPr>
              <p:nvPr/>
            </p:nvSpPr>
            <p:spPr bwMode="auto">
              <a:xfrm>
                <a:off x="1680" y="1872"/>
                <a:ext cx="96" cy="48"/>
              </a:xfrm>
              <a:prstGeom prst="diamond">
                <a:avLst/>
              </a:prstGeom>
              <a:solidFill>
                <a:srgbClr val="FF00FF"/>
              </a:solidFill>
              <a:ln w="9525">
                <a:solidFill>
                  <a:srgbClr val="800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0" name="AutoShape 18"/>
              <p:cNvSpPr>
                <a:spLocks noChangeArrowheads="1"/>
              </p:cNvSpPr>
              <p:nvPr/>
            </p:nvSpPr>
            <p:spPr bwMode="auto">
              <a:xfrm>
                <a:off x="3792" y="2016"/>
                <a:ext cx="96" cy="48"/>
              </a:xfrm>
              <a:prstGeom prst="diamond">
                <a:avLst/>
              </a:prstGeom>
              <a:solidFill>
                <a:srgbClr val="FF00FF"/>
              </a:solidFill>
              <a:ln w="9525">
                <a:solidFill>
                  <a:srgbClr val="800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1" name="AutoShape 19"/>
              <p:cNvSpPr>
                <a:spLocks noChangeArrowheads="1"/>
              </p:cNvSpPr>
              <p:nvPr/>
            </p:nvSpPr>
            <p:spPr bwMode="auto">
              <a:xfrm>
                <a:off x="3936" y="1920"/>
                <a:ext cx="96" cy="48"/>
              </a:xfrm>
              <a:prstGeom prst="diamond">
                <a:avLst/>
              </a:prstGeom>
              <a:solidFill>
                <a:srgbClr val="FF00FF"/>
              </a:solidFill>
              <a:ln w="9525">
                <a:solidFill>
                  <a:srgbClr val="800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2" name="Freeform 20"/>
              <p:cNvSpPr>
                <a:spLocks/>
              </p:cNvSpPr>
              <p:nvPr/>
            </p:nvSpPr>
            <p:spPr bwMode="auto">
              <a:xfrm>
                <a:off x="3792" y="1680"/>
                <a:ext cx="432" cy="176"/>
              </a:xfrm>
              <a:custGeom>
                <a:avLst/>
                <a:gdLst/>
                <a:ahLst/>
                <a:cxnLst>
                  <a:cxn ang="0">
                    <a:pos x="0" y="32"/>
                  </a:cxn>
                  <a:cxn ang="0">
                    <a:pos x="48" y="32"/>
                  </a:cxn>
                  <a:cxn ang="0">
                    <a:pos x="96" y="32"/>
                  </a:cxn>
                  <a:cxn ang="0">
                    <a:pos x="144" y="224"/>
                  </a:cxn>
                  <a:cxn ang="0">
                    <a:pos x="240" y="128"/>
                  </a:cxn>
                  <a:cxn ang="0">
                    <a:pos x="336" y="80"/>
                  </a:cxn>
                  <a:cxn ang="0">
                    <a:pos x="528" y="32"/>
                  </a:cxn>
                </a:cxnLst>
                <a:rect l="0" t="0" r="r" b="b"/>
                <a:pathLst>
                  <a:path w="528" h="240">
                    <a:moveTo>
                      <a:pt x="0" y="32"/>
                    </a:moveTo>
                    <a:cubicBezTo>
                      <a:pt x="16" y="32"/>
                      <a:pt x="32" y="32"/>
                      <a:pt x="48" y="32"/>
                    </a:cubicBezTo>
                    <a:cubicBezTo>
                      <a:pt x="64" y="32"/>
                      <a:pt x="80" y="0"/>
                      <a:pt x="96" y="32"/>
                    </a:cubicBezTo>
                    <a:cubicBezTo>
                      <a:pt x="112" y="64"/>
                      <a:pt x="120" y="208"/>
                      <a:pt x="144" y="224"/>
                    </a:cubicBezTo>
                    <a:cubicBezTo>
                      <a:pt x="168" y="240"/>
                      <a:pt x="208" y="152"/>
                      <a:pt x="240" y="128"/>
                    </a:cubicBezTo>
                    <a:cubicBezTo>
                      <a:pt x="272" y="104"/>
                      <a:pt x="288" y="96"/>
                      <a:pt x="336" y="80"/>
                    </a:cubicBezTo>
                    <a:cubicBezTo>
                      <a:pt x="384" y="64"/>
                      <a:pt x="496" y="40"/>
                      <a:pt x="528" y="32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8213" name="AutoShape 21"/>
          <p:cNvSpPr>
            <a:spLocks noChangeArrowheads="1"/>
          </p:cNvSpPr>
          <p:nvPr/>
        </p:nvSpPr>
        <p:spPr bwMode="auto">
          <a:xfrm>
            <a:off x="6003925" y="1785938"/>
            <a:ext cx="376238" cy="339725"/>
          </a:xfrm>
          <a:prstGeom prst="triangle">
            <a:avLst>
              <a:gd name="adj" fmla="val 50000"/>
            </a:avLst>
          </a:prstGeom>
          <a:solidFill>
            <a:srgbClr val="00FF00"/>
          </a:solidFill>
          <a:ln w="3810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4" name="Line 22"/>
          <p:cNvSpPr>
            <a:spLocks noChangeShapeType="1"/>
          </p:cNvSpPr>
          <p:nvPr/>
        </p:nvSpPr>
        <p:spPr bwMode="auto">
          <a:xfrm flipH="1">
            <a:off x="4191000" y="2125663"/>
            <a:ext cx="1812925" cy="303212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15" name="Line 23"/>
          <p:cNvSpPr>
            <a:spLocks noChangeShapeType="1"/>
          </p:cNvSpPr>
          <p:nvPr/>
        </p:nvSpPr>
        <p:spPr bwMode="auto">
          <a:xfrm>
            <a:off x="6380163" y="2125663"/>
            <a:ext cx="2001837" cy="227012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16" name="Line 24"/>
          <p:cNvSpPr>
            <a:spLocks noChangeShapeType="1"/>
          </p:cNvSpPr>
          <p:nvPr/>
        </p:nvSpPr>
        <p:spPr bwMode="auto">
          <a:xfrm flipV="1">
            <a:off x="6192838" y="1143000"/>
            <a:ext cx="0" cy="681038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17" name="Freeform 25"/>
          <p:cNvSpPr>
            <a:spLocks/>
          </p:cNvSpPr>
          <p:nvPr/>
        </p:nvSpPr>
        <p:spPr bwMode="auto">
          <a:xfrm>
            <a:off x="5815013" y="1862138"/>
            <a:ext cx="188912" cy="150812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96" y="8"/>
              </a:cxn>
              <a:cxn ang="0">
                <a:pos x="96" y="56"/>
              </a:cxn>
              <a:cxn ang="0">
                <a:pos x="96" y="344"/>
              </a:cxn>
              <a:cxn ang="0">
                <a:pos x="144" y="152"/>
              </a:cxn>
              <a:cxn ang="0">
                <a:pos x="192" y="56"/>
              </a:cxn>
              <a:cxn ang="0">
                <a:pos x="336" y="8"/>
              </a:cxn>
            </a:cxnLst>
            <a:rect l="0" t="0" r="r" b="b"/>
            <a:pathLst>
              <a:path w="336" h="360">
                <a:moveTo>
                  <a:pt x="0" y="8"/>
                </a:moveTo>
                <a:cubicBezTo>
                  <a:pt x="40" y="4"/>
                  <a:pt x="80" y="0"/>
                  <a:pt x="96" y="8"/>
                </a:cubicBezTo>
                <a:cubicBezTo>
                  <a:pt x="112" y="16"/>
                  <a:pt x="96" y="0"/>
                  <a:pt x="96" y="56"/>
                </a:cubicBezTo>
                <a:cubicBezTo>
                  <a:pt x="96" y="112"/>
                  <a:pt x="88" y="328"/>
                  <a:pt x="96" y="344"/>
                </a:cubicBezTo>
                <a:cubicBezTo>
                  <a:pt x="104" y="360"/>
                  <a:pt x="128" y="200"/>
                  <a:pt x="144" y="152"/>
                </a:cubicBezTo>
                <a:cubicBezTo>
                  <a:pt x="160" y="104"/>
                  <a:pt x="160" y="80"/>
                  <a:pt x="192" y="56"/>
                </a:cubicBezTo>
                <a:cubicBezTo>
                  <a:pt x="224" y="32"/>
                  <a:pt x="312" y="16"/>
                  <a:pt x="336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18" name="Oval 26"/>
          <p:cNvSpPr>
            <a:spLocks noChangeArrowheads="1"/>
          </p:cNvSpPr>
          <p:nvPr/>
        </p:nvSpPr>
        <p:spPr bwMode="auto">
          <a:xfrm>
            <a:off x="5776913" y="2089150"/>
            <a:ext cx="38100" cy="3651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9" name="Oval 27"/>
          <p:cNvSpPr>
            <a:spLocks noChangeArrowheads="1"/>
          </p:cNvSpPr>
          <p:nvPr/>
        </p:nvSpPr>
        <p:spPr bwMode="auto">
          <a:xfrm>
            <a:off x="5889625" y="2163763"/>
            <a:ext cx="38100" cy="381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20" name="Oval 28"/>
          <p:cNvSpPr>
            <a:spLocks noChangeArrowheads="1"/>
          </p:cNvSpPr>
          <p:nvPr/>
        </p:nvSpPr>
        <p:spPr bwMode="auto">
          <a:xfrm>
            <a:off x="6116638" y="1635125"/>
            <a:ext cx="38100" cy="381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21" name="Oval 29"/>
          <p:cNvSpPr>
            <a:spLocks noChangeArrowheads="1"/>
          </p:cNvSpPr>
          <p:nvPr/>
        </p:nvSpPr>
        <p:spPr bwMode="auto">
          <a:xfrm>
            <a:off x="6569075" y="2163763"/>
            <a:ext cx="38100" cy="381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22" name="Oval 30"/>
          <p:cNvSpPr>
            <a:spLocks noChangeArrowheads="1"/>
          </p:cNvSpPr>
          <p:nvPr/>
        </p:nvSpPr>
        <p:spPr bwMode="auto">
          <a:xfrm>
            <a:off x="6418263" y="2051050"/>
            <a:ext cx="38100" cy="381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23" name="Oval 31"/>
          <p:cNvSpPr>
            <a:spLocks noChangeArrowheads="1"/>
          </p:cNvSpPr>
          <p:nvPr/>
        </p:nvSpPr>
        <p:spPr bwMode="auto">
          <a:xfrm>
            <a:off x="5927725" y="2051050"/>
            <a:ext cx="38100" cy="381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24" name="Oval 32"/>
          <p:cNvSpPr>
            <a:spLocks noChangeArrowheads="1"/>
          </p:cNvSpPr>
          <p:nvPr/>
        </p:nvSpPr>
        <p:spPr bwMode="auto">
          <a:xfrm>
            <a:off x="6229350" y="1446213"/>
            <a:ext cx="38100" cy="3651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25" name="AutoShape 33"/>
          <p:cNvSpPr>
            <a:spLocks noChangeArrowheads="1"/>
          </p:cNvSpPr>
          <p:nvPr/>
        </p:nvSpPr>
        <p:spPr bwMode="auto">
          <a:xfrm>
            <a:off x="5286375" y="2278063"/>
            <a:ext cx="74613" cy="38100"/>
          </a:xfrm>
          <a:prstGeom prst="diamond">
            <a:avLst/>
          </a:prstGeom>
          <a:solidFill>
            <a:srgbClr val="FF00FF"/>
          </a:solidFill>
          <a:ln w="9525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26" name="AutoShape 34"/>
          <p:cNvSpPr>
            <a:spLocks noChangeArrowheads="1"/>
          </p:cNvSpPr>
          <p:nvPr/>
        </p:nvSpPr>
        <p:spPr bwMode="auto">
          <a:xfrm>
            <a:off x="5360988" y="2163763"/>
            <a:ext cx="76200" cy="38100"/>
          </a:xfrm>
          <a:prstGeom prst="diamond">
            <a:avLst/>
          </a:prstGeom>
          <a:solidFill>
            <a:srgbClr val="FF00FF"/>
          </a:solidFill>
          <a:ln w="9525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27" name="AutoShape 35"/>
          <p:cNvSpPr>
            <a:spLocks noChangeArrowheads="1"/>
          </p:cNvSpPr>
          <p:nvPr/>
        </p:nvSpPr>
        <p:spPr bwMode="auto">
          <a:xfrm>
            <a:off x="7023100" y="2239963"/>
            <a:ext cx="74613" cy="38100"/>
          </a:xfrm>
          <a:prstGeom prst="diamond">
            <a:avLst/>
          </a:prstGeom>
          <a:solidFill>
            <a:srgbClr val="FF00FF"/>
          </a:solidFill>
          <a:ln w="9525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28" name="AutoShape 36"/>
          <p:cNvSpPr>
            <a:spLocks noChangeArrowheads="1"/>
          </p:cNvSpPr>
          <p:nvPr/>
        </p:nvSpPr>
        <p:spPr bwMode="auto">
          <a:xfrm>
            <a:off x="7135813" y="2163763"/>
            <a:ext cx="76200" cy="38100"/>
          </a:xfrm>
          <a:prstGeom prst="diamond">
            <a:avLst/>
          </a:prstGeom>
          <a:solidFill>
            <a:srgbClr val="FF00FF"/>
          </a:solidFill>
          <a:ln w="9525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29" name="Freeform 37"/>
          <p:cNvSpPr>
            <a:spLocks/>
          </p:cNvSpPr>
          <p:nvPr/>
        </p:nvSpPr>
        <p:spPr bwMode="auto">
          <a:xfrm>
            <a:off x="7023100" y="1974850"/>
            <a:ext cx="339725" cy="1381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30" name="AutoShape 38"/>
          <p:cNvSpPr>
            <a:spLocks noChangeArrowheads="1"/>
          </p:cNvSpPr>
          <p:nvPr/>
        </p:nvSpPr>
        <p:spPr bwMode="auto">
          <a:xfrm>
            <a:off x="4795838" y="2239963"/>
            <a:ext cx="74612" cy="38100"/>
          </a:xfrm>
          <a:prstGeom prst="diamond">
            <a:avLst/>
          </a:prstGeom>
          <a:solidFill>
            <a:srgbClr val="FF00FF"/>
          </a:solidFill>
          <a:ln w="9525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31" name="AutoShape 39"/>
          <p:cNvSpPr>
            <a:spLocks noChangeArrowheads="1"/>
          </p:cNvSpPr>
          <p:nvPr/>
        </p:nvSpPr>
        <p:spPr bwMode="auto">
          <a:xfrm>
            <a:off x="4303713" y="2316163"/>
            <a:ext cx="76200" cy="36512"/>
          </a:xfrm>
          <a:prstGeom prst="diamond">
            <a:avLst/>
          </a:prstGeom>
          <a:solidFill>
            <a:srgbClr val="FF00FF"/>
          </a:solidFill>
          <a:ln w="9525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32" name="AutoShape 40"/>
          <p:cNvSpPr>
            <a:spLocks noChangeArrowheads="1"/>
          </p:cNvSpPr>
          <p:nvPr/>
        </p:nvSpPr>
        <p:spPr bwMode="auto">
          <a:xfrm>
            <a:off x="4568825" y="2390775"/>
            <a:ext cx="74613" cy="38100"/>
          </a:xfrm>
          <a:prstGeom prst="diamond">
            <a:avLst/>
          </a:prstGeom>
          <a:solidFill>
            <a:srgbClr val="FF00FF"/>
          </a:solidFill>
          <a:ln w="9525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33" name="AutoShape 41"/>
          <p:cNvSpPr>
            <a:spLocks noChangeArrowheads="1"/>
          </p:cNvSpPr>
          <p:nvPr/>
        </p:nvSpPr>
        <p:spPr bwMode="auto">
          <a:xfrm>
            <a:off x="8269288" y="2278063"/>
            <a:ext cx="74612" cy="38100"/>
          </a:xfrm>
          <a:prstGeom prst="diamond">
            <a:avLst/>
          </a:prstGeom>
          <a:solidFill>
            <a:srgbClr val="FF00FF"/>
          </a:solidFill>
          <a:ln w="9525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34" name="AutoShape 42"/>
          <p:cNvSpPr>
            <a:spLocks noChangeArrowheads="1"/>
          </p:cNvSpPr>
          <p:nvPr/>
        </p:nvSpPr>
        <p:spPr bwMode="auto">
          <a:xfrm>
            <a:off x="8118475" y="2352675"/>
            <a:ext cx="74613" cy="38100"/>
          </a:xfrm>
          <a:prstGeom prst="diamond">
            <a:avLst/>
          </a:prstGeom>
          <a:solidFill>
            <a:srgbClr val="FF00FF"/>
          </a:solidFill>
          <a:ln w="9525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35" name="AutoShape 43"/>
          <p:cNvSpPr>
            <a:spLocks noChangeArrowheads="1"/>
          </p:cNvSpPr>
          <p:nvPr/>
        </p:nvSpPr>
        <p:spPr bwMode="auto">
          <a:xfrm>
            <a:off x="7929563" y="2239963"/>
            <a:ext cx="74612" cy="38100"/>
          </a:xfrm>
          <a:prstGeom prst="diamond">
            <a:avLst/>
          </a:prstGeom>
          <a:solidFill>
            <a:srgbClr val="FF00FF"/>
          </a:solidFill>
          <a:ln w="9525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36" name="AutoShape 44"/>
          <p:cNvSpPr>
            <a:spLocks noChangeArrowheads="1"/>
          </p:cNvSpPr>
          <p:nvPr/>
        </p:nvSpPr>
        <p:spPr bwMode="auto">
          <a:xfrm>
            <a:off x="7740650" y="2316163"/>
            <a:ext cx="74613" cy="36512"/>
          </a:xfrm>
          <a:prstGeom prst="diamond">
            <a:avLst/>
          </a:prstGeom>
          <a:solidFill>
            <a:srgbClr val="FF00FF"/>
          </a:solidFill>
          <a:ln w="9525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37" name="AutoShape 45"/>
          <p:cNvSpPr>
            <a:spLocks noChangeArrowheads="1"/>
          </p:cNvSpPr>
          <p:nvPr/>
        </p:nvSpPr>
        <p:spPr bwMode="auto">
          <a:xfrm>
            <a:off x="7626350" y="2201863"/>
            <a:ext cx="76200" cy="38100"/>
          </a:xfrm>
          <a:prstGeom prst="diamond">
            <a:avLst/>
          </a:prstGeom>
          <a:solidFill>
            <a:srgbClr val="FF00FF"/>
          </a:solidFill>
          <a:ln w="9525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38" name="Freeform 46"/>
          <p:cNvSpPr>
            <a:spLocks/>
          </p:cNvSpPr>
          <p:nvPr/>
        </p:nvSpPr>
        <p:spPr bwMode="auto">
          <a:xfrm>
            <a:off x="7891463" y="2089150"/>
            <a:ext cx="377825" cy="746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39" name="Freeform 47"/>
          <p:cNvSpPr>
            <a:spLocks/>
          </p:cNvSpPr>
          <p:nvPr/>
        </p:nvSpPr>
        <p:spPr bwMode="auto">
          <a:xfrm>
            <a:off x="4953000" y="3048000"/>
            <a:ext cx="188913" cy="150813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96" y="8"/>
              </a:cxn>
              <a:cxn ang="0">
                <a:pos x="96" y="56"/>
              </a:cxn>
              <a:cxn ang="0">
                <a:pos x="96" y="344"/>
              </a:cxn>
              <a:cxn ang="0">
                <a:pos x="144" y="152"/>
              </a:cxn>
              <a:cxn ang="0">
                <a:pos x="192" y="56"/>
              </a:cxn>
              <a:cxn ang="0">
                <a:pos x="336" y="8"/>
              </a:cxn>
            </a:cxnLst>
            <a:rect l="0" t="0" r="r" b="b"/>
            <a:pathLst>
              <a:path w="336" h="360">
                <a:moveTo>
                  <a:pt x="0" y="8"/>
                </a:moveTo>
                <a:cubicBezTo>
                  <a:pt x="40" y="4"/>
                  <a:pt x="80" y="0"/>
                  <a:pt x="96" y="8"/>
                </a:cubicBezTo>
                <a:cubicBezTo>
                  <a:pt x="112" y="16"/>
                  <a:pt x="96" y="0"/>
                  <a:pt x="96" y="56"/>
                </a:cubicBezTo>
                <a:cubicBezTo>
                  <a:pt x="96" y="112"/>
                  <a:pt x="88" y="328"/>
                  <a:pt x="96" y="344"/>
                </a:cubicBezTo>
                <a:cubicBezTo>
                  <a:pt x="104" y="360"/>
                  <a:pt x="128" y="200"/>
                  <a:pt x="144" y="152"/>
                </a:cubicBezTo>
                <a:cubicBezTo>
                  <a:pt x="160" y="104"/>
                  <a:pt x="160" y="80"/>
                  <a:pt x="192" y="56"/>
                </a:cubicBezTo>
                <a:cubicBezTo>
                  <a:pt x="224" y="32"/>
                  <a:pt x="312" y="16"/>
                  <a:pt x="336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40" name="Freeform 48"/>
          <p:cNvSpPr>
            <a:spLocks/>
          </p:cNvSpPr>
          <p:nvPr/>
        </p:nvSpPr>
        <p:spPr bwMode="auto">
          <a:xfrm>
            <a:off x="4953000" y="3278188"/>
            <a:ext cx="188913" cy="150812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96" y="8"/>
              </a:cxn>
              <a:cxn ang="0">
                <a:pos x="96" y="56"/>
              </a:cxn>
              <a:cxn ang="0">
                <a:pos x="96" y="344"/>
              </a:cxn>
              <a:cxn ang="0">
                <a:pos x="144" y="152"/>
              </a:cxn>
              <a:cxn ang="0">
                <a:pos x="192" y="56"/>
              </a:cxn>
              <a:cxn ang="0">
                <a:pos x="336" y="8"/>
              </a:cxn>
            </a:cxnLst>
            <a:rect l="0" t="0" r="r" b="b"/>
            <a:pathLst>
              <a:path w="336" h="360">
                <a:moveTo>
                  <a:pt x="0" y="8"/>
                </a:moveTo>
                <a:cubicBezTo>
                  <a:pt x="40" y="4"/>
                  <a:pt x="80" y="0"/>
                  <a:pt x="96" y="8"/>
                </a:cubicBezTo>
                <a:cubicBezTo>
                  <a:pt x="112" y="16"/>
                  <a:pt x="96" y="0"/>
                  <a:pt x="96" y="56"/>
                </a:cubicBezTo>
                <a:cubicBezTo>
                  <a:pt x="96" y="112"/>
                  <a:pt x="88" y="328"/>
                  <a:pt x="96" y="344"/>
                </a:cubicBezTo>
                <a:cubicBezTo>
                  <a:pt x="104" y="360"/>
                  <a:pt x="128" y="200"/>
                  <a:pt x="144" y="152"/>
                </a:cubicBezTo>
                <a:cubicBezTo>
                  <a:pt x="160" y="104"/>
                  <a:pt x="160" y="80"/>
                  <a:pt x="192" y="56"/>
                </a:cubicBezTo>
                <a:cubicBezTo>
                  <a:pt x="224" y="32"/>
                  <a:pt x="312" y="16"/>
                  <a:pt x="336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41" name="Freeform 49"/>
          <p:cNvSpPr>
            <a:spLocks/>
          </p:cNvSpPr>
          <p:nvPr/>
        </p:nvSpPr>
        <p:spPr bwMode="auto">
          <a:xfrm>
            <a:off x="4953000" y="3505200"/>
            <a:ext cx="188913" cy="150813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96" y="8"/>
              </a:cxn>
              <a:cxn ang="0">
                <a:pos x="96" y="56"/>
              </a:cxn>
              <a:cxn ang="0">
                <a:pos x="96" y="344"/>
              </a:cxn>
              <a:cxn ang="0">
                <a:pos x="144" y="152"/>
              </a:cxn>
              <a:cxn ang="0">
                <a:pos x="192" y="56"/>
              </a:cxn>
              <a:cxn ang="0">
                <a:pos x="336" y="8"/>
              </a:cxn>
            </a:cxnLst>
            <a:rect l="0" t="0" r="r" b="b"/>
            <a:pathLst>
              <a:path w="336" h="360">
                <a:moveTo>
                  <a:pt x="0" y="8"/>
                </a:moveTo>
                <a:cubicBezTo>
                  <a:pt x="40" y="4"/>
                  <a:pt x="80" y="0"/>
                  <a:pt x="96" y="8"/>
                </a:cubicBezTo>
                <a:cubicBezTo>
                  <a:pt x="112" y="16"/>
                  <a:pt x="96" y="0"/>
                  <a:pt x="96" y="56"/>
                </a:cubicBezTo>
                <a:cubicBezTo>
                  <a:pt x="96" y="112"/>
                  <a:pt x="88" y="328"/>
                  <a:pt x="96" y="344"/>
                </a:cubicBezTo>
                <a:cubicBezTo>
                  <a:pt x="104" y="360"/>
                  <a:pt x="128" y="200"/>
                  <a:pt x="144" y="152"/>
                </a:cubicBezTo>
                <a:cubicBezTo>
                  <a:pt x="160" y="104"/>
                  <a:pt x="160" y="80"/>
                  <a:pt x="192" y="56"/>
                </a:cubicBezTo>
                <a:cubicBezTo>
                  <a:pt x="224" y="32"/>
                  <a:pt x="312" y="16"/>
                  <a:pt x="336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42" name="Freeform 50"/>
          <p:cNvSpPr>
            <a:spLocks/>
          </p:cNvSpPr>
          <p:nvPr/>
        </p:nvSpPr>
        <p:spPr bwMode="auto">
          <a:xfrm>
            <a:off x="4953000" y="3810000"/>
            <a:ext cx="188913" cy="150813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96" y="8"/>
              </a:cxn>
              <a:cxn ang="0">
                <a:pos x="96" y="56"/>
              </a:cxn>
              <a:cxn ang="0">
                <a:pos x="96" y="344"/>
              </a:cxn>
              <a:cxn ang="0">
                <a:pos x="144" y="152"/>
              </a:cxn>
              <a:cxn ang="0">
                <a:pos x="192" y="56"/>
              </a:cxn>
              <a:cxn ang="0">
                <a:pos x="336" y="8"/>
              </a:cxn>
            </a:cxnLst>
            <a:rect l="0" t="0" r="r" b="b"/>
            <a:pathLst>
              <a:path w="336" h="360">
                <a:moveTo>
                  <a:pt x="0" y="8"/>
                </a:moveTo>
                <a:cubicBezTo>
                  <a:pt x="40" y="4"/>
                  <a:pt x="80" y="0"/>
                  <a:pt x="96" y="8"/>
                </a:cubicBezTo>
                <a:cubicBezTo>
                  <a:pt x="112" y="16"/>
                  <a:pt x="96" y="0"/>
                  <a:pt x="96" y="56"/>
                </a:cubicBezTo>
                <a:cubicBezTo>
                  <a:pt x="96" y="112"/>
                  <a:pt x="88" y="328"/>
                  <a:pt x="96" y="344"/>
                </a:cubicBezTo>
                <a:cubicBezTo>
                  <a:pt x="104" y="360"/>
                  <a:pt x="128" y="200"/>
                  <a:pt x="144" y="152"/>
                </a:cubicBezTo>
                <a:cubicBezTo>
                  <a:pt x="160" y="104"/>
                  <a:pt x="160" y="80"/>
                  <a:pt x="192" y="56"/>
                </a:cubicBezTo>
                <a:cubicBezTo>
                  <a:pt x="224" y="32"/>
                  <a:pt x="312" y="16"/>
                  <a:pt x="336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43" name="Freeform 51"/>
          <p:cNvSpPr>
            <a:spLocks/>
          </p:cNvSpPr>
          <p:nvPr/>
        </p:nvSpPr>
        <p:spPr bwMode="auto">
          <a:xfrm>
            <a:off x="4953000" y="4038600"/>
            <a:ext cx="188913" cy="150813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96" y="8"/>
              </a:cxn>
              <a:cxn ang="0">
                <a:pos x="96" y="56"/>
              </a:cxn>
              <a:cxn ang="0">
                <a:pos x="96" y="344"/>
              </a:cxn>
              <a:cxn ang="0">
                <a:pos x="144" y="152"/>
              </a:cxn>
              <a:cxn ang="0">
                <a:pos x="192" y="56"/>
              </a:cxn>
              <a:cxn ang="0">
                <a:pos x="336" y="8"/>
              </a:cxn>
            </a:cxnLst>
            <a:rect l="0" t="0" r="r" b="b"/>
            <a:pathLst>
              <a:path w="336" h="360">
                <a:moveTo>
                  <a:pt x="0" y="8"/>
                </a:moveTo>
                <a:cubicBezTo>
                  <a:pt x="40" y="4"/>
                  <a:pt x="80" y="0"/>
                  <a:pt x="96" y="8"/>
                </a:cubicBezTo>
                <a:cubicBezTo>
                  <a:pt x="112" y="16"/>
                  <a:pt x="96" y="0"/>
                  <a:pt x="96" y="56"/>
                </a:cubicBezTo>
                <a:cubicBezTo>
                  <a:pt x="96" y="112"/>
                  <a:pt x="88" y="328"/>
                  <a:pt x="96" y="344"/>
                </a:cubicBezTo>
                <a:cubicBezTo>
                  <a:pt x="104" y="360"/>
                  <a:pt x="128" y="200"/>
                  <a:pt x="144" y="152"/>
                </a:cubicBezTo>
                <a:cubicBezTo>
                  <a:pt x="160" y="104"/>
                  <a:pt x="160" y="80"/>
                  <a:pt x="192" y="56"/>
                </a:cubicBezTo>
                <a:cubicBezTo>
                  <a:pt x="224" y="32"/>
                  <a:pt x="312" y="16"/>
                  <a:pt x="336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44" name="Freeform 52"/>
          <p:cNvSpPr>
            <a:spLocks/>
          </p:cNvSpPr>
          <p:nvPr/>
        </p:nvSpPr>
        <p:spPr bwMode="auto">
          <a:xfrm>
            <a:off x="4953000" y="4267200"/>
            <a:ext cx="339725" cy="1381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45" name="Freeform 53"/>
          <p:cNvSpPr>
            <a:spLocks/>
          </p:cNvSpPr>
          <p:nvPr/>
        </p:nvSpPr>
        <p:spPr bwMode="auto">
          <a:xfrm>
            <a:off x="4953000" y="4419600"/>
            <a:ext cx="339725" cy="1381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46" name="Freeform 54"/>
          <p:cNvSpPr>
            <a:spLocks/>
          </p:cNvSpPr>
          <p:nvPr/>
        </p:nvSpPr>
        <p:spPr bwMode="auto">
          <a:xfrm>
            <a:off x="4953000" y="4572000"/>
            <a:ext cx="339725" cy="1381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47" name="Freeform 55"/>
          <p:cNvSpPr>
            <a:spLocks/>
          </p:cNvSpPr>
          <p:nvPr/>
        </p:nvSpPr>
        <p:spPr bwMode="auto">
          <a:xfrm>
            <a:off x="4953000" y="4724400"/>
            <a:ext cx="339725" cy="1381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48" name="Freeform 56"/>
          <p:cNvSpPr>
            <a:spLocks/>
          </p:cNvSpPr>
          <p:nvPr/>
        </p:nvSpPr>
        <p:spPr bwMode="auto">
          <a:xfrm>
            <a:off x="4953000" y="4876800"/>
            <a:ext cx="339725" cy="1381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49" name="Freeform 57"/>
          <p:cNvSpPr>
            <a:spLocks/>
          </p:cNvSpPr>
          <p:nvPr/>
        </p:nvSpPr>
        <p:spPr bwMode="auto">
          <a:xfrm>
            <a:off x="4953000" y="5945188"/>
            <a:ext cx="377825" cy="74612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50" name="Freeform 58"/>
          <p:cNvSpPr>
            <a:spLocks/>
          </p:cNvSpPr>
          <p:nvPr/>
        </p:nvSpPr>
        <p:spPr bwMode="auto">
          <a:xfrm>
            <a:off x="4953000" y="5792788"/>
            <a:ext cx="377825" cy="74612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51" name="Freeform 59"/>
          <p:cNvSpPr>
            <a:spLocks/>
          </p:cNvSpPr>
          <p:nvPr/>
        </p:nvSpPr>
        <p:spPr bwMode="auto">
          <a:xfrm>
            <a:off x="4953000" y="5640388"/>
            <a:ext cx="377825" cy="74612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52" name="Freeform 60"/>
          <p:cNvSpPr>
            <a:spLocks/>
          </p:cNvSpPr>
          <p:nvPr/>
        </p:nvSpPr>
        <p:spPr bwMode="auto">
          <a:xfrm>
            <a:off x="4953000" y="5411788"/>
            <a:ext cx="377825" cy="74612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53" name="Freeform 61"/>
          <p:cNvSpPr>
            <a:spLocks/>
          </p:cNvSpPr>
          <p:nvPr/>
        </p:nvSpPr>
        <p:spPr bwMode="auto">
          <a:xfrm>
            <a:off x="1676400" y="2971800"/>
            <a:ext cx="188913" cy="150813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96" y="8"/>
              </a:cxn>
              <a:cxn ang="0">
                <a:pos x="96" y="56"/>
              </a:cxn>
              <a:cxn ang="0">
                <a:pos x="96" y="344"/>
              </a:cxn>
              <a:cxn ang="0">
                <a:pos x="144" y="152"/>
              </a:cxn>
              <a:cxn ang="0">
                <a:pos x="192" y="56"/>
              </a:cxn>
              <a:cxn ang="0">
                <a:pos x="336" y="8"/>
              </a:cxn>
            </a:cxnLst>
            <a:rect l="0" t="0" r="r" b="b"/>
            <a:pathLst>
              <a:path w="336" h="360">
                <a:moveTo>
                  <a:pt x="0" y="8"/>
                </a:moveTo>
                <a:cubicBezTo>
                  <a:pt x="40" y="4"/>
                  <a:pt x="80" y="0"/>
                  <a:pt x="96" y="8"/>
                </a:cubicBezTo>
                <a:cubicBezTo>
                  <a:pt x="112" y="16"/>
                  <a:pt x="96" y="0"/>
                  <a:pt x="96" y="56"/>
                </a:cubicBezTo>
                <a:cubicBezTo>
                  <a:pt x="96" y="112"/>
                  <a:pt x="88" y="328"/>
                  <a:pt x="96" y="344"/>
                </a:cubicBezTo>
                <a:cubicBezTo>
                  <a:pt x="104" y="360"/>
                  <a:pt x="128" y="200"/>
                  <a:pt x="144" y="152"/>
                </a:cubicBezTo>
                <a:cubicBezTo>
                  <a:pt x="160" y="104"/>
                  <a:pt x="160" y="80"/>
                  <a:pt x="192" y="56"/>
                </a:cubicBezTo>
                <a:cubicBezTo>
                  <a:pt x="224" y="32"/>
                  <a:pt x="312" y="16"/>
                  <a:pt x="336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54" name="Freeform 62"/>
          <p:cNvSpPr>
            <a:spLocks/>
          </p:cNvSpPr>
          <p:nvPr/>
        </p:nvSpPr>
        <p:spPr bwMode="auto">
          <a:xfrm>
            <a:off x="1676400" y="3200400"/>
            <a:ext cx="188913" cy="150813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96" y="8"/>
              </a:cxn>
              <a:cxn ang="0">
                <a:pos x="96" y="56"/>
              </a:cxn>
              <a:cxn ang="0">
                <a:pos x="96" y="344"/>
              </a:cxn>
              <a:cxn ang="0">
                <a:pos x="144" y="152"/>
              </a:cxn>
              <a:cxn ang="0">
                <a:pos x="192" y="56"/>
              </a:cxn>
              <a:cxn ang="0">
                <a:pos x="336" y="8"/>
              </a:cxn>
            </a:cxnLst>
            <a:rect l="0" t="0" r="r" b="b"/>
            <a:pathLst>
              <a:path w="336" h="360">
                <a:moveTo>
                  <a:pt x="0" y="8"/>
                </a:moveTo>
                <a:cubicBezTo>
                  <a:pt x="40" y="4"/>
                  <a:pt x="80" y="0"/>
                  <a:pt x="96" y="8"/>
                </a:cubicBezTo>
                <a:cubicBezTo>
                  <a:pt x="112" y="16"/>
                  <a:pt x="96" y="0"/>
                  <a:pt x="96" y="56"/>
                </a:cubicBezTo>
                <a:cubicBezTo>
                  <a:pt x="96" y="112"/>
                  <a:pt x="88" y="328"/>
                  <a:pt x="96" y="344"/>
                </a:cubicBezTo>
                <a:cubicBezTo>
                  <a:pt x="104" y="360"/>
                  <a:pt x="128" y="200"/>
                  <a:pt x="144" y="152"/>
                </a:cubicBezTo>
                <a:cubicBezTo>
                  <a:pt x="160" y="104"/>
                  <a:pt x="160" y="80"/>
                  <a:pt x="192" y="56"/>
                </a:cubicBezTo>
                <a:cubicBezTo>
                  <a:pt x="224" y="32"/>
                  <a:pt x="312" y="16"/>
                  <a:pt x="336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55" name="Freeform 63"/>
          <p:cNvSpPr>
            <a:spLocks/>
          </p:cNvSpPr>
          <p:nvPr/>
        </p:nvSpPr>
        <p:spPr bwMode="auto">
          <a:xfrm>
            <a:off x="1676400" y="3519488"/>
            <a:ext cx="188913" cy="150812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96" y="8"/>
              </a:cxn>
              <a:cxn ang="0">
                <a:pos x="96" y="56"/>
              </a:cxn>
              <a:cxn ang="0">
                <a:pos x="96" y="344"/>
              </a:cxn>
              <a:cxn ang="0">
                <a:pos x="144" y="152"/>
              </a:cxn>
              <a:cxn ang="0">
                <a:pos x="192" y="56"/>
              </a:cxn>
              <a:cxn ang="0">
                <a:pos x="336" y="8"/>
              </a:cxn>
            </a:cxnLst>
            <a:rect l="0" t="0" r="r" b="b"/>
            <a:pathLst>
              <a:path w="336" h="360">
                <a:moveTo>
                  <a:pt x="0" y="8"/>
                </a:moveTo>
                <a:cubicBezTo>
                  <a:pt x="40" y="4"/>
                  <a:pt x="80" y="0"/>
                  <a:pt x="96" y="8"/>
                </a:cubicBezTo>
                <a:cubicBezTo>
                  <a:pt x="112" y="16"/>
                  <a:pt x="96" y="0"/>
                  <a:pt x="96" y="56"/>
                </a:cubicBezTo>
                <a:cubicBezTo>
                  <a:pt x="96" y="112"/>
                  <a:pt x="88" y="328"/>
                  <a:pt x="96" y="344"/>
                </a:cubicBezTo>
                <a:cubicBezTo>
                  <a:pt x="104" y="360"/>
                  <a:pt x="128" y="200"/>
                  <a:pt x="144" y="152"/>
                </a:cubicBezTo>
                <a:cubicBezTo>
                  <a:pt x="160" y="104"/>
                  <a:pt x="160" y="80"/>
                  <a:pt x="192" y="56"/>
                </a:cubicBezTo>
                <a:cubicBezTo>
                  <a:pt x="224" y="32"/>
                  <a:pt x="312" y="16"/>
                  <a:pt x="336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56" name="Freeform 64"/>
          <p:cNvSpPr>
            <a:spLocks/>
          </p:cNvSpPr>
          <p:nvPr/>
        </p:nvSpPr>
        <p:spPr bwMode="auto">
          <a:xfrm>
            <a:off x="1676400" y="3748088"/>
            <a:ext cx="188913" cy="150812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96" y="8"/>
              </a:cxn>
              <a:cxn ang="0">
                <a:pos x="96" y="56"/>
              </a:cxn>
              <a:cxn ang="0">
                <a:pos x="96" y="344"/>
              </a:cxn>
              <a:cxn ang="0">
                <a:pos x="144" y="152"/>
              </a:cxn>
              <a:cxn ang="0">
                <a:pos x="192" y="56"/>
              </a:cxn>
              <a:cxn ang="0">
                <a:pos x="336" y="8"/>
              </a:cxn>
            </a:cxnLst>
            <a:rect l="0" t="0" r="r" b="b"/>
            <a:pathLst>
              <a:path w="336" h="360">
                <a:moveTo>
                  <a:pt x="0" y="8"/>
                </a:moveTo>
                <a:cubicBezTo>
                  <a:pt x="40" y="4"/>
                  <a:pt x="80" y="0"/>
                  <a:pt x="96" y="8"/>
                </a:cubicBezTo>
                <a:cubicBezTo>
                  <a:pt x="112" y="16"/>
                  <a:pt x="96" y="0"/>
                  <a:pt x="96" y="56"/>
                </a:cubicBezTo>
                <a:cubicBezTo>
                  <a:pt x="96" y="112"/>
                  <a:pt x="88" y="328"/>
                  <a:pt x="96" y="344"/>
                </a:cubicBezTo>
                <a:cubicBezTo>
                  <a:pt x="104" y="360"/>
                  <a:pt x="128" y="200"/>
                  <a:pt x="144" y="152"/>
                </a:cubicBezTo>
                <a:cubicBezTo>
                  <a:pt x="160" y="104"/>
                  <a:pt x="160" y="80"/>
                  <a:pt x="192" y="56"/>
                </a:cubicBezTo>
                <a:cubicBezTo>
                  <a:pt x="224" y="32"/>
                  <a:pt x="312" y="16"/>
                  <a:pt x="336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57" name="Freeform 65"/>
          <p:cNvSpPr>
            <a:spLocks/>
          </p:cNvSpPr>
          <p:nvPr/>
        </p:nvSpPr>
        <p:spPr bwMode="auto">
          <a:xfrm>
            <a:off x="1676400" y="3976688"/>
            <a:ext cx="188913" cy="150812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96" y="8"/>
              </a:cxn>
              <a:cxn ang="0">
                <a:pos x="96" y="56"/>
              </a:cxn>
              <a:cxn ang="0">
                <a:pos x="96" y="344"/>
              </a:cxn>
              <a:cxn ang="0">
                <a:pos x="144" y="152"/>
              </a:cxn>
              <a:cxn ang="0">
                <a:pos x="192" y="56"/>
              </a:cxn>
              <a:cxn ang="0">
                <a:pos x="336" y="8"/>
              </a:cxn>
            </a:cxnLst>
            <a:rect l="0" t="0" r="r" b="b"/>
            <a:pathLst>
              <a:path w="336" h="360">
                <a:moveTo>
                  <a:pt x="0" y="8"/>
                </a:moveTo>
                <a:cubicBezTo>
                  <a:pt x="40" y="4"/>
                  <a:pt x="80" y="0"/>
                  <a:pt x="96" y="8"/>
                </a:cubicBezTo>
                <a:cubicBezTo>
                  <a:pt x="112" y="16"/>
                  <a:pt x="96" y="0"/>
                  <a:pt x="96" y="56"/>
                </a:cubicBezTo>
                <a:cubicBezTo>
                  <a:pt x="96" y="112"/>
                  <a:pt x="88" y="328"/>
                  <a:pt x="96" y="344"/>
                </a:cubicBezTo>
                <a:cubicBezTo>
                  <a:pt x="104" y="360"/>
                  <a:pt x="128" y="200"/>
                  <a:pt x="144" y="152"/>
                </a:cubicBezTo>
                <a:cubicBezTo>
                  <a:pt x="160" y="104"/>
                  <a:pt x="160" y="80"/>
                  <a:pt x="192" y="56"/>
                </a:cubicBezTo>
                <a:cubicBezTo>
                  <a:pt x="224" y="32"/>
                  <a:pt x="312" y="16"/>
                  <a:pt x="336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58" name="Freeform 66"/>
          <p:cNvSpPr>
            <a:spLocks/>
          </p:cNvSpPr>
          <p:nvPr/>
        </p:nvSpPr>
        <p:spPr bwMode="auto">
          <a:xfrm>
            <a:off x="1676400" y="4205288"/>
            <a:ext cx="339725" cy="138112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59" name="Freeform 67"/>
          <p:cNvSpPr>
            <a:spLocks/>
          </p:cNvSpPr>
          <p:nvPr/>
        </p:nvSpPr>
        <p:spPr bwMode="auto">
          <a:xfrm>
            <a:off x="1676400" y="4357688"/>
            <a:ext cx="339725" cy="138112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60" name="Freeform 68"/>
          <p:cNvSpPr>
            <a:spLocks/>
          </p:cNvSpPr>
          <p:nvPr/>
        </p:nvSpPr>
        <p:spPr bwMode="auto">
          <a:xfrm>
            <a:off x="1676400" y="4510088"/>
            <a:ext cx="339725" cy="138112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61" name="Freeform 69"/>
          <p:cNvSpPr>
            <a:spLocks/>
          </p:cNvSpPr>
          <p:nvPr/>
        </p:nvSpPr>
        <p:spPr bwMode="auto">
          <a:xfrm>
            <a:off x="1676400" y="4891088"/>
            <a:ext cx="339725" cy="138112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62" name="Freeform 70"/>
          <p:cNvSpPr>
            <a:spLocks/>
          </p:cNvSpPr>
          <p:nvPr/>
        </p:nvSpPr>
        <p:spPr bwMode="auto">
          <a:xfrm>
            <a:off x="6480175" y="3049588"/>
            <a:ext cx="188913" cy="150812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96" y="8"/>
              </a:cxn>
              <a:cxn ang="0">
                <a:pos x="96" y="56"/>
              </a:cxn>
              <a:cxn ang="0">
                <a:pos x="96" y="344"/>
              </a:cxn>
              <a:cxn ang="0">
                <a:pos x="144" y="152"/>
              </a:cxn>
              <a:cxn ang="0">
                <a:pos x="192" y="56"/>
              </a:cxn>
              <a:cxn ang="0">
                <a:pos x="336" y="8"/>
              </a:cxn>
            </a:cxnLst>
            <a:rect l="0" t="0" r="r" b="b"/>
            <a:pathLst>
              <a:path w="336" h="360">
                <a:moveTo>
                  <a:pt x="0" y="8"/>
                </a:moveTo>
                <a:cubicBezTo>
                  <a:pt x="40" y="4"/>
                  <a:pt x="80" y="0"/>
                  <a:pt x="96" y="8"/>
                </a:cubicBezTo>
                <a:cubicBezTo>
                  <a:pt x="112" y="16"/>
                  <a:pt x="96" y="0"/>
                  <a:pt x="96" y="56"/>
                </a:cubicBezTo>
                <a:cubicBezTo>
                  <a:pt x="96" y="112"/>
                  <a:pt x="88" y="328"/>
                  <a:pt x="96" y="344"/>
                </a:cubicBezTo>
                <a:cubicBezTo>
                  <a:pt x="104" y="360"/>
                  <a:pt x="128" y="200"/>
                  <a:pt x="144" y="152"/>
                </a:cubicBezTo>
                <a:cubicBezTo>
                  <a:pt x="160" y="104"/>
                  <a:pt x="160" y="80"/>
                  <a:pt x="192" y="56"/>
                </a:cubicBezTo>
                <a:cubicBezTo>
                  <a:pt x="224" y="32"/>
                  <a:pt x="312" y="16"/>
                  <a:pt x="336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63" name="Freeform 71"/>
          <p:cNvSpPr>
            <a:spLocks/>
          </p:cNvSpPr>
          <p:nvPr/>
        </p:nvSpPr>
        <p:spPr bwMode="auto">
          <a:xfrm>
            <a:off x="6480175" y="3278188"/>
            <a:ext cx="188913" cy="150812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96" y="8"/>
              </a:cxn>
              <a:cxn ang="0">
                <a:pos x="96" y="56"/>
              </a:cxn>
              <a:cxn ang="0">
                <a:pos x="96" y="344"/>
              </a:cxn>
              <a:cxn ang="0">
                <a:pos x="144" y="152"/>
              </a:cxn>
              <a:cxn ang="0">
                <a:pos x="192" y="56"/>
              </a:cxn>
              <a:cxn ang="0">
                <a:pos x="336" y="8"/>
              </a:cxn>
            </a:cxnLst>
            <a:rect l="0" t="0" r="r" b="b"/>
            <a:pathLst>
              <a:path w="336" h="360">
                <a:moveTo>
                  <a:pt x="0" y="8"/>
                </a:moveTo>
                <a:cubicBezTo>
                  <a:pt x="40" y="4"/>
                  <a:pt x="80" y="0"/>
                  <a:pt x="96" y="8"/>
                </a:cubicBezTo>
                <a:cubicBezTo>
                  <a:pt x="112" y="16"/>
                  <a:pt x="96" y="0"/>
                  <a:pt x="96" y="56"/>
                </a:cubicBezTo>
                <a:cubicBezTo>
                  <a:pt x="96" y="112"/>
                  <a:pt x="88" y="328"/>
                  <a:pt x="96" y="344"/>
                </a:cubicBezTo>
                <a:cubicBezTo>
                  <a:pt x="104" y="360"/>
                  <a:pt x="128" y="200"/>
                  <a:pt x="144" y="152"/>
                </a:cubicBezTo>
                <a:cubicBezTo>
                  <a:pt x="160" y="104"/>
                  <a:pt x="160" y="80"/>
                  <a:pt x="192" y="56"/>
                </a:cubicBezTo>
                <a:cubicBezTo>
                  <a:pt x="224" y="32"/>
                  <a:pt x="312" y="16"/>
                  <a:pt x="336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64" name="Freeform 72"/>
          <p:cNvSpPr>
            <a:spLocks/>
          </p:cNvSpPr>
          <p:nvPr/>
        </p:nvSpPr>
        <p:spPr bwMode="auto">
          <a:xfrm>
            <a:off x="6480175" y="3581400"/>
            <a:ext cx="188913" cy="150813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96" y="8"/>
              </a:cxn>
              <a:cxn ang="0">
                <a:pos x="96" y="56"/>
              </a:cxn>
              <a:cxn ang="0">
                <a:pos x="96" y="344"/>
              </a:cxn>
              <a:cxn ang="0">
                <a:pos x="144" y="152"/>
              </a:cxn>
              <a:cxn ang="0">
                <a:pos x="192" y="56"/>
              </a:cxn>
              <a:cxn ang="0">
                <a:pos x="336" y="8"/>
              </a:cxn>
            </a:cxnLst>
            <a:rect l="0" t="0" r="r" b="b"/>
            <a:pathLst>
              <a:path w="336" h="360">
                <a:moveTo>
                  <a:pt x="0" y="8"/>
                </a:moveTo>
                <a:cubicBezTo>
                  <a:pt x="40" y="4"/>
                  <a:pt x="80" y="0"/>
                  <a:pt x="96" y="8"/>
                </a:cubicBezTo>
                <a:cubicBezTo>
                  <a:pt x="112" y="16"/>
                  <a:pt x="96" y="0"/>
                  <a:pt x="96" y="56"/>
                </a:cubicBezTo>
                <a:cubicBezTo>
                  <a:pt x="96" y="112"/>
                  <a:pt x="88" y="328"/>
                  <a:pt x="96" y="344"/>
                </a:cubicBezTo>
                <a:cubicBezTo>
                  <a:pt x="104" y="360"/>
                  <a:pt x="128" y="200"/>
                  <a:pt x="144" y="152"/>
                </a:cubicBezTo>
                <a:cubicBezTo>
                  <a:pt x="160" y="104"/>
                  <a:pt x="160" y="80"/>
                  <a:pt x="192" y="56"/>
                </a:cubicBezTo>
                <a:cubicBezTo>
                  <a:pt x="224" y="32"/>
                  <a:pt x="312" y="16"/>
                  <a:pt x="336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65" name="Freeform 73"/>
          <p:cNvSpPr>
            <a:spLocks/>
          </p:cNvSpPr>
          <p:nvPr/>
        </p:nvSpPr>
        <p:spPr bwMode="auto">
          <a:xfrm>
            <a:off x="6480175" y="3810000"/>
            <a:ext cx="339725" cy="1381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66" name="Freeform 74"/>
          <p:cNvSpPr>
            <a:spLocks/>
          </p:cNvSpPr>
          <p:nvPr/>
        </p:nvSpPr>
        <p:spPr bwMode="auto">
          <a:xfrm>
            <a:off x="6480175" y="3962400"/>
            <a:ext cx="339725" cy="1381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67" name="Freeform 75"/>
          <p:cNvSpPr>
            <a:spLocks/>
          </p:cNvSpPr>
          <p:nvPr/>
        </p:nvSpPr>
        <p:spPr bwMode="auto">
          <a:xfrm>
            <a:off x="6480175" y="4114800"/>
            <a:ext cx="339725" cy="1381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68" name="Freeform 76"/>
          <p:cNvSpPr>
            <a:spLocks/>
          </p:cNvSpPr>
          <p:nvPr/>
        </p:nvSpPr>
        <p:spPr bwMode="auto">
          <a:xfrm>
            <a:off x="6480175" y="4878388"/>
            <a:ext cx="377825" cy="74612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69" name="Freeform 77"/>
          <p:cNvSpPr>
            <a:spLocks/>
          </p:cNvSpPr>
          <p:nvPr/>
        </p:nvSpPr>
        <p:spPr bwMode="auto">
          <a:xfrm>
            <a:off x="6480175" y="4495800"/>
            <a:ext cx="377825" cy="746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70" name="Freeform 78"/>
          <p:cNvSpPr>
            <a:spLocks/>
          </p:cNvSpPr>
          <p:nvPr/>
        </p:nvSpPr>
        <p:spPr bwMode="auto">
          <a:xfrm>
            <a:off x="6480175" y="4343400"/>
            <a:ext cx="377825" cy="746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71" name="Freeform 79"/>
          <p:cNvSpPr>
            <a:spLocks/>
          </p:cNvSpPr>
          <p:nvPr/>
        </p:nvSpPr>
        <p:spPr bwMode="auto">
          <a:xfrm>
            <a:off x="7927975" y="3048000"/>
            <a:ext cx="339725" cy="1381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72" name="Freeform 80"/>
          <p:cNvSpPr>
            <a:spLocks/>
          </p:cNvSpPr>
          <p:nvPr/>
        </p:nvSpPr>
        <p:spPr bwMode="auto">
          <a:xfrm>
            <a:off x="7927975" y="3276600"/>
            <a:ext cx="339725" cy="1381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73" name="Freeform 81"/>
          <p:cNvSpPr>
            <a:spLocks/>
          </p:cNvSpPr>
          <p:nvPr/>
        </p:nvSpPr>
        <p:spPr bwMode="auto">
          <a:xfrm>
            <a:off x="7927975" y="3581400"/>
            <a:ext cx="339725" cy="1381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74" name="Freeform 82"/>
          <p:cNvSpPr>
            <a:spLocks/>
          </p:cNvSpPr>
          <p:nvPr/>
        </p:nvSpPr>
        <p:spPr bwMode="auto">
          <a:xfrm>
            <a:off x="7927975" y="3810000"/>
            <a:ext cx="339725" cy="1381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75" name="Freeform 83"/>
          <p:cNvSpPr>
            <a:spLocks/>
          </p:cNvSpPr>
          <p:nvPr/>
        </p:nvSpPr>
        <p:spPr bwMode="auto">
          <a:xfrm>
            <a:off x="7927975" y="3962400"/>
            <a:ext cx="339725" cy="1381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76" name="Freeform 84"/>
          <p:cNvSpPr>
            <a:spLocks/>
          </p:cNvSpPr>
          <p:nvPr/>
        </p:nvSpPr>
        <p:spPr bwMode="auto">
          <a:xfrm>
            <a:off x="7927975" y="4800600"/>
            <a:ext cx="377825" cy="746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77" name="Freeform 85"/>
          <p:cNvSpPr>
            <a:spLocks/>
          </p:cNvSpPr>
          <p:nvPr/>
        </p:nvSpPr>
        <p:spPr bwMode="auto">
          <a:xfrm>
            <a:off x="7927975" y="4649788"/>
            <a:ext cx="377825" cy="74612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78" name="Freeform 86"/>
          <p:cNvSpPr>
            <a:spLocks/>
          </p:cNvSpPr>
          <p:nvPr/>
        </p:nvSpPr>
        <p:spPr bwMode="auto">
          <a:xfrm>
            <a:off x="7927975" y="4344988"/>
            <a:ext cx="377825" cy="74612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79" name="Freeform 87"/>
          <p:cNvSpPr>
            <a:spLocks/>
          </p:cNvSpPr>
          <p:nvPr/>
        </p:nvSpPr>
        <p:spPr bwMode="auto">
          <a:xfrm>
            <a:off x="7927975" y="4192588"/>
            <a:ext cx="377825" cy="74612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80" name="Text Box 88"/>
          <p:cNvSpPr txBox="1">
            <a:spLocks noChangeArrowheads="1"/>
          </p:cNvSpPr>
          <p:nvPr/>
        </p:nvSpPr>
        <p:spPr bwMode="auto">
          <a:xfrm>
            <a:off x="4495800" y="2651125"/>
            <a:ext cx="11874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More total inputs?</a:t>
            </a:r>
          </a:p>
        </p:txBody>
      </p:sp>
      <p:sp>
        <p:nvSpPr>
          <p:cNvPr id="8281" name="Text Box 89"/>
          <p:cNvSpPr txBox="1">
            <a:spLocks noChangeArrowheads="1"/>
          </p:cNvSpPr>
          <p:nvPr/>
        </p:nvSpPr>
        <p:spPr bwMode="auto">
          <a:xfrm>
            <a:off x="5791200" y="2574925"/>
            <a:ext cx="175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000"/>
              <a:t>Same number but different distribution of inputs?</a:t>
            </a:r>
          </a:p>
        </p:txBody>
      </p:sp>
      <p:sp>
        <p:nvSpPr>
          <p:cNvPr id="8282" name="Text Box 90"/>
          <p:cNvSpPr txBox="1">
            <a:spLocks noChangeArrowheads="1"/>
          </p:cNvSpPr>
          <p:nvPr/>
        </p:nvSpPr>
        <p:spPr bwMode="auto">
          <a:xfrm>
            <a:off x="7696200" y="25908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000"/>
              <a:t>Bad recording conditions</a:t>
            </a:r>
          </a:p>
        </p:txBody>
      </p:sp>
      <p:sp>
        <p:nvSpPr>
          <p:cNvPr id="8283" name="Rectangle 91"/>
          <p:cNvSpPr>
            <a:spLocks noChangeArrowheads="1"/>
          </p:cNvSpPr>
          <p:nvPr/>
        </p:nvSpPr>
        <p:spPr bwMode="auto">
          <a:xfrm>
            <a:off x="152400" y="51816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84" name="Freeform 92"/>
          <p:cNvSpPr>
            <a:spLocks/>
          </p:cNvSpPr>
          <p:nvPr/>
        </p:nvSpPr>
        <p:spPr bwMode="auto">
          <a:xfrm>
            <a:off x="1676400" y="5043488"/>
            <a:ext cx="339725" cy="138112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85" name="Rectangle 93"/>
          <p:cNvSpPr>
            <a:spLocks noChangeArrowheads="1"/>
          </p:cNvSpPr>
          <p:nvPr/>
        </p:nvSpPr>
        <p:spPr bwMode="auto">
          <a:xfrm>
            <a:off x="3394075" y="5029200"/>
            <a:ext cx="720725" cy="8001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86" name="Rectangle 94"/>
          <p:cNvSpPr>
            <a:spLocks noChangeArrowheads="1"/>
          </p:cNvSpPr>
          <p:nvPr/>
        </p:nvSpPr>
        <p:spPr bwMode="auto">
          <a:xfrm>
            <a:off x="3352800" y="5181600"/>
            <a:ext cx="7620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87" name="Freeform 95"/>
          <p:cNvSpPr>
            <a:spLocks/>
          </p:cNvSpPr>
          <p:nvPr/>
        </p:nvSpPr>
        <p:spPr bwMode="auto">
          <a:xfrm>
            <a:off x="6477000" y="5030788"/>
            <a:ext cx="377825" cy="74612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88" name="Rectangle 96"/>
          <p:cNvSpPr>
            <a:spLocks noChangeArrowheads="1"/>
          </p:cNvSpPr>
          <p:nvPr/>
        </p:nvSpPr>
        <p:spPr bwMode="auto">
          <a:xfrm>
            <a:off x="1447800" y="28956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89" name="Rectangle 97"/>
          <p:cNvSpPr>
            <a:spLocks noChangeArrowheads="1"/>
          </p:cNvSpPr>
          <p:nvPr/>
        </p:nvSpPr>
        <p:spPr bwMode="auto">
          <a:xfrm>
            <a:off x="4724400" y="2971800"/>
            <a:ext cx="609600" cy="7620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90" name="Rectangle 98"/>
          <p:cNvSpPr>
            <a:spLocks noChangeArrowheads="1"/>
          </p:cNvSpPr>
          <p:nvPr/>
        </p:nvSpPr>
        <p:spPr bwMode="auto">
          <a:xfrm>
            <a:off x="6248400" y="29718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91" name="Rectangle 99"/>
          <p:cNvSpPr>
            <a:spLocks noChangeArrowheads="1"/>
          </p:cNvSpPr>
          <p:nvPr/>
        </p:nvSpPr>
        <p:spPr bwMode="auto">
          <a:xfrm>
            <a:off x="7772400" y="29718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92" name="Rectangle 100"/>
          <p:cNvSpPr>
            <a:spLocks noChangeArrowheads="1"/>
          </p:cNvSpPr>
          <p:nvPr/>
        </p:nvSpPr>
        <p:spPr bwMode="auto">
          <a:xfrm>
            <a:off x="1524000" y="48006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93" name="Rectangle 101"/>
          <p:cNvSpPr>
            <a:spLocks noChangeArrowheads="1"/>
          </p:cNvSpPr>
          <p:nvPr/>
        </p:nvSpPr>
        <p:spPr bwMode="auto">
          <a:xfrm>
            <a:off x="4800600" y="5562600"/>
            <a:ext cx="609600" cy="6096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94" name="Rectangle 102"/>
          <p:cNvSpPr>
            <a:spLocks noChangeArrowheads="1"/>
          </p:cNvSpPr>
          <p:nvPr/>
        </p:nvSpPr>
        <p:spPr bwMode="auto">
          <a:xfrm>
            <a:off x="6324600" y="47244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95" name="Freeform 103"/>
          <p:cNvSpPr>
            <a:spLocks/>
          </p:cNvSpPr>
          <p:nvPr/>
        </p:nvSpPr>
        <p:spPr bwMode="auto">
          <a:xfrm>
            <a:off x="4953000" y="5029200"/>
            <a:ext cx="339725" cy="138113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96" name="Freeform 104"/>
          <p:cNvSpPr>
            <a:spLocks/>
          </p:cNvSpPr>
          <p:nvPr/>
        </p:nvSpPr>
        <p:spPr bwMode="auto">
          <a:xfrm>
            <a:off x="4953000" y="5259388"/>
            <a:ext cx="377825" cy="74612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97" name="Text Box 105"/>
          <p:cNvSpPr txBox="1">
            <a:spLocks noChangeArrowheads="1"/>
          </p:cNvSpPr>
          <p:nvPr/>
        </p:nvSpPr>
        <p:spPr bwMode="auto">
          <a:xfrm>
            <a:off x="1050925" y="341313"/>
            <a:ext cx="144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fosGFP- cell</a:t>
            </a:r>
          </a:p>
        </p:txBody>
      </p:sp>
      <p:sp>
        <p:nvSpPr>
          <p:cNvPr id="8298" name="Text Box 106"/>
          <p:cNvSpPr txBox="1">
            <a:spLocks noChangeArrowheads="1"/>
          </p:cNvSpPr>
          <p:nvPr/>
        </p:nvSpPr>
        <p:spPr bwMode="auto">
          <a:xfrm>
            <a:off x="5486400" y="381000"/>
            <a:ext cx="149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fosGFP+ cell</a:t>
            </a:r>
          </a:p>
        </p:txBody>
      </p:sp>
      <p:sp>
        <p:nvSpPr>
          <p:cNvPr id="8299" name="Rectangle 107"/>
          <p:cNvSpPr>
            <a:spLocks noChangeArrowheads="1"/>
          </p:cNvSpPr>
          <p:nvPr/>
        </p:nvSpPr>
        <p:spPr bwMode="auto">
          <a:xfrm>
            <a:off x="7772400" y="44958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Quartile Results(for control)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Rise</a:t>
            </a:r>
          </a:p>
          <a:p>
            <a:pPr lvl="1"/>
            <a:r>
              <a:rPr lang="en-US" dirty="0" smtClean="0"/>
              <a:t>First </a:t>
            </a:r>
            <a:r>
              <a:rPr lang="en-US" dirty="0" err="1" smtClean="0"/>
              <a:t>quantile</a:t>
            </a:r>
            <a:r>
              <a:rPr lang="en-US" dirty="0" smtClean="0"/>
              <a:t>: p = 0.5941</a:t>
            </a:r>
          </a:p>
          <a:p>
            <a:pPr lvl="1"/>
            <a:r>
              <a:rPr lang="en-US" dirty="0" smtClean="0"/>
              <a:t>Third </a:t>
            </a:r>
            <a:r>
              <a:rPr lang="en-US" dirty="0" err="1" smtClean="0"/>
              <a:t>quantile</a:t>
            </a:r>
            <a:r>
              <a:rPr lang="en-US" dirty="0" smtClean="0"/>
              <a:t>: p = 0.8334</a:t>
            </a:r>
            <a:endParaRPr lang="en-US" dirty="0" smtClean="0"/>
          </a:p>
          <a:p>
            <a:r>
              <a:rPr lang="en-US" dirty="0" smtClean="0"/>
              <a:t>Decay</a:t>
            </a:r>
          </a:p>
          <a:p>
            <a:pPr lvl="1"/>
            <a:r>
              <a:rPr lang="en-US" dirty="0" smtClean="0"/>
              <a:t>First </a:t>
            </a:r>
            <a:r>
              <a:rPr lang="en-US" dirty="0" err="1" smtClean="0"/>
              <a:t>quantile</a:t>
            </a:r>
            <a:r>
              <a:rPr lang="en-US" dirty="0" smtClean="0"/>
              <a:t>: p = 0.9913</a:t>
            </a:r>
          </a:p>
          <a:p>
            <a:pPr lvl="1"/>
            <a:r>
              <a:rPr lang="en-US" dirty="0" smtClean="0"/>
              <a:t>Third </a:t>
            </a:r>
            <a:r>
              <a:rPr lang="en-US" dirty="0" err="1" smtClean="0"/>
              <a:t>quantile</a:t>
            </a:r>
            <a:r>
              <a:rPr lang="en-US" dirty="0" smtClean="0"/>
              <a:t>: p = 0.8692</a:t>
            </a:r>
          </a:p>
          <a:p>
            <a:r>
              <a:rPr lang="en-US" dirty="0" smtClean="0"/>
              <a:t>Amplitude</a:t>
            </a:r>
          </a:p>
          <a:p>
            <a:pPr lvl="1"/>
            <a:r>
              <a:rPr lang="en-US" dirty="0" smtClean="0"/>
              <a:t>First </a:t>
            </a:r>
            <a:r>
              <a:rPr lang="en-US" dirty="0" err="1" smtClean="0"/>
              <a:t>quantile</a:t>
            </a:r>
            <a:r>
              <a:rPr lang="en-US" dirty="0" smtClean="0"/>
              <a:t>: p = </a:t>
            </a:r>
            <a:r>
              <a:rPr lang="en-US" dirty="0" smtClean="0"/>
              <a:t>0.3124</a:t>
            </a:r>
            <a:endParaRPr lang="en-US" dirty="0" smtClean="0"/>
          </a:p>
          <a:p>
            <a:pPr lvl="1"/>
            <a:r>
              <a:rPr lang="en-US" dirty="0" smtClean="0"/>
              <a:t>Third </a:t>
            </a:r>
            <a:r>
              <a:rPr lang="en-US" dirty="0" err="1" smtClean="0"/>
              <a:t>quantile</a:t>
            </a:r>
            <a:r>
              <a:rPr lang="en-US" dirty="0" smtClean="0"/>
              <a:t>: p = 0.4766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Collecting the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Mice are split into the three groups, and then kept alive for a given period.  Neurons from their </a:t>
            </a:r>
            <a:r>
              <a:rPr lang="en-US" dirty="0" err="1" smtClean="0"/>
              <a:t>neocortexs</a:t>
            </a:r>
            <a:r>
              <a:rPr lang="en-US" dirty="0" smtClean="0"/>
              <a:t>’ are then collected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Two types of neurons collected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Excitatory: Faster Rise and Decay times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Inhibitory: Slower Rise and Decay times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The recorded characteristics of the action potential at the synapses are: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Rise time, Decay time, Amplitude</a:t>
            </a:r>
          </a:p>
          <a:p>
            <a:pPr lvl="1">
              <a:lnSpc>
                <a:spcPct val="90000"/>
              </a:lnSpc>
              <a:buNone/>
            </a:pPr>
            <a:r>
              <a:rPr lang="en-US" dirty="0" smtClean="0"/>
              <a:t>	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 of Interest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Rise time – a proxy for measure of distance from cell body to the receiving synapse</a:t>
            </a:r>
          </a:p>
          <a:p>
            <a:r>
              <a:rPr lang="en-US" dirty="0" smtClean="0"/>
              <a:t>Decay time – hypothesized to be a measure of strength of connection</a:t>
            </a:r>
          </a:p>
          <a:p>
            <a:r>
              <a:rPr lang="en-US" dirty="0" smtClean="0"/>
              <a:t>Amplitude – importance of neuron</a:t>
            </a:r>
          </a:p>
          <a:p>
            <a:r>
              <a:rPr lang="en-US" dirty="0" err="1" smtClean="0"/>
              <a:t>fosGFP</a:t>
            </a:r>
            <a:r>
              <a:rPr lang="en-US" dirty="0" smtClean="0"/>
              <a:t> – categorical variable that indicates whether cell is “Green” or not</a:t>
            </a:r>
          </a:p>
          <a:p>
            <a:pPr lvl="1"/>
            <a:r>
              <a:rPr lang="en-US" dirty="0" err="1" smtClean="0"/>
              <a:t>fosGFP</a:t>
            </a:r>
            <a:r>
              <a:rPr lang="en-US" dirty="0" smtClean="0"/>
              <a:t> + means that cell is more active than </a:t>
            </a:r>
            <a:r>
              <a:rPr lang="en-US" dirty="0" err="1" smtClean="0"/>
              <a:t>fosGFP</a:t>
            </a:r>
            <a:r>
              <a:rPr lang="en-US" dirty="0" smtClean="0"/>
              <a:t> -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Freeform 4"/>
          <p:cNvSpPr>
            <a:spLocks/>
          </p:cNvSpPr>
          <p:nvPr/>
        </p:nvSpPr>
        <p:spPr bwMode="auto">
          <a:xfrm>
            <a:off x="2667000" y="2743200"/>
            <a:ext cx="1905000" cy="1219200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96" y="8"/>
              </a:cxn>
              <a:cxn ang="0">
                <a:pos x="96" y="56"/>
              </a:cxn>
              <a:cxn ang="0">
                <a:pos x="96" y="344"/>
              </a:cxn>
              <a:cxn ang="0">
                <a:pos x="144" y="152"/>
              </a:cxn>
              <a:cxn ang="0">
                <a:pos x="192" y="56"/>
              </a:cxn>
              <a:cxn ang="0">
                <a:pos x="336" y="8"/>
              </a:cxn>
            </a:cxnLst>
            <a:rect l="0" t="0" r="r" b="b"/>
            <a:pathLst>
              <a:path w="336" h="360">
                <a:moveTo>
                  <a:pt x="0" y="8"/>
                </a:moveTo>
                <a:cubicBezTo>
                  <a:pt x="40" y="4"/>
                  <a:pt x="80" y="0"/>
                  <a:pt x="96" y="8"/>
                </a:cubicBezTo>
                <a:cubicBezTo>
                  <a:pt x="112" y="16"/>
                  <a:pt x="96" y="0"/>
                  <a:pt x="96" y="56"/>
                </a:cubicBezTo>
                <a:cubicBezTo>
                  <a:pt x="96" y="112"/>
                  <a:pt x="88" y="328"/>
                  <a:pt x="96" y="344"/>
                </a:cubicBezTo>
                <a:cubicBezTo>
                  <a:pt x="104" y="360"/>
                  <a:pt x="128" y="200"/>
                  <a:pt x="144" y="152"/>
                </a:cubicBezTo>
                <a:cubicBezTo>
                  <a:pt x="160" y="104"/>
                  <a:pt x="160" y="80"/>
                  <a:pt x="192" y="56"/>
                </a:cubicBezTo>
                <a:cubicBezTo>
                  <a:pt x="224" y="32"/>
                  <a:pt x="312" y="16"/>
                  <a:pt x="336" y="8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6" name="Freeform 6"/>
          <p:cNvSpPr>
            <a:spLocks/>
          </p:cNvSpPr>
          <p:nvPr/>
        </p:nvSpPr>
        <p:spPr bwMode="auto">
          <a:xfrm>
            <a:off x="2909888" y="2438400"/>
            <a:ext cx="1711325" cy="16002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38100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2819400" y="2438400"/>
            <a:ext cx="720725" cy="342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2819400" y="2781300"/>
            <a:ext cx="45085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079875" y="2438400"/>
            <a:ext cx="720725" cy="8001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2514600" y="25908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4860925" y="36941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133" name="Freeform 13"/>
          <p:cNvSpPr>
            <a:spLocks/>
          </p:cNvSpPr>
          <p:nvPr/>
        </p:nvSpPr>
        <p:spPr bwMode="auto">
          <a:xfrm>
            <a:off x="4586288" y="2438400"/>
            <a:ext cx="1711325" cy="16002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8" y="32"/>
              </a:cxn>
              <a:cxn ang="0">
                <a:pos x="96" y="32"/>
              </a:cxn>
              <a:cxn ang="0">
                <a:pos x="144" y="224"/>
              </a:cxn>
              <a:cxn ang="0">
                <a:pos x="240" y="128"/>
              </a:cxn>
              <a:cxn ang="0">
                <a:pos x="336" y="80"/>
              </a:cxn>
              <a:cxn ang="0">
                <a:pos x="528" y="32"/>
              </a:cxn>
            </a:cxnLst>
            <a:rect l="0" t="0" r="r" b="b"/>
            <a:pathLst>
              <a:path w="528" h="240">
                <a:moveTo>
                  <a:pt x="0" y="32"/>
                </a:moveTo>
                <a:cubicBezTo>
                  <a:pt x="16" y="32"/>
                  <a:pt x="32" y="32"/>
                  <a:pt x="48" y="32"/>
                </a:cubicBezTo>
                <a:cubicBezTo>
                  <a:pt x="64" y="32"/>
                  <a:pt x="80" y="0"/>
                  <a:pt x="96" y="32"/>
                </a:cubicBezTo>
                <a:cubicBezTo>
                  <a:pt x="112" y="64"/>
                  <a:pt x="120" y="208"/>
                  <a:pt x="144" y="224"/>
                </a:cubicBezTo>
                <a:cubicBezTo>
                  <a:pt x="168" y="240"/>
                  <a:pt x="208" y="152"/>
                  <a:pt x="240" y="128"/>
                </a:cubicBezTo>
                <a:cubicBezTo>
                  <a:pt x="272" y="104"/>
                  <a:pt x="288" y="96"/>
                  <a:pt x="336" y="80"/>
                </a:cubicBezTo>
                <a:cubicBezTo>
                  <a:pt x="384" y="64"/>
                  <a:pt x="496" y="40"/>
                  <a:pt x="528" y="32"/>
                </a:cubicBezTo>
              </a:path>
            </a:pathLst>
          </a:custGeom>
          <a:noFill/>
          <a:ln w="38100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4495800" y="2438400"/>
            <a:ext cx="720725" cy="342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>
            <a:off x="4495800" y="2819400"/>
            <a:ext cx="45085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36" name="Rectangle 16"/>
          <p:cNvSpPr>
            <a:spLocks noChangeArrowheads="1"/>
          </p:cNvSpPr>
          <p:nvPr/>
        </p:nvSpPr>
        <p:spPr bwMode="auto">
          <a:xfrm>
            <a:off x="5756275" y="2438400"/>
            <a:ext cx="720725" cy="8001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7" name="Freeform 17"/>
          <p:cNvSpPr>
            <a:spLocks/>
          </p:cNvSpPr>
          <p:nvPr/>
        </p:nvSpPr>
        <p:spPr bwMode="auto">
          <a:xfrm>
            <a:off x="4495800" y="2819400"/>
            <a:ext cx="1905000" cy="1219200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96" y="8"/>
              </a:cxn>
              <a:cxn ang="0">
                <a:pos x="96" y="56"/>
              </a:cxn>
              <a:cxn ang="0">
                <a:pos x="96" y="344"/>
              </a:cxn>
              <a:cxn ang="0">
                <a:pos x="144" y="152"/>
              </a:cxn>
              <a:cxn ang="0">
                <a:pos x="192" y="56"/>
              </a:cxn>
              <a:cxn ang="0">
                <a:pos x="336" y="8"/>
              </a:cxn>
            </a:cxnLst>
            <a:rect l="0" t="0" r="r" b="b"/>
            <a:pathLst>
              <a:path w="336" h="360">
                <a:moveTo>
                  <a:pt x="0" y="8"/>
                </a:moveTo>
                <a:cubicBezTo>
                  <a:pt x="40" y="4"/>
                  <a:pt x="80" y="0"/>
                  <a:pt x="96" y="8"/>
                </a:cubicBezTo>
                <a:cubicBezTo>
                  <a:pt x="112" y="16"/>
                  <a:pt x="96" y="0"/>
                  <a:pt x="96" y="56"/>
                </a:cubicBezTo>
                <a:cubicBezTo>
                  <a:pt x="96" y="112"/>
                  <a:pt x="88" y="328"/>
                  <a:pt x="96" y="344"/>
                </a:cubicBezTo>
                <a:cubicBezTo>
                  <a:pt x="104" y="360"/>
                  <a:pt x="128" y="200"/>
                  <a:pt x="144" y="152"/>
                </a:cubicBezTo>
                <a:cubicBezTo>
                  <a:pt x="160" y="104"/>
                  <a:pt x="160" y="80"/>
                  <a:pt x="192" y="56"/>
                </a:cubicBezTo>
                <a:cubicBezTo>
                  <a:pt x="224" y="32"/>
                  <a:pt x="312" y="16"/>
                  <a:pt x="336" y="8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5715000" y="2590800"/>
            <a:ext cx="7620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9" name="Rectangle 19"/>
          <p:cNvSpPr>
            <a:spLocks noChangeArrowheads="1"/>
          </p:cNvSpPr>
          <p:nvPr/>
        </p:nvSpPr>
        <p:spPr bwMode="auto">
          <a:xfrm>
            <a:off x="4495800" y="2667000"/>
            <a:ext cx="685800" cy="152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40" name="Line 20"/>
          <p:cNvSpPr>
            <a:spLocks noChangeShapeType="1"/>
          </p:cNvSpPr>
          <p:nvPr/>
        </p:nvSpPr>
        <p:spPr bwMode="auto">
          <a:xfrm>
            <a:off x="5105400" y="2743200"/>
            <a:ext cx="0" cy="3048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46" name="Text Box 26"/>
          <p:cNvSpPr txBox="1">
            <a:spLocks noChangeArrowheads="1"/>
          </p:cNvSpPr>
          <p:nvPr/>
        </p:nvSpPr>
        <p:spPr bwMode="auto">
          <a:xfrm>
            <a:off x="1676400" y="701675"/>
            <a:ext cx="52895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/>
              <a:t>Rise time as an independent variable:</a:t>
            </a:r>
          </a:p>
          <a:p>
            <a:pPr algn="ctr"/>
            <a:r>
              <a:rPr lang="en-US" sz="2400"/>
              <a:t> dependence on synapse location</a:t>
            </a:r>
          </a:p>
        </p:txBody>
      </p:sp>
      <p:sp>
        <p:nvSpPr>
          <p:cNvPr id="5148" name="Text Box 28"/>
          <p:cNvSpPr txBox="1">
            <a:spLocks noChangeArrowheads="1"/>
          </p:cNvSpPr>
          <p:nvPr/>
        </p:nvSpPr>
        <p:spPr bwMode="auto">
          <a:xfrm>
            <a:off x="6019800" y="2743200"/>
            <a:ext cx="2759075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200"/>
              <a:t>Decay times can vary according to location and receptor content (AMPAR subtype)</a:t>
            </a:r>
          </a:p>
        </p:txBody>
      </p:sp>
      <p:sp>
        <p:nvSpPr>
          <p:cNvPr id="5149" name="Text Box 29"/>
          <p:cNvSpPr txBox="1">
            <a:spLocks noChangeArrowheads="1"/>
          </p:cNvSpPr>
          <p:nvPr/>
        </p:nvSpPr>
        <p:spPr bwMode="auto">
          <a:xfrm>
            <a:off x="304800" y="2743200"/>
            <a:ext cx="2301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200"/>
              <a:t>Fast rise times of AMPAR response are most affected by location, only slightly affected by AMPAR content</a:t>
            </a:r>
          </a:p>
        </p:txBody>
      </p:sp>
      <p:sp>
        <p:nvSpPr>
          <p:cNvPr id="5150" name="Text Box 30"/>
          <p:cNvSpPr txBox="1">
            <a:spLocks noChangeArrowheads="1"/>
          </p:cNvSpPr>
          <p:nvPr/>
        </p:nvSpPr>
        <p:spPr bwMode="auto">
          <a:xfrm>
            <a:off x="4572000" y="4800600"/>
            <a:ext cx="28448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GluR1/2 near=GluR1/1 far</a:t>
            </a:r>
          </a:p>
          <a:p>
            <a:r>
              <a:rPr lang="en-US"/>
              <a:t>GluR2/3 near=GluR1/1 far</a:t>
            </a:r>
          </a:p>
          <a:p>
            <a:endParaRPr lang="en-US"/>
          </a:p>
        </p:txBody>
      </p:sp>
      <p:sp>
        <p:nvSpPr>
          <p:cNvPr id="5151" name="Text Box 31"/>
          <p:cNvSpPr txBox="1">
            <a:spLocks noChangeArrowheads="1"/>
          </p:cNvSpPr>
          <p:nvPr/>
        </p:nvSpPr>
        <p:spPr bwMode="auto">
          <a:xfrm>
            <a:off x="1066800" y="4768850"/>
            <a:ext cx="28448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GluR1/2 near&lt;GluR1/2 far</a:t>
            </a:r>
          </a:p>
          <a:p>
            <a:r>
              <a:rPr lang="en-US"/>
              <a:t>GluR1/2 near&lt;GluR1/1 far</a:t>
            </a:r>
          </a:p>
          <a:p>
            <a:r>
              <a:rPr lang="en-US"/>
              <a:t>GluR2/3 near=GluR1/2 far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IPSCs Density Plots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 bwMode="auto">
          <a:xfrm>
            <a:off x="2373517" y="1935163"/>
            <a:ext cx="4396966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EPSC Density Plots – Rise Time</a:t>
            </a:r>
            <a:endParaRPr lang="en-US" dirty="0"/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 bwMode="auto">
          <a:xfrm>
            <a:off x="457200" y="2121976"/>
            <a:ext cx="4038600" cy="4031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One way ANOVA</a:t>
            </a:r>
            <a:endParaRPr lang="en-US" dirty="0"/>
          </a:p>
          <a:p>
            <a:pPr lvl="1"/>
            <a:r>
              <a:rPr lang="en-US" dirty="0" smtClean="0"/>
              <a:t>p = 2.24e-05</a:t>
            </a:r>
            <a:endParaRPr lang="en-US" dirty="0"/>
          </a:p>
          <a:p>
            <a:r>
              <a:rPr lang="en-US" dirty="0" smtClean="0"/>
              <a:t>T test Comparisons</a:t>
            </a:r>
          </a:p>
          <a:p>
            <a:pPr lvl="1"/>
            <a:r>
              <a:rPr lang="en-US" dirty="0" err="1" smtClean="0"/>
              <a:t>Ctl</a:t>
            </a:r>
            <a:r>
              <a:rPr lang="en-US" dirty="0" smtClean="0"/>
              <a:t>-Spa: p = 6.96e-05</a:t>
            </a:r>
          </a:p>
          <a:p>
            <a:pPr lvl="1"/>
            <a:r>
              <a:rPr lang="en-US" dirty="0" err="1" smtClean="0"/>
              <a:t>Ctl-Dep</a:t>
            </a:r>
            <a:r>
              <a:rPr lang="en-US" dirty="0" smtClean="0"/>
              <a:t>: p = 0.00034</a:t>
            </a:r>
          </a:p>
          <a:p>
            <a:pPr lvl="1"/>
            <a:r>
              <a:rPr lang="en-US" dirty="0" err="1" smtClean="0"/>
              <a:t>Dep</a:t>
            </a:r>
            <a:r>
              <a:rPr lang="en-US" dirty="0" smtClean="0"/>
              <a:t>-Spa: p= 0.244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EPSC Density Plots - Decay Time</a:t>
            </a:r>
            <a:endParaRPr lang="en-US" dirty="0"/>
          </a:p>
        </p:txBody>
      </p:sp>
      <p:pic>
        <p:nvPicPr>
          <p:cNvPr id="5124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 bwMode="auto">
          <a:xfrm>
            <a:off x="457200" y="2121976"/>
            <a:ext cx="4038600" cy="4031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One way </a:t>
            </a:r>
            <a:r>
              <a:rPr lang="en-US" dirty="0" err="1" smtClean="0"/>
              <a:t>anova</a:t>
            </a:r>
            <a:endParaRPr lang="en-US" dirty="0"/>
          </a:p>
          <a:p>
            <a:pPr lvl="1"/>
            <a:r>
              <a:rPr lang="en-US" dirty="0" smtClean="0"/>
              <a:t>p = 0.94</a:t>
            </a:r>
            <a:endParaRPr lang="en-US" dirty="0"/>
          </a:p>
          <a:p>
            <a:r>
              <a:rPr lang="en-US" dirty="0" smtClean="0"/>
              <a:t>T test Comparisons</a:t>
            </a:r>
          </a:p>
          <a:p>
            <a:pPr lvl="1"/>
            <a:r>
              <a:rPr lang="en-US" dirty="0" smtClean="0"/>
              <a:t>Unnecessary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EPSC Density Plots - Amplitude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 bwMode="auto">
          <a:xfrm>
            <a:off x="457200" y="2121976"/>
            <a:ext cx="4038600" cy="4031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One way </a:t>
            </a:r>
            <a:r>
              <a:rPr lang="en-US" dirty="0" err="1" smtClean="0"/>
              <a:t>anova</a:t>
            </a:r>
            <a:endParaRPr lang="en-US" dirty="0"/>
          </a:p>
          <a:p>
            <a:pPr lvl="1"/>
            <a:r>
              <a:rPr lang="en-US" dirty="0" smtClean="0"/>
              <a:t>p = 0.04</a:t>
            </a:r>
            <a:endParaRPr lang="en-US" dirty="0"/>
          </a:p>
          <a:p>
            <a:r>
              <a:rPr lang="en-US" dirty="0" smtClean="0"/>
              <a:t>T test Comparisons</a:t>
            </a:r>
          </a:p>
          <a:p>
            <a:pPr lvl="1"/>
            <a:r>
              <a:rPr lang="en-US" dirty="0" err="1" smtClean="0"/>
              <a:t>Ctl</a:t>
            </a:r>
            <a:r>
              <a:rPr lang="en-US" dirty="0" smtClean="0"/>
              <a:t>-Spa: p = 0.016</a:t>
            </a:r>
          </a:p>
          <a:p>
            <a:pPr lvl="1"/>
            <a:r>
              <a:rPr lang="en-US" dirty="0" err="1" smtClean="0"/>
              <a:t>Ctl-Dep</a:t>
            </a:r>
            <a:r>
              <a:rPr lang="en-US" dirty="0" smtClean="0"/>
              <a:t>: p = 0.084</a:t>
            </a:r>
          </a:p>
          <a:p>
            <a:pPr lvl="1"/>
            <a:r>
              <a:rPr lang="en-US" dirty="0" err="1" smtClean="0"/>
              <a:t>Dep</a:t>
            </a:r>
            <a:r>
              <a:rPr lang="en-US" dirty="0" smtClean="0"/>
              <a:t>-Spa: p= 0.783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540</TotalTime>
  <Words>789</Words>
  <Application>Microsoft Office PowerPoint</Application>
  <PresentationFormat>On-screen Show (4:3)</PresentationFormat>
  <Paragraphs>139</Paragraphs>
  <Slides>24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Flow</vt:lpstr>
      <vt:lpstr>Biochemical Markers of Neuron Growth</vt:lpstr>
      <vt:lpstr>Three Groups of Mice</vt:lpstr>
      <vt:lpstr>Collecting the Data</vt:lpstr>
      <vt:lpstr>Variables of Interest</vt:lpstr>
      <vt:lpstr>Slide 5</vt:lpstr>
      <vt:lpstr>IPSCs Density Plots</vt:lpstr>
      <vt:lpstr>EPSC Density Plots – Rise Time</vt:lpstr>
      <vt:lpstr>EPSC Density Plots - Decay Time</vt:lpstr>
      <vt:lpstr>EPSC Density Plots - Amplitude</vt:lpstr>
      <vt:lpstr>Mixture Model</vt:lpstr>
      <vt:lpstr>Fitting a Mixture Model</vt:lpstr>
      <vt:lpstr>Results</vt:lpstr>
      <vt:lpstr>Cell to Cell Comparison</vt:lpstr>
      <vt:lpstr>Closer look…</vt:lpstr>
      <vt:lpstr>Green (GFP +) vs. Non-Green (GFP -)</vt:lpstr>
      <vt:lpstr>Rise Times</vt:lpstr>
      <vt:lpstr>Decay Times</vt:lpstr>
      <vt:lpstr>Amplitude</vt:lpstr>
      <vt:lpstr>Slide 19</vt:lpstr>
      <vt:lpstr>Slide 20</vt:lpstr>
      <vt:lpstr>Slide 21</vt:lpstr>
      <vt:lpstr>Slide 22</vt:lpstr>
      <vt:lpstr>Slide 23</vt:lpstr>
      <vt:lpstr>Quartile Results(for control)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Biochemical Markers of Neuron Growth</dc:title>
  <dc:creator>Preferred Customer</dc:creator>
  <cp:lastModifiedBy>Preferred Customer</cp:lastModifiedBy>
  <cp:revision>3</cp:revision>
  <dcterms:created xsi:type="dcterms:W3CDTF">2007-04-30T10:09:43Z</dcterms:created>
  <dcterms:modified xsi:type="dcterms:W3CDTF">2007-04-30T19:09:46Z</dcterms:modified>
</cp:coreProperties>
</file>