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331" r:id="rId2"/>
    <p:sldId id="501" r:id="rId3"/>
    <p:sldId id="502" r:id="rId4"/>
    <p:sldId id="518" r:id="rId5"/>
    <p:sldId id="544" r:id="rId6"/>
    <p:sldId id="517" r:id="rId7"/>
    <p:sldId id="548" r:id="rId8"/>
    <p:sldId id="553" r:id="rId9"/>
    <p:sldId id="554" r:id="rId10"/>
    <p:sldId id="555" r:id="rId11"/>
    <p:sldId id="556" r:id="rId12"/>
    <p:sldId id="557" r:id="rId13"/>
    <p:sldId id="558" r:id="rId14"/>
    <p:sldId id="559" r:id="rId15"/>
    <p:sldId id="560" r:id="rId16"/>
    <p:sldId id="626" r:id="rId17"/>
    <p:sldId id="601" r:id="rId18"/>
    <p:sldId id="563" r:id="rId19"/>
    <p:sldId id="564" r:id="rId20"/>
    <p:sldId id="565" r:id="rId21"/>
    <p:sldId id="566" r:id="rId22"/>
    <p:sldId id="567" r:id="rId23"/>
    <p:sldId id="568" r:id="rId24"/>
    <p:sldId id="571" r:id="rId25"/>
    <p:sldId id="572" r:id="rId26"/>
    <p:sldId id="573" r:id="rId27"/>
    <p:sldId id="574" r:id="rId28"/>
    <p:sldId id="575" r:id="rId29"/>
    <p:sldId id="634" r:id="rId30"/>
    <p:sldId id="629" r:id="rId31"/>
    <p:sldId id="630" r:id="rId32"/>
    <p:sldId id="269" r:id="rId33"/>
    <p:sldId id="631" r:id="rId34"/>
    <p:sldId id="295" r:id="rId35"/>
    <p:sldId id="569" r:id="rId36"/>
    <p:sldId id="570" r:id="rId37"/>
    <p:sldId id="632" r:id="rId38"/>
    <p:sldId id="551" r:id="rId39"/>
    <p:sldId id="552" r:id="rId40"/>
    <p:sldId id="636" r:id="rId41"/>
    <p:sldId id="452" r:id="rId42"/>
    <p:sldId id="627" r:id="rId43"/>
    <p:sldId id="628" r:id="rId44"/>
    <p:sldId id="63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C090D"/>
    <a:srgbClr val="F3F3F3"/>
    <a:srgbClr val="FAF4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6"/>
    <p:restoredTop sz="71973" autoAdjust="0"/>
  </p:normalViewPr>
  <p:slideViewPr>
    <p:cSldViewPr>
      <p:cViewPr varScale="1">
        <p:scale>
          <a:sx n="90" d="100"/>
          <a:sy n="90" d="100"/>
        </p:scale>
        <p:origin x="3144" y="192"/>
      </p:cViewPr>
      <p:guideLst>
        <p:guide orient="horz" pos="2160"/>
        <p:guide pos="3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AB17E-377B-184D-A89A-3F7646382CE4}" type="doc">
      <dgm:prSet loTypeId="urn:microsoft.com/office/officeart/2005/8/layout/vList5" loCatId="" qsTypeId="urn:microsoft.com/office/officeart/2005/8/quickstyle/simple4" qsCatId="simple" csTypeId="urn:microsoft.com/office/officeart/2005/8/colors/accent0_1" csCatId="mainScheme" phldr="1"/>
      <dgm:spPr/>
      <dgm:t>
        <a:bodyPr/>
        <a:lstStyle/>
        <a:p>
          <a:endParaRPr lang="en-US"/>
        </a:p>
      </dgm:t>
    </dgm:pt>
    <dgm:pt modelId="{561B9379-3D37-024F-91AB-6296ED745AE8}">
      <dgm:prSet phldrT="[Text]"/>
      <dgm:spPr/>
      <dgm:t>
        <a:bodyPr/>
        <a:lstStyle/>
        <a:p>
          <a:r>
            <a:rPr lang="en-US" dirty="0"/>
            <a:t>Science</a:t>
          </a:r>
        </a:p>
      </dgm:t>
    </dgm:pt>
    <dgm:pt modelId="{404287E2-AFD6-5240-8CAD-B1AC7E2F4032}" type="parTrans" cxnId="{130F5B45-CC39-A941-868A-092F11796885}">
      <dgm:prSet/>
      <dgm:spPr/>
      <dgm:t>
        <a:bodyPr/>
        <a:lstStyle/>
        <a:p>
          <a:endParaRPr lang="en-US"/>
        </a:p>
      </dgm:t>
    </dgm:pt>
    <dgm:pt modelId="{8D039549-239C-6540-99CA-809CF4DE0243}" type="sibTrans" cxnId="{130F5B45-CC39-A941-868A-092F11796885}">
      <dgm:prSet/>
      <dgm:spPr/>
      <dgm:t>
        <a:bodyPr/>
        <a:lstStyle/>
        <a:p>
          <a:endParaRPr lang="en-US"/>
        </a:p>
      </dgm:t>
    </dgm:pt>
    <dgm:pt modelId="{1E205688-C12E-A84B-BBDB-E2D9A1DD5395}">
      <dgm:prSet phldrT="[Text]"/>
      <dgm:spPr/>
      <dgm:t>
        <a:bodyPr/>
        <a:lstStyle/>
        <a:p>
          <a:r>
            <a:rPr lang="en-US" dirty="0"/>
            <a:t>Technology</a:t>
          </a:r>
        </a:p>
      </dgm:t>
    </dgm:pt>
    <dgm:pt modelId="{C64CEAA9-BF8F-8F42-81D2-5ADF7C7EAB16}" type="parTrans" cxnId="{47250345-442A-834B-8E94-102C35B990D7}">
      <dgm:prSet/>
      <dgm:spPr/>
      <dgm:t>
        <a:bodyPr/>
        <a:lstStyle/>
        <a:p>
          <a:endParaRPr lang="en-US"/>
        </a:p>
      </dgm:t>
    </dgm:pt>
    <dgm:pt modelId="{DF0A70C5-AA49-C349-95E6-C45DD9CC95A5}" type="sibTrans" cxnId="{47250345-442A-834B-8E94-102C35B990D7}">
      <dgm:prSet/>
      <dgm:spPr/>
      <dgm:t>
        <a:bodyPr/>
        <a:lstStyle/>
        <a:p>
          <a:endParaRPr lang="en-US"/>
        </a:p>
      </dgm:t>
    </dgm:pt>
    <dgm:pt modelId="{91E20FCD-BBEC-8749-BE71-7727C48B28B4}">
      <dgm:prSet phldrT="[Text]"/>
      <dgm:spPr/>
      <dgm:t>
        <a:bodyPr/>
        <a:lstStyle/>
        <a:p>
          <a:r>
            <a:rPr lang="en-US" dirty="0"/>
            <a:t>Teams</a:t>
          </a:r>
        </a:p>
      </dgm:t>
    </dgm:pt>
    <dgm:pt modelId="{FBAB0517-38A6-7B4E-B13C-A9B3E7A76785}" type="parTrans" cxnId="{2C589A68-6C38-2840-8A13-1ECF5B56AD9A}">
      <dgm:prSet/>
      <dgm:spPr/>
      <dgm:t>
        <a:bodyPr/>
        <a:lstStyle/>
        <a:p>
          <a:endParaRPr lang="en-US"/>
        </a:p>
      </dgm:t>
    </dgm:pt>
    <dgm:pt modelId="{30BEA16C-DD33-7540-B198-D1E68A3DB00F}" type="sibTrans" cxnId="{2C589A68-6C38-2840-8A13-1ECF5B56AD9A}">
      <dgm:prSet/>
      <dgm:spPr/>
      <dgm:t>
        <a:bodyPr/>
        <a:lstStyle/>
        <a:p>
          <a:endParaRPr lang="en-US"/>
        </a:p>
      </dgm:t>
    </dgm:pt>
    <dgm:pt modelId="{FFCD0B9E-1CEF-1B48-AD18-86C6E02F4200}">
      <dgm:prSet phldrT="[Text]"/>
      <dgm:spPr/>
      <dgm:t>
        <a:bodyPr/>
        <a:lstStyle/>
        <a:p>
          <a:r>
            <a:rPr lang="en-US" dirty="0"/>
            <a:t>Data</a:t>
          </a:r>
        </a:p>
      </dgm:t>
    </dgm:pt>
    <dgm:pt modelId="{A43A3643-5FF1-484F-A959-AC2877CC82A5}" type="parTrans" cxnId="{88034581-889E-E841-9EDF-1AE2DDCAD51F}">
      <dgm:prSet/>
      <dgm:spPr/>
      <dgm:t>
        <a:bodyPr/>
        <a:lstStyle/>
        <a:p>
          <a:endParaRPr lang="en-US"/>
        </a:p>
      </dgm:t>
    </dgm:pt>
    <dgm:pt modelId="{7918063A-81C3-8C46-A3C8-BEB67F1EEEEC}" type="sibTrans" cxnId="{88034581-889E-E841-9EDF-1AE2DDCAD51F}">
      <dgm:prSet/>
      <dgm:spPr/>
      <dgm:t>
        <a:bodyPr/>
        <a:lstStyle/>
        <a:p>
          <a:endParaRPr lang="en-US"/>
        </a:p>
      </dgm:t>
    </dgm:pt>
    <dgm:pt modelId="{27FA0A39-14BC-5C4F-8153-73ED0136F3BE}">
      <dgm:prSet phldrT="[Text]"/>
      <dgm:spPr/>
      <dgm:t>
        <a:bodyPr/>
        <a:lstStyle/>
        <a:p>
          <a:r>
            <a:rPr lang="en-US" dirty="0"/>
            <a:t>Science of Learning</a:t>
          </a:r>
        </a:p>
      </dgm:t>
    </dgm:pt>
    <dgm:pt modelId="{7CB6EF17-8570-4543-83E4-1A9316B3367D}" type="parTrans" cxnId="{79C61E27-4388-8841-9687-F98D4837EA8A}">
      <dgm:prSet/>
      <dgm:spPr/>
      <dgm:t>
        <a:bodyPr/>
        <a:lstStyle/>
        <a:p>
          <a:endParaRPr lang="en-US"/>
        </a:p>
      </dgm:t>
    </dgm:pt>
    <dgm:pt modelId="{70E3ADB1-5F4D-6943-BB0F-CA9708955ADB}" type="sibTrans" cxnId="{79C61E27-4388-8841-9687-F98D4837EA8A}">
      <dgm:prSet/>
      <dgm:spPr/>
      <dgm:t>
        <a:bodyPr/>
        <a:lstStyle/>
        <a:p>
          <a:endParaRPr lang="en-US"/>
        </a:p>
      </dgm:t>
    </dgm:pt>
    <dgm:pt modelId="{F03B725A-0942-7347-A5A0-BBB994079598}">
      <dgm:prSet phldrT="[Text]"/>
      <dgm:spPr/>
      <dgm:t>
        <a:bodyPr/>
        <a:lstStyle/>
        <a:p>
          <a:r>
            <a:rPr lang="en-US" dirty="0"/>
            <a:t>Evaluation</a:t>
          </a:r>
        </a:p>
      </dgm:t>
    </dgm:pt>
    <dgm:pt modelId="{0EE4AE00-A0B2-164D-B7FE-6610F1CEFA65}" type="parTrans" cxnId="{075BAFBA-F138-8E40-A301-F1225EF1238A}">
      <dgm:prSet/>
      <dgm:spPr/>
      <dgm:t>
        <a:bodyPr/>
        <a:lstStyle/>
        <a:p>
          <a:endParaRPr lang="en-US"/>
        </a:p>
      </dgm:t>
    </dgm:pt>
    <dgm:pt modelId="{FCFB94B7-CAC8-FC43-842E-1829087AEBF2}" type="sibTrans" cxnId="{075BAFBA-F138-8E40-A301-F1225EF1238A}">
      <dgm:prSet/>
      <dgm:spPr/>
      <dgm:t>
        <a:bodyPr/>
        <a:lstStyle/>
        <a:p>
          <a:endParaRPr lang="en-US"/>
        </a:p>
      </dgm:t>
    </dgm:pt>
    <dgm:pt modelId="{748C8ADD-D367-104F-8BBB-19D3ACFDE9D1}">
      <dgm:prSet phldrT="[Text]"/>
      <dgm:spPr/>
      <dgm:t>
        <a:bodyPr/>
        <a:lstStyle/>
        <a:p>
          <a:r>
            <a:rPr lang="en-US" dirty="0"/>
            <a:t>Improvement</a:t>
          </a:r>
        </a:p>
      </dgm:t>
    </dgm:pt>
    <dgm:pt modelId="{BF5539AE-A4F4-E745-898C-3D72C2EF1DEE}" type="parTrans" cxnId="{4BE9251C-A32F-5343-929B-A269053D7256}">
      <dgm:prSet/>
      <dgm:spPr/>
      <dgm:t>
        <a:bodyPr/>
        <a:lstStyle/>
        <a:p>
          <a:endParaRPr lang="en-US"/>
        </a:p>
      </dgm:t>
    </dgm:pt>
    <dgm:pt modelId="{D130EBFB-BBA1-594C-B5DD-EA6AA02F019F}" type="sibTrans" cxnId="{4BE9251C-A32F-5343-929B-A269053D7256}">
      <dgm:prSet/>
      <dgm:spPr/>
      <dgm:t>
        <a:bodyPr/>
        <a:lstStyle/>
        <a:p>
          <a:endParaRPr lang="en-US"/>
        </a:p>
      </dgm:t>
    </dgm:pt>
    <dgm:pt modelId="{FB9C6947-EE40-F54F-9A11-2B276994673E}">
      <dgm:prSet phldrT="[Text]"/>
      <dgm:spPr/>
      <dgm:t>
        <a:bodyPr/>
        <a:lstStyle/>
        <a:p>
          <a:r>
            <a:rPr lang="en-US" dirty="0"/>
            <a:t>Platform</a:t>
          </a:r>
        </a:p>
      </dgm:t>
    </dgm:pt>
    <dgm:pt modelId="{5CAE68F3-5C41-9A46-A3A4-F2E2A7CB974B}" type="parTrans" cxnId="{38140E28-56E9-A044-A4E7-A21E0DF995A6}">
      <dgm:prSet/>
      <dgm:spPr/>
      <dgm:t>
        <a:bodyPr/>
        <a:lstStyle/>
        <a:p>
          <a:endParaRPr lang="en-US"/>
        </a:p>
      </dgm:t>
    </dgm:pt>
    <dgm:pt modelId="{B2A60F7E-334B-BB45-A4A9-02549BC4A2A8}" type="sibTrans" cxnId="{38140E28-56E9-A044-A4E7-A21E0DF995A6}">
      <dgm:prSet/>
      <dgm:spPr/>
      <dgm:t>
        <a:bodyPr/>
        <a:lstStyle/>
        <a:p>
          <a:endParaRPr lang="en-US"/>
        </a:p>
      </dgm:t>
    </dgm:pt>
    <dgm:pt modelId="{6A0D9F4A-AD7C-4440-B400-0643F7EC5AFC}">
      <dgm:prSet phldrT="[Text]"/>
      <dgm:spPr/>
      <dgm:t>
        <a:bodyPr/>
        <a:lstStyle/>
        <a:p>
          <a:r>
            <a:rPr lang="en-US" dirty="0"/>
            <a:t>In-course Affordances</a:t>
          </a:r>
        </a:p>
      </dgm:t>
    </dgm:pt>
    <dgm:pt modelId="{FB4DF213-8F6B-2443-BF45-C7EF4F68A495}" type="parTrans" cxnId="{093D9E0F-5A3B-124D-B11B-F63EA8ABEFE8}">
      <dgm:prSet/>
      <dgm:spPr/>
      <dgm:t>
        <a:bodyPr/>
        <a:lstStyle/>
        <a:p>
          <a:endParaRPr lang="en-US"/>
        </a:p>
      </dgm:t>
    </dgm:pt>
    <dgm:pt modelId="{A30CE4B8-AB4D-D942-B977-1EF780756B68}" type="sibTrans" cxnId="{093D9E0F-5A3B-124D-B11B-F63EA8ABEFE8}">
      <dgm:prSet/>
      <dgm:spPr/>
      <dgm:t>
        <a:bodyPr/>
        <a:lstStyle/>
        <a:p>
          <a:endParaRPr lang="en-US"/>
        </a:p>
      </dgm:t>
    </dgm:pt>
    <dgm:pt modelId="{715291D1-8E37-C742-9255-D2408165703A}">
      <dgm:prSet phldrT="[Text]"/>
      <dgm:spPr/>
      <dgm:t>
        <a:bodyPr/>
        <a:lstStyle/>
        <a:p>
          <a:r>
            <a:rPr lang="en-US" dirty="0"/>
            <a:t>Team-based Development</a:t>
          </a:r>
        </a:p>
      </dgm:t>
    </dgm:pt>
    <dgm:pt modelId="{8327549C-DC22-964F-9240-1C78CF1233D4}" type="parTrans" cxnId="{C201A1A7-0D9E-444E-9A65-DE76D5999725}">
      <dgm:prSet/>
      <dgm:spPr/>
      <dgm:t>
        <a:bodyPr/>
        <a:lstStyle/>
        <a:p>
          <a:endParaRPr lang="en-US"/>
        </a:p>
      </dgm:t>
    </dgm:pt>
    <dgm:pt modelId="{0CAD5F47-5DD9-B642-9B22-BFF8C4C75A0A}" type="sibTrans" cxnId="{C201A1A7-0D9E-444E-9A65-DE76D5999725}">
      <dgm:prSet/>
      <dgm:spPr/>
      <dgm:t>
        <a:bodyPr/>
        <a:lstStyle/>
        <a:p>
          <a:endParaRPr lang="en-US"/>
        </a:p>
      </dgm:t>
    </dgm:pt>
    <dgm:pt modelId="{53F74528-F804-0E43-B388-2E4AF1CA6B82}">
      <dgm:prSet phldrT="[Text]"/>
      <dgm:spPr/>
      <dgm:t>
        <a:bodyPr/>
        <a:lstStyle/>
        <a:p>
          <a:r>
            <a:rPr lang="en-US" dirty="0"/>
            <a:t>Communities of Research and Use</a:t>
          </a:r>
        </a:p>
      </dgm:t>
    </dgm:pt>
    <dgm:pt modelId="{B97D43F7-BF59-2540-B041-C9A604062284}" type="parTrans" cxnId="{19168D78-6D60-EE4A-B2F7-412F1A5EC43E}">
      <dgm:prSet/>
      <dgm:spPr/>
      <dgm:t>
        <a:bodyPr/>
        <a:lstStyle/>
        <a:p>
          <a:endParaRPr lang="en-US"/>
        </a:p>
      </dgm:t>
    </dgm:pt>
    <dgm:pt modelId="{20AA12CE-B605-F74F-8762-6FF1361D43E5}" type="sibTrans" cxnId="{19168D78-6D60-EE4A-B2F7-412F1A5EC43E}">
      <dgm:prSet/>
      <dgm:spPr/>
      <dgm:t>
        <a:bodyPr/>
        <a:lstStyle/>
        <a:p>
          <a:endParaRPr lang="en-US"/>
        </a:p>
      </dgm:t>
    </dgm:pt>
    <dgm:pt modelId="{9D56CF65-E9D5-3549-AB6E-AC323138192F}">
      <dgm:prSet phldrT="[Text]"/>
      <dgm:spPr/>
      <dgm:t>
        <a:bodyPr/>
        <a:lstStyle/>
        <a:p>
          <a:r>
            <a:rPr lang="en-US" dirty="0"/>
            <a:t>Capture</a:t>
          </a:r>
        </a:p>
      </dgm:t>
    </dgm:pt>
    <dgm:pt modelId="{887D04A2-29CE-5F45-A738-E5FD6A0A1C30}" type="parTrans" cxnId="{B74E86AB-3E00-8345-9A21-E502E4F1965A}">
      <dgm:prSet/>
      <dgm:spPr/>
      <dgm:t>
        <a:bodyPr/>
        <a:lstStyle/>
        <a:p>
          <a:endParaRPr lang="en-US"/>
        </a:p>
      </dgm:t>
    </dgm:pt>
    <dgm:pt modelId="{1521FE00-AECC-2242-BA98-AF2A9D86C371}" type="sibTrans" cxnId="{B74E86AB-3E00-8345-9A21-E502E4F1965A}">
      <dgm:prSet/>
      <dgm:spPr/>
      <dgm:t>
        <a:bodyPr/>
        <a:lstStyle/>
        <a:p>
          <a:endParaRPr lang="en-US"/>
        </a:p>
      </dgm:t>
    </dgm:pt>
    <dgm:pt modelId="{26089ACD-1FBE-D24C-9B56-0111F829B05C}">
      <dgm:prSet phldrT="[Text]"/>
      <dgm:spPr/>
      <dgm:t>
        <a:bodyPr/>
        <a:lstStyle/>
        <a:p>
          <a:r>
            <a:rPr lang="en-US" dirty="0"/>
            <a:t>In-course Use</a:t>
          </a:r>
        </a:p>
      </dgm:t>
    </dgm:pt>
    <dgm:pt modelId="{DA998AC9-B9F2-ED4E-BEAA-92D4269D205B}" type="parTrans" cxnId="{3590B5E1-D042-5F4B-B4AC-D8D94619CEB9}">
      <dgm:prSet/>
      <dgm:spPr/>
      <dgm:t>
        <a:bodyPr/>
        <a:lstStyle/>
        <a:p>
          <a:endParaRPr lang="en-US"/>
        </a:p>
      </dgm:t>
    </dgm:pt>
    <dgm:pt modelId="{5A5F34E2-4FFE-FF45-81B7-6D557FDE5EA8}" type="sibTrans" cxnId="{3590B5E1-D042-5F4B-B4AC-D8D94619CEB9}">
      <dgm:prSet/>
      <dgm:spPr/>
      <dgm:t>
        <a:bodyPr/>
        <a:lstStyle/>
        <a:p>
          <a:endParaRPr lang="en-US"/>
        </a:p>
      </dgm:t>
    </dgm:pt>
    <dgm:pt modelId="{100A75BA-E315-EB48-B7FC-B6DD4F8E2527}">
      <dgm:prSet phldrT="[Text]"/>
      <dgm:spPr/>
      <dgm:t>
        <a:bodyPr/>
        <a:lstStyle/>
        <a:p>
          <a:r>
            <a:rPr lang="en-US" dirty="0"/>
            <a:t>Iterative Improvement</a:t>
          </a:r>
        </a:p>
      </dgm:t>
    </dgm:pt>
    <dgm:pt modelId="{6F03B1C3-CDCF-4545-AB99-7A60F70B9AF9}" type="parTrans" cxnId="{4D3E9EF1-9735-A94A-A561-CA8952CB05D6}">
      <dgm:prSet/>
      <dgm:spPr/>
      <dgm:t>
        <a:bodyPr/>
        <a:lstStyle/>
        <a:p>
          <a:endParaRPr lang="en-US"/>
        </a:p>
      </dgm:t>
    </dgm:pt>
    <dgm:pt modelId="{539111B8-14E7-2342-BF00-7EA92A365E45}" type="sibTrans" cxnId="{4D3E9EF1-9735-A94A-A561-CA8952CB05D6}">
      <dgm:prSet/>
      <dgm:spPr/>
      <dgm:t>
        <a:bodyPr/>
        <a:lstStyle/>
        <a:p>
          <a:endParaRPr lang="en-US"/>
        </a:p>
      </dgm:t>
    </dgm:pt>
    <dgm:pt modelId="{F4F77609-1691-E544-AA31-60A559F2CC79}">
      <dgm:prSet phldrT="[Text]"/>
      <dgm:spPr/>
      <dgm:t>
        <a:bodyPr/>
        <a:lstStyle/>
        <a:p>
          <a:r>
            <a:rPr lang="en-US" dirty="0"/>
            <a:t>Research</a:t>
          </a:r>
        </a:p>
      </dgm:t>
    </dgm:pt>
    <dgm:pt modelId="{D727F400-0DF1-C347-98D4-4CC66F0F7D92}" type="parTrans" cxnId="{D2756698-36B0-174C-A2E4-B7B31F59F8D8}">
      <dgm:prSet/>
      <dgm:spPr/>
      <dgm:t>
        <a:bodyPr/>
        <a:lstStyle/>
        <a:p>
          <a:endParaRPr lang="en-US"/>
        </a:p>
      </dgm:t>
    </dgm:pt>
    <dgm:pt modelId="{E4BB1948-E80B-0242-808D-0129E3C548C0}" type="sibTrans" cxnId="{D2756698-36B0-174C-A2E4-B7B31F59F8D8}">
      <dgm:prSet/>
      <dgm:spPr/>
      <dgm:t>
        <a:bodyPr/>
        <a:lstStyle/>
        <a:p>
          <a:endParaRPr lang="en-US"/>
        </a:p>
      </dgm:t>
    </dgm:pt>
    <dgm:pt modelId="{0CC088D4-0799-A342-B9D5-80168D02C21F}" type="pres">
      <dgm:prSet presAssocID="{7F2AB17E-377B-184D-A89A-3F7646382CE4}" presName="Name0" presStyleCnt="0">
        <dgm:presLayoutVars>
          <dgm:dir/>
          <dgm:animLvl val="lvl"/>
          <dgm:resizeHandles val="exact"/>
        </dgm:presLayoutVars>
      </dgm:prSet>
      <dgm:spPr/>
    </dgm:pt>
    <dgm:pt modelId="{5AD2A265-5875-2C4F-B339-F8B06D01693B}" type="pres">
      <dgm:prSet presAssocID="{561B9379-3D37-024F-91AB-6296ED745AE8}" presName="linNode" presStyleCnt="0"/>
      <dgm:spPr/>
    </dgm:pt>
    <dgm:pt modelId="{221A62B3-812C-274F-BEDD-033A792A74DD}" type="pres">
      <dgm:prSet presAssocID="{561B9379-3D37-024F-91AB-6296ED745AE8}" presName="parentText" presStyleLbl="node1" presStyleIdx="0" presStyleCnt="4">
        <dgm:presLayoutVars>
          <dgm:chMax val="1"/>
          <dgm:bulletEnabled val="1"/>
        </dgm:presLayoutVars>
      </dgm:prSet>
      <dgm:spPr/>
    </dgm:pt>
    <dgm:pt modelId="{10708A9B-29FE-0E4E-90D0-44B2D9753C79}" type="pres">
      <dgm:prSet presAssocID="{561B9379-3D37-024F-91AB-6296ED745AE8}" presName="descendantText" presStyleLbl="alignAccFollowNode1" presStyleIdx="0" presStyleCnt="4">
        <dgm:presLayoutVars>
          <dgm:bulletEnabled val="1"/>
        </dgm:presLayoutVars>
      </dgm:prSet>
      <dgm:spPr/>
    </dgm:pt>
    <dgm:pt modelId="{8DE2CA6D-18AE-1046-B513-0BF4B02BF876}" type="pres">
      <dgm:prSet presAssocID="{8D039549-239C-6540-99CA-809CF4DE0243}" presName="sp" presStyleCnt="0"/>
      <dgm:spPr/>
    </dgm:pt>
    <dgm:pt modelId="{E9121104-3A70-6242-8978-777E84006C94}" type="pres">
      <dgm:prSet presAssocID="{1E205688-C12E-A84B-BBDB-E2D9A1DD5395}" presName="linNode" presStyleCnt="0"/>
      <dgm:spPr/>
    </dgm:pt>
    <dgm:pt modelId="{34A9BCD8-6BBF-9949-BB7A-D98316D27E2D}" type="pres">
      <dgm:prSet presAssocID="{1E205688-C12E-A84B-BBDB-E2D9A1DD5395}" presName="parentText" presStyleLbl="node1" presStyleIdx="1" presStyleCnt="4">
        <dgm:presLayoutVars>
          <dgm:chMax val="1"/>
          <dgm:bulletEnabled val="1"/>
        </dgm:presLayoutVars>
      </dgm:prSet>
      <dgm:spPr/>
    </dgm:pt>
    <dgm:pt modelId="{9571E267-C0D5-9A43-9894-876A0403DFCE}" type="pres">
      <dgm:prSet presAssocID="{1E205688-C12E-A84B-BBDB-E2D9A1DD5395}" presName="descendantText" presStyleLbl="alignAccFollowNode1" presStyleIdx="1" presStyleCnt="4">
        <dgm:presLayoutVars>
          <dgm:bulletEnabled val="1"/>
        </dgm:presLayoutVars>
      </dgm:prSet>
      <dgm:spPr/>
    </dgm:pt>
    <dgm:pt modelId="{528A19B7-531C-7B4F-A5C2-F4C15CDECA22}" type="pres">
      <dgm:prSet presAssocID="{DF0A70C5-AA49-C349-95E6-C45DD9CC95A5}" presName="sp" presStyleCnt="0"/>
      <dgm:spPr/>
    </dgm:pt>
    <dgm:pt modelId="{00CF7EE6-51A9-CB47-A82A-346A29F8AA81}" type="pres">
      <dgm:prSet presAssocID="{91E20FCD-BBEC-8749-BE71-7727C48B28B4}" presName="linNode" presStyleCnt="0"/>
      <dgm:spPr/>
    </dgm:pt>
    <dgm:pt modelId="{F5AB2E71-B9BF-344E-B1F3-CF9563EF3C7E}" type="pres">
      <dgm:prSet presAssocID="{91E20FCD-BBEC-8749-BE71-7727C48B28B4}" presName="parentText" presStyleLbl="node1" presStyleIdx="2" presStyleCnt="4">
        <dgm:presLayoutVars>
          <dgm:chMax val="1"/>
          <dgm:bulletEnabled val="1"/>
        </dgm:presLayoutVars>
      </dgm:prSet>
      <dgm:spPr/>
    </dgm:pt>
    <dgm:pt modelId="{E1521107-8259-CB4E-8385-86825711D818}" type="pres">
      <dgm:prSet presAssocID="{91E20FCD-BBEC-8749-BE71-7727C48B28B4}" presName="descendantText" presStyleLbl="alignAccFollowNode1" presStyleIdx="2" presStyleCnt="4">
        <dgm:presLayoutVars>
          <dgm:bulletEnabled val="1"/>
        </dgm:presLayoutVars>
      </dgm:prSet>
      <dgm:spPr/>
    </dgm:pt>
    <dgm:pt modelId="{C1A6B7E8-42EB-9040-8DF2-D51C659E4526}" type="pres">
      <dgm:prSet presAssocID="{30BEA16C-DD33-7540-B198-D1E68A3DB00F}" presName="sp" presStyleCnt="0"/>
      <dgm:spPr/>
    </dgm:pt>
    <dgm:pt modelId="{3E2241DB-F855-2942-BAEE-954D29579275}" type="pres">
      <dgm:prSet presAssocID="{FFCD0B9E-1CEF-1B48-AD18-86C6E02F4200}" presName="linNode" presStyleCnt="0"/>
      <dgm:spPr/>
    </dgm:pt>
    <dgm:pt modelId="{4358381E-B676-4A4E-8167-C3D525F6971C}" type="pres">
      <dgm:prSet presAssocID="{FFCD0B9E-1CEF-1B48-AD18-86C6E02F4200}" presName="parentText" presStyleLbl="node1" presStyleIdx="3" presStyleCnt="4">
        <dgm:presLayoutVars>
          <dgm:chMax val="1"/>
          <dgm:bulletEnabled val="1"/>
        </dgm:presLayoutVars>
      </dgm:prSet>
      <dgm:spPr/>
    </dgm:pt>
    <dgm:pt modelId="{ACA8665B-1920-A543-BBB4-93D2E98F86E9}" type="pres">
      <dgm:prSet presAssocID="{FFCD0B9E-1CEF-1B48-AD18-86C6E02F4200}" presName="descendantText" presStyleLbl="alignAccFollowNode1" presStyleIdx="3" presStyleCnt="4">
        <dgm:presLayoutVars>
          <dgm:bulletEnabled val="1"/>
        </dgm:presLayoutVars>
      </dgm:prSet>
      <dgm:spPr/>
    </dgm:pt>
  </dgm:ptLst>
  <dgm:cxnLst>
    <dgm:cxn modelId="{0138320D-AC7F-874D-A182-B51E560FB240}" type="presOf" srcId="{1E205688-C12E-A84B-BBDB-E2D9A1DD5395}" destId="{34A9BCD8-6BBF-9949-BB7A-D98316D27E2D}" srcOrd="0" destOrd="0" presId="urn:microsoft.com/office/officeart/2005/8/layout/vList5"/>
    <dgm:cxn modelId="{093D9E0F-5A3B-124D-B11B-F63EA8ABEFE8}" srcId="{1E205688-C12E-A84B-BBDB-E2D9A1DD5395}" destId="{6A0D9F4A-AD7C-4440-B400-0643F7EC5AFC}" srcOrd="1" destOrd="0" parTransId="{FB4DF213-8F6B-2443-BF45-C7EF4F68A495}" sibTransId="{A30CE4B8-AB4D-D942-B977-1EF780756B68}"/>
    <dgm:cxn modelId="{0E1CE114-7AA3-C842-A27C-5636E2285060}" type="presOf" srcId="{100A75BA-E315-EB48-B7FC-B6DD4F8E2527}" destId="{ACA8665B-1920-A543-BBB4-93D2E98F86E9}" srcOrd="0" destOrd="2" presId="urn:microsoft.com/office/officeart/2005/8/layout/vList5"/>
    <dgm:cxn modelId="{61DB8116-BDE4-4347-B24B-E6BFE315F8ED}" type="presOf" srcId="{715291D1-8E37-C742-9255-D2408165703A}" destId="{E1521107-8259-CB4E-8385-86825711D818}" srcOrd="0" destOrd="0" presId="urn:microsoft.com/office/officeart/2005/8/layout/vList5"/>
    <dgm:cxn modelId="{4BE9251C-A32F-5343-929B-A269053D7256}" srcId="{561B9379-3D37-024F-91AB-6296ED745AE8}" destId="{748C8ADD-D367-104F-8BBB-19D3ACFDE9D1}" srcOrd="2" destOrd="0" parTransId="{BF5539AE-A4F4-E745-898C-3D72C2EF1DEE}" sibTransId="{D130EBFB-BBA1-594C-B5DD-EA6AA02F019F}"/>
    <dgm:cxn modelId="{79C61E27-4388-8841-9687-F98D4837EA8A}" srcId="{561B9379-3D37-024F-91AB-6296ED745AE8}" destId="{27FA0A39-14BC-5C4F-8153-73ED0136F3BE}" srcOrd="0" destOrd="0" parTransId="{7CB6EF17-8570-4543-83E4-1A9316B3367D}" sibTransId="{70E3ADB1-5F4D-6943-BB0F-CA9708955ADB}"/>
    <dgm:cxn modelId="{38140E28-56E9-A044-A4E7-A21E0DF995A6}" srcId="{1E205688-C12E-A84B-BBDB-E2D9A1DD5395}" destId="{FB9C6947-EE40-F54F-9A11-2B276994673E}" srcOrd="0" destOrd="0" parTransId="{5CAE68F3-5C41-9A46-A3A4-F2E2A7CB974B}" sibTransId="{B2A60F7E-334B-BB45-A4A9-02549BC4A2A8}"/>
    <dgm:cxn modelId="{9953E129-2E80-D540-8FE6-A6AFBE96D944}" type="presOf" srcId="{748C8ADD-D367-104F-8BBB-19D3ACFDE9D1}" destId="{10708A9B-29FE-0E4E-90D0-44B2D9753C79}" srcOrd="0" destOrd="2" presId="urn:microsoft.com/office/officeart/2005/8/layout/vList5"/>
    <dgm:cxn modelId="{4DD72A2E-8B89-E64B-920E-C6F44B6269EE}" type="presOf" srcId="{FB9C6947-EE40-F54F-9A11-2B276994673E}" destId="{9571E267-C0D5-9A43-9894-876A0403DFCE}" srcOrd="0" destOrd="0" presId="urn:microsoft.com/office/officeart/2005/8/layout/vList5"/>
    <dgm:cxn modelId="{47250345-442A-834B-8E94-102C35B990D7}" srcId="{7F2AB17E-377B-184D-A89A-3F7646382CE4}" destId="{1E205688-C12E-A84B-BBDB-E2D9A1DD5395}" srcOrd="1" destOrd="0" parTransId="{C64CEAA9-BF8F-8F42-81D2-5ADF7C7EAB16}" sibTransId="{DF0A70C5-AA49-C349-95E6-C45DD9CC95A5}"/>
    <dgm:cxn modelId="{130F5B45-CC39-A941-868A-092F11796885}" srcId="{7F2AB17E-377B-184D-A89A-3F7646382CE4}" destId="{561B9379-3D37-024F-91AB-6296ED745AE8}" srcOrd="0" destOrd="0" parTransId="{404287E2-AFD6-5240-8CAD-B1AC7E2F4032}" sibTransId="{8D039549-239C-6540-99CA-809CF4DE0243}"/>
    <dgm:cxn modelId="{2C589A68-6C38-2840-8A13-1ECF5B56AD9A}" srcId="{7F2AB17E-377B-184D-A89A-3F7646382CE4}" destId="{91E20FCD-BBEC-8749-BE71-7727C48B28B4}" srcOrd="2" destOrd="0" parTransId="{FBAB0517-38A6-7B4E-B13C-A9B3E7A76785}" sibTransId="{30BEA16C-DD33-7540-B198-D1E68A3DB00F}"/>
    <dgm:cxn modelId="{19168D78-6D60-EE4A-B2F7-412F1A5EC43E}" srcId="{91E20FCD-BBEC-8749-BE71-7727C48B28B4}" destId="{53F74528-F804-0E43-B388-2E4AF1CA6B82}" srcOrd="1" destOrd="0" parTransId="{B97D43F7-BF59-2540-B041-C9A604062284}" sibTransId="{20AA12CE-B605-F74F-8762-6FF1361D43E5}"/>
    <dgm:cxn modelId="{88034581-889E-E841-9EDF-1AE2DDCAD51F}" srcId="{7F2AB17E-377B-184D-A89A-3F7646382CE4}" destId="{FFCD0B9E-1CEF-1B48-AD18-86C6E02F4200}" srcOrd="3" destOrd="0" parTransId="{A43A3643-5FF1-484F-A959-AC2877CC82A5}" sibTransId="{7918063A-81C3-8C46-A3C8-BEB67F1EEEEC}"/>
    <dgm:cxn modelId="{7F79D783-DB16-4E47-B5EA-A2A6036B3F47}" type="presOf" srcId="{561B9379-3D37-024F-91AB-6296ED745AE8}" destId="{221A62B3-812C-274F-BEDD-033A792A74DD}" srcOrd="0" destOrd="0" presId="urn:microsoft.com/office/officeart/2005/8/layout/vList5"/>
    <dgm:cxn modelId="{87480C8E-4EFE-1448-AFAF-5D3FB34DFB6B}" type="presOf" srcId="{53F74528-F804-0E43-B388-2E4AF1CA6B82}" destId="{E1521107-8259-CB4E-8385-86825711D818}" srcOrd="0" destOrd="1" presId="urn:microsoft.com/office/officeart/2005/8/layout/vList5"/>
    <dgm:cxn modelId="{D2756698-36B0-174C-A2E4-B7B31F59F8D8}" srcId="{FFCD0B9E-1CEF-1B48-AD18-86C6E02F4200}" destId="{F4F77609-1691-E544-AA31-60A559F2CC79}" srcOrd="3" destOrd="0" parTransId="{D727F400-0DF1-C347-98D4-4CC66F0F7D92}" sibTransId="{E4BB1948-E80B-0242-808D-0129E3C548C0}"/>
    <dgm:cxn modelId="{7DCEF898-BCEF-204A-9643-DE13E9604403}" type="presOf" srcId="{91E20FCD-BBEC-8749-BE71-7727C48B28B4}" destId="{F5AB2E71-B9BF-344E-B1F3-CF9563EF3C7E}" srcOrd="0" destOrd="0" presId="urn:microsoft.com/office/officeart/2005/8/layout/vList5"/>
    <dgm:cxn modelId="{C201A1A7-0D9E-444E-9A65-DE76D5999725}" srcId="{91E20FCD-BBEC-8749-BE71-7727C48B28B4}" destId="{715291D1-8E37-C742-9255-D2408165703A}" srcOrd="0" destOrd="0" parTransId="{8327549C-DC22-964F-9240-1C78CF1233D4}" sibTransId="{0CAD5F47-5DD9-B642-9B22-BFF8C4C75A0A}"/>
    <dgm:cxn modelId="{B74E86AB-3E00-8345-9A21-E502E4F1965A}" srcId="{FFCD0B9E-1CEF-1B48-AD18-86C6E02F4200}" destId="{9D56CF65-E9D5-3549-AB6E-AC323138192F}" srcOrd="0" destOrd="0" parTransId="{887D04A2-29CE-5F45-A738-E5FD6A0A1C30}" sibTransId="{1521FE00-AECC-2242-BA98-AF2A9D86C371}"/>
    <dgm:cxn modelId="{F209E8AB-0901-0E4D-9A2C-8739F427112C}" type="presOf" srcId="{27FA0A39-14BC-5C4F-8153-73ED0136F3BE}" destId="{10708A9B-29FE-0E4E-90D0-44B2D9753C79}" srcOrd="0" destOrd="0" presId="urn:microsoft.com/office/officeart/2005/8/layout/vList5"/>
    <dgm:cxn modelId="{D31C57AF-6493-A549-8A09-D111C438797A}" type="presOf" srcId="{FFCD0B9E-1CEF-1B48-AD18-86C6E02F4200}" destId="{4358381E-B676-4A4E-8167-C3D525F6971C}" srcOrd="0" destOrd="0" presId="urn:microsoft.com/office/officeart/2005/8/layout/vList5"/>
    <dgm:cxn modelId="{075BAFBA-F138-8E40-A301-F1225EF1238A}" srcId="{561B9379-3D37-024F-91AB-6296ED745AE8}" destId="{F03B725A-0942-7347-A5A0-BBB994079598}" srcOrd="1" destOrd="0" parTransId="{0EE4AE00-A0B2-164D-B7FE-6610F1CEFA65}" sibTransId="{FCFB94B7-CAC8-FC43-842E-1829087AEBF2}"/>
    <dgm:cxn modelId="{34FB94C7-7A02-4843-913A-669D9255DEC4}" type="presOf" srcId="{6A0D9F4A-AD7C-4440-B400-0643F7EC5AFC}" destId="{9571E267-C0D5-9A43-9894-876A0403DFCE}" srcOrd="0" destOrd="1" presId="urn:microsoft.com/office/officeart/2005/8/layout/vList5"/>
    <dgm:cxn modelId="{279199CA-7B77-1E41-A311-0F0A37DC96F2}" type="presOf" srcId="{26089ACD-1FBE-D24C-9B56-0111F829B05C}" destId="{ACA8665B-1920-A543-BBB4-93D2E98F86E9}" srcOrd="0" destOrd="1" presId="urn:microsoft.com/office/officeart/2005/8/layout/vList5"/>
    <dgm:cxn modelId="{3109EFCC-27AD-C948-9958-5C80B53776CF}" type="presOf" srcId="{9D56CF65-E9D5-3549-AB6E-AC323138192F}" destId="{ACA8665B-1920-A543-BBB4-93D2E98F86E9}" srcOrd="0" destOrd="0" presId="urn:microsoft.com/office/officeart/2005/8/layout/vList5"/>
    <dgm:cxn modelId="{363D8ECF-7980-494F-8AAD-7A214C50B865}" type="presOf" srcId="{F4F77609-1691-E544-AA31-60A559F2CC79}" destId="{ACA8665B-1920-A543-BBB4-93D2E98F86E9}" srcOrd="0" destOrd="3" presId="urn:microsoft.com/office/officeart/2005/8/layout/vList5"/>
    <dgm:cxn modelId="{3590B5E1-D042-5F4B-B4AC-D8D94619CEB9}" srcId="{FFCD0B9E-1CEF-1B48-AD18-86C6E02F4200}" destId="{26089ACD-1FBE-D24C-9B56-0111F829B05C}" srcOrd="1" destOrd="0" parTransId="{DA998AC9-B9F2-ED4E-BEAA-92D4269D205B}" sibTransId="{5A5F34E2-4FFE-FF45-81B7-6D557FDE5EA8}"/>
    <dgm:cxn modelId="{3823DCEF-39AE-B741-AB1F-CB15A0A6F7B1}" type="presOf" srcId="{F03B725A-0942-7347-A5A0-BBB994079598}" destId="{10708A9B-29FE-0E4E-90D0-44B2D9753C79}" srcOrd="0" destOrd="1" presId="urn:microsoft.com/office/officeart/2005/8/layout/vList5"/>
    <dgm:cxn modelId="{4D3E9EF1-9735-A94A-A561-CA8952CB05D6}" srcId="{FFCD0B9E-1CEF-1B48-AD18-86C6E02F4200}" destId="{100A75BA-E315-EB48-B7FC-B6DD4F8E2527}" srcOrd="2" destOrd="0" parTransId="{6F03B1C3-CDCF-4545-AB99-7A60F70B9AF9}" sibTransId="{539111B8-14E7-2342-BF00-7EA92A365E45}"/>
    <dgm:cxn modelId="{90D3D9FB-5EE3-FE40-A8CB-5D9225774DE6}" type="presOf" srcId="{7F2AB17E-377B-184D-A89A-3F7646382CE4}" destId="{0CC088D4-0799-A342-B9D5-80168D02C21F}" srcOrd="0" destOrd="0" presId="urn:microsoft.com/office/officeart/2005/8/layout/vList5"/>
    <dgm:cxn modelId="{9EAD3850-AFAC-7D40-92B7-5E7A41AAD8FE}" type="presParOf" srcId="{0CC088D4-0799-A342-B9D5-80168D02C21F}" destId="{5AD2A265-5875-2C4F-B339-F8B06D01693B}" srcOrd="0" destOrd="0" presId="urn:microsoft.com/office/officeart/2005/8/layout/vList5"/>
    <dgm:cxn modelId="{1E071060-A5F0-B14C-BA42-CE763EB10236}" type="presParOf" srcId="{5AD2A265-5875-2C4F-B339-F8B06D01693B}" destId="{221A62B3-812C-274F-BEDD-033A792A74DD}" srcOrd="0" destOrd="0" presId="urn:microsoft.com/office/officeart/2005/8/layout/vList5"/>
    <dgm:cxn modelId="{15AF9D33-6EE5-1F44-AA48-8C6C1A1984FC}" type="presParOf" srcId="{5AD2A265-5875-2C4F-B339-F8B06D01693B}" destId="{10708A9B-29FE-0E4E-90D0-44B2D9753C79}" srcOrd="1" destOrd="0" presId="urn:microsoft.com/office/officeart/2005/8/layout/vList5"/>
    <dgm:cxn modelId="{D6BDA75F-E7B2-4B48-A59E-3610B80C6038}" type="presParOf" srcId="{0CC088D4-0799-A342-B9D5-80168D02C21F}" destId="{8DE2CA6D-18AE-1046-B513-0BF4B02BF876}" srcOrd="1" destOrd="0" presId="urn:microsoft.com/office/officeart/2005/8/layout/vList5"/>
    <dgm:cxn modelId="{B3F6FCA8-BFE1-EE47-9990-C90D51C9551D}" type="presParOf" srcId="{0CC088D4-0799-A342-B9D5-80168D02C21F}" destId="{E9121104-3A70-6242-8978-777E84006C94}" srcOrd="2" destOrd="0" presId="urn:microsoft.com/office/officeart/2005/8/layout/vList5"/>
    <dgm:cxn modelId="{B25B0709-709A-E54C-B468-9E514DE001F4}" type="presParOf" srcId="{E9121104-3A70-6242-8978-777E84006C94}" destId="{34A9BCD8-6BBF-9949-BB7A-D98316D27E2D}" srcOrd="0" destOrd="0" presId="urn:microsoft.com/office/officeart/2005/8/layout/vList5"/>
    <dgm:cxn modelId="{22BFC305-DD04-8D49-8276-D17C0ECDCB41}" type="presParOf" srcId="{E9121104-3A70-6242-8978-777E84006C94}" destId="{9571E267-C0D5-9A43-9894-876A0403DFCE}" srcOrd="1" destOrd="0" presId="urn:microsoft.com/office/officeart/2005/8/layout/vList5"/>
    <dgm:cxn modelId="{FFDD8E31-1E1D-E14A-AE4A-98238BD4A758}" type="presParOf" srcId="{0CC088D4-0799-A342-B9D5-80168D02C21F}" destId="{528A19B7-531C-7B4F-A5C2-F4C15CDECA22}" srcOrd="3" destOrd="0" presId="urn:microsoft.com/office/officeart/2005/8/layout/vList5"/>
    <dgm:cxn modelId="{152B3F7C-98AB-9F40-8A98-886C0361A3FC}" type="presParOf" srcId="{0CC088D4-0799-A342-B9D5-80168D02C21F}" destId="{00CF7EE6-51A9-CB47-A82A-346A29F8AA81}" srcOrd="4" destOrd="0" presId="urn:microsoft.com/office/officeart/2005/8/layout/vList5"/>
    <dgm:cxn modelId="{BCD6B7A7-EB6C-734A-BF48-1E0EFF3E1AF6}" type="presParOf" srcId="{00CF7EE6-51A9-CB47-A82A-346A29F8AA81}" destId="{F5AB2E71-B9BF-344E-B1F3-CF9563EF3C7E}" srcOrd="0" destOrd="0" presId="urn:microsoft.com/office/officeart/2005/8/layout/vList5"/>
    <dgm:cxn modelId="{546F0D27-ED1D-C04C-B7AA-9DEB39F31A04}" type="presParOf" srcId="{00CF7EE6-51A9-CB47-A82A-346A29F8AA81}" destId="{E1521107-8259-CB4E-8385-86825711D818}" srcOrd="1" destOrd="0" presId="urn:microsoft.com/office/officeart/2005/8/layout/vList5"/>
    <dgm:cxn modelId="{837B4F10-3258-4B4A-B247-F013304F3125}" type="presParOf" srcId="{0CC088D4-0799-A342-B9D5-80168D02C21F}" destId="{C1A6B7E8-42EB-9040-8DF2-D51C659E4526}" srcOrd="5" destOrd="0" presId="urn:microsoft.com/office/officeart/2005/8/layout/vList5"/>
    <dgm:cxn modelId="{FAB8BDBD-DC70-014F-A703-892AAA1523D9}" type="presParOf" srcId="{0CC088D4-0799-A342-B9D5-80168D02C21F}" destId="{3E2241DB-F855-2942-BAEE-954D29579275}" srcOrd="6" destOrd="0" presId="urn:microsoft.com/office/officeart/2005/8/layout/vList5"/>
    <dgm:cxn modelId="{BD123307-670B-744C-84BB-220EF9B16191}" type="presParOf" srcId="{3E2241DB-F855-2942-BAEE-954D29579275}" destId="{4358381E-B676-4A4E-8167-C3D525F6971C}" srcOrd="0" destOrd="0" presId="urn:microsoft.com/office/officeart/2005/8/layout/vList5"/>
    <dgm:cxn modelId="{2161B21A-A38C-7D41-A6C5-7BAECBA87EC4}" type="presParOf" srcId="{3E2241DB-F855-2942-BAEE-954D29579275}" destId="{ACA8665B-1920-A543-BBB4-93D2E98F86E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708A9B-29FE-0E4E-90D0-44B2D9753C79}">
      <dsp:nvSpPr>
        <dsp:cNvPr id="0" name=""/>
        <dsp:cNvSpPr/>
      </dsp:nvSpPr>
      <dsp:spPr>
        <a:xfrm rot="5400000">
          <a:off x="3025514" y="-1070324"/>
          <a:ext cx="900950" cy="3271520"/>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Science of Learning</a:t>
          </a:r>
        </a:p>
        <a:p>
          <a:pPr marL="114300" lvl="1" indent="-114300" algn="l" defTabSz="577850">
            <a:lnSpc>
              <a:spcPct val="90000"/>
            </a:lnSpc>
            <a:spcBef>
              <a:spcPct val="0"/>
            </a:spcBef>
            <a:spcAft>
              <a:spcPct val="15000"/>
            </a:spcAft>
            <a:buChar char="•"/>
          </a:pPr>
          <a:r>
            <a:rPr lang="en-US" sz="1300" kern="1200" dirty="0"/>
            <a:t>Evaluation</a:t>
          </a:r>
        </a:p>
        <a:p>
          <a:pPr marL="114300" lvl="1" indent="-114300" algn="l" defTabSz="577850">
            <a:lnSpc>
              <a:spcPct val="90000"/>
            </a:lnSpc>
            <a:spcBef>
              <a:spcPct val="0"/>
            </a:spcBef>
            <a:spcAft>
              <a:spcPct val="15000"/>
            </a:spcAft>
            <a:buChar char="•"/>
          </a:pPr>
          <a:r>
            <a:rPr lang="en-US" sz="1300" kern="1200" dirty="0"/>
            <a:t>Improvement</a:t>
          </a:r>
        </a:p>
      </dsp:txBody>
      <dsp:txXfrm rot="-5400000">
        <a:off x="1840230" y="158941"/>
        <a:ext cx="3227539" cy="812988"/>
      </dsp:txXfrm>
    </dsp:sp>
    <dsp:sp modelId="{221A62B3-812C-274F-BEDD-033A792A74DD}">
      <dsp:nvSpPr>
        <dsp:cNvPr id="0" name=""/>
        <dsp:cNvSpPr/>
      </dsp:nvSpPr>
      <dsp:spPr>
        <a:xfrm>
          <a:off x="0" y="2341"/>
          <a:ext cx="1840230" cy="1126187"/>
        </a:xfrm>
        <a:prstGeom prst="roundRect">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Science</a:t>
          </a:r>
        </a:p>
      </dsp:txBody>
      <dsp:txXfrm>
        <a:off x="54976" y="57317"/>
        <a:ext cx="1730278" cy="1016235"/>
      </dsp:txXfrm>
    </dsp:sp>
    <dsp:sp modelId="{9571E267-C0D5-9A43-9894-876A0403DFCE}">
      <dsp:nvSpPr>
        <dsp:cNvPr id="0" name=""/>
        <dsp:cNvSpPr/>
      </dsp:nvSpPr>
      <dsp:spPr>
        <a:xfrm rot="5400000">
          <a:off x="3025514" y="112172"/>
          <a:ext cx="900950" cy="3271520"/>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Platform</a:t>
          </a:r>
        </a:p>
        <a:p>
          <a:pPr marL="114300" lvl="1" indent="-114300" algn="l" defTabSz="577850">
            <a:lnSpc>
              <a:spcPct val="90000"/>
            </a:lnSpc>
            <a:spcBef>
              <a:spcPct val="0"/>
            </a:spcBef>
            <a:spcAft>
              <a:spcPct val="15000"/>
            </a:spcAft>
            <a:buChar char="•"/>
          </a:pPr>
          <a:r>
            <a:rPr lang="en-US" sz="1300" kern="1200" dirty="0"/>
            <a:t>In-course Affordances</a:t>
          </a:r>
        </a:p>
      </dsp:txBody>
      <dsp:txXfrm rot="-5400000">
        <a:off x="1840230" y="1341438"/>
        <a:ext cx="3227539" cy="812988"/>
      </dsp:txXfrm>
    </dsp:sp>
    <dsp:sp modelId="{34A9BCD8-6BBF-9949-BB7A-D98316D27E2D}">
      <dsp:nvSpPr>
        <dsp:cNvPr id="0" name=""/>
        <dsp:cNvSpPr/>
      </dsp:nvSpPr>
      <dsp:spPr>
        <a:xfrm>
          <a:off x="0" y="1184838"/>
          <a:ext cx="1840230" cy="1126187"/>
        </a:xfrm>
        <a:prstGeom prst="roundRect">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Technology</a:t>
          </a:r>
        </a:p>
      </dsp:txBody>
      <dsp:txXfrm>
        <a:off x="54976" y="1239814"/>
        <a:ext cx="1730278" cy="1016235"/>
      </dsp:txXfrm>
    </dsp:sp>
    <dsp:sp modelId="{E1521107-8259-CB4E-8385-86825711D818}">
      <dsp:nvSpPr>
        <dsp:cNvPr id="0" name=""/>
        <dsp:cNvSpPr/>
      </dsp:nvSpPr>
      <dsp:spPr>
        <a:xfrm rot="5400000">
          <a:off x="3025514" y="1294670"/>
          <a:ext cx="900950" cy="3271520"/>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Team-based Development</a:t>
          </a:r>
        </a:p>
        <a:p>
          <a:pPr marL="114300" lvl="1" indent="-114300" algn="l" defTabSz="577850">
            <a:lnSpc>
              <a:spcPct val="90000"/>
            </a:lnSpc>
            <a:spcBef>
              <a:spcPct val="0"/>
            </a:spcBef>
            <a:spcAft>
              <a:spcPct val="15000"/>
            </a:spcAft>
            <a:buChar char="•"/>
          </a:pPr>
          <a:r>
            <a:rPr lang="en-US" sz="1300" kern="1200" dirty="0"/>
            <a:t>Communities of Research and Use</a:t>
          </a:r>
        </a:p>
      </dsp:txBody>
      <dsp:txXfrm rot="-5400000">
        <a:off x="1840230" y="2523936"/>
        <a:ext cx="3227539" cy="812988"/>
      </dsp:txXfrm>
    </dsp:sp>
    <dsp:sp modelId="{F5AB2E71-B9BF-344E-B1F3-CF9563EF3C7E}">
      <dsp:nvSpPr>
        <dsp:cNvPr id="0" name=""/>
        <dsp:cNvSpPr/>
      </dsp:nvSpPr>
      <dsp:spPr>
        <a:xfrm>
          <a:off x="0" y="2367336"/>
          <a:ext cx="1840230" cy="1126187"/>
        </a:xfrm>
        <a:prstGeom prst="roundRect">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Teams</a:t>
          </a:r>
        </a:p>
      </dsp:txBody>
      <dsp:txXfrm>
        <a:off x="54976" y="2422312"/>
        <a:ext cx="1730278" cy="1016235"/>
      </dsp:txXfrm>
    </dsp:sp>
    <dsp:sp modelId="{ACA8665B-1920-A543-BBB4-93D2E98F86E9}">
      <dsp:nvSpPr>
        <dsp:cNvPr id="0" name=""/>
        <dsp:cNvSpPr/>
      </dsp:nvSpPr>
      <dsp:spPr>
        <a:xfrm rot="5400000">
          <a:off x="3025514" y="2477167"/>
          <a:ext cx="900950" cy="3271520"/>
        </a:xfrm>
        <a:prstGeom prst="round2SameRect">
          <a:avLst/>
        </a:prstGeom>
        <a:solidFill>
          <a:schemeClr val="lt1">
            <a:alpha val="90000"/>
            <a:tint val="40000"/>
            <a:hueOff val="0"/>
            <a:satOff val="0"/>
            <a:lumOff val="0"/>
            <a:alphaOff val="0"/>
          </a:schemeClr>
        </a:solidFill>
        <a:ln w="9525" cap="flat" cmpd="sng" algn="ctr">
          <a:solidFill>
            <a:schemeClr val="dk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Capture</a:t>
          </a:r>
        </a:p>
        <a:p>
          <a:pPr marL="114300" lvl="1" indent="-114300" algn="l" defTabSz="577850">
            <a:lnSpc>
              <a:spcPct val="90000"/>
            </a:lnSpc>
            <a:spcBef>
              <a:spcPct val="0"/>
            </a:spcBef>
            <a:spcAft>
              <a:spcPct val="15000"/>
            </a:spcAft>
            <a:buChar char="•"/>
          </a:pPr>
          <a:r>
            <a:rPr lang="en-US" sz="1300" kern="1200" dirty="0"/>
            <a:t>In-course Use</a:t>
          </a:r>
        </a:p>
        <a:p>
          <a:pPr marL="114300" lvl="1" indent="-114300" algn="l" defTabSz="577850">
            <a:lnSpc>
              <a:spcPct val="90000"/>
            </a:lnSpc>
            <a:spcBef>
              <a:spcPct val="0"/>
            </a:spcBef>
            <a:spcAft>
              <a:spcPct val="15000"/>
            </a:spcAft>
            <a:buChar char="•"/>
          </a:pPr>
          <a:r>
            <a:rPr lang="en-US" sz="1300" kern="1200" dirty="0"/>
            <a:t>Iterative Improvement</a:t>
          </a:r>
        </a:p>
        <a:p>
          <a:pPr marL="114300" lvl="1" indent="-114300" algn="l" defTabSz="577850">
            <a:lnSpc>
              <a:spcPct val="90000"/>
            </a:lnSpc>
            <a:spcBef>
              <a:spcPct val="0"/>
            </a:spcBef>
            <a:spcAft>
              <a:spcPct val="15000"/>
            </a:spcAft>
            <a:buChar char="•"/>
          </a:pPr>
          <a:r>
            <a:rPr lang="en-US" sz="1300" kern="1200" dirty="0"/>
            <a:t>Research</a:t>
          </a:r>
        </a:p>
      </dsp:txBody>
      <dsp:txXfrm rot="-5400000">
        <a:off x="1840230" y="3706433"/>
        <a:ext cx="3227539" cy="812988"/>
      </dsp:txXfrm>
    </dsp:sp>
    <dsp:sp modelId="{4358381E-B676-4A4E-8167-C3D525F6971C}">
      <dsp:nvSpPr>
        <dsp:cNvPr id="0" name=""/>
        <dsp:cNvSpPr/>
      </dsp:nvSpPr>
      <dsp:spPr>
        <a:xfrm>
          <a:off x="0" y="3549833"/>
          <a:ext cx="1840230" cy="1126187"/>
        </a:xfrm>
        <a:prstGeom prst="roundRect">
          <a:avLst/>
        </a:prstGeom>
        <a:gradFill rotWithShape="0">
          <a:gsLst>
            <a:gs pos="0">
              <a:schemeClr val="lt1">
                <a:hueOff val="0"/>
                <a:satOff val="0"/>
                <a:lumOff val="0"/>
                <a:alphaOff val="0"/>
                <a:tint val="43000"/>
                <a:satMod val="165000"/>
              </a:schemeClr>
            </a:gs>
            <a:gs pos="55000">
              <a:schemeClr val="lt1">
                <a:hueOff val="0"/>
                <a:satOff val="0"/>
                <a:lumOff val="0"/>
                <a:alphaOff val="0"/>
                <a:tint val="83000"/>
                <a:satMod val="155000"/>
              </a:schemeClr>
            </a:gs>
            <a:gs pos="100000">
              <a:schemeClr val="lt1">
                <a:hueOff val="0"/>
                <a:satOff val="0"/>
                <a:lumOff val="0"/>
                <a:alphaOff val="0"/>
                <a:shade val="85000"/>
              </a:schemeClr>
            </a:gs>
          </a:gsLst>
          <a:path path="circle">
            <a:fillToRect l="-40000" t="-90000" r="140000" b="190000"/>
          </a:path>
        </a:gradFill>
        <a:ln>
          <a:noFill/>
        </a:ln>
        <a:effectLst>
          <a:outerShdw blurRad="508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dirty="0"/>
            <a:t>Data</a:t>
          </a:r>
        </a:p>
      </dsp:txBody>
      <dsp:txXfrm>
        <a:off x="54976" y="3604809"/>
        <a:ext cx="1730278" cy="101623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FB40DE-28D0-9C4F-AE85-5EFE650F5FE3}" type="datetimeFigureOut">
              <a:rPr lang="en-US" smtClean="0"/>
              <a:t>1/17/20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95AA7-BD96-7345-A953-25FB83413919}" type="slidenum">
              <a:rPr lang="en-US" smtClean="0"/>
              <a:t>‹#›</a:t>
            </a:fld>
            <a:endParaRPr lang="en-US"/>
          </a:p>
        </p:txBody>
      </p:sp>
    </p:spTree>
    <p:extLst>
      <p:ext uri="{BB962C8B-B14F-4D97-AF65-F5344CB8AC3E}">
        <p14:creationId xmlns:p14="http://schemas.microsoft.com/office/powerpoint/2010/main" val="19703163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a:solidFill>
                  <a:schemeClr val="tx1"/>
                </a:solidFill>
                <a:latin typeface="+mn-lt"/>
                <a:ea typeface="+mn-ea"/>
                <a:cs typeface="+mn-cs"/>
              </a:rPr>
              <a:t>About</a:t>
            </a:r>
            <a:r>
              <a:rPr lang="en-US" sz="1600" kern="1200" baseline="0" dirty="0">
                <a:solidFill>
                  <a:schemeClr val="tx1"/>
                </a:solidFill>
                <a:latin typeface="+mn-lt"/>
                <a:ea typeface="+mn-ea"/>
                <a:cs typeface="+mn-cs"/>
              </a:rPr>
              <a:t> your </a:t>
            </a:r>
            <a:r>
              <a:rPr lang="en-US" sz="1600" kern="1200" baseline="0">
                <a:solidFill>
                  <a:schemeClr val="tx1"/>
                </a:solidFill>
                <a:latin typeface="+mn-lt"/>
                <a:ea typeface="+mn-ea"/>
                <a:cs typeface="+mn-cs"/>
              </a:rPr>
              <a:t>host….</a:t>
            </a:r>
            <a:endParaRPr lang="en-US" sz="16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695AA7-BD96-7345-A953-25FB83413919}" type="slidenum">
              <a:rPr lang="en-US" smtClean="0"/>
              <a:t>1</a:t>
            </a:fld>
            <a:endParaRPr lang="en-US"/>
          </a:p>
        </p:txBody>
      </p:sp>
    </p:spTree>
    <p:extLst>
      <p:ext uri="{BB962C8B-B14F-4D97-AF65-F5344CB8AC3E}">
        <p14:creationId xmlns:p14="http://schemas.microsoft.com/office/powerpoint/2010/main" val="202010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490897-82FE-3447-9BA7-21B005679347}"/>
              </a:ext>
            </a:extLst>
          </p:cNvPr>
          <p:cNvSpPr>
            <a:spLocks noGrp="1"/>
          </p:cNvSpPr>
          <p:nvPr>
            <p:ph type="body" idx="1"/>
          </p:nvPr>
        </p:nvSpPr>
        <p:spPr/>
        <p:txBody>
          <a:bodyPr/>
          <a:lstStyle/>
          <a:p>
            <a:r>
              <a:rPr lang="en-US" dirty="0"/>
              <a:t>Project One</a:t>
            </a:r>
          </a:p>
        </p:txBody>
      </p:sp>
    </p:spTree>
    <p:extLst>
      <p:ext uri="{BB962C8B-B14F-4D97-AF65-F5344CB8AC3E}">
        <p14:creationId xmlns:p14="http://schemas.microsoft.com/office/powerpoint/2010/main" val="1396523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2</a:t>
            </a:r>
          </a:p>
          <a:p>
            <a:endParaRPr lang="en-US" dirty="0"/>
          </a:p>
        </p:txBody>
      </p:sp>
      <p:sp>
        <p:nvSpPr>
          <p:cNvPr id="4" name="Slide Number Placeholder 3"/>
          <p:cNvSpPr>
            <a:spLocks noGrp="1"/>
          </p:cNvSpPr>
          <p:nvPr>
            <p:ph type="sldNum" sz="quarter" idx="10"/>
          </p:nvPr>
        </p:nvSpPr>
        <p:spPr/>
        <p:txBody>
          <a:bodyPr/>
          <a:lstStyle/>
          <a:p>
            <a:fld id="{C7695AA7-BD96-7345-A953-25FB83413919}" type="slidenum">
              <a:rPr lang="en-US" smtClean="0"/>
              <a:t>24</a:t>
            </a:fld>
            <a:endParaRPr lang="en-US"/>
          </a:p>
        </p:txBody>
      </p:sp>
    </p:spTree>
    <p:extLst>
      <p:ext uri="{BB962C8B-B14F-4D97-AF65-F5344CB8AC3E}">
        <p14:creationId xmlns:p14="http://schemas.microsoft.com/office/powerpoint/2010/main" val="1580885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709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1798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83168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5015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RISE Framework presents a scatterplot with resource usage on the x-axis and grade on the assessments associated with that resource on the y-axis. This scatterplot is broken down into four different quadrants (the mean of each variable being the origin) to find resources that are candidates for improvement. Resources that reside deep within their respective quadrant (farthest from the origin) should be further analyzed for continuous course improvement.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 further analysis that you could perform could be…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the students looked at the content but still did poorly on the test questions, then it could be that either the content is not helpful or the test questions are too hard. Either way, the software helps you identify an area where your course needs to be improved.</a:t>
            </a:r>
          </a:p>
          <a:p>
            <a:endParaRPr lang="en-US" sz="1200" b="0" i="0" kern="1200" dirty="0">
              <a:solidFill>
                <a:schemeClr val="tx1"/>
              </a:solidFill>
              <a:effectLst/>
              <a:latin typeface="+mn-lt"/>
              <a:ea typeface="+mn-ea"/>
              <a:cs typeface="+mn-cs"/>
            </a:endParaRPr>
          </a:p>
          <a:p>
            <a:pPr marL="0" lvl="0" indent="0" algn="l" rtl="0">
              <a:lnSpc>
                <a:spcPct val="115000"/>
              </a:lnSpc>
              <a:spcBef>
                <a:spcPts val="0"/>
              </a:spcBef>
              <a:spcAft>
                <a:spcPts val="0"/>
              </a:spcAft>
              <a:buNone/>
            </a:pPr>
            <a:r>
              <a:rPr lang="en-US" sz="1200" dirty="0">
                <a:solidFill>
                  <a:schemeClr val="dk1"/>
                </a:solidFill>
              </a:rPr>
              <a:t>You expect the trend to go up and to the right - the more time people spend with the content, the better they do. The real problems are in quadrant four, where people are spending lots of time with the content and still not doing well. </a:t>
            </a:r>
            <a:r>
              <a:rPr lang="en-US" sz="1200" dirty="0"/>
              <a:t>Look at all the dots there: it tells us there’s a lot to be done. </a:t>
            </a:r>
          </a:p>
          <a:p>
            <a:pPr marL="0" lvl="0" indent="0" algn="l" rtl="0">
              <a:lnSpc>
                <a:spcPct val="115000"/>
              </a:lnSpc>
              <a:spcBef>
                <a:spcPts val="1000"/>
              </a:spcBef>
              <a:spcAft>
                <a:spcPts val="0"/>
              </a:spcAft>
              <a:buNone/>
            </a:pPr>
            <a:endParaRPr lang="en-US" sz="1200" dirty="0"/>
          </a:p>
          <a:p>
            <a:pPr marL="0" lvl="0" indent="0" algn="l" rtl="0">
              <a:lnSpc>
                <a:spcPct val="115000"/>
              </a:lnSpc>
              <a:spcBef>
                <a:spcPts val="1000"/>
              </a:spcBef>
              <a:spcAft>
                <a:spcPts val="0"/>
              </a:spcAft>
              <a:buNone/>
            </a:pPr>
            <a:r>
              <a:rPr lang="en-US" sz="1200" dirty="0"/>
              <a:t>Notes on analytical approach: </a:t>
            </a:r>
          </a:p>
          <a:p>
            <a:pPr marL="444500" lvl="0" indent="-285750" algn="l" rtl="0">
              <a:lnSpc>
                <a:spcPct val="115000"/>
              </a:lnSpc>
              <a:spcBef>
                <a:spcPts val="1000"/>
              </a:spcBef>
              <a:spcAft>
                <a:spcPts val="0"/>
              </a:spcAft>
              <a:buSzPts val="1100"/>
              <a:buAutoNum type="arabicParenR"/>
            </a:pPr>
            <a:r>
              <a:rPr lang="en-US" sz="1200" dirty="0"/>
              <a:t>RISE uses average page views and average grades. This means RISE will ALWAYS result in areas that need attention in quadrant four, by definition. Some things will always fall below average, so this analysis will always show us where there is work to do on a course.</a:t>
            </a:r>
          </a:p>
          <a:p>
            <a:pPr marL="444500" lvl="0" indent="-285750" algn="l" rtl="0">
              <a:lnSpc>
                <a:spcPct val="115000"/>
              </a:lnSpc>
              <a:spcBef>
                <a:spcPts val="1000"/>
              </a:spcBef>
              <a:spcAft>
                <a:spcPts val="1000"/>
              </a:spcAft>
              <a:buSzPts val="1100"/>
              <a:buAutoNum type="arabicParenR"/>
            </a:pPr>
            <a:r>
              <a:rPr lang="en-US" sz="1200" dirty="0"/>
              <a:t>Grade data = reflects third-level outcome; content data = reflects 2nd level outcome</a:t>
            </a:r>
          </a:p>
          <a:p>
            <a:endParaRPr lang="en-US" dirty="0"/>
          </a:p>
        </p:txBody>
      </p:sp>
      <p:sp>
        <p:nvSpPr>
          <p:cNvPr id="4" name="Slide Number Placeholder 3"/>
          <p:cNvSpPr>
            <a:spLocks noGrp="1"/>
          </p:cNvSpPr>
          <p:nvPr>
            <p:ph type="sldNum" sz="quarter" idx="5"/>
          </p:nvPr>
        </p:nvSpPr>
        <p:spPr/>
        <p:txBody>
          <a:bodyPr/>
          <a:lstStyle/>
          <a:p>
            <a:fld id="{4AF406ED-F972-2F44-B190-85FE3A4F8C64}" type="slidenum">
              <a:rPr lang="en-US" smtClean="0"/>
              <a:t>34</a:t>
            </a:fld>
            <a:endParaRPr lang="en-US"/>
          </a:p>
        </p:txBody>
      </p:sp>
    </p:spTree>
    <p:extLst>
      <p:ext uri="{BB962C8B-B14F-4D97-AF65-F5344CB8AC3E}">
        <p14:creationId xmlns:p14="http://schemas.microsoft.com/office/powerpoint/2010/main" val="3968726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9307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30194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95AA7-BD96-7345-A953-25FB83413919}" type="slidenum">
              <a:rPr lang="en-US" smtClean="0"/>
              <a:t>41</a:t>
            </a:fld>
            <a:endParaRPr lang="en-US"/>
          </a:p>
        </p:txBody>
      </p:sp>
    </p:spTree>
    <p:extLst>
      <p:ext uri="{BB962C8B-B14F-4D97-AF65-F5344CB8AC3E}">
        <p14:creationId xmlns:p14="http://schemas.microsoft.com/office/powerpoint/2010/main" val="309206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trace</a:t>
            </a:r>
            <a:r>
              <a:rPr lang="en-US" baseline="0" dirty="0"/>
              <a:t> CMU’s distinctive approach back 50 years to pioneering work by Herb Simon</a:t>
            </a:r>
          </a:p>
          <a:p>
            <a:r>
              <a:rPr lang="en-US" baseline="0" dirty="0"/>
              <a:t>Scientific, research-grounded approach</a:t>
            </a:r>
          </a:p>
          <a:p>
            <a:endParaRPr lang="en-US" baseline="0" dirty="0"/>
          </a:p>
          <a:p>
            <a:r>
              <a:rPr lang="en-US" baseline="0" dirty="0"/>
              <a:t>Sharp contrast to intuition-driven approach</a:t>
            </a:r>
            <a:endParaRPr lang="en-US" dirty="0"/>
          </a:p>
        </p:txBody>
      </p:sp>
      <p:sp>
        <p:nvSpPr>
          <p:cNvPr id="4" name="Slide Number Placeholder 3"/>
          <p:cNvSpPr>
            <a:spLocks noGrp="1"/>
          </p:cNvSpPr>
          <p:nvPr>
            <p:ph type="sldNum" sz="quarter" idx="10"/>
          </p:nvPr>
        </p:nvSpPr>
        <p:spPr/>
        <p:txBody>
          <a:bodyPr/>
          <a:lstStyle/>
          <a:p>
            <a:fld id="{C7695AA7-BD96-7345-A953-25FB83413919}" type="slidenum">
              <a:rPr lang="en-US" smtClean="0"/>
              <a:t>2</a:t>
            </a:fld>
            <a:endParaRPr lang="en-US"/>
          </a:p>
        </p:txBody>
      </p:sp>
    </p:spTree>
    <p:extLst>
      <p:ext uri="{BB962C8B-B14F-4D97-AF65-F5344CB8AC3E}">
        <p14:creationId xmlns:p14="http://schemas.microsoft.com/office/powerpoint/2010/main" val="141185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approach that has</a:t>
            </a:r>
            <a:r>
              <a:rPr lang="en-US" baseline="0" dirty="0"/>
              <a:t> produced huge number of projects and initiatives and expertise in learning</a:t>
            </a:r>
          </a:p>
          <a:p>
            <a:r>
              <a:rPr lang="en-US" baseline="0" dirty="0"/>
              <a:t>List is representative</a:t>
            </a:r>
          </a:p>
          <a:p>
            <a:r>
              <a:rPr lang="en-US" baseline="0" dirty="0"/>
              <a:t>What President Suresh found when he arrived on campus.  During listening tour, what should I be paying attention to – all of this work in </a:t>
            </a:r>
            <a:r>
              <a:rPr lang="en-US" baseline="0" dirty="0" err="1"/>
              <a:t>ed</a:t>
            </a:r>
            <a:r>
              <a:rPr lang="en-US" baseline="0" dirty="0"/>
              <a:t> tech, research, etc.</a:t>
            </a:r>
          </a:p>
          <a:p>
            <a:r>
              <a:rPr lang="en-US" baseline="0" dirty="0"/>
              <a:t>Exciting, but want to use it better, see it expand further</a:t>
            </a:r>
          </a:p>
        </p:txBody>
      </p:sp>
      <p:sp>
        <p:nvSpPr>
          <p:cNvPr id="4" name="Slide Number Placeholder 3"/>
          <p:cNvSpPr>
            <a:spLocks noGrp="1"/>
          </p:cNvSpPr>
          <p:nvPr>
            <p:ph type="sldNum" sz="quarter" idx="10"/>
          </p:nvPr>
        </p:nvSpPr>
        <p:spPr/>
        <p:txBody>
          <a:bodyPr/>
          <a:lstStyle/>
          <a:p>
            <a:fld id="{C7695AA7-BD96-7345-A953-25FB83413919}" type="slidenum">
              <a:rPr lang="en-US" smtClean="0"/>
              <a:t>3</a:t>
            </a:fld>
            <a:endParaRPr lang="en-US"/>
          </a:p>
        </p:txBody>
      </p:sp>
    </p:spTree>
    <p:extLst>
      <p:ext uri="{BB962C8B-B14F-4D97-AF65-F5344CB8AC3E}">
        <p14:creationId xmlns:p14="http://schemas.microsoft.com/office/powerpoint/2010/main" val="415643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45 Helvetica Light" charset="0"/>
                <a:ea typeface="ＭＳ Ｐゴシック" charset="0"/>
                <a:cs typeface="Geneva" charset="0"/>
              </a:defRPr>
            </a:lvl1pPr>
            <a:lvl2pPr marL="37931725" indent="-37474525">
              <a:defRPr sz="2400">
                <a:solidFill>
                  <a:schemeClr val="tx1"/>
                </a:solidFill>
                <a:latin typeface="45 Helvetica Light" charset="0"/>
                <a:ea typeface="Geneva" charset="0"/>
                <a:cs typeface="Geneva" charset="0"/>
              </a:defRPr>
            </a:lvl2pPr>
            <a:lvl3pPr>
              <a:defRPr sz="2400">
                <a:solidFill>
                  <a:schemeClr val="tx1"/>
                </a:solidFill>
                <a:latin typeface="45 Helvetica Light" charset="0"/>
                <a:ea typeface="Geneva" charset="0"/>
                <a:cs typeface="Geneva" charset="0"/>
              </a:defRPr>
            </a:lvl3pPr>
            <a:lvl4pPr>
              <a:defRPr sz="2400">
                <a:solidFill>
                  <a:schemeClr val="tx1"/>
                </a:solidFill>
                <a:latin typeface="45 Helvetica Light" charset="0"/>
                <a:ea typeface="Geneva" charset="0"/>
                <a:cs typeface="Geneva" charset="0"/>
              </a:defRPr>
            </a:lvl4pPr>
            <a:lvl5pPr>
              <a:defRPr sz="2400">
                <a:solidFill>
                  <a:schemeClr val="tx1"/>
                </a:solidFill>
                <a:latin typeface="45 Helvetica Light" charset="0"/>
                <a:ea typeface="Geneva" charset="0"/>
                <a:cs typeface="Geneva" charset="0"/>
              </a:defRPr>
            </a:lvl5pPr>
            <a:lvl6pPr marL="457200" eaLnBrk="0" fontAlgn="base" hangingPunct="0">
              <a:spcBef>
                <a:spcPct val="0"/>
              </a:spcBef>
              <a:spcAft>
                <a:spcPct val="0"/>
              </a:spcAft>
              <a:defRPr sz="2400">
                <a:solidFill>
                  <a:schemeClr val="tx1"/>
                </a:solidFill>
                <a:latin typeface="45 Helvetica Light" charset="0"/>
                <a:ea typeface="Geneva" charset="0"/>
                <a:cs typeface="Geneva" charset="0"/>
              </a:defRPr>
            </a:lvl6pPr>
            <a:lvl7pPr marL="914400" eaLnBrk="0" fontAlgn="base" hangingPunct="0">
              <a:spcBef>
                <a:spcPct val="0"/>
              </a:spcBef>
              <a:spcAft>
                <a:spcPct val="0"/>
              </a:spcAft>
              <a:defRPr sz="2400">
                <a:solidFill>
                  <a:schemeClr val="tx1"/>
                </a:solidFill>
                <a:latin typeface="45 Helvetica Light" charset="0"/>
                <a:ea typeface="Geneva" charset="0"/>
                <a:cs typeface="Geneva" charset="0"/>
              </a:defRPr>
            </a:lvl7pPr>
            <a:lvl8pPr marL="1371600" eaLnBrk="0" fontAlgn="base" hangingPunct="0">
              <a:spcBef>
                <a:spcPct val="0"/>
              </a:spcBef>
              <a:spcAft>
                <a:spcPct val="0"/>
              </a:spcAft>
              <a:defRPr sz="2400">
                <a:solidFill>
                  <a:schemeClr val="tx1"/>
                </a:solidFill>
                <a:latin typeface="45 Helvetica Light" charset="0"/>
                <a:ea typeface="Geneva" charset="0"/>
                <a:cs typeface="Geneva" charset="0"/>
              </a:defRPr>
            </a:lvl8pPr>
            <a:lvl9pPr marL="1828800" eaLnBrk="0" fontAlgn="base" hangingPunct="0">
              <a:spcBef>
                <a:spcPct val="0"/>
              </a:spcBef>
              <a:spcAft>
                <a:spcPct val="0"/>
              </a:spcAft>
              <a:defRPr sz="2400">
                <a:solidFill>
                  <a:schemeClr val="tx1"/>
                </a:solidFill>
                <a:latin typeface="45 Helvetica Light" charset="0"/>
                <a:ea typeface="Geneva" charset="0"/>
                <a:cs typeface="Geneva" charset="0"/>
              </a:defRPr>
            </a:lvl9pPr>
          </a:lstStyle>
          <a:p>
            <a:pPr algn="r"/>
            <a:fld id="{077CBCF5-B9CB-1043-A518-FFA1AEB5720D}" type="slidenum">
              <a:rPr lang="en-US" sz="1200"/>
              <a:pPr algn="r"/>
              <a:t>9</a:t>
            </a:fld>
            <a:endParaRPr lang="en-US" sz="1200"/>
          </a:p>
        </p:txBody>
      </p:sp>
      <p:sp>
        <p:nvSpPr>
          <p:cNvPr id="3379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45 Helvetica Light" charset="0"/>
                <a:ea typeface="ＭＳ Ｐゴシック" charset="0"/>
                <a:cs typeface="Geneva" charset="0"/>
              </a:defRPr>
            </a:lvl1pPr>
            <a:lvl2pPr marL="37931725" indent="-37474525">
              <a:defRPr sz="2400">
                <a:solidFill>
                  <a:schemeClr val="tx1"/>
                </a:solidFill>
                <a:latin typeface="45 Helvetica Light" charset="0"/>
                <a:ea typeface="Geneva" charset="0"/>
                <a:cs typeface="Geneva" charset="0"/>
              </a:defRPr>
            </a:lvl2pPr>
            <a:lvl3pPr>
              <a:defRPr sz="2400">
                <a:solidFill>
                  <a:schemeClr val="tx1"/>
                </a:solidFill>
                <a:latin typeface="45 Helvetica Light" charset="0"/>
                <a:ea typeface="Geneva" charset="0"/>
                <a:cs typeface="Geneva" charset="0"/>
              </a:defRPr>
            </a:lvl3pPr>
            <a:lvl4pPr>
              <a:defRPr sz="2400">
                <a:solidFill>
                  <a:schemeClr val="tx1"/>
                </a:solidFill>
                <a:latin typeface="45 Helvetica Light" charset="0"/>
                <a:ea typeface="Geneva" charset="0"/>
                <a:cs typeface="Geneva" charset="0"/>
              </a:defRPr>
            </a:lvl4pPr>
            <a:lvl5pPr>
              <a:defRPr sz="2400">
                <a:solidFill>
                  <a:schemeClr val="tx1"/>
                </a:solidFill>
                <a:latin typeface="45 Helvetica Light" charset="0"/>
                <a:ea typeface="Geneva" charset="0"/>
                <a:cs typeface="Geneva" charset="0"/>
              </a:defRPr>
            </a:lvl5pPr>
            <a:lvl6pPr marL="457200" eaLnBrk="0" fontAlgn="base" hangingPunct="0">
              <a:spcBef>
                <a:spcPct val="0"/>
              </a:spcBef>
              <a:spcAft>
                <a:spcPct val="0"/>
              </a:spcAft>
              <a:defRPr sz="2400">
                <a:solidFill>
                  <a:schemeClr val="tx1"/>
                </a:solidFill>
                <a:latin typeface="45 Helvetica Light" charset="0"/>
                <a:ea typeface="Geneva" charset="0"/>
                <a:cs typeface="Geneva" charset="0"/>
              </a:defRPr>
            </a:lvl6pPr>
            <a:lvl7pPr marL="914400" eaLnBrk="0" fontAlgn="base" hangingPunct="0">
              <a:spcBef>
                <a:spcPct val="0"/>
              </a:spcBef>
              <a:spcAft>
                <a:spcPct val="0"/>
              </a:spcAft>
              <a:defRPr sz="2400">
                <a:solidFill>
                  <a:schemeClr val="tx1"/>
                </a:solidFill>
                <a:latin typeface="45 Helvetica Light" charset="0"/>
                <a:ea typeface="Geneva" charset="0"/>
                <a:cs typeface="Geneva" charset="0"/>
              </a:defRPr>
            </a:lvl7pPr>
            <a:lvl8pPr marL="1371600" eaLnBrk="0" fontAlgn="base" hangingPunct="0">
              <a:spcBef>
                <a:spcPct val="0"/>
              </a:spcBef>
              <a:spcAft>
                <a:spcPct val="0"/>
              </a:spcAft>
              <a:defRPr sz="2400">
                <a:solidFill>
                  <a:schemeClr val="tx1"/>
                </a:solidFill>
                <a:latin typeface="45 Helvetica Light" charset="0"/>
                <a:ea typeface="Geneva" charset="0"/>
                <a:cs typeface="Geneva" charset="0"/>
              </a:defRPr>
            </a:lvl8pPr>
            <a:lvl9pPr marL="1828800" eaLnBrk="0" fontAlgn="base" hangingPunct="0">
              <a:spcBef>
                <a:spcPct val="0"/>
              </a:spcBef>
              <a:spcAft>
                <a:spcPct val="0"/>
              </a:spcAft>
              <a:defRPr sz="2400">
                <a:solidFill>
                  <a:schemeClr val="tx1"/>
                </a:solidFill>
                <a:latin typeface="45 Helvetica Light" charset="0"/>
                <a:ea typeface="Geneva" charset="0"/>
                <a:cs typeface="Geneva" charset="0"/>
              </a:defRPr>
            </a:lvl9pPr>
          </a:lstStyle>
          <a:p>
            <a:pPr algn="r"/>
            <a:fld id="{0B4A3E36-AE16-5F4D-8D9E-3CACFE53F8A0}" type="slidenum">
              <a:rPr lang="en-US" sz="1200"/>
              <a:pPr algn="r"/>
              <a:t>9</a:t>
            </a:fld>
            <a:endParaRPr lang="en-US" sz="1200"/>
          </a:p>
        </p:txBody>
      </p:sp>
      <p:sp>
        <p:nvSpPr>
          <p:cNvPr id="33796" name="Rectangle 2"/>
          <p:cNvSpPr>
            <a:spLocks noGrp="1" noRot="1" noChangeAspect="1" noChangeArrowheads="1" noTextEdit="1"/>
          </p:cNvSpPr>
          <p:nvPr>
            <p:ph type="sldImg"/>
          </p:nvPr>
        </p:nvSpPr>
        <p:spPr>
          <a:solidFill>
            <a:srgbClr val="FFFFFF"/>
          </a:solidFill>
          <a:ln/>
        </p:spPr>
      </p:sp>
      <p:sp>
        <p:nvSpPr>
          <p:cNvPr id="3379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45 Helvetica Light" charset="0"/>
              <a:cs typeface="Geneva" charset="0"/>
            </a:endParaRPr>
          </a:p>
        </p:txBody>
      </p:sp>
    </p:spTree>
    <p:extLst>
      <p:ext uri="{BB962C8B-B14F-4D97-AF65-F5344CB8AC3E}">
        <p14:creationId xmlns:p14="http://schemas.microsoft.com/office/powerpoint/2010/main" val="35538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44588" y="684213"/>
            <a:ext cx="4572000" cy="3429000"/>
          </a:xfrm>
          <a:ln/>
        </p:spPr>
      </p:sp>
      <p:sp>
        <p:nvSpPr>
          <p:cNvPr id="16387" name="Rectangle 3"/>
          <p:cNvSpPr>
            <a:spLocks noGrp="1" noChangeArrowheads="1"/>
          </p:cNvSpPr>
          <p:nvPr>
            <p:ph type="body" idx="1"/>
          </p:nvPr>
        </p:nvSpPr>
        <p:spPr>
          <a:xfrm>
            <a:off x="685800" y="4343400"/>
            <a:ext cx="5486400" cy="4116388"/>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Gulim" charset="0"/>
              <a:cs typeface="Gulim" charset="0"/>
            </a:endParaRPr>
          </a:p>
        </p:txBody>
      </p:sp>
    </p:spTree>
    <p:extLst>
      <p:ext uri="{BB962C8B-B14F-4D97-AF65-F5344CB8AC3E}">
        <p14:creationId xmlns:p14="http://schemas.microsoft.com/office/powerpoint/2010/main" val="177804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research project, with a mission</a:t>
            </a:r>
            <a:r>
              <a:rPr lang="en-US" baseline="0" dirty="0"/>
              <a:t> to explore use of online tech for learning.</a:t>
            </a:r>
          </a:p>
          <a:p>
            <a:r>
              <a:rPr lang="en-US" dirty="0"/>
              <a:t>An initial mission of open access</a:t>
            </a:r>
            <a:r>
              <a:rPr lang="en-US" baseline="0" dirty="0"/>
              <a:t> for independent learners grew to include instructors</a:t>
            </a:r>
          </a:p>
          <a:p>
            <a:r>
              <a:rPr lang="en-US" baseline="0" dirty="0"/>
              <a:t>Open and free important to funders AND necessary </a:t>
            </a:r>
            <a:r>
              <a:rPr lang="en-US" baseline="0"/>
              <a:t>for research – big n</a:t>
            </a:r>
          </a:p>
          <a:p>
            <a:endParaRPr lang="en-US" dirty="0"/>
          </a:p>
        </p:txBody>
      </p:sp>
      <p:sp>
        <p:nvSpPr>
          <p:cNvPr id="4" name="Slide Number Placeholder 3"/>
          <p:cNvSpPr>
            <a:spLocks noGrp="1"/>
          </p:cNvSpPr>
          <p:nvPr>
            <p:ph type="sldNum" sz="quarter" idx="10"/>
          </p:nvPr>
        </p:nvSpPr>
        <p:spPr/>
        <p:txBody>
          <a:bodyPr/>
          <a:lstStyle/>
          <a:p>
            <a:fld id="{C7695AA7-BD96-7345-A953-25FB83413919}" type="slidenum">
              <a:rPr lang="en-US" smtClean="0"/>
              <a:t>14</a:t>
            </a:fld>
            <a:endParaRPr lang="en-US"/>
          </a:p>
        </p:txBody>
      </p:sp>
    </p:spTree>
    <p:extLst>
      <p:ext uri="{BB962C8B-B14F-4D97-AF65-F5344CB8AC3E}">
        <p14:creationId xmlns:p14="http://schemas.microsoft.com/office/powerpoint/2010/main" val="16365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 tutors</a:t>
            </a:r>
          </a:p>
        </p:txBody>
      </p:sp>
      <p:sp>
        <p:nvSpPr>
          <p:cNvPr id="4" name="Slide Number Placeholder 3"/>
          <p:cNvSpPr>
            <a:spLocks noGrp="1"/>
          </p:cNvSpPr>
          <p:nvPr>
            <p:ph type="sldNum" sz="quarter" idx="10"/>
          </p:nvPr>
        </p:nvSpPr>
        <p:spPr/>
        <p:txBody>
          <a:bodyPr/>
          <a:lstStyle/>
          <a:p>
            <a:fld id="{C7695AA7-BD96-7345-A953-25FB83413919}" type="slidenum">
              <a:rPr lang="en-US" smtClean="0"/>
              <a:t>18</a:t>
            </a:fld>
            <a:endParaRPr lang="en-US"/>
          </a:p>
        </p:txBody>
      </p:sp>
    </p:spTree>
    <p:extLst>
      <p:ext uri="{BB962C8B-B14F-4D97-AF65-F5344CB8AC3E}">
        <p14:creationId xmlns:p14="http://schemas.microsoft.com/office/powerpoint/2010/main" val="189189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sz="quarter" idx="10"/>
          </p:nvPr>
        </p:nvSpPr>
        <p:spPr/>
        <p:txBody>
          <a:bodyPr/>
          <a:lstStyle/>
          <a:p>
            <a:r>
              <a:rPr lang="en-US" b="1" dirty="0"/>
              <a:t>HALFWAY</a:t>
            </a:r>
          </a:p>
        </p:txBody>
      </p:sp>
    </p:spTree>
    <p:extLst>
      <p:ext uri="{BB962C8B-B14F-4D97-AF65-F5344CB8AC3E}">
        <p14:creationId xmlns:p14="http://schemas.microsoft.com/office/powerpoint/2010/main" val="186368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400">
              <a:latin typeface="45 Helvetica Light" charset="0"/>
              <a:cs typeface="Geneva" charset="0"/>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45 Helvetica Light" charset="0"/>
                <a:ea typeface="ＭＳ Ｐゴシック" charset="0"/>
                <a:cs typeface="Geneva" charset="0"/>
              </a:defRPr>
            </a:lvl1pPr>
            <a:lvl2pPr marL="37931725" indent="-37474525">
              <a:defRPr sz="2400">
                <a:solidFill>
                  <a:schemeClr val="tx1"/>
                </a:solidFill>
                <a:latin typeface="45 Helvetica Light" charset="0"/>
                <a:ea typeface="Geneva" charset="0"/>
                <a:cs typeface="Geneva" charset="0"/>
              </a:defRPr>
            </a:lvl2pPr>
            <a:lvl3pPr>
              <a:defRPr sz="2400">
                <a:solidFill>
                  <a:schemeClr val="tx1"/>
                </a:solidFill>
                <a:latin typeface="45 Helvetica Light" charset="0"/>
                <a:ea typeface="Geneva" charset="0"/>
                <a:cs typeface="Geneva" charset="0"/>
              </a:defRPr>
            </a:lvl3pPr>
            <a:lvl4pPr>
              <a:defRPr sz="2400">
                <a:solidFill>
                  <a:schemeClr val="tx1"/>
                </a:solidFill>
                <a:latin typeface="45 Helvetica Light" charset="0"/>
                <a:ea typeface="Geneva" charset="0"/>
                <a:cs typeface="Geneva" charset="0"/>
              </a:defRPr>
            </a:lvl4pPr>
            <a:lvl5pPr>
              <a:defRPr sz="2400">
                <a:solidFill>
                  <a:schemeClr val="tx1"/>
                </a:solidFill>
                <a:latin typeface="45 Helvetica Light" charset="0"/>
                <a:ea typeface="Geneva" charset="0"/>
                <a:cs typeface="Geneva" charset="0"/>
              </a:defRPr>
            </a:lvl5pPr>
            <a:lvl6pPr marL="457200" eaLnBrk="0" fontAlgn="base" hangingPunct="0">
              <a:spcBef>
                <a:spcPct val="0"/>
              </a:spcBef>
              <a:spcAft>
                <a:spcPct val="0"/>
              </a:spcAft>
              <a:defRPr sz="2400">
                <a:solidFill>
                  <a:schemeClr val="tx1"/>
                </a:solidFill>
                <a:latin typeface="45 Helvetica Light" charset="0"/>
                <a:ea typeface="Geneva" charset="0"/>
                <a:cs typeface="Geneva" charset="0"/>
              </a:defRPr>
            </a:lvl6pPr>
            <a:lvl7pPr marL="914400" eaLnBrk="0" fontAlgn="base" hangingPunct="0">
              <a:spcBef>
                <a:spcPct val="0"/>
              </a:spcBef>
              <a:spcAft>
                <a:spcPct val="0"/>
              </a:spcAft>
              <a:defRPr sz="2400">
                <a:solidFill>
                  <a:schemeClr val="tx1"/>
                </a:solidFill>
                <a:latin typeface="45 Helvetica Light" charset="0"/>
                <a:ea typeface="Geneva" charset="0"/>
                <a:cs typeface="Geneva" charset="0"/>
              </a:defRPr>
            </a:lvl7pPr>
            <a:lvl8pPr marL="1371600" eaLnBrk="0" fontAlgn="base" hangingPunct="0">
              <a:spcBef>
                <a:spcPct val="0"/>
              </a:spcBef>
              <a:spcAft>
                <a:spcPct val="0"/>
              </a:spcAft>
              <a:defRPr sz="2400">
                <a:solidFill>
                  <a:schemeClr val="tx1"/>
                </a:solidFill>
                <a:latin typeface="45 Helvetica Light" charset="0"/>
                <a:ea typeface="Geneva" charset="0"/>
                <a:cs typeface="Geneva" charset="0"/>
              </a:defRPr>
            </a:lvl8pPr>
            <a:lvl9pPr marL="1828800" eaLnBrk="0" fontAlgn="base" hangingPunct="0">
              <a:spcBef>
                <a:spcPct val="0"/>
              </a:spcBef>
              <a:spcAft>
                <a:spcPct val="0"/>
              </a:spcAft>
              <a:defRPr sz="2400">
                <a:solidFill>
                  <a:schemeClr val="tx1"/>
                </a:solidFill>
                <a:latin typeface="45 Helvetica Light" charset="0"/>
                <a:ea typeface="Geneva" charset="0"/>
                <a:cs typeface="Geneva" charset="0"/>
              </a:defRPr>
            </a:lvl9pPr>
          </a:lstStyle>
          <a:p>
            <a:fld id="{9BA57E72-A847-FE44-A35E-DBDF93551921}" type="slidenum">
              <a:rPr lang="en-US" sz="1200"/>
              <a:pPr/>
              <a:t>20</a:t>
            </a:fld>
            <a:endParaRPr lang="en-US" sz="1200"/>
          </a:p>
        </p:txBody>
      </p:sp>
    </p:spTree>
    <p:extLst>
      <p:ext uri="{BB962C8B-B14F-4D97-AF65-F5344CB8AC3E}">
        <p14:creationId xmlns:p14="http://schemas.microsoft.com/office/powerpoint/2010/main" val="20789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9144000" cy="49530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hasCustomPrompt="1"/>
          </p:nvPr>
        </p:nvSpPr>
        <p:spPr>
          <a:xfrm>
            <a:off x="1379071" y="1219200"/>
            <a:ext cx="7536329" cy="1470025"/>
          </a:xfrm>
        </p:spPr>
        <p:txBody>
          <a:bodyPr lIns="0" anchor="b">
            <a:normAutofit/>
          </a:bodyPr>
          <a:lstStyle>
            <a:lvl1pPr>
              <a:defRPr sz="4400" baseline="0">
                <a:solidFill>
                  <a:schemeClr val="bg1"/>
                </a:solidFill>
              </a:defRPr>
            </a:lvl1pPr>
          </a:lstStyle>
          <a:p>
            <a:r>
              <a:rPr kumimoji="0" lang="en-US" dirty="0"/>
              <a:t>Data for Learning Design</a:t>
            </a:r>
          </a:p>
        </p:txBody>
      </p:sp>
      <p:sp>
        <p:nvSpPr>
          <p:cNvPr id="9" name="Subtitle 8"/>
          <p:cNvSpPr>
            <a:spLocks noGrp="1"/>
          </p:cNvSpPr>
          <p:nvPr>
            <p:ph type="subTitle" idx="1" hasCustomPrompt="1"/>
          </p:nvPr>
        </p:nvSpPr>
        <p:spPr>
          <a:xfrm>
            <a:off x="1447800" y="3276600"/>
            <a:ext cx="3962400" cy="381000"/>
          </a:xfrm>
          <a:ln>
            <a:noFill/>
          </a:ln>
        </p:spPr>
        <p:txBody>
          <a:bodyPr lIns="0"/>
          <a:lstStyle>
            <a:lvl1pPr marL="64008" indent="0" algn="l">
              <a:buNone/>
              <a:defRPr sz="2100" b="1" baseline="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Norman Bier</a:t>
            </a:r>
          </a:p>
        </p:txBody>
      </p:sp>
      <p:sp>
        <p:nvSpPr>
          <p:cNvPr id="21" name="Rectangle 20"/>
          <p:cNvSpPr/>
          <p:nvPr userDrawn="1"/>
        </p:nvSpPr>
        <p:spPr>
          <a:xfrm>
            <a:off x="0" y="4953000"/>
            <a:ext cx="91440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btitle 8"/>
          <p:cNvSpPr txBox="1">
            <a:spLocks/>
          </p:cNvSpPr>
          <p:nvPr userDrawn="1"/>
        </p:nvSpPr>
        <p:spPr>
          <a:xfrm>
            <a:off x="1447800" y="3657600"/>
            <a:ext cx="3962400" cy="381000"/>
          </a:xfrm>
          <a:prstGeom prst="rect">
            <a:avLst/>
          </a:prstGeom>
          <a:ln>
            <a:noFill/>
          </a:ln>
        </p:spPr>
        <p:txBody>
          <a:bodyPr vert="horz" lIns="0">
            <a:normAutofit/>
          </a:bodyPr>
          <a:lstStyle>
            <a:lvl1pPr marL="64008" indent="0" algn="l">
              <a:buNone/>
              <a:defRPr sz="2100" b="0" baseline="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marL="64008" marR="0" lvl="0" indent="0" algn="l" defTabSz="914400" rtl="0" eaLnBrk="1" fontAlgn="auto" latinLnBrk="0" hangingPunct="1">
              <a:lnSpc>
                <a:spcPct val="100000"/>
              </a:lnSpc>
              <a:spcBef>
                <a:spcPts val="300"/>
              </a:spcBef>
              <a:spcAft>
                <a:spcPts val="0"/>
              </a:spcAft>
              <a:buClr>
                <a:schemeClr val="accent3"/>
              </a:buClr>
              <a:buSzTx/>
              <a:buFont typeface="Georgia"/>
              <a:buNone/>
              <a:tabLst/>
              <a:defRPr/>
            </a:pPr>
            <a:endPar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pic>
        <p:nvPicPr>
          <p:cNvPr id="33" name="Picture 32" descr="9918 ColorWork_RGB_SecondaryCMU.jpg"/>
          <p:cNvPicPr>
            <a:picLocks noChangeAspect="1"/>
          </p:cNvPicPr>
          <p:nvPr userDrawn="1"/>
        </p:nvPicPr>
        <p:blipFill>
          <a:blip r:embed="rId2" cstate="print"/>
          <a:stretch>
            <a:fillRect/>
          </a:stretch>
        </p:blipFill>
        <p:spPr>
          <a:xfrm>
            <a:off x="304800" y="5410200"/>
            <a:ext cx="3505200" cy="117212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Rectangle 6"/>
          <p:cNvSpPr/>
          <p:nvPr userDrawn="1"/>
        </p:nvSpPr>
        <p:spPr>
          <a:xfrm>
            <a:off x="-10848" y="6479583"/>
            <a:ext cx="9181352" cy="396821"/>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1143000"/>
          </a:xfrm>
          <a:prstGeom prst="rect">
            <a:avLst/>
          </a:prstGeom>
        </p:spPr>
        <p:txBody>
          <a:bodyPr>
            <a:normAutofit/>
          </a:bodyPr>
          <a:lstStyle>
            <a:lvl1pPr algn="l">
              <a:defRPr sz="4200" b="0" i="0">
                <a:latin typeface="Helvetica Neue Light"/>
                <a:cs typeface="Helvetica Neue Light"/>
              </a:defRPr>
            </a:lvl1pPr>
          </a:lstStyle>
          <a:p>
            <a:r>
              <a:rPr lang="en-US" dirty="0"/>
              <a:t>Click to edit Master title style</a:t>
            </a:r>
          </a:p>
        </p:txBody>
      </p:sp>
      <p:sp>
        <p:nvSpPr>
          <p:cNvPr id="6" name="Content Placeholder 2"/>
          <p:cNvSpPr>
            <a:spLocks noGrp="1"/>
          </p:cNvSpPr>
          <p:nvPr>
            <p:ph idx="1"/>
          </p:nvPr>
        </p:nvSpPr>
        <p:spPr>
          <a:xfrm>
            <a:off x="457200" y="1600200"/>
            <a:ext cx="8229600" cy="4525963"/>
          </a:xfrm>
          <a:prstGeom prst="rect">
            <a:avLst/>
          </a:prstGeom>
        </p:spPr>
        <p:txBody>
          <a:bodyPr/>
          <a:lstStyle>
            <a:lvl1pPr>
              <a:defRPr b="0" i="0">
                <a:latin typeface="Helvetica Neue Light"/>
                <a:cs typeface="Helvetica Neue Light"/>
              </a:defRPr>
            </a:lvl1pPr>
            <a:lvl2pPr marL="742950" indent="-285750">
              <a:buSzPct val="75000"/>
              <a:buFont typeface="Wingdings" charset="2"/>
              <a:buChar cha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48224" y="1506830"/>
            <a:ext cx="8238576" cy="0"/>
          </a:xfrm>
          <a:prstGeom prst="line">
            <a:avLst/>
          </a:prstGeom>
          <a:ln w="127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userDrawn="1"/>
        </p:nvSpPr>
        <p:spPr>
          <a:xfrm>
            <a:off x="8295858" y="6493567"/>
            <a:ext cx="742122" cy="338554"/>
          </a:xfrm>
          <a:prstGeom prst="rect">
            <a:avLst/>
          </a:prstGeom>
          <a:noFill/>
        </p:spPr>
        <p:txBody>
          <a:bodyPr wrap="square" rtlCol="0">
            <a:spAutoFit/>
          </a:bodyPr>
          <a:lstStyle/>
          <a:p>
            <a:pPr algn="ctr"/>
            <a:fld id="{22A5A38A-FFDF-4778-B0BF-03D243E4F866}" type="slidenum">
              <a:rPr lang="en-US" sz="1600" baseline="0" smtClean="0">
                <a:solidFill>
                  <a:schemeClr val="bg1"/>
                </a:solidFill>
                <a:latin typeface="+mn-lt"/>
                <a:cs typeface="Arial" pitchFamily="34" charset="0"/>
              </a:rPr>
              <a:pPr algn="ctr"/>
              <a:t>‹#›</a:t>
            </a:fld>
            <a:endParaRPr lang="en-US" sz="1600" baseline="0" dirty="0">
              <a:solidFill>
                <a:schemeClr val="bg1"/>
              </a:solidFill>
              <a:latin typeface="+mn-lt"/>
              <a:cs typeface="Arial" pitchFamily="34" charset="0"/>
            </a:endParaRPr>
          </a:p>
        </p:txBody>
      </p:sp>
    </p:spTree>
    <p:extLst>
      <p:ext uri="{BB962C8B-B14F-4D97-AF65-F5344CB8AC3E}">
        <p14:creationId xmlns:p14="http://schemas.microsoft.com/office/powerpoint/2010/main" val="80562630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447800" y="5410200"/>
            <a:ext cx="1905000" cy="457200"/>
          </a:xfrm>
          <a:prstGeom prst="rect">
            <a:avLst/>
          </a:prstGeom>
        </p:spPr>
        <p:txBody>
          <a:bodyPr/>
          <a:lstStyle>
            <a:lvl1pPr>
              <a:defRPr>
                <a:latin typeface="45 Helvetica Light" pitchFamily="-110" charset="0"/>
                <a:ea typeface="Geneva" pitchFamily="-110" charset="-128"/>
                <a:cs typeface="Geneva" pitchFamily="-110" charset="-128"/>
              </a:defRPr>
            </a:lvl1pPr>
          </a:lstStyle>
          <a:p>
            <a:pPr>
              <a:defRPr/>
            </a:pPr>
            <a:endParaRPr lang="en-US"/>
          </a:p>
        </p:txBody>
      </p:sp>
      <p:sp>
        <p:nvSpPr>
          <p:cNvPr id="6" name="Footer Placeholder 5"/>
          <p:cNvSpPr>
            <a:spLocks noGrp="1" noChangeArrowheads="1"/>
          </p:cNvSpPr>
          <p:nvPr>
            <p:ph type="ftr" sz="quarter" idx="11"/>
          </p:nvPr>
        </p:nvSpPr>
        <p:spPr>
          <a:xfrm>
            <a:off x="685800" y="3962400"/>
            <a:ext cx="9144000" cy="1447800"/>
          </a:xfrm>
          <a:prstGeom prst="rect">
            <a:avLst/>
          </a:prstGeom>
        </p:spPr>
        <p:txBody>
          <a:bodyPr/>
          <a:lstStyle>
            <a:lvl1pPr>
              <a:defRPr>
                <a:latin typeface="45 Helvetica Light" pitchFamily="-110" charset="0"/>
                <a:ea typeface="Geneva" pitchFamily="-110" charset="-128"/>
                <a:cs typeface="Geneva" pitchFamily="-110" charset="-128"/>
              </a:defRPr>
            </a:lvl1pPr>
          </a:lstStyle>
          <a:p>
            <a:pPr>
              <a:defRPr/>
            </a:pPr>
            <a:endParaRPr lang="en-US"/>
          </a:p>
        </p:txBody>
      </p:sp>
      <p:sp>
        <p:nvSpPr>
          <p:cNvPr id="7" name="Slide Number Placeholder 6"/>
          <p:cNvSpPr>
            <a:spLocks noGrp="1" noChangeArrowheads="1"/>
          </p:cNvSpPr>
          <p:nvPr>
            <p:ph type="sldNum" sz="quarter" idx="12"/>
          </p:nvPr>
        </p:nvSpPr>
        <p:spPr>
          <a:xfrm>
            <a:off x="5715000" y="5105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F88D7F2-C57D-CA45-AED3-3FF9FA44B4AC}" type="slidenum">
              <a:rPr lang="en-US"/>
              <a:pPr/>
              <a:t>‹#›</a:t>
            </a:fld>
            <a:endParaRPr lang="en-US"/>
          </a:p>
        </p:txBody>
      </p:sp>
    </p:spTree>
    <p:extLst>
      <p:ext uri="{BB962C8B-B14F-4D97-AF65-F5344CB8AC3E}">
        <p14:creationId xmlns:p14="http://schemas.microsoft.com/office/powerpoint/2010/main" val="1328488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38"/>
            <a:ext cx="8229600" cy="731821"/>
          </a:xfrm>
        </p:spPr>
        <p:txBody>
          <a:bodyPr/>
          <a:lstStyle/>
          <a:p>
            <a:r>
              <a:rPr lang="en-US" dirty="0"/>
              <a:t>Click to edit Master title style</a:t>
            </a:r>
          </a:p>
        </p:txBody>
      </p:sp>
    </p:spTree>
    <p:extLst>
      <p:ext uri="{BB962C8B-B14F-4D97-AF65-F5344CB8AC3E}">
        <p14:creationId xmlns:p14="http://schemas.microsoft.com/office/powerpoint/2010/main" val="277144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97295-D16E-4B4D-B736-EE3729894DAB}"/>
              </a:ext>
            </a:extLst>
          </p:cNvPr>
          <p:cNvPicPr>
            <a:picLocks noChangeAspect="1"/>
          </p:cNvPicPr>
          <p:nvPr userDrawn="1"/>
        </p:nvPicPr>
        <p:blipFill rotWithShape="1">
          <a:blip r:embed="rId2"/>
          <a:srcRect r="97206"/>
          <a:stretch/>
        </p:blipFill>
        <p:spPr>
          <a:xfrm>
            <a:off x="8888506" y="0"/>
            <a:ext cx="255494" cy="6858000"/>
          </a:xfrm>
          <a:prstGeom prst="rect">
            <a:avLst/>
          </a:prstGeom>
        </p:spPr>
      </p:pic>
      <p:pic>
        <p:nvPicPr>
          <p:cNvPr id="5" name="Picture 4">
            <a:extLst>
              <a:ext uri="{FF2B5EF4-FFF2-40B4-BE49-F238E27FC236}">
                <a16:creationId xmlns:a16="http://schemas.microsoft.com/office/drawing/2014/main" id="{7C59BA60-609E-A844-9E88-8F243A841437}"/>
              </a:ext>
            </a:extLst>
          </p:cNvPr>
          <p:cNvPicPr>
            <a:picLocks noChangeAspect="1"/>
          </p:cNvPicPr>
          <p:nvPr userDrawn="1"/>
        </p:nvPicPr>
        <p:blipFill>
          <a:blip r:embed="rId3"/>
          <a:stretch>
            <a:fillRect/>
          </a:stretch>
        </p:blipFill>
        <p:spPr>
          <a:xfrm>
            <a:off x="6382858" y="6002422"/>
            <a:ext cx="2235729" cy="526774"/>
          </a:xfrm>
          <a:prstGeom prst="rect">
            <a:avLst/>
          </a:prstGeom>
        </p:spPr>
      </p:pic>
    </p:spTree>
    <p:extLst>
      <p:ext uri="{BB962C8B-B14F-4D97-AF65-F5344CB8AC3E}">
        <p14:creationId xmlns:p14="http://schemas.microsoft.com/office/powerpoint/2010/main" val="893440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97295-D16E-4B4D-B736-EE3729894DAB}"/>
              </a:ext>
            </a:extLst>
          </p:cNvPr>
          <p:cNvPicPr>
            <a:picLocks noChangeAspect="1"/>
          </p:cNvPicPr>
          <p:nvPr/>
        </p:nvPicPr>
        <p:blipFill rotWithShape="1">
          <a:blip r:embed="rId2"/>
          <a:srcRect r="97206"/>
          <a:stretch/>
        </p:blipFill>
        <p:spPr>
          <a:xfrm>
            <a:off x="8888506" y="0"/>
            <a:ext cx="255494" cy="6858000"/>
          </a:xfrm>
          <a:prstGeom prst="rect">
            <a:avLst/>
          </a:prstGeom>
        </p:spPr>
      </p:pic>
      <p:pic>
        <p:nvPicPr>
          <p:cNvPr id="5" name="Picture 4">
            <a:extLst>
              <a:ext uri="{FF2B5EF4-FFF2-40B4-BE49-F238E27FC236}">
                <a16:creationId xmlns:a16="http://schemas.microsoft.com/office/drawing/2014/main" id="{7C59BA60-609E-A844-9E88-8F243A841437}"/>
              </a:ext>
            </a:extLst>
          </p:cNvPr>
          <p:cNvPicPr>
            <a:picLocks noChangeAspect="1"/>
          </p:cNvPicPr>
          <p:nvPr/>
        </p:nvPicPr>
        <p:blipFill>
          <a:blip r:embed="rId3"/>
          <a:stretch>
            <a:fillRect/>
          </a:stretch>
        </p:blipFill>
        <p:spPr>
          <a:xfrm>
            <a:off x="6382858" y="6002422"/>
            <a:ext cx="2235729" cy="526774"/>
          </a:xfrm>
          <a:prstGeom prst="rect">
            <a:avLst/>
          </a:prstGeom>
        </p:spPr>
      </p:pic>
      <p:pic>
        <p:nvPicPr>
          <p:cNvPr id="6" name="Picture 5">
            <a:extLst>
              <a:ext uri="{FF2B5EF4-FFF2-40B4-BE49-F238E27FC236}">
                <a16:creationId xmlns:a16="http://schemas.microsoft.com/office/drawing/2014/main" id="{15932F03-5EE8-C048-BAA0-76283A6A56E1}"/>
              </a:ext>
            </a:extLst>
          </p:cNvPr>
          <p:cNvPicPr>
            <a:picLocks noChangeAspect="1"/>
          </p:cNvPicPr>
          <p:nvPr userDrawn="1"/>
        </p:nvPicPr>
        <p:blipFill rotWithShape="1">
          <a:blip r:embed="rId2"/>
          <a:srcRect r="97206"/>
          <a:stretch/>
        </p:blipFill>
        <p:spPr>
          <a:xfrm>
            <a:off x="8888506" y="0"/>
            <a:ext cx="255494" cy="6858000"/>
          </a:xfrm>
          <a:prstGeom prst="rect">
            <a:avLst/>
          </a:prstGeom>
        </p:spPr>
      </p:pic>
      <p:pic>
        <p:nvPicPr>
          <p:cNvPr id="7" name="Picture 6">
            <a:extLst>
              <a:ext uri="{FF2B5EF4-FFF2-40B4-BE49-F238E27FC236}">
                <a16:creationId xmlns:a16="http://schemas.microsoft.com/office/drawing/2014/main" id="{F320A3E3-7543-CC4F-85B1-89A8FF0DF951}"/>
              </a:ext>
            </a:extLst>
          </p:cNvPr>
          <p:cNvPicPr>
            <a:picLocks noChangeAspect="1"/>
          </p:cNvPicPr>
          <p:nvPr userDrawn="1"/>
        </p:nvPicPr>
        <p:blipFill>
          <a:blip r:embed="rId3"/>
          <a:stretch>
            <a:fillRect/>
          </a:stretch>
        </p:blipFill>
        <p:spPr>
          <a:xfrm>
            <a:off x="6382858" y="6002422"/>
            <a:ext cx="2235729" cy="526774"/>
          </a:xfrm>
          <a:prstGeom prst="rect">
            <a:avLst/>
          </a:prstGeom>
        </p:spPr>
      </p:pic>
      <p:sp>
        <p:nvSpPr>
          <p:cNvPr id="8" name="Title 1">
            <a:extLst>
              <a:ext uri="{FF2B5EF4-FFF2-40B4-BE49-F238E27FC236}">
                <a16:creationId xmlns:a16="http://schemas.microsoft.com/office/drawing/2014/main" id="{8D325BE1-48A9-714E-AB1A-2DADD25787E3}"/>
              </a:ext>
            </a:extLst>
          </p:cNvPr>
          <p:cNvSpPr>
            <a:spLocks noGrp="1"/>
          </p:cNvSpPr>
          <p:nvPr>
            <p:ph type="title"/>
          </p:nvPr>
        </p:nvSpPr>
        <p:spPr>
          <a:xfrm>
            <a:off x="457200" y="236540"/>
            <a:ext cx="8229600" cy="731821"/>
          </a:xfrm>
        </p:spPr>
        <p:txBody>
          <a:bodyPr/>
          <a:lstStyle>
            <a:lvl1pPr>
              <a:defRPr baseline="0">
                <a:latin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4216951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8229600" cy="533400"/>
          </a:xfrm>
        </p:spPr>
        <p:txBody>
          <a:bodyPr lIns="0" tIns="0" rIns="0" bIns="0"/>
          <a:lstStyle>
            <a:lvl1pPr>
              <a:defRPr/>
            </a:lvl1pPr>
          </a:lstStyle>
          <a:p>
            <a:r>
              <a:rPr kumimoji="0" lang="en-US" dirty="0"/>
              <a:t>Objectives</a:t>
            </a:r>
          </a:p>
        </p:txBody>
      </p:sp>
      <p:sp>
        <p:nvSpPr>
          <p:cNvPr id="3" name="Content Placeholder 2"/>
          <p:cNvSpPr>
            <a:spLocks noGrp="1"/>
          </p:cNvSpPr>
          <p:nvPr>
            <p:ph idx="1" hasCustomPrompt="1"/>
          </p:nvPr>
        </p:nvSpPr>
        <p:spPr>
          <a:xfrm>
            <a:off x="457200" y="1295400"/>
            <a:ext cx="8229600" cy="4495800"/>
          </a:xfrm>
        </p:spPr>
        <p:txBody>
          <a:bodyPr lIns="0" tIns="0" rIns="0" bIns="0"/>
          <a:lstStyle>
            <a:lvl1pPr marL="0">
              <a:spcBef>
                <a:spcPts val="0"/>
              </a:spcBef>
              <a:defRPr sz="2400"/>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164592" lvl="0" indent="0">
              <a:buNone/>
            </a:pPr>
            <a:r>
              <a:rPr lang="en-US" dirty="0"/>
              <a:t>By the end of this session, participants should be able to:</a:t>
            </a:r>
          </a:p>
          <a:p>
            <a:pPr lvl="1">
              <a:buFont typeface="Arial"/>
              <a:buChar char="•"/>
            </a:pPr>
            <a:r>
              <a:rPr lang="en-US" dirty="0"/>
              <a:t>Describe the Open Learning Initiative</a:t>
            </a:r>
          </a:p>
          <a:p>
            <a:pPr lvl="1">
              <a:buFont typeface="Arial"/>
              <a:buChar char="•"/>
            </a:pPr>
            <a:r>
              <a:rPr lang="en-US" dirty="0"/>
              <a:t>Summarize OLI goals and outcomes</a:t>
            </a:r>
          </a:p>
          <a:p>
            <a:pPr lvl="1">
              <a:buFont typeface="Arial"/>
              <a:buChar char="•"/>
            </a:pPr>
            <a:r>
              <a:rPr lang="en-US" dirty="0"/>
              <a:t>Identify key aspects of the OLI approach to course design and improvement</a:t>
            </a:r>
          </a:p>
          <a:p>
            <a:pPr lvl="1">
              <a:buFont typeface="Arial"/>
              <a:buChar char="•"/>
            </a:pPr>
            <a:r>
              <a:rPr lang="en-US" dirty="0"/>
              <a:t>Identify some internal and external initiatives that include OLI</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533400"/>
            <a:ext cx="8229600" cy="3048000"/>
          </a:xfrm>
        </p:spPr>
        <p:txBody>
          <a:bodyPr lIns="0" tIns="0" rIns="0" bIns="0">
            <a:normAutofit/>
          </a:bodyPr>
          <a:lstStyle>
            <a:lvl1pPr marL="365760" indent="-182880">
              <a:lnSpc>
                <a:spcPct val="120000"/>
              </a:lnSpc>
              <a:spcBef>
                <a:spcPts val="0"/>
              </a:spcBef>
              <a:defRPr sz="4000" i="1" baseline="0">
                <a:solidFill>
                  <a:schemeClr val="accent1"/>
                </a:solidFill>
                <a:latin typeface="+mn-lt"/>
                <a:cs typeface="Arial" pitchFamily="34" charset="0"/>
              </a:defRPr>
            </a:lvl1pPr>
            <a:lvl2pPr>
              <a:defRPr sz="24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a:lnSpc>
                <a:spcPct val="90000"/>
              </a:lnSpc>
              <a:buFontTx/>
              <a:buNone/>
            </a:pPr>
            <a:r>
              <a:rPr lang="en-US" i="1" dirty="0">
                <a:latin typeface="Times New Roman" charset="0"/>
                <a:cs typeface="Times New Roman" charset="0"/>
              </a:rPr>
              <a:t>“My quote here and it is a long quote so that I can see the text wrapping and also check the line-height.”</a:t>
            </a:r>
          </a:p>
        </p:txBody>
      </p:sp>
      <p:sp>
        <p:nvSpPr>
          <p:cNvPr id="7" name="Content Placeholder 6"/>
          <p:cNvSpPr>
            <a:spLocks noGrp="1"/>
          </p:cNvSpPr>
          <p:nvPr>
            <p:ph sz="quarter" idx="10" hasCustomPrompt="1"/>
          </p:nvPr>
        </p:nvSpPr>
        <p:spPr>
          <a:xfrm>
            <a:off x="838200" y="3886200"/>
            <a:ext cx="3429000" cy="1143000"/>
          </a:xfrm>
        </p:spPr>
        <p:txBody>
          <a:bodyPr lIns="0" tIns="0" rIns="0" bIns="0"/>
          <a:lstStyle>
            <a:lvl1pPr marL="0" indent="0">
              <a:defRPr sz="2000"/>
            </a:lvl1pPr>
          </a:lstStyle>
          <a:p>
            <a:pPr lvl="0"/>
            <a:r>
              <a:rPr lang="en-US" dirty="0"/>
              <a:t>Attribution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r>
              <a:rPr kumimoji="0" lang="en-US" dirty="0"/>
              <a:t>Click to edit Master title style</a:t>
            </a:r>
          </a:p>
        </p:txBody>
      </p:sp>
      <p:sp>
        <p:nvSpPr>
          <p:cNvPr id="3" name="Content Placeholder 2"/>
          <p:cNvSpPr>
            <a:spLocks noGrp="1"/>
          </p:cNvSpPr>
          <p:nvPr>
            <p:ph sz="half" idx="1"/>
          </p:nvPr>
        </p:nvSpPr>
        <p:spPr>
          <a:xfrm>
            <a:off x="457200" y="1295401"/>
            <a:ext cx="4038600" cy="4495799"/>
          </a:xfrm>
        </p:spPr>
        <p:txBody>
          <a:bodyPr lIns="0" tIns="0" rIns="0" bIns="0"/>
          <a:lstStyle>
            <a:lvl1pPr marL="0" indent="0">
              <a:spcBef>
                <a:spcPts val="0"/>
              </a:spcBef>
              <a:defRPr sz="2000"/>
            </a:lvl1pPr>
            <a:lvl2pPr>
              <a:defRPr sz="1900"/>
            </a:lvl2pPr>
            <a:lvl3pPr>
              <a:defRPr sz="1800"/>
            </a:lvl3pPr>
            <a:lvl4pPr>
              <a:defRPr sz="1800"/>
            </a:lvl4pPr>
            <a:lvl5pPr>
              <a:buFont typeface="Arial" pitchFamily="34" charset="0"/>
              <a:buNone/>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endParaRPr lang="en-US" dirty="0"/>
          </a:p>
        </p:txBody>
      </p:sp>
      <p:sp>
        <p:nvSpPr>
          <p:cNvPr id="4" name="Content Placeholder 3"/>
          <p:cNvSpPr>
            <a:spLocks noGrp="1"/>
          </p:cNvSpPr>
          <p:nvPr>
            <p:ph sz="half" idx="2"/>
          </p:nvPr>
        </p:nvSpPr>
        <p:spPr>
          <a:xfrm>
            <a:off x="4648200" y="1295400"/>
            <a:ext cx="4038600" cy="4495800"/>
          </a:xfrm>
        </p:spPr>
        <p:txBody>
          <a:bodyPr lIns="0" tIns="0" rIns="0" bIns="0"/>
          <a:lstStyle>
            <a:lvl1pPr marL="0" indent="0">
              <a:spcBef>
                <a:spcPts val="0"/>
              </a:spcBef>
              <a:defRPr sz="2000"/>
            </a:lvl1pPr>
            <a:lvl2pPr>
              <a:defRPr sz="1900"/>
            </a:lvl2pPr>
            <a:lvl3pPr>
              <a:defRPr sz="18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objec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r>
              <a:rPr kumimoji="0" lang="en-US" dirty="0"/>
              <a:t>Click to edit Master title style</a:t>
            </a:r>
          </a:p>
        </p:txBody>
      </p:sp>
      <p:sp>
        <p:nvSpPr>
          <p:cNvPr id="3" name="Content Placeholder 2"/>
          <p:cNvSpPr>
            <a:spLocks noGrp="1"/>
          </p:cNvSpPr>
          <p:nvPr>
            <p:ph sz="half" idx="1"/>
          </p:nvPr>
        </p:nvSpPr>
        <p:spPr>
          <a:xfrm>
            <a:off x="457200" y="1295401"/>
            <a:ext cx="2667000" cy="2666999"/>
          </a:xfrm>
        </p:spPr>
        <p:txBody>
          <a:bodyPr lIns="0" tIns="0" rIns="0" bIns="0"/>
          <a:lstStyle>
            <a:lvl1pPr>
              <a:defRPr sz="2000"/>
            </a:lvl1pPr>
            <a:lvl2pPr>
              <a:defRPr sz="1900"/>
            </a:lvl2pPr>
            <a:lvl3pPr>
              <a:defRPr sz="1800"/>
            </a:lvl3pPr>
            <a:lvl4pPr>
              <a:defRPr sz="1800"/>
            </a:lvl4pPr>
            <a:lvl5pPr>
              <a:defRPr sz="1800"/>
            </a:lvl5pPr>
          </a:lstStyle>
          <a:p>
            <a:pPr lvl="1" eaLnBrk="1" latinLnBrk="0" hangingPunct="1"/>
            <a:endParaRPr kumimoji="0" lang="en-US" dirty="0"/>
          </a:p>
        </p:txBody>
      </p:sp>
      <p:sp>
        <p:nvSpPr>
          <p:cNvPr id="4" name="Content Placeholder 3"/>
          <p:cNvSpPr>
            <a:spLocks noGrp="1"/>
          </p:cNvSpPr>
          <p:nvPr>
            <p:ph sz="half" idx="2"/>
          </p:nvPr>
        </p:nvSpPr>
        <p:spPr>
          <a:xfrm>
            <a:off x="3352800" y="1295400"/>
            <a:ext cx="5334000" cy="4495800"/>
          </a:xfrm>
        </p:spPr>
        <p:txBody>
          <a:bodyPr lIns="0" tIns="0" rIns="0" bIns="0"/>
          <a:lstStyle>
            <a:lvl1pPr>
              <a:defRPr sz="2000"/>
            </a:lvl1pPr>
            <a:lvl2pPr>
              <a:defRPr sz="1900"/>
            </a:lvl2pPr>
            <a:lvl3pPr>
              <a:defRPr sz="18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Text Placeholder 5"/>
          <p:cNvSpPr>
            <a:spLocks noGrp="1"/>
          </p:cNvSpPr>
          <p:nvPr>
            <p:ph type="body" sz="quarter" idx="10" hasCustomPrompt="1"/>
          </p:nvPr>
        </p:nvSpPr>
        <p:spPr>
          <a:xfrm>
            <a:off x="457201" y="4267200"/>
            <a:ext cx="2667000" cy="307777"/>
          </a:xfrm>
        </p:spPr>
        <p:txBody>
          <a:bodyPr wrap="square" lIns="0" tIns="0" rIns="0" bIns="0">
            <a:spAutoFit/>
          </a:bodyPr>
          <a:lstStyle>
            <a:lvl1pPr marL="0">
              <a:buFont typeface="Arial" pitchFamily="34" charset="0"/>
              <a:buNone/>
              <a:defRPr sz="2000" baseline="0"/>
            </a:lvl1pPr>
          </a:lstStyle>
          <a:p>
            <a:pPr lvl="0"/>
            <a:r>
              <a:rPr lang="en-US" dirty="0"/>
              <a:t>Caption </a:t>
            </a:r>
            <a:r>
              <a:rPr lang="en-US" dirty="0" err="1"/>
              <a:t>caption</a:t>
            </a:r>
            <a:r>
              <a:rPr lang="en-US" dirty="0"/>
              <a:t> </a:t>
            </a:r>
            <a:r>
              <a:rPr lang="en-US" dirty="0" err="1"/>
              <a:t>caption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two objects">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r>
              <a:rPr kumimoji="0" lang="en-US" dirty="0"/>
              <a:t>Click to edit Master title style</a:t>
            </a:r>
          </a:p>
        </p:txBody>
      </p:sp>
      <p:sp>
        <p:nvSpPr>
          <p:cNvPr id="3" name="Content Placeholder 2"/>
          <p:cNvSpPr>
            <a:spLocks noGrp="1"/>
          </p:cNvSpPr>
          <p:nvPr>
            <p:ph sz="half" idx="1"/>
          </p:nvPr>
        </p:nvSpPr>
        <p:spPr>
          <a:xfrm>
            <a:off x="6019800" y="1295401"/>
            <a:ext cx="2667000" cy="1676400"/>
          </a:xfrm>
        </p:spPr>
        <p:txBody>
          <a:bodyPr lIns="0" tIns="0" rIns="0" bIns="0"/>
          <a:lstStyle>
            <a:lvl1pPr>
              <a:defRPr sz="2000"/>
            </a:lvl1pPr>
            <a:lvl2pPr>
              <a:defRPr sz="1900"/>
            </a:lvl2pPr>
            <a:lvl3pPr>
              <a:defRPr sz="1800"/>
            </a:lvl3pPr>
            <a:lvl4pPr>
              <a:defRPr sz="1800"/>
            </a:lvl4pPr>
            <a:lvl5pPr>
              <a:defRPr sz="1800"/>
            </a:lvl5pPr>
          </a:lstStyle>
          <a:p>
            <a:pPr lvl="1" eaLnBrk="1" latinLnBrk="0" hangingPunct="1"/>
            <a:endParaRPr kumimoji="0" lang="en-US" dirty="0"/>
          </a:p>
        </p:txBody>
      </p:sp>
      <p:sp>
        <p:nvSpPr>
          <p:cNvPr id="4" name="Content Placeholder 3"/>
          <p:cNvSpPr>
            <a:spLocks noGrp="1"/>
          </p:cNvSpPr>
          <p:nvPr>
            <p:ph sz="half" idx="2"/>
          </p:nvPr>
        </p:nvSpPr>
        <p:spPr>
          <a:xfrm>
            <a:off x="457200" y="1295400"/>
            <a:ext cx="5257800" cy="4495800"/>
          </a:xfrm>
        </p:spPr>
        <p:txBody>
          <a:bodyPr lIns="0" tIns="0" rIns="0" bIns="0"/>
          <a:lstStyle>
            <a:lvl1pPr marL="0" indent="0">
              <a:spcBef>
                <a:spcPts val="0"/>
              </a:spcBef>
              <a:defRPr sz="2000"/>
            </a:lvl1pPr>
            <a:lvl2pPr>
              <a:defRPr sz="1900"/>
            </a:lvl2pPr>
            <a:lvl3pPr>
              <a:defRPr sz="1800"/>
            </a:lvl3pPr>
            <a:lvl4pPr>
              <a:defRPr sz="1800"/>
            </a:lvl4pPr>
            <a:lvl5pPr>
              <a:defRPr sz="18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Content Placeholder 2"/>
          <p:cNvSpPr>
            <a:spLocks noGrp="1"/>
          </p:cNvSpPr>
          <p:nvPr>
            <p:ph sz="half" idx="10"/>
          </p:nvPr>
        </p:nvSpPr>
        <p:spPr>
          <a:xfrm>
            <a:off x="6019800" y="3352800"/>
            <a:ext cx="2667000" cy="1676400"/>
          </a:xfrm>
        </p:spPr>
        <p:txBody>
          <a:bodyPr lIns="0" tIns="0" rIns="0" bIns="0"/>
          <a:lstStyle>
            <a:lvl1pPr>
              <a:defRPr sz="2000"/>
            </a:lvl1pPr>
            <a:lvl2pPr>
              <a:defRPr sz="1900"/>
            </a:lvl2pPr>
            <a:lvl3pPr>
              <a:defRPr sz="1800"/>
            </a:lvl3pPr>
            <a:lvl4pPr>
              <a:defRPr sz="1800"/>
            </a:lvl4pPr>
            <a:lvl5pPr>
              <a:defRPr sz="1800"/>
            </a:lvl5pPr>
          </a:lstStyle>
          <a:p>
            <a:pPr lvl="1"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Object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lstStyle/>
          <a:p>
            <a:r>
              <a:rPr kumimoji="0" lang="en-US" dirty="0"/>
              <a:t>Click to edit Master title style</a:t>
            </a:r>
          </a:p>
        </p:txBody>
      </p:sp>
      <p:sp>
        <p:nvSpPr>
          <p:cNvPr id="3" name="Content Placeholder 2"/>
          <p:cNvSpPr>
            <a:spLocks noGrp="1"/>
          </p:cNvSpPr>
          <p:nvPr>
            <p:ph sz="half" idx="1"/>
          </p:nvPr>
        </p:nvSpPr>
        <p:spPr>
          <a:xfrm>
            <a:off x="457200" y="1295401"/>
            <a:ext cx="8229600" cy="3428999"/>
          </a:xfrm>
        </p:spPr>
        <p:txBody>
          <a:bodyPr lIns="0" tIns="0" rIns="0" bIns="0"/>
          <a:lstStyle>
            <a:lvl1pPr marL="0" indent="0">
              <a:spcBef>
                <a:spcPts val="0"/>
              </a:spcBef>
              <a:buNone/>
              <a:defRPr sz="2000"/>
            </a:lvl1pPr>
            <a:lvl2pPr>
              <a:defRPr sz="1900"/>
            </a:lvl2pPr>
            <a:lvl3pPr>
              <a:defRPr sz="1800"/>
            </a:lvl3pPr>
            <a:lvl4pPr>
              <a:defRPr sz="1800"/>
            </a:lvl4pPr>
            <a:lvl5pPr>
              <a:defRPr sz="1800"/>
            </a:lvl5pPr>
          </a:lstStyle>
          <a:p>
            <a:pPr lvl="0" eaLnBrk="1" latinLnBrk="0" hangingPunct="1"/>
            <a:endParaRPr kumimoji="0" lang="en-US" dirty="0"/>
          </a:p>
        </p:txBody>
      </p:sp>
      <p:sp>
        <p:nvSpPr>
          <p:cNvPr id="4" name="Content Placeholder 3"/>
          <p:cNvSpPr>
            <a:spLocks noGrp="1"/>
          </p:cNvSpPr>
          <p:nvPr>
            <p:ph sz="half" idx="2"/>
          </p:nvPr>
        </p:nvSpPr>
        <p:spPr>
          <a:xfrm>
            <a:off x="457200" y="5105400"/>
            <a:ext cx="8229600" cy="685800"/>
          </a:xfrm>
        </p:spPr>
        <p:txBody>
          <a:bodyPr lIns="0" tIns="0" rIns="0" bIns="0"/>
          <a:lstStyle>
            <a:lvl1pPr marL="0" indent="0">
              <a:spcBef>
                <a:spcPts val="0"/>
              </a:spcBef>
              <a:buNone/>
              <a:defRPr sz="2000"/>
            </a:lvl1pPr>
            <a:lvl2pPr>
              <a:defRPr sz="1900"/>
            </a:lvl2pPr>
            <a:lvl3pPr>
              <a:defRPr sz="1800"/>
            </a:lvl3pPr>
            <a:lvl4pPr>
              <a:defRPr sz="1800"/>
            </a:lvl4pPr>
            <a:lvl5pPr>
              <a:defRPr sz="1800"/>
            </a:lvl5pPr>
          </a:lstStyle>
          <a:p>
            <a:pPr lvl="0" eaLnBrk="1" latinLnBrk="0" hangingPunct="1"/>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0" y="0"/>
            <a:ext cx="9144000" cy="60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1143000"/>
            <a:ext cx="8229600" cy="1069848"/>
          </a:xfrm>
          <a:noFill/>
          <a:ln>
            <a:noFill/>
          </a:ln>
        </p:spPr>
        <p:txBody>
          <a:bodyPr anchor="ctr"/>
          <a:lstStyle>
            <a:lvl1pPr>
              <a:defRPr sz="4000" baseline="0">
                <a:solidFill>
                  <a:schemeClr val="bg1"/>
                </a:solidFill>
              </a:defRPr>
            </a:lvl1pPr>
          </a:lstStyle>
          <a:p>
            <a:r>
              <a:rPr kumimoji="0" lang="en-US" dirty="0"/>
              <a:t>Introducing a new topic</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447800" y="5410200"/>
            <a:ext cx="1905000" cy="457200"/>
          </a:xfrm>
          <a:prstGeom prst="rect">
            <a:avLst/>
          </a:prstGeom>
        </p:spPr>
        <p:txBody>
          <a:bodyPr/>
          <a:lstStyle>
            <a:lvl1pPr>
              <a:defRPr>
                <a:latin typeface="45 Helvetica Light" pitchFamily="-110" charset="0"/>
                <a:ea typeface="Geneva" pitchFamily="-110" charset="-128"/>
                <a:cs typeface="Geneva" pitchFamily="-110" charset="-128"/>
              </a:defRPr>
            </a:lvl1pPr>
          </a:lstStyle>
          <a:p>
            <a:pPr>
              <a:defRPr/>
            </a:pPr>
            <a:endParaRPr lang="en-US"/>
          </a:p>
        </p:txBody>
      </p:sp>
      <p:sp>
        <p:nvSpPr>
          <p:cNvPr id="3" name="Rectangle 5"/>
          <p:cNvSpPr>
            <a:spLocks noGrp="1" noChangeArrowheads="1"/>
          </p:cNvSpPr>
          <p:nvPr>
            <p:ph type="ftr" sz="quarter" idx="11"/>
          </p:nvPr>
        </p:nvSpPr>
        <p:spPr>
          <a:xfrm>
            <a:off x="685800" y="3962400"/>
            <a:ext cx="9144000" cy="1447800"/>
          </a:xfrm>
          <a:prstGeom prst="rect">
            <a:avLst/>
          </a:prstGeom>
        </p:spPr>
        <p:txBody>
          <a:bodyPr/>
          <a:lstStyle>
            <a:lvl1pPr>
              <a:defRPr>
                <a:latin typeface="45 Helvetica Light" pitchFamily="-110" charset="0"/>
                <a:ea typeface="Geneva" pitchFamily="-110" charset="-128"/>
                <a:cs typeface="Geneva" pitchFamily="-110" charset="-128"/>
              </a:defRPr>
            </a:lvl1pPr>
          </a:lstStyle>
          <a:p>
            <a:pPr>
              <a:defRPr/>
            </a:pPr>
            <a:endParaRPr lang="en-US"/>
          </a:p>
        </p:txBody>
      </p:sp>
      <p:sp>
        <p:nvSpPr>
          <p:cNvPr id="4" name="Rectangle 6"/>
          <p:cNvSpPr>
            <a:spLocks noGrp="1" noChangeArrowheads="1"/>
          </p:cNvSpPr>
          <p:nvPr>
            <p:ph type="sldNum" sz="quarter" idx="12"/>
          </p:nvPr>
        </p:nvSpPr>
        <p:spPr>
          <a:xfrm>
            <a:off x="5715000" y="5105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7BEF065-928C-224D-A2CD-B7D155716F08}" type="slidenum">
              <a:rPr lang="en-US"/>
              <a:pPr/>
              <a:t>‹#›</a:t>
            </a:fld>
            <a:endParaRPr lang="en-US"/>
          </a:p>
        </p:txBody>
      </p:sp>
    </p:spTree>
    <p:extLst>
      <p:ext uri="{BB962C8B-B14F-4D97-AF65-F5344CB8AC3E}">
        <p14:creationId xmlns:p14="http://schemas.microsoft.com/office/powerpoint/2010/main" val="71143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Rectangle 28"/>
          <p:cNvSpPr/>
          <p:nvPr/>
        </p:nvSpPr>
        <p:spPr>
          <a:xfrm>
            <a:off x="0" y="6096000"/>
            <a:ext cx="9144000" cy="76200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457200" y="381000"/>
            <a:ext cx="8229600" cy="533400"/>
          </a:xfrm>
          <a:prstGeom prst="rect">
            <a:avLst/>
          </a:prstGeom>
        </p:spPr>
        <p:txBody>
          <a:bodyPr vert="horz" lIns="0" tIns="0" rIns="0" bIns="0" anchor="ctr">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343400"/>
          </a:xfrm>
          <a:prstGeom prst="rect">
            <a:avLst/>
          </a:prstGeom>
          <a:ln>
            <a:noFill/>
          </a:ln>
        </p:spPr>
        <p:txBody>
          <a:bodyPr vert="horz">
            <a:normAutofit/>
          </a:bodyPr>
          <a:lstStyle/>
          <a:p>
            <a:pPr lvl="0" eaLnBrk="1" latinLnBrk="0" hangingPunct="1"/>
            <a:r>
              <a:rPr kumimoji="0" lang="en-US" dirty="0"/>
              <a:t>Paragraph text.</a:t>
            </a:r>
          </a:p>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1" name="Text Placeholder 12"/>
          <p:cNvSpPr txBox="1">
            <a:spLocks/>
          </p:cNvSpPr>
          <p:nvPr userDrawn="1"/>
        </p:nvSpPr>
        <p:spPr>
          <a:xfrm>
            <a:off x="7010400" y="6248400"/>
            <a:ext cx="1676400" cy="457200"/>
          </a:xfrm>
          <a:prstGeom prst="rect">
            <a:avLst/>
          </a:prstGeom>
          <a:ln>
            <a:noFill/>
          </a:ln>
        </p:spPr>
        <p:txBody>
          <a:bodyPr vert="horz" lIns="0" tIns="0" rIns="0" bIns="0" anchor="b" anchorCtr="0">
            <a:noAutofit/>
          </a:bodyPr>
          <a:lstStyle/>
          <a:p>
            <a:pPr marL="365760" marR="0" lvl="0" indent="-256032" algn="r" defTabSz="914400" rtl="0" eaLnBrk="1" fontAlgn="auto" latinLnBrk="0" hangingPunct="1">
              <a:lnSpc>
                <a:spcPct val="100000"/>
              </a:lnSpc>
              <a:spcBef>
                <a:spcPts val="300"/>
              </a:spcBef>
              <a:spcAft>
                <a:spcPts val="0"/>
              </a:spcAft>
              <a:buClr>
                <a:schemeClr val="accent3"/>
              </a:buClr>
              <a:buSzTx/>
              <a:buFont typeface="Georgia"/>
              <a:buNone/>
              <a:tabLst/>
              <a:defRPr/>
            </a:pPr>
            <a:r>
              <a:rPr kumimoji="0" lang="en-US" sz="18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oli.cmu.edu</a:t>
            </a:r>
          </a:p>
        </p:txBody>
      </p:sp>
      <p:pic>
        <p:nvPicPr>
          <p:cNvPr id="9" name="Picture 8" descr="9918 ColorWork_Reverse_PrimaryCMU.png"/>
          <p:cNvPicPr>
            <a:picLocks noChangeAspect="1"/>
          </p:cNvPicPr>
          <p:nvPr userDrawn="1"/>
        </p:nvPicPr>
        <p:blipFill>
          <a:blip r:embed="rId16" cstate="print"/>
          <a:stretch>
            <a:fillRect/>
          </a:stretch>
        </p:blipFill>
        <p:spPr>
          <a:xfrm>
            <a:off x="304800" y="6172200"/>
            <a:ext cx="2474326" cy="60045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64" r:id="rId4"/>
    <p:sldLayoutId id="2147483673" r:id="rId5"/>
    <p:sldLayoutId id="2147483674" r:id="rId6"/>
    <p:sldLayoutId id="2147483672" r:id="rId7"/>
    <p:sldLayoutId id="2147483666" r:id="rId8"/>
    <p:sldLayoutId id="2147483677" r:id="rId9"/>
    <p:sldLayoutId id="2147483679" r:id="rId10"/>
    <p:sldLayoutId id="2147483681" r:id="rId11"/>
    <p:sldLayoutId id="2147483682" r:id="rId12"/>
    <p:sldLayoutId id="2147483683" r:id="rId13"/>
    <p:sldLayoutId id="2147483684" r:id="rId14"/>
  </p:sldLayoutIdLst>
  <p:txStyles>
    <p:titleStyle>
      <a:lvl1pPr algn="l" rtl="0" eaLnBrk="1" latinLnBrk="0" hangingPunct="1">
        <a:spcBef>
          <a:spcPct val="0"/>
        </a:spcBef>
        <a:buNone/>
        <a:defRPr kumimoji="0" sz="4000" kern="1200">
          <a:solidFill>
            <a:schemeClr val="tx2"/>
          </a:solidFill>
          <a:latin typeface="+mn-lt"/>
          <a:ea typeface="+mj-ea"/>
          <a:cs typeface="+mj-cs"/>
        </a:defRPr>
      </a:lvl1pPr>
    </p:titleStyle>
    <p:bodyStyle>
      <a:lvl1pPr marL="365760" indent="-256032" algn="l" rtl="0" eaLnBrk="1" latinLnBrk="0" hangingPunct="1">
        <a:spcBef>
          <a:spcPts val="300"/>
        </a:spcBef>
        <a:buClr>
          <a:schemeClr val="accent3"/>
        </a:buClr>
        <a:buFont typeface="Georgia"/>
        <a:buNone/>
        <a:defRPr kumimoji="0" lang="en-US" sz="2800" kern="1200" dirty="0" smtClean="0">
          <a:solidFill>
            <a:schemeClr val="tx1"/>
          </a:solidFill>
          <a:latin typeface="Arial" pitchFamily="34" charset="0"/>
          <a:ea typeface="+mn-ea"/>
          <a:cs typeface="Arial" pitchFamily="34" charset="0"/>
        </a:defRPr>
      </a:lvl1pPr>
      <a:lvl2pPr marL="658368" indent="-246888" algn="l" rtl="0" eaLnBrk="1" latinLnBrk="0" hangingPunct="1">
        <a:spcBef>
          <a:spcPts val="300"/>
        </a:spcBef>
        <a:buClr>
          <a:schemeClr val="accent2"/>
        </a:buClr>
        <a:buFont typeface="Georgia"/>
        <a:buChar char="▫"/>
        <a:defRPr kumimoji="0" lang="en-US" sz="2600" kern="1200" dirty="0" smtClean="0">
          <a:solidFill>
            <a:schemeClr val="tx1"/>
          </a:solidFill>
          <a:latin typeface="Arial" pitchFamily="34" charset="0"/>
          <a:ea typeface="+mn-ea"/>
          <a:cs typeface="Arial" pitchFamily="34" charset="0"/>
        </a:defRPr>
      </a:lvl2pPr>
      <a:lvl3pPr marL="923544" indent="-219456" algn="l" rtl="0" eaLnBrk="1" latinLnBrk="0" hangingPunct="1">
        <a:spcBef>
          <a:spcPts val="300"/>
        </a:spcBef>
        <a:buClr>
          <a:schemeClr val="accent1"/>
        </a:buClr>
        <a:buFont typeface="Wingdings 2"/>
        <a:buChar char=""/>
        <a:defRPr kumimoji="0" lang="en-US" sz="2400" kern="1200" dirty="0" smtClean="0">
          <a:solidFill>
            <a:schemeClr val="tx1"/>
          </a:solidFill>
          <a:latin typeface="Arial" pitchFamily="34" charset="0"/>
          <a:ea typeface="+mn-ea"/>
          <a:cs typeface="Arial" pitchFamily="34" charset="0"/>
        </a:defRPr>
      </a:lvl3pPr>
      <a:lvl4pPr marL="1179576" indent="-201168" algn="l" rtl="0" eaLnBrk="1" latinLnBrk="0" hangingPunct="1">
        <a:spcBef>
          <a:spcPts val="300"/>
        </a:spcBef>
        <a:buClr>
          <a:schemeClr val="accent1"/>
        </a:buClr>
        <a:buFont typeface="Wingdings 2"/>
        <a:buChar char=""/>
        <a:defRPr kumimoji="0" lang="en-US" sz="2200" kern="1200" dirty="0" smtClean="0">
          <a:solidFill>
            <a:schemeClr val="tx1"/>
          </a:solidFill>
          <a:latin typeface="Arial" pitchFamily="34" charset="0"/>
          <a:ea typeface="+mn-ea"/>
          <a:cs typeface="Arial" pitchFamily="34" charset="0"/>
        </a:defRPr>
      </a:lvl4pPr>
      <a:lvl5pPr marL="1389888" indent="-182880" algn="l" rtl="0" eaLnBrk="1" latinLnBrk="0" hangingPunct="1">
        <a:spcBef>
          <a:spcPts val="300"/>
        </a:spcBef>
        <a:buClr>
          <a:schemeClr val="accent3"/>
        </a:buClr>
        <a:buFont typeface="Georgia"/>
        <a:buChar char="▫"/>
        <a:defRPr kumimoji="0" lang="en-US" sz="2000" kern="1200" dirty="0">
          <a:solidFill>
            <a:schemeClr val="tx1"/>
          </a:solidFill>
          <a:latin typeface="Arial" pitchFamily="34" charset="0"/>
          <a:ea typeface="+mn-ea"/>
          <a:cs typeface="Arial" pitchFamily="34" charset="0"/>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hyperlink" Target="file:////C/Documents%20and%20Settings/joelms/Desktop/Forum/chemistry2005.exe" TargetMode="Externa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8.emf"/><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StaticVectortTutor.ex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hyperlink" Target="chemistry2005.ex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Learning%20Dashboard%20project.ex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8.jpeg"/><Relationship Id="rId21"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Learning%20Dashboard%20project.exe" TargetMode="External"/><Relationship Id="rId24" Type="http://schemas.openxmlformats.org/officeDocument/2006/relationships/image" Target="../media/image27.png"/><Relationship Id="rId5" Type="http://schemas.openxmlformats.org/officeDocument/2006/relationships/image" Target="../media/image10.png"/><Relationship Id="rId15" Type="http://schemas.openxmlformats.org/officeDocument/2006/relationships/image" Target="../media/image19.png"/><Relationship Id="rId23" Type="http://schemas.openxmlformats.org/officeDocument/2006/relationships/image" Target="../media/image26.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 Id="rId22" Type="http://schemas.openxmlformats.org/officeDocument/2006/relationships/image" Target="../media/image25.png"/></Relationships>
</file>

<file path=ppt/slides/_rels/slide30.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371600"/>
            <a:ext cx="7467600" cy="1470025"/>
          </a:xfrm>
        </p:spPr>
        <p:txBody>
          <a:bodyPr>
            <a:normAutofit/>
          </a:bodyPr>
          <a:lstStyle/>
          <a:p>
            <a:r>
              <a:rPr lang="en-US" dirty="0"/>
              <a:t>The Open Learning Initiative </a:t>
            </a:r>
            <a:r>
              <a:rPr lang="en-US" sz="3600" dirty="0"/>
              <a:t>MSP Projects 2020</a:t>
            </a:r>
            <a:endParaRPr lang="en-US" sz="3200" dirty="0"/>
          </a:p>
        </p:txBody>
      </p:sp>
      <p:sp>
        <p:nvSpPr>
          <p:cNvPr id="3" name="Subtitle 2"/>
          <p:cNvSpPr>
            <a:spLocks noGrp="1"/>
          </p:cNvSpPr>
          <p:nvPr>
            <p:ph type="subTitle" idx="1"/>
          </p:nvPr>
        </p:nvSpPr>
        <p:spPr>
          <a:xfrm>
            <a:off x="1447800" y="3276600"/>
            <a:ext cx="6096000" cy="381000"/>
          </a:xfrm>
          <a:ln>
            <a:noFill/>
          </a:ln>
        </p:spPr>
        <p:txBody>
          <a:bodyPr>
            <a:normAutofit lnSpcReduction="10000"/>
          </a:bodyPr>
          <a:lstStyle/>
          <a:p>
            <a:r>
              <a:rPr lang="en-US" b="1" dirty="0"/>
              <a:t>Norman Bier 		</a:t>
            </a:r>
            <a:r>
              <a:rPr lang="en-US" dirty="0"/>
              <a:t>	</a:t>
            </a:r>
            <a:endParaRPr lang="en-US" b="0" dirty="0"/>
          </a:p>
        </p:txBody>
      </p:sp>
      <p:sp>
        <p:nvSpPr>
          <p:cNvPr id="5" name="Subtitle 2"/>
          <p:cNvSpPr txBox="1">
            <a:spLocks/>
          </p:cNvSpPr>
          <p:nvPr/>
        </p:nvSpPr>
        <p:spPr>
          <a:xfrm>
            <a:off x="1447800" y="3733800"/>
            <a:ext cx="6705600" cy="609600"/>
          </a:xfrm>
          <a:prstGeom prst="rect">
            <a:avLst/>
          </a:prstGeom>
          <a:ln>
            <a:noFill/>
          </a:ln>
        </p:spPr>
        <p:txBody>
          <a:bodyPr vert="horz" lIns="0">
            <a:normAutofit/>
          </a:bodyPr>
          <a:lstStyle>
            <a:lvl1pPr marL="64008" indent="0" algn="l" rtl="0" eaLnBrk="1" latinLnBrk="0" hangingPunct="1">
              <a:spcBef>
                <a:spcPts val="300"/>
              </a:spcBef>
              <a:buClr>
                <a:schemeClr val="accent3"/>
              </a:buClr>
              <a:buFont typeface="Georgia"/>
              <a:buNone/>
              <a:defRPr kumimoji="0" lang="en-US" sz="2100" b="1" kern="1200" baseline="0">
                <a:solidFill>
                  <a:schemeClr val="bg1"/>
                </a:solidFill>
                <a:latin typeface="Arial" pitchFamily="34" charset="0"/>
                <a:ea typeface="+mn-ea"/>
                <a:cs typeface="Arial" pitchFamily="34" charset="0"/>
              </a:defRPr>
            </a:lvl1pPr>
            <a:lvl2pPr marL="457200" indent="0" algn="ctr" rtl="0" eaLnBrk="1" latinLnBrk="0" hangingPunct="1">
              <a:spcBef>
                <a:spcPts val="300"/>
              </a:spcBef>
              <a:buClr>
                <a:schemeClr val="accent2"/>
              </a:buClr>
              <a:buFont typeface="Georgia"/>
              <a:buNone/>
              <a:defRPr kumimoji="0" lang="en-US" sz="2600" kern="1200" dirty="0" smtClean="0">
                <a:solidFill>
                  <a:schemeClr val="tx1"/>
                </a:solidFill>
                <a:latin typeface="Arial" pitchFamily="34" charset="0"/>
                <a:ea typeface="+mn-ea"/>
                <a:cs typeface="Arial" pitchFamily="34" charset="0"/>
              </a:defRPr>
            </a:lvl2pPr>
            <a:lvl3pPr marL="914400" indent="0" algn="ctr" rtl="0" eaLnBrk="1" latinLnBrk="0" hangingPunct="1">
              <a:spcBef>
                <a:spcPts val="300"/>
              </a:spcBef>
              <a:buClr>
                <a:schemeClr val="accent1"/>
              </a:buClr>
              <a:buFont typeface="Wingdings 2"/>
              <a:buNone/>
              <a:defRPr kumimoji="0" lang="en-US" sz="2400" kern="1200" dirty="0" smtClean="0">
                <a:solidFill>
                  <a:schemeClr val="tx1"/>
                </a:solidFill>
                <a:latin typeface="Arial" pitchFamily="34" charset="0"/>
                <a:ea typeface="+mn-ea"/>
                <a:cs typeface="Arial" pitchFamily="34" charset="0"/>
              </a:defRPr>
            </a:lvl3pPr>
            <a:lvl4pPr marL="1371600" indent="0" algn="ctr" rtl="0" eaLnBrk="1" latinLnBrk="0" hangingPunct="1">
              <a:spcBef>
                <a:spcPts val="300"/>
              </a:spcBef>
              <a:buClr>
                <a:schemeClr val="accent1"/>
              </a:buClr>
              <a:buFont typeface="Wingdings 2"/>
              <a:buNone/>
              <a:defRPr kumimoji="0" lang="en-US" sz="2200" kern="1200" dirty="0" smtClean="0">
                <a:solidFill>
                  <a:schemeClr val="tx1"/>
                </a:solidFill>
                <a:latin typeface="Arial" pitchFamily="34" charset="0"/>
                <a:ea typeface="+mn-ea"/>
                <a:cs typeface="Arial" pitchFamily="34" charset="0"/>
              </a:defRPr>
            </a:lvl4pPr>
            <a:lvl5pPr marL="1828800" indent="0" algn="ctr" rtl="0" eaLnBrk="1" latinLnBrk="0" hangingPunct="1">
              <a:spcBef>
                <a:spcPts val="300"/>
              </a:spcBef>
              <a:buClr>
                <a:schemeClr val="accent3"/>
              </a:buClr>
              <a:buFont typeface="Georgia"/>
              <a:buNone/>
              <a:defRPr kumimoji="0" lang="en-US" sz="2000" kern="1200" dirty="0">
                <a:solidFill>
                  <a:schemeClr val="tx1"/>
                </a:solidFill>
                <a:latin typeface="Arial" pitchFamily="34" charset="0"/>
                <a:ea typeface="+mn-ea"/>
                <a:cs typeface="Arial" pitchFamily="34" charset="0"/>
              </a:defRPr>
            </a:lvl5pPr>
            <a:lvl6pPr marL="2286000" indent="0" algn="ctr" rtl="0" eaLnBrk="1" latinLnBrk="0" hangingPunct="1">
              <a:spcBef>
                <a:spcPts val="300"/>
              </a:spcBef>
              <a:buClr>
                <a:schemeClr val="accent3"/>
              </a:buClr>
              <a:buFont typeface="Georgia"/>
              <a:buNone/>
              <a:defRPr kumimoji="0" sz="1800" kern="1200">
                <a:solidFill>
                  <a:schemeClr val="accent3"/>
                </a:solidFill>
                <a:latin typeface="+mn-lt"/>
                <a:ea typeface="+mn-ea"/>
                <a:cs typeface="+mn-cs"/>
              </a:defRPr>
            </a:lvl6pPr>
            <a:lvl7pPr marL="2743200" indent="0" algn="ctr" rtl="0" eaLnBrk="1" latinLnBrk="0" hangingPunct="1">
              <a:spcBef>
                <a:spcPts val="300"/>
              </a:spcBef>
              <a:buClr>
                <a:schemeClr val="accent3"/>
              </a:buClr>
              <a:buFont typeface="Georgia"/>
              <a:buNone/>
              <a:defRPr kumimoji="0" sz="1600" kern="1200">
                <a:solidFill>
                  <a:schemeClr val="accent3"/>
                </a:solidFill>
                <a:latin typeface="+mn-lt"/>
                <a:ea typeface="+mn-ea"/>
                <a:cs typeface="+mn-cs"/>
              </a:defRPr>
            </a:lvl7pPr>
            <a:lvl8pPr marL="3200400" indent="0" algn="ctr" rtl="0" eaLnBrk="1" latinLnBrk="0" hangingPunct="1">
              <a:spcBef>
                <a:spcPts val="300"/>
              </a:spcBef>
              <a:buClr>
                <a:schemeClr val="accent3"/>
              </a:buClr>
              <a:buFont typeface="Georgia"/>
              <a:buNone/>
              <a:defRPr kumimoji="0" sz="1500" kern="1200">
                <a:solidFill>
                  <a:schemeClr val="accent3"/>
                </a:solidFill>
                <a:latin typeface="+mn-lt"/>
                <a:ea typeface="+mn-ea"/>
                <a:cs typeface="+mn-cs"/>
              </a:defRPr>
            </a:lvl8pPr>
            <a:lvl9pPr marL="3657600" indent="0" algn="ctr" rtl="0" eaLnBrk="1" latinLnBrk="0" hangingPunct="1">
              <a:spcBef>
                <a:spcPts val="300"/>
              </a:spcBef>
              <a:buClr>
                <a:schemeClr val="accent3"/>
              </a:buClr>
              <a:buFont typeface="Georgia"/>
              <a:buNone/>
              <a:defRPr kumimoji="0" sz="1400" kern="1200" baseline="0">
                <a:solidFill>
                  <a:schemeClr val="accent3"/>
                </a:solidFill>
                <a:latin typeface="+mn-lt"/>
                <a:ea typeface="+mn-ea"/>
                <a:cs typeface="+mn-cs"/>
              </a:defRPr>
            </a:lvl9pPr>
          </a:lstStyle>
          <a:p>
            <a:r>
              <a:rPr lang="en-US" b="0" dirty="0"/>
              <a:t>@</a:t>
            </a:r>
            <a:r>
              <a:rPr lang="en-US" b="0" dirty="0" err="1"/>
              <a:t>normanbier</a:t>
            </a:r>
            <a:r>
              <a:rPr lang="en-US" b="0" dirty="0"/>
              <a:t>			@</a:t>
            </a:r>
            <a:r>
              <a:rPr lang="en-US" b="0" dirty="0" err="1"/>
              <a:t>cmuoli</a:t>
            </a:r>
            <a:endParaRPr lang="en-US" b="0" dirty="0"/>
          </a:p>
        </p:txBody>
      </p:sp>
      <p:pic>
        <p:nvPicPr>
          <p:cNvPr id="7" name="Picture 6"/>
          <p:cNvPicPr>
            <a:picLocks noChangeAspect="1"/>
          </p:cNvPicPr>
          <p:nvPr/>
        </p:nvPicPr>
        <p:blipFill>
          <a:blip r:embed="rId3"/>
          <a:stretch>
            <a:fillRect/>
          </a:stretch>
        </p:blipFill>
        <p:spPr>
          <a:xfrm>
            <a:off x="7315200" y="6019800"/>
            <a:ext cx="1524541" cy="533400"/>
          </a:xfrm>
          <a:prstGeom prst="rect">
            <a:avLst/>
          </a:prstGeom>
        </p:spPr>
      </p:pic>
    </p:spTree>
    <p:extLst>
      <p:ext uri="{BB962C8B-B14F-4D97-AF65-F5344CB8AC3E}">
        <p14:creationId xmlns:p14="http://schemas.microsoft.com/office/powerpoint/2010/main" val="1300933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8" descr="computation.png"/>
          <p:cNvPicPr>
            <a:picLocks noChangeAspect="1"/>
          </p:cNvPicPr>
          <p:nvPr/>
        </p:nvPicPr>
        <p:blipFill>
          <a:blip r:embed="rId3"/>
          <a:srcRect/>
          <a:stretch>
            <a:fillRect/>
          </a:stretch>
        </p:blipFill>
        <p:spPr bwMode="auto">
          <a:xfrm>
            <a:off x="5770563" y="2954338"/>
            <a:ext cx="2878137" cy="2579687"/>
          </a:xfrm>
          <a:prstGeom prst="rect">
            <a:avLst/>
          </a:prstGeom>
          <a:noFill/>
          <a:ln w="9525">
            <a:solidFill>
              <a:schemeClr val="bg1">
                <a:lumMod val="75000"/>
              </a:schemeClr>
            </a:solidFill>
            <a:miter lim="800000"/>
            <a:headEnd/>
            <a:tailEnd/>
          </a:ln>
        </p:spPr>
      </p:pic>
      <p:sp>
        <p:nvSpPr>
          <p:cNvPr id="12290" name="Rectangle 2"/>
          <p:cNvSpPr>
            <a:spLocks noGrp="1" noChangeArrowheads="1"/>
          </p:cNvSpPr>
          <p:nvPr>
            <p:ph type="title"/>
          </p:nvPr>
        </p:nvSpPr>
        <p:spPr/>
        <p:txBody>
          <a:bodyPr>
            <a:normAutofit fontScale="90000"/>
          </a:bodyPr>
          <a:lstStyle/>
          <a:p>
            <a:pPr eaLnBrk="1" fontAlgn="auto" hangingPunct="1">
              <a:spcAft>
                <a:spcPts val="0"/>
              </a:spcAft>
              <a:defRPr/>
            </a:pPr>
            <a:r>
              <a:rPr lang="en-US" dirty="0">
                <a:ea typeface="+mj-ea"/>
                <a:cs typeface="+mj-cs"/>
              </a:rPr>
              <a:t>What is the Open Learning Initiative? </a:t>
            </a:r>
          </a:p>
        </p:txBody>
      </p:sp>
      <p:sp>
        <p:nvSpPr>
          <p:cNvPr id="15364" name="Text Placeholder 20"/>
          <p:cNvSpPr>
            <a:spLocks noGrp="1"/>
          </p:cNvSpPr>
          <p:nvPr>
            <p:ph type="body" sz="quarter" idx="10"/>
          </p:nvPr>
        </p:nvSpPr>
        <p:spPr>
          <a:xfrm>
            <a:off x="457200" y="1292225"/>
            <a:ext cx="7391400" cy="1638910"/>
          </a:xfrm>
        </p:spPr>
        <p:txBody>
          <a:bodyPr/>
          <a:lstStyle/>
          <a:p>
            <a:pPr eaLnBrk="1" hangingPunct="1">
              <a:buFont typeface="Arial" charset="0"/>
              <a:buNone/>
            </a:pPr>
            <a:r>
              <a:rPr lang="en-US" sz="2100" dirty="0">
                <a:latin typeface="Arial" charset="0"/>
                <a:cs typeface="Arial" charset="0"/>
              </a:rPr>
              <a:t>Scientifically-based </a:t>
            </a:r>
            <a:r>
              <a:rPr sz="2100" dirty="0">
                <a:latin typeface="Arial" charset="0"/>
                <a:cs typeface="Arial" charset="0"/>
              </a:rPr>
              <a:t>online learning environments based on the</a:t>
            </a:r>
            <a:r>
              <a:rPr lang="en-US" sz="2100" dirty="0">
                <a:latin typeface="Arial" charset="0"/>
                <a:cs typeface="Arial" charset="0"/>
              </a:rPr>
              <a:t> </a:t>
            </a:r>
            <a:r>
              <a:rPr lang="en-US" sz="2100" b="1" dirty="0">
                <a:solidFill>
                  <a:schemeClr val="accent3"/>
                </a:solidFill>
                <a:latin typeface="Arial" charset="0"/>
                <a:cs typeface="Arial" charset="0"/>
              </a:rPr>
              <a:t>integration</a:t>
            </a:r>
            <a:r>
              <a:rPr lang="en-US" sz="2100" dirty="0">
                <a:solidFill>
                  <a:schemeClr val="accent3"/>
                </a:solidFill>
                <a:latin typeface="Arial" charset="0"/>
                <a:cs typeface="Arial" charset="0"/>
              </a:rPr>
              <a:t> </a:t>
            </a:r>
            <a:r>
              <a:rPr sz="2100" dirty="0">
                <a:latin typeface="Arial" charset="0"/>
                <a:cs typeface="Arial" charset="0"/>
              </a:rPr>
              <a:t>of </a:t>
            </a:r>
            <a:r>
              <a:rPr lang="en-US" sz="2100" dirty="0">
                <a:latin typeface="Arial" charset="0"/>
                <a:cs typeface="Arial" charset="0"/>
              </a:rPr>
              <a:t>technology and </a:t>
            </a:r>
            <a:r>
              <a:rPr sz="2100" dirty="0">
                <a:latin typeface="Arial" charset="0"/>
                <a:cs typeface="Arial" charset="0"/>
              </a:rPr>
              <a:t>the science of learning with teaching.  OLI is </a:t>
            </a:r>
            <a:r>
              <a:rPr lang="en-US" sz="2100" b="1" dirty="0">
                <a:solidFill>
                  <a:srgbClr val="709E30"/>
                </a:solidFill>
                <a:latin typeface="Arial" charset="0"/>
                <a:cs typeface="Arial" charset="0"/>
              </a:rPr>
              <a:t>designed</a:t>
            </a:r>
            <a:r>
              <a:rPr sz="2100" dirty="0">
                <a:solidFill>
                  <a:srgbClr val="709E30"/>
                </a:solidFill>
                <a:latin typeface="Arial" charset="0"/>
                <a:cs typeface="Arial" charset="0"/>
              </a:rPr>
              <a:t> </a:t>
            </a:r>
            <a:r>
              <a:rPr sz="2100" dirty="0">
                <a:latin typeface="Arial" charset="0"/>
                <a:cs typeface="Arial" charset="0"/>
              </a:rPr>
              <a:t>to simultaneously improve learning and facilitate learning research.</a:t>
            </a:r>
          </a:p>
          <a:p>
            <a:pPr eaLnBrk="1" hangingPunct="1">
              <a:buFont typeface="Arial" charset="0"/>
              <a:buNone/>
            </a:pPr>
            <a:endParaRPr dirty="0">
              <a:latin typeface="Arial" charset="0"/>
              <a:cs typeface="Arial" charset="0"/>
            </a:endParaRPr>
          </a:p>
        </p:txBody>
      </p:sp>
      <p:pic>
        <p:nvPicPr>
          <p:cNvPr id="15365" name="Picture 10" descr="Students_Laptop_54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6725" y="3490913"/>
            <a:ext cx="51435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4" descr="virtualchemistry">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9400" y="2635250"/>
            <a:ext cx="3219450" cy="270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tutor.png"/>
          <p:cNvPicPr>
            <a:picLocks noChangeAspect="1"/>
          </p:cNvPicPr>
          <p:nvPr/>
        </p:nvPicPr>
        <p:blipFill>
          <a:blip r:embed="rId7"/>
          <a:stretch>
            <a:fillRect/>
          </a:stretch>
        </p:blipFill>
        <p:spPr>
          <a:xfrm>
            <a:off x="3741738" y="3752850"/>
            <a:ext cx="2339975" cy="2132013"/>
          </a:xfrm>
          <a:prstGeom prst="rect">
            <a:avLst/>
          </a:prstGeom>
          <a:ln>
            <a:solidFill>
              <a:schemeClr val="bg1">
                <a:lumMod val="75000"/>
              </a:schemeClr>
            </a:solidFill>
          </a:ln>
        </p:spPr>
      </p:pic>
    </p:spTree>
    <p:extLst>
      <p:ext uri="{BB962C8B-B14F-4D97-AF65-F5344CB8AC3E}">
        <p14:creationId xmlns:p14="http://schemas.microsoft.com/office/powerpoint/2010/main" val="7975381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little history…</a:t>
            </a:r>
          </a:p>
        </p:txBody>
      </p:sp>
      <p:pic>
        <p:nvPicPr>
          <p:cNvPr id="4" name="Content Placeholder 3"/>
          <p:cNvPicPr>
            <a:picLocks noGrp="1" noChangeAspect="1"/>
          </p:cNvPicPr>
          <p:nvPr>
            <p:ph idx="1"/>
          </p:nvPr>
        </p:nvPicPr>
        <p:blipFill>
          <a:blip r:embed="rId2"/>
          <a:srcRect l="-42471" r="-42471"/>
          <a:stretch>
            <a:fillRect/>
          </a:stretch>
        </p:blipFill>
        <p:spPr>
          <a:xfrm>
            <a:off x="304800" y="1219200"/>
            <a:ext cx="8229600" cy="4525963"/>
          </a:xfrm>
        </p:spPr>
      </p:pic>
    </p:spTree>
    <p:extLst>
      <p:ext uri="{BB962C8B-B14F-4D97-AF65-F5344CB8AC3E}">
        <p14:creationId xmlns:p14="http://schemas.microsoft.com/office/powerpoint/2010/main" val="1357938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 Education</a:t>
            </a:r>
          </a:p>
        </p:txBody>
      </p:sp>
      <p:pic>
        <p:nvPicPr>
          <p:cNvPr id="5" name="Content Placeholder 4"/>
          <p:cNvPicPr>
            <a:picLocks noGrp="1" noChangeAspect="1"/>
          </p:cNvPicPr>
          <p:nvPr>
            <p:ph sz="half" idx="1"/>
          </p:nvPr>
        </p:nvPicPr>
        <p:blipFill rotWithShape="1">
          <a:blip r:embed="rId2"/>
          <a:srcRect l="315" t="-53505" b="-53505"/>
          <a:stretch/>
        </p:blipFill>
        <p:spPr>
          <a:xfrm>
            <a:off x="457200" y="990600"/>
            <a:ext cx="4635928" cy="5211763"/>
          </a:xfrm>
        </p:spPr>
      </p:pic>
      <p:pic>
        <p:nvPicPr>
          <p:cNvPr id="6" name="Content Placeholder 5"/>
          <p:cNvPicPr>
            <a:picLocks noGrp="1" noChangeAspect="1"/>
          </p:cNvPicPr>
          <p:nvPr>
            <p:ph sz="half" idx="2"/>
          </p:nvPr>
        </p:nvPicPr>
        <p:blipFill>
          <a:blip r:embed="rId3"/>
          <a:srcRect t="-382140" b="-382140"/>
          <a:stretch>
            <a:fillRect/>
          </a:stretch>
        </p:blipFill>
        <p:spPr>
          <a:xfrm>
            <a:off x="2514600" y="-1828800"/>
            <a:ext cx="6096000" cy="6831642"/>
          </a:xfrm>
        </p:spPr>
      </p:pic>
    </p:spTree>
    <p:extLst>
      <p:ext uri="{BB962C8B-B14F-4D97-AF65-F5344CB8AC3E}">
        <p14:creationId xmlns:p14="http://schemas.microsoft.com/office/powerpoint/2010/main" val="1559753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Inception</a:t>
            </a:r>
          </a:p>
        </p:txBody>
      </p:sp>
      <p:sp>
        <p:nvSpPr>
          <p:cNvPr id="4" name="Content Placeholder 3"/>
          <p:cNvSpPr>
            <a:spLocks noGrp="1"/>
          </p:cNvSpPr>
          <p:nvPr>
            <p:ph sz="half" idx="2"/>
          </p:nvPr>
        </p:nvSpPr>
        <p:spPr>
          <a:xfrm>
            <a:off x="4648200" y="1600200"/>
            <a:ext cx="4495800" cy="4114800"/>
          </a:xfrm>
        </p:spPr>
        <p:txBody>
          <a:bodyPr wrap="square">
            <a:normAutofit/>
          </a:bodyPr>
          <a:lstStyle/>
          <a:p>
            <a:pPr marL="514350" indent="-514350">
              <a:buFont typeface="Arial"/>
              <a:buChar char="•"/>
            </a:pPr>
            <a:r>
              <a:rPr lang="en-US" dirty="0"/>
              <a:t>Access </a:t>
            </a:r>
            <a:r>
              <a:rPr lang="en-US" i="1" dirty="0"/>
              <a:t>and</a:t>
            </a:r>
            <a:r>
              <a:rPr lang="en-US" dirty="0"/>
              <a:t> </a:t>
            </a:r>
            <a:r>
              <a:rPr lang="en-US" b="1" dirty="0"/>
              <a:t>Effectiveness</a:t>
            </a:r>
          </a:p>
          <a:p>
            <a:pPr marL="514350" indent="-514350">
              <a:buFont typeface="Arial"/>
              <a:buChar char="•"/>
            </a:pPr>
            <a:r>
              <a:rPr lang="en-US" dirty="0"/>
              <a:t>CMU Strengths</a:t>
            </a:r>
          </a:p>
          <a:p>
            <a:pPr marL="514350" indent="-514350">
              <a:buFont typeface="Arial"/>
              <a:buChar char="•"/>
            </a:pPr>
            <a:r>
              <a:rPr lang="en-US" dirty="0"/>
              <a:t>Enacting Instruction</a:t>
            </a:r>
          </a:p>
          <a:p>
            <a:pPr marL="514350" indent="-514350">
              <a:buFont typeface="Arial"/>
              <a:buChar char="•"/>
            </a:pPr>
            <a:r>
              <a:rPr lang="en-US" dirty="0"/>
              <a:t>Evidence-based Online </a:t>
            </a:r>
            <a:r>
              <a:rPr lang="en-US" b="1" dirty="0"/>
              <a:t>Learning</a:t>
            </a:r>
          </a:p>
          <a:p>
            <a:pPr marL="514350" indent="-514350">
              <a:buFont typeface="Arial"/>
              <a:buChar char="•"/>
            </a:pPr>
            <a:r>
              <a:rPr lang="en-US" b="1" dirty="0"/>
              <a:t>Scientific Approach</a:t>
            </a:r>
          </a:p>
        </p:txBody>
      </p:sp>
      <p:pic>
        <p:nvPicPr>
          <p:cNvPr id="5" name="Content Placeholder 3"/>
          <p:cNvPicPr>
            <a:picLocks noGrp="1" noChangeAspect="1"/>
          </p:cNvPicPr>
          <p:nvPr>
            <p:ph sz="half" idx="1"/>
          </p:nvPr>
        </p:nvPicPr>
        <p:blipFill>
          <a:blip r:embed="rId2"/>
          <a:srcRect t="-5091" b="-5091"/>
          <a:stretch>
            <a:fillRect/>
          </a:stretch>
        </p:blipFill>
        <p:spPr>
          <a:xfrm>
            <a:off x="1066800" y="2895600"/>
            <a:ext cx="2971800" cy="3330426"/>
          </a:xfrm>
        </p:spPr>
      </p:pic>
      <p:pic>
        <p:nvPicPr>
          <p:cNvPr id="6" name="Picture 5"/>
          <p:cNvPicPr>
            <a:picLocks noChangeAspect="1"/>
          </p:cNvPicPr>
          <p:nvPr/>
        </p:nvPicPr>
        <p:blipFill>
          <a:blip r:embed="rId3"/>
          <a:stretch>
            <a:fillRect/>
          </a:stretch>
        </p:blipFill>
        <p:spPr>
          <a:xfrm>
            <a:off x="1143000" y="1524000"/>
            <a:ext cx="2794000" cy="1270000"/>
          </a:xfrm>
          <a:prstGeom prst="rect">
            <a:avLst/>
          </a:prstGeom>
        </p:spPr>
      </p:pic>
    </p:spTree>
    <p:extLst>
      <p:ext uri="{BB962C8B-B14F-4D97-AF65-F5344CB8AC3E}">
        <p14:creationId xmlns:p14="http://schemas.microsoft.com/office/powerpoint/2010/main" val="44599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fontScale="90000"/>
          </a:bodyPr>
          <a:lstStyle/>
          <a:p>
            <a:r>
              <a:rPr lang="en-US" dirty="0"/>
              <a:t>The Open Learning Initiative</a:t>
            </a:r>
          </a:p>
        </p:txBody>
      </p:sp>
      <p:sp>
        <p:nvSpPr>
          <p:cNvPr id="3" name="Content Placeholder 2"/>
          <p:cNvSpPr>
            <a:spLocks noGrp="1"/>
          </p:cNvSpPr>
          <p:nvPr>
            <p:ph idx="1"/>
          </p:nvPr>
        </p:nvSpPr>
        <p:spPr/>
        <p:txBody>
          <a:bodyPr lIns="0"/>
          <a:lstStyle/>
          <a:p>
            <a:pPr marL="164592" indent="0"/>
            <a:r>
              <a:rPr lang="en-US" dirty="0"/>
              <a:t>Established in 2002 to </a:t>
            </a:r>
            <a:r>
              <a:rPr lang="en-US" dirty="0">
                <a:latin typeface="Arial"/>
                <a:cs typeface="Arial"/>
              </a:rPr>
              <a:t>produce and improve exemplars of scientifically-based online courses that enact instruction and support instructors.  Current goals:</a:t>
            </a:r>
            <a:br>
              <a:rPr lang="en-US" dirty="0">
                <a:latin typeface="Arial"/>
                <a:cs typeface="Arial"/>
              </a:rPr>
            </a:br>
            <a:endParaRPr lang="en-US" dirty="0"/>
          </a:p>
          <a:p>
            <a:pPr lvl="1">
              <a:buFont typeface="Arial"/>
              <a:buChar char="•"/>
            </a:pPr>
            <a:r>
              <a:rPr lang="en-US" dirty="0"/>
              <a:t>Support better learning and instruction with high-quality, scientifically-based, classroom-tested online courses and materials.</a:t>
            </a:r>
          </a:p>
          <a:p>
            <a:pPr lvl="1">
              <a:buFont typeface="Arial"/>
              <a:buChar char="•"/>
            </a:pPr>
            <a:r>
              <a:rPr lang="en-US" dirty="0"/>
              <a:t>Share our courses and materials openly and freely so that anyone can learn.</a:t>
            </a:r>
          </a:p>
          <a:p>
            <a:pPr lvl="1">
              <a:buFont typeface="Arial"/>
              <a:buChar char="•"/>
            </a:pPr>
            <a:r>
              <a:rPr lang="en-US" dirty="0"/>
              <a:t>Develop a community of use, research, and development.</a:t>
            </a:r>
          </a:p>
          <a:p>
            <a:pPr lvl="1">
              <a:buFont typeface="Arial"/>
              <a:buChar char="•"/>
            </a:pPr>
            <a:endParaRPr lang="en-US" dirty="0"/>
          </a:p>
        </p:txBody>
      </p:sp>
    </p:spTree>
    <p:extLst>
      <p:ext uri="{BB962C8B-B14F-4D97-AF65-F5344CB8AC3E}">
        <p14:creationId xmlns:p14="http://schemas.microsoft.com/office/powerpoint/2010/main" val="1101885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a:blip r:embed="rId2"/>
          <a:srcRect t="-250735" b="-250735"/>
          <a:stretch>
            <a:fillRect/>
          </a:stretch>
        </p:blipFill>
        <p:spPr>
          <a:xfrm>
            <a:off x="304800" y="-2286000"/>
            <a:ext cx="5111750" cy="5853113"/>
          </a:xfrm>
          <a:prstGeom prst="rect">
            <a:avLst/>
          </a:prstGeom>
        </p:spPr>
      </p:pic>
      <p:sp>
        <p:nvSpPr>
          <p:cNvPr id="4" name="Text Placeholder 3"/>
          <p:cNvSpPr>
            <a:spLocks noGrp="1"/>
          </p:cNvSpPr>
          <p:nvPr>
            <p:ph type="body" sz="half" idx="2"/>
          </p:nvPr>
        </p:nvSpPr>
        <p:spPr/>
        <p:txBody>
          <a:bodyPr anchor="ctr" anchorCtr="0"/>
          <a:lstStyle/>
          <a:p>
            <a:r>
              <a:rPr lang="en-US" sz="2000" dirty="0"/>
              <a:t>An approach to designing, developing, delivering and improving learning experiences</a:t>
            </a:r>
          </a:p>
        </p:txBody>
      </p:sp>
      <p:graphicFrame>
        <p:nvGraphicFramePr>
          <p:cNvPr id="9" name="Content Placeholder 8"/>
          <p:cNvGraphicFramePr>
            <a:graphicFrameLocks noGrp="1"/>
          </p:cNvGraphicFramePr>
          <p:nvPr>
            <p:ph idx="1"/>
          </p:nvPr>
        </p:nvGraphicFramePr>
        <p:xfrm>
          <a:off x="3575050" y="1346200"/>
          <a:ext cx="5111750" cy="4678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254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63CE-D9E2-F548-A180-4772DE6F43A1}"/>
              </a:ext>
            </a:extLst>
          </p:cNvPr>
          <p:cNvSpPr>
            <a:spLocks noGrp="1"/>
          </p:cNvSpPr>
          <p:nvPr>
            <p:ph type="title"/>
          </p:nvPr>
        </p:nvSpPr>
        <p:spPr/>
        <p:txBody>
          <a:bodyPr>
            <a:noAutofit/>
          </a:bodyPr>
          <a:lstStyle/>
          <a:p>
            <a:r>
              <a:rPr lang="en-US" sz="2800" dirty="0"/>
              <a:t>Learning Design As Hypothesis</a:t>
            </a:r>
          </a:p>
        </p:txBody>
      </p:sp>
      <p:pic>
        <p:nvPicPr>
          <p:cNvPr id="13" name="Picture 4">
            <a:extLst>
              <a:ext uri="{FF2B5EF4-FFF2-40B4-BE49-F238E27FC236}">
                <a16:creationId xmlns:a16="http://schemas.microsoft.com/office/drawing/2014/main" id="{13EEDED9-B810-1349-8B82-CFF5DEF614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4107247" cy="249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computation.png">
            <a:extLst>
              <a:ext uri="{FF2B5EF4-FFF2-40B4-BE49-F238E27FC236}">
                <a16:creationId xmlns:a16="http://schemas.microsoft.com/office/drawing/2014/main" id="{15C21021-3353-C249-8BF1-329CC9AB10C7}"/>
              </a:ext>
            </a:extLst>
          </p:cNvPr>
          <p:cNvPicPr>
            <a:picLocks noChangeAspect="1"/>
          </p:cNvPicPr>
          <p:nvPr/>
        </p:nvPicPr>
        <p:blipFill>
          <a:blip r:embed="rId3"/>
          <a:srcRect/>
          <a:stretch>
            <a:fillRect/>
          </a:stretch>
        </p:blipFill>
        <p:spPr bwMode="auto">
          <a:xfrm>
            <a:off x="3153476" y="2573482"/>
            <a:ext cx="2628545" cy="2355977"/>
          </a:xfrm>
          <a:prstGeom prst="rect">
            <a:avLst/>
          </a:prstGeom>
          <a:noFill/>
          <a:ln w="9525">
            <a:solidFill>
              <a:schemeClr val="bg1">
                <a:lumMod val="75000"/>
              </a:schemeClr>
            </a:solidFill>
            <a:miter lim="800000"/>
            <a:headEnd/>
            <a:tailEnd/>
          </a:ln>
        </p:spPr>
      </p:pic>
      <p:pic>
        <p:nvPicPr>
          <p:cNvPr id="15" name="Picture 14">
            <a:extLst>
              <a:ext uri="{FF2B5EF4-FFF2-40B4-BE49-F238E27FC236}">
                <a16:creationId xmlns:a16="http://schemas.microsoft.com/office/drawing/2014/main" id="{A882D6CF-1313-624C-BA2B-72107633E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6559" y="2073930"/>
            <a:ext cx="3289516" cy="3289516"/>
          </a:xfrm>
          <a:prstGeom prst="rect">
            <a:avLst/>
          </a:prstGeom>
        </p:spPr>
      </p:pic>
      <p:pic>
        <p:nvPicPr>
          <p:cNvPr id="16" name="Picture 3">
            <a:extLst>
              <a:ext uri="{FF2B5EF4-FFF2-40B4-BE49-F238E27FC236}">
                <a16:creationId xmlns:a16="http://schemas.microsoft.com/office/drawing/2014/main" id="{193A2E92-0603-C74A-BA49-EC4B616F5B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446" y="3612047"/>
            <a:ext cx="2684037" cy="2355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Right Arrow 16">
            <a:extLst>
              <a:ext uri="{FF2B5EF4-FFF2-40B4-BE49-F238E27FC236}">
                <a16:creationId xmlns:a16="http://schemas.microsoft.com/office/drawing/2014/main" id="{D074CF95-9AAF-0A49-ADE2-7D8969019B32}"/>
              </a:ext>
            </a:extLst>
          </p:cNvPr>
          <p:cNvSpPr/>
          <p:nvPr/>
        </p:nvSpPr>
        <p:spPr>
          <a:xfrm>
            <a:off x="5754413" y="3214688"/>
            <a:ext cx="1206253" cy="609600"/>
          </a:xfrm>
          <a:prstGeom prst="rightArrow">
            <a:avLst/>
          </a:prstGeom>
          <a:solidFill>
            <a:srgbClr val="0A42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8250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35C7E88-AAB5-CC45-832C-40593AA5A604}"/>
              </a:ext>
            </a:extLst>
          </p:cNvPr>
          <p:cNvPicPr>
            <a:picLocks noGrp="1" noChangeAspect="1"/>
          </p:cNvPicPr>
          <p:nvPr>
            <p:ph sz="half" idx="2"/>
          </p:nvPr>
        </p:nvPicPr>
        <p:blipFill rotWithShape="1">
          <a:blip r:embed="rId2"/>
          <a:srcRect t="5921" b="22579"/>
          <a:stretch/>
        </p:blipFill>
        <p:spPr>
          <a:xfrm>
            <a:off x="2743200" y="1600200"/>
            <a:ext cx="4038600" cy="1447800"/>
          </a:xfrm>
          <a:prstGeom prst="rect">
            <a:avLst/>
          </a:prstGeom>
        </p:spPr>
      </p:pic>
      <p:pic>
        <p:nvPicPr>
          <p:cNvPr id="11" name="Picture 10">
            <a:extLst>
              <a:ext uri="{FF2B5EF4-FFF2-40B4-BE49-F238E27FC236}">
                <a16:creationId xmlns:a16="http://schemas.microsoft.com/office/drawing/2014/main" id="{DE681BF2-B0B0-4244-B814-31CD5D3D90E0}"/>
              </a:ext>
            </a:extLst>
          </p:cNvPr>
          <p:cNvPicPr>
            <a:picLocks noChangeAspect="1"/>
          </p:cNvPicPr>
          <p:nvPr/>
        </p:nvPicPr>
        <p:blipFill rotWithShape="1">
          <a:blip r:embed="rId3"/>
          <a:srcRect t="44979" b="20939"/>
          <a:stretch/>
        </p:blipFill>
        <p:spPr>
          <a:xfrm>
            <a:off x="2747819" y="2971800"/>
            <a:ext cx="4013198" cy="685800"/>
          </a:xfrm>
          <a:prstGeom prst="rect">
            <a:avLst/>
          </a:prstGeom>
        </p:spPr>
      </p:pic>
      <p:pic>
        <p:nvPicPr>
          <p:cNvPr id="12" name="Picture 11">
            <a:extLst>
              <a:ext uri="{FF2B5EF4-FFF2-40B4-BE49-F238E27FC236}">
                <a16:creationId xmlns:a16="http://schemas.microsoft.com/office/drawing/2014/main" id="{17672BFF-CFC9-EC4C-A8EB-D2462664E2B0}"/>
              </a:ext>
            </a:extLst>
          </p:cNvPr>
          <p:cNvPicPr>
            <a:picLocks noChangeAspect="1"/>
          </p:cNvPicPr>
          <p:nvPr/>
        </p:nvPicPr>
        <p:blipFill rotWithShape="1">
          <a:blip r:embed="rId4"/>
          <a:srcRect t="5326"/>
          <a:stretch/>
        </p:blipFill>
        <p:spPr>
          <a:xfrm>
            <a:off x="2743200" y="3581400"/>
            <a:ext cx="4013198" cy="1905000"/>
          </a:xfrm>
          <a:prstGeom prst="rect">
            <a:avLst/>
          </a:prstGeom>
        </p:spPr>
      </p:pic>
      <p:sp>
        <p:nvSpPr>
          <p:cNvPr id="14" name="Title 13">
            <a:extLst>
              <a:ext uri="{FF2B5EF4-FFF2-40B4-BE49-F238E27FC236}">
                <a16:creationId xmlns:a16="http://schemas.microsoft.com/office/drawing/2014/main" id="{17F5BE45-74BA-4F48-A880-9A06B0479DC6}"/>
              </a:ext>
            </a:extLst>
          </p:cNvPr>
          <p:cNvSpPr>
            <a:spLocks noGrp="1"/>
          </p:cNvSpPr>
          <p:nvPr>
            <p:ph type="title"/>
          </p:nvPr>
        </p:nvSpPr>
        <p:spPr>
          <a:xfrm>
            <a:off x="457200" y="457200"/>
            <a:ext cx="8382000" cy="533400"/>
          </a:xfrm>
        </p:spPr>
        <p:txBody>
          <a:bodyPr>
            <a:normAutofit fontScale="90000"/>
          </a:bodyPr>
          <a:lstStyle/>
          <a:p>
            <a:r>
              <a:rPr lang="en-US" dirty="0"/>
              <a:t>Sequence, Integrated Learning Environments</a:t>
            </a:r>
          </a:p>
        </p:txBody>
      </p:sp>
    </p:spTree>
    <p:extLst>
      <p:ext uri="{BB962C8B-B14F-4D97-AF65-F5344CB8AC3E}">
        <p14:creationId xmlns:p14="http://schemas.microsoft.com/office/powerpoint/2010/main" val="280711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Principles Derived from Learning Science</a:t>
            </a:r>
          </a:p>
        </p:txBody>
      </p:sp>
      <p:sp>
        <p:nvSpPr>
          <p:cNvPr id="3" name="Content Placeholder 2"/>
          <p:cNvSpPr>
            <a:spLocks noGrp="1"/>
          </p:cNvSpPr>
          <p:nvPr>
            <p:ph sz="half" idx="1"/>
          </p:nvPr>
        </p:nvSpPr>
        <p:spPr>
          <a:xfrm>
            <a:off x="457200" y="1524000"/>
            <a:ext cx="4038600" cy="4602163"/>
          </a:xfrm>
        </p:spPr>
        <p:txBody>
          <a:bodyPr/>
          <a:lstStyle/>
          <a:p>
            <a:pPr marL="457200" indent="-457200">
              <a:buFont typeface="Arial"/>
              <a:buChar char="•"/>
            </a:pPr>
            <a:r>
              <a:rPr lang="en-US" altLang="zh-CN" dirty="0">
                <a:latin typeface="Arial" charset="0"/>
                <a:ea typeface="ＭＳ Ｐゴシック" charset="0"/>
                <a:cs typeface="ＭＳ Ｐゴシック" charset="0"/>
              </a:rPr>
              <a:t>Goal directed practice and targeted feedback are critical to learning</a:t>
            </a:r>
            <a:br>
              <a:rPr lang="en-US" altLang="zh-CN" dirty="0">
                <a:latin typeface="Arial" charset="0"/>
                <a:ea typeface="ＭＳ Ｐゴシック" charset="0"/>
                <a:cs typeface="ＭＳ Ｐゴシック" charset="0"/>
              </a:rPr>
            </a:br>
            <a:endParaRPr lang="en-US" altLang="zh-CN" dirty="0">
              <a:latin typeface="Arial" charset="0"/>
              <a:ea typeface="ＭＳ Ｐゴシック" charset="0"/>
              <a:cs typeface="ＭＳ Ｐゴシック" charset="0"/>
            </a:endParaRPr>
          </a:p>
          <a:p>
            <a:pPr marL="457200" indent="-457200">
              <a:buFont typeface="Arial"/>
              <a:buChar char="•"/>
            </a:pPr>
            <a:endParaRPr lang="en-US" altLang="zh-CN" dirty="0">
              <a:latin typeface="Arial" charset="0"/>
              <a:ea typeface="ＭＳ Ｐゴシック" charset="0"/>
              <a:cs typeface="ＭＳ Ｐゴシック" charset="0"/>
            </a:endParaRPr>
          </a:p>
          <a:p>
            <a:pPr marL="457200" indent="-457200">
              <a:buFont typeface="Arial"/>
              <a:buChar char="•"/>
            </a:pPr>
            <a:endParaRPr lang="en-US" altLang="zh-CN" dirty="0">
              <a:latin typeface="Arial" charset="0"/>
              <a:ea typeface="ＭＳ Ｐゴシック" charset="0"/>
              <a:cs typeface="ＭＳ Ｐゴシック" charset="0"/>
            </a:endParaRPr>
          </a:p>
          <a:p>
            <a:pPr marL="457200" indent="-457200">
              <a:buFont typeface="Arial"/>
              <a:buChar char="•"/>
            </a:pPr>
            <a:endParaRPr lang="en-US" altLang="zh-CN" dirty="0">
              <a:latin typeface="Arial" charset="0"/>
              <a:ea typeface="ＭＳ Ｐゴシック" charset="0"/>
              <a:cs typeface="ＭＳ Ｐゴシック" charset="0"/>
            </a:endParaRPr>
          </a:p>
          <a:p>
            <a:pPr marL="457200" indent="-457200">
              <a:buFont typeface="Arial"/>
              <a:buChar char="•"/>
            </a:pPr>
            <a:endParaRPr lang="en-US" altLang="zh-CN" dirty="0">
              <a:latin typeface="Arial" charset="0"/>
              <a:ea typeface="ＭＳ Ｐゴシック" charset="0"/>
              <a:cs typeface="ＭＳ Ｐゴシック" charset="0"/>
            </a:endParaRPr>
          </a:p>
          <a:p>
            <a:pPr marL="457200" indent="-457200">
              <a:buFont typeface="Arial"/>
              <a:buChar char="•"/>
            </a:pPr>
            <a:endParaRPr lang="en-US" altLang="zh-CN" dirty="0">
              <a:latin typeface="Arial" charset="0"/>
              <a:ea typeface="ＭＳ Ｐゴシック" charset="0"/>
              <a:cs typeface="ＭＳ Ｐゴシック" charset="0"/>
            </a:endParaRPr>
          </a:p>
          <a:p>
            <a:pPr marL="457200" indent="-457200">
              <a:buFont typeface="Arial"/>
              <a:buChar char="•"/>
            </a:pPr>
            <a:endParaRPr lang="en-US" altLang="zh-CN" dirty="0">
              <a:latin typeface="Arial" charset="0"/>
              <a:ea typeface="ＭＳ Ｐゴシック" charset="0"/>
              <a:cs typeface="ＭＳ Ｐゴシック" charset="0"/>
            </a:endParaRPr>
          </a:p>
          <a:p>
            <a:pPr marL="0" indent="0"/>
            <a:r>
              <a:rPr lang="en-US" i="1" dirty="0">
                <a:latin typeface="Times" charset="0"/>
                <a:ea typeface="Osaka" charset="0"/>
                <a:cs typeface="Osaka" charset="0"/>
              </a:rPr>
              <a:t>Learners receive support in the problem-solving context</a:t>
            </a:r>
          </a:p>
          <a:p>
            <a:pPr marL="457200" indent="-457200">
              <a:buFont typeface="Arial"/>
              <a:buChar char="•"/>
            </a:pPr>
            <a:endParaRPr lang="en-US" dirty="0"/>
          </a:p>
        </p:txBody>
      </p:sp>
      <p:pic>
        <p:nvPicPr>
          <p:cNvPr id="5" name="Content Placeholder 8" descr="activity-example.png">
            <a:hlinkClick r:id="rId3" action="ppaction://hlinkfile"/>
          </p:cNvPr>
          <p:cNvPicPr>
            <a:picLocks noGrp="1" noChangeAspect="1"/>
          </p:cNvPicPr>
          <p:nvPr>
            <p:ph sz="half" idx="2"/>
          </p:nvPr>
        </p:nvPicPr>
        <p:blipFill>
          <a:blip r:embed="rId4"/>
          <a:srcRect l="14031" r="14031"/>
          <a:stretch>
            <a:fillRect/>
          </a:stretch>
        </p:blipFill>
        <p:spPr>
          <a:xfrm>
            <a:off x="4648200" y="1447800"/>
            <a:ext cx="4038600" cy="4678363"/>
          </a:xfrm>
          <a:ln w="12700" cap="flat" algn="ctr">
            <a:miter lim="800000"/>
            <a:headEnd type="none" w="med" len="med"/>
            <a:tailEnd type="none" w="med" len="med"/>
          </a:ln>
          <a:effectLst>
            <a:softEdge rad="38100"/>
          </a:effectLst>
        </p:spPr>
      </p:pic>
    </p:spTree>
    <p:extLst>
      <p:ext uri="{BB962C8B-B14F-4D97-AF65-F5344CB8AC3E}">
        <p14:creationId xmlns:p14="http://schemas.microsoft.com/office/powerpoint/2010/main" val="48488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274638"/>
            <a:ext cx="8229600" cy="132556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numCol="1" anchor="t" anchorCtr="0" compatLnSpc="1">
            <a:prstTxWarp prst="textNoShape">
              <a:avLst/>
            </a:prstTxWarp>
            <a:normAutofit fontScale="90000"/>
          </a:bodyPr>
          <a:lstStyle/>
          <a:p>
            <a:r>
              <a:rPr lang="en-US" sz="2800" dirty="0"/>
              <a:t>Identifying Specific Learning Challenges:</a:t>
            </a:r>
            <a:br>
              <a:rPr lang="en-US" sz="2800" dirty="0"/>
            </a:br>
            <a:br>
              <a:rPr lang="en-US" sz="2400" dirty="0"/>
            </a:br>
            <a:r>
              <a:rPr lang="en-US" sz="2400" dirty="0"/>
              <a:t>        </a:t>
            </a:r>
            <a:r>
              <a:rPr lang="en-US" sz="2400" dirty="0">
                <a:latin typeface="Times" charset="0"/>
                <a:ea typeface="Osaka" charset="0"/>
                <a:cs typeface="Osaka" charset="0"/>
              </a:rPr>
              <a:t>Practice Synthesizing and Applying Skills &amp; Knowledge</a:t>
            </a:r>
            <a:br>
              <a:rPr lang="en-US" sz="2400" dirty="0">
                <a:latin typeface="Times" charset="0"/>
                <a:ea typeface="Osaka" charset="0"/>
                <a:cs typeface="Osaka" charset="0"/>
              </a:rPr>
            </a:br>
            <a:endParaRPr lang="en-US" sz="2400" dirty="0">
              <a:latin typeface="Times" charset="0"/>
              <a:ea typeface="Osaka" charset="0"/>
              <a:cs typeface="Osaka" charset="0"/>
            </a:endParaRPr>
          </a:p>
        </p:txBody>
      </p:sp>
      <p:pic>
        <p:nvPicPr>
          <p:cNvPr id="6" name="Picture 4" descr="virtualchemistry">
            <a:hlinkClick r:id="rId3" action="ppaction://hlinkfile"/>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9205" r="-9205"/>
          <a:stretch>
            <a:fillRect/>
          </a:stretch>
        </p:blipFill>
        <p:spPr bwMode="auto">
          <a:xfrm>
            <a:off x="-304800" y="1676400"/>
            <a:ext cx="7113722"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5"/>
          <a:srcRect l="12533" t="12568" r="25500" b="2221"/>
          <a:stretch/>
        </p:blipFill>
        <p:spPr>
          <a:xfrm>
            <a:off x="6477000" y="1752600"/>
            <a:ext cx="2341917" cy="3657600"/>
          </a:xfrm>
          <a:prstGeom prst="rect">
            <a:avLst/>
          </a:prstGeom>
        </p:spPr>
      </p:pic>
    </p:spTree>
    <p:extLst>
      <p:ext uri="{BB962C8B-B14F-4D97-AF65-F5344CB8AC3E}">
        <p14:creationId xmlns:p14="http://schemas.microsoft.com/office/powerpoint/2010/main" val="141047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challenge to higher education</a:t>
            </a:r>
          </a:p>
        </p:txBody>
      </p:sp>
      <p:sp>
        <p:nvSpPr>
          <p:cNvPr id="3" name="Content Placeholder 2"/>
          <p:cNvSpPr>
            <a:spLocks noGrp="1"/>
          </p:cNvSpPr>
          <p:nvPr>
            <p:ph sz="half" idx="1"/>
          </p:nvPr>
        </p:nvSpPr>
        <p:spPr/>
        <p:txBody>
          <a:bodyPr>
            <a:normAutofit/>
          </a:bodyPr>
          <a:lstStyle/>
          <a:p>
            <a:pPr marL="91440"/>
            <a:r>
              <a:rPr lang="en-US" dirty="0">
                <a:solidFill>
                  <a:srgbClr val="376092"/>
                </a:solidFill>
              </a:rPr>
              <a:t>“Improvement in post secondary education will require converting teaching from a solo sport to a community-based research activity</a:t>
            </a:r>
            <a:r>
              <a:rPr lang="en-US" dirty="0">
                <a:solidFill>
                  <a:srgbClr val="73714A"/>
                </a:solidFill>
              </a:rPr>
              <a:t>.”</a:t>
            </a:r>
          </a:p>
          <a:p>
            <a:endParaRPr lang="en-US" dirty="0"/>
          </a:p>
          <a:p>
            <a:endParaRPr lang="en-US" dirty="0"/>
          </a:p>
        </p:txBody>
      </p:sp>
      <p:sp>
        <p:nvSpPr>
          <p:cNvPr id="5" name="Text Placeholder 4"/>
          <p:cNvSpPr>
            <a:spLocks noGrp="1"/>
          </p:cNvSpPr>
          <p:nvPr>
            <p:ph type="body" sz="quarter" idx="10"/>
          </p:nvPr>
        </p:nvSpPr>
        <p:spPr>
          <a:xfrm>
            <a:off x="457201" y="4267200"/>
            <a:ext cx="2667000" cy="654025"/>
          </a:xfrm>
        </p:spPr>
        <p:txBody>
          <a:bodyPr/>
          <a:lstStyle/>
          <a:p>
            <a:r>
              <a:rPr lang="en-US" dirty="0">
                <a:solidFill>
                  <a:srgbClr val="376092"/>
                </a:solidFill>
              </a:rPr>
              <a:t>-Herbert Simon</a:t>
            </a:r>
          </a:p>
          <a:p>
            <a:endParaRPr lang="en-US" dirty="0"/>
          </a:p>
        </p:txBody>
      </p:sp>
      <p:pic>
        <p:nvPicPr>
          <p:cNvPr id="6" name="Content Placeholder 8" descr="Herbert_A_Simon_-_detail_from_Family_Portrait_2_1965.jpg"/>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481" r="13427"/>
          <a:stretch/>
        </p:blipFill>
        <p:spPr>
          <a:xfrm>
            <a:off x="3581400" y="1295400"/>
            <a:ext cx="5334000" cy="4495800"/>
          </a:xfrm>
        </p:spPr>
      </p:pic>
    </p:spTree>
    <p:extLst>
      <p:ext uri="{BB962C8B-B14F-4D97-AF65-F5344CB8AC3E}">
        <p14:creationId xmlns:p14="http://schemas.microsoft.com/office/powerpoint/2010/main" val="220971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lIns="91440" tIns="45720" rIns="91440" bIns="45720" anchor="t">
            <a:normAutofit fontScale="90000"/>
          </a:bodyPr>
          <a:lstStyle/>
          <a:p>
            <a:pPr eaLnBrk="1" hangingPunct="1"/>
            <a:r>
              <a:rPr lang="en-US" sz="3600" dirty="0">
                <a:latin typeface="Georgia" charset="0"/>
                <a:ea typeface="Osaka" charset="0"/>
                <a:cs typeface="Osaka" charset="0"/>
              </a:rPr>
              <a:t>How Can Technology Transform Higher Education?</a:t>
            </a:r>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050" y="2474913"/>
            <a:ext cx="3435350" cy="190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6" descr="bio_che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2911475"/>
            <a:ext cx="31623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7" descr="Glob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3138" y="1963738"/>
            <a:ext cx="2379662" cy="2370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29044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Data drives powerful </a:t>
            </a:r>
            <a:r>
              <a:rPr lang="en-US" b="1" dirty="0"/>
              <a:t>Feedback Loops</a:t>
            </a:r>
          </a:p>
        </p:txBody>
      </p:sp>
      <p:pic>
        <p:nvPicPr>
          <p:cNvPr id="9" name="Content Placeholder 8" descr="Desert.jpg"/>
          <p:cNvPicPr>
            <a:picLocks noGrp="1" noChangeAspect="1"/>
          </p:cNvPicPr>
          <p:nvPr>
            <p:ph sz="half" idx="1"/>
          </p:nvPr>
        </p:nvPicPr>
        <p:blipFill>
          <a:blip r:embed="rId2" cstate="print"/>
          <a:stretch>
            <a:fillRect/>
          </a:stretch>
        </p:blipFill>
        <p:spPr>
          <a:xfrm>
            <a:off x="1524000" y="1143000"/>
            <a:ext cx="5638800" cy="4770425"/>
          </a:xfrm>
        </p:spPr>
      </p:pic>
    </p:spTree>
    <p:extLst>
      <p:ext uri="{BB962C8B-B14F-4D97-AF65-F5344CB8AC3E}">
        <p14:creationId xmlns:p14="http://schemas.microsoft.com/office/powerpoint/2010/main" val="207910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OLI-WISEimages-DDL.pdf">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rcRect r="3842" b="6879"/>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241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457200"/>
            <a:ext cx="9220200" cy="533400"/>
          </a:xfrm>
        </p:spPr>
        <p:txBody>
          <a:bodyPr>
            <a:normAutofit/>
          </a:bodyPr>
          <a:lstStyle/>
          <a:p>
            <a:r>
              <a:rPr lang="en-US" sz="3200" dirty="0"/>
              <a:t>Feedback loops for </a:t>
            </a:r>
            <a:r>
              <a:rPr lang="en-US" sz="3200" b="1" dirty="0"/>
              <a:t>continuous improvement</a:t>
            </a:r>
          </a:p>
        </p:txBody>
      </p:sp>
      <p:pic>
        <p:nvPicPr>
          <p:cNvPr id="9" name="Content Placeholder 8" descr="Desert.jpg"/>
          <p:cNvPicPr>
            <a:picLocks noGrp="1" noChangeAspect="1"/>
          </p:cNvPicPr>
          <p:nvPr>
            <p:ph sz="half" idx="1"/>
          </p:nvPr>
        </p:nvPicPr>
        <p:blipFill>
          <a:blip r:embed="rId2" cstate="print"/>
          <a:stretch>
            <a:fillRect/>
          </a:stretch>
        </p:blipFill>
        <p:spPr>
          <a:xfrm>
            <a:off x="1524000" y="1143000"/>
            <a:ext cx="5638800" cy="4770425"/>
          </a:xfrm>
        </p:spPr>
      </p:pic>
    </p:spTree>
    <p:extLst>
      <p:ext uri="{BB962C8B-B14F-4D97-AF65-F5344CB8AC3E}">
        <p14:creationId xmlns:p14="http://schemas.microsoft.com/office/powerpoint/2010/main" val="152513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pPr algn="ctr"/>
            <a:r>
              <a:rPr lang="en-US" dirty="0"/>
              <a:t>Data Driven </a:t>
            </a:r>
            <a:r>
              <a:rPr lang="en-US"/>
              <a:t>Course Improvement</a:t>
            </a:r>
            <a:endParaRPr lang="en-US" dirty="0"/>
          </a:p>
        </p:txBody>
      </p:sp>
      <p:pic>
        <p:nvPicPr>
          <p:cNvPr id="11" name="Content Placeholder 5"/>
          <p:cNvPicPr>
            <a:picLocks noGrp="1" noChangeAspect="1"/>
          </p:cNvPicPr>
          <p:nvPr>
            <p:ph sz="half" idx="4294967295"/>
          </p:nvPr>
        </p:nvPicPr>
        <p:blipFill rotWithShape="1">
          <a:blip r:embed="rId3"/>
          <a:srcRect t="1425" b="1425"/>
          <a:stretch/>
        </p:blipFill>
        <p:spPr>
          <a:xfrm>
            <a:off x="4927600" y="1219200"/>
            <a:ext cx="4038600" cy="4267200"/>
          </a:xfrm>
          <a:prstGeom prst="rect">
            <a:avLst/>
          </a:prstGeom>
        </p:spPr>
      </p:pic>
      <p:pic>
        <p:nvPicPr>
          <p:cNvPr id="12" name="Picture 11"/>
          <p:cNvPicPr>
            <a:picLocks noChangeAspect="1"/>
          </p:cNvPicPr>
          <p:nvPr/>
        </p:nvPicPr>
        <p:blipFill>
          <a:blip r:embed="rId4"/>
          <a:stretch>
            <a:fillRect/>
          </a:stretch>
        </p:blipFill>
        <p:spPr>
          <a:xfrm>
            <a:off x="1752600" y="957687"/>
            <a:ext cx="1524000" cy="1524000"/>
          </a:xfrm>
          <a:prstGeom prst="rect">
            <a:avLst/>
          </a:prstGeom>
        </p:spPr>
      </p:pic>
      <p:pic>
        <p:nvPicPr>
          <p:cNvPr id="3" name="Picture 2"/>
          <p:cNvPicPr>
            <a:picLocks noChangeAspect="1"/>
          </p:cNvPicPr>
          <p:nvPr/>
        </p:nvPicPr>
        <p:blipFill>
          <a:blip r:embed="rId5"/>
          <a:stretch>
            <a:fillRect/>
          </a:stretch>
        </p:blipFill>
        <p:spPr>
          <a:xfrm>
            <a:off x="177800" y="2677375"/>
            <a:ext cx="4495800" cy="3266225"/>
          </a:xfrm>
          <a:prstGeom prst="rect">
            <a:avLst/>
          </a:prstGeom>
        </p:spPr>
      </p:pic>
    </p:spTree>
    <p:extLst>
      <p:ext uri="{BB962C8B-B14F-4D97-AF65-F5344CB8AC3E}">
        <p14:creationId xmlns:p14="http://schemas.microsoft.com/office/powerpoint/2010/main" val="28924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r>
              <a:rPr lang="en-US" dirty="0">
                <a:latin typeface="Times" charset="0"/>
                <a:ea typeface="Osaka" charset="0"/>
                <a:cs typeface="Osaka" charset="0"/>
              </a:rPr>
              <a:t>OLI Review:</a:t>
            </a:r>
          </a:p>
        </p:txBody>
      </p:sp>
      <p:sp>
        <p:nvSpPr>
          <p:cNvPr id="28675" name="Rectangle 6"/>
          <p:cNvSpPr>
            <a:spLocks noGrp="1" noChangeArrowheads="1"/>
          </p:cNvSpPr>
          <p:nvPr>
            <p:ph type="body" idx="1"/>
          </p:nvPr>
        </p:nvSpPr>
        <p:spPr bwMode="auto">
          <a:xfrm>
            <a:off x="457200" y="1295400"/>
            <a:ext cx="8077200" cy="2590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spcBef>
                <a:spcPct val="0"/>
              </a:spcBef>
              <a:spcAft>
                <a:spcPts val="1800"/>
              </a:spcAft>
              <a:buFontTx/>
              <a:buChar char="•"/>
            </a:pPr>
            <a:r>
              <a:rPr lang="en-US" dirty="0">
                <a:latin typeface="75 Helvetica Bold" charset="0"/>
                <a:ea typeface="Osaka" charset="0"/>
                <a:cs typeface="Osaka" charset="0"/>
              </a:rPr>
              <a:t>Apply learning science research and scientific method to course development, implementation and evaluation.</a:t>
            </a:r>
          </a:p>
          <a:p>
            <a:pPr>
              <a:spcBef>
                <a:spcPct val="0"/>
              </a:spcBef>
              <a:spcAft>
                <a:spcPts val="1800"/>
              </a:spcAft>
              <a:buFontTx/>
              <a:buChar char="•"/>
            </a:pPr>
            <a:r>
              <a:rPr lang="en-US" dirty="0">
                <a:latin typeface="75 Helvetica Bold" charset="0"/>
                <a:ea typeface="Osaka" charset="0"/>
                <a:cs typeface="Osaka" charset="0"/>
              </a:rPr>
              <a:t>Develop interactive learning environments collaboratively (teams of content experts and novices, learning scientists, HCI, software engineers).</a:t>
            </a:r>
          </a:p>
          <a:p>
            <a:pPr>
              <a:spcBef>
                <a:spcPct val="0"/>
              </a:spcBef>
              <a:spcAft>
                <a:spcPts val="1800"/>
              </a:spcAft>
              <a:buFontTx/>
              <a:buChar char="•"/>
            </a:pPr>
            <a:r>
              <a:rPr lang="en-US" dirty="0">
                <a:latin typeface="75 Helvetica Bold" charset="0"/>
                <a:ea typeface="Osaka" charset="0"/>
                <a:cs typeface="Osaka" charset="0"/>
              </a:rPr>
              <a:t>Feedback loops for continuous improvement.</a:t>
            </a:r>
          </a:p>
          <a:p>
            <a:pPr>
              <a:spcBef>
                <a:spcPct val="0"/>
              </a:spcBef>
              <a:spcAft>
                <a:spcPts val="1800"/>
              </a:spcAft>
              <a:buFontTx/>
              <a:buChar char="•"/>
            </a:pPr>
            <a:r>
              <a:rPr lang="en-US" dirty="0">
                <a:latin typeface="75 Helvetica Bold" charset="0"/>
                <a:ea typeface="Osaka" charset="0"/>
                <a:cs typeface="Osaka" charset="0"/>
              </a:rPr>
              <a:t>Communities of use, evaluation and improvement.</a:t>
            </a:r>
          </a:p>
        </p:txBody>
      </p:sp>
      <p:sp>
        <p:nvSpPr>
          <p:cNvPr id="4" name="Rectangle 5"/>
          <p:cNvSpPr txBox="1">
            <a:spLocks noChangeArrowheads="1"/>
          </p:cNvSpPr>
          <p:nvPr/>
        </p:nvSpPr>
        <p:spPr bwMode="auto">
          <a:xfrm>
            <a:off x="609600" y="4876800"/>
            <a:ext cx="8229600" cy="1447800"/>
          </a:xfrm>
          <a:prstGeom prst="rect">
            <a:avLst/>
          </a:prstGeom>
          <a:noFill/>
          <a:ln w="9525">
            <a:noFill/>
            <a:miter lim="800000"/>
            <a:headEnd/>
            <a:tailEnd/>
          </a:ln>
        </p:spPr>
        <p:txBody>
          <a:bodyPr lIns="0" tIns="0" rIns="0" bIns="0"/>
          <a:lstStyle/>
          <a:p>
            <a:pPr>
              <a:defRPr/>
            </a:pPr>
            <a:r>
              <a:rPr lang="en-US" sz="4400" kern="0" dirty="0">
                <a:solidFill>
                  <a:srgbClr val="9D0000"/>
                </a:solidFill>
                <a:latin typeface="+mn-lt"/>
                <a:ea typeface="Geneva" charset="0"/>
              </a:rPr>
              <a:t>What Difference Does it Make</a:t>
            </a:r>
            <a:r>
              <a:rPr lang="en-US" sz="4400" kern="0" dirty="0">
                <a:solidFill>
                  <a:srgbClr val="9D0000"/>
                </a:solidFill>
                <a:latin typeface="+mj-lt"/>
                <a:ea typeface="Geneva" charset="0"/>
              </a:rPr>
              <a:t>?</a:t>
            </a:r>
          </a:p>
        </p:txBody>
      </p:sp>
    </p:spTree>
    <p:extLst>
      <p:ext uri="{BB962C8B-B14F-4D97-AF65-F5344CB8AC3E}">
        <p14:creationId xmlns:p14="http://schemas.microsoft.com/office/powerpoint/2010/main" val="227727345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r>
              <a:rPr lang="en-US" dirty="0">
                <a:latin typeface="Times" charset="0"/>
                <a:ea typeface="ＭＳ Ｐゴシック" charset="0"/>
                <a:cs typeface="ＭＳ Ｐゴシック" charset="0"/>
              </a:rPr>
              <a:t>Accelerated Learning Results</a:t>
            </a:r>
          </a:p>
        </p:txBody>
      </p:sp>
      <p:sp>
        <p:nvSpPr>
          <p:cNvPr id="29699" name="Rectangle 2"/>
          <p:cNvSpPr>
            <a:spLocks noGrp="1" noChangeArrowheads="1"/>
          </p:cNvSpPr>
          <p:nvPr>
            <p:ph idx="1"/>
          </p:nvPr>
        </p:nvSpPr>
        <p:spPr bwMode="auto">
          <a:xfrm>
            <a:off x="457200" y="1447800"/>
            <a:ext cx="8229600" cy="3962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47500" lnSpcReduction="20000"/>
          </a:bodyPr>
          <a:lstStyle/>
          <a:p>
            <a:pPr eaLnBrk="1" hangingPunct="1">
              <a:spcBef>
                <a:spcPct val="0"/>
              </a:spcBef>
              <a:spcAft>
                <a:spcPts val="1800"/>
              </a:spcAft>
              <a:buFontTx/>
              <a:buChar char="•"/>
            </a:pPr>
            <a:r>
              <a:rPr lang="en-US" sz="4800" dirty="0">
                <a:latin typeface="75 Helvetica Bold" charset="0"/>
                <a:ea typeface="ＭＳ Ｐゴシック" charset="0"/>
                <a:cs typeface="ＭＳ Ｐゴシック" charset="0"/>
              </a:rPr>
              <a:t>OLI students completed course in half the time with half the number of in-person course meetings</a:t>
            </a:r>
          </a:p>
          <a:p>
            <a:pPr eaLnBrk="1" hangingPunct="1">
              <a:spcBef>
                <a:spcPct val="0"/>
              </a:spcBef>
              <a:spcAft>
                <a:spcPts val="1800"/>
              </a:spcAft>
              <a:buFontTx/>
              <a:buChar char="•"/>
            </a:pPr>
            <a:r>
              <a:rPr lang="en-US" sz="4800" dirty="0">
                <a:latin typeface="75 Helvetica Bold" charset="0"/>
                <a:ea typeface="ＭＳ Ｐゴシック" charset="0"/>
                <a:cs typeface="ＭＳ Ｐゴシック" charset="0"/>
              </a:rPr>
              <a:t>OLI students showed significantly greater learning gains (on the national standard </a:t>
            </a:r>
            <a:r>
              <a:rPr lang="ja-JP" altLang="en-US" sz="4800" dirty="0">
                <a:latin typeface="75 Helvetica Bold" charset="0"/>
                <a:ea typeface="ＭＳ Ｐゴシック" charset="0"/>
                <a:cs typeface="ＭＳ Ｐゴシック" charset="0"/>
              </a:rPr>
              <a:t>“</a:t>
            </a:r>
            <a:r>
              <a:rPr lang="en-US" sz="4800" dirty="0">
                <a:latin typeface="75 Helvetica Bold" charset="0"/>
                <a:ea typeface="ＭＳ Ｐゴシック" charset="0"/>
                <a:cs typeface="ＭＳ Ｐゴシック" charset="0"/>
              </a:rPr>
              <a:t>CAOS</a:t>
            </a:r>
            <a:r>
              <a:rPr lang="ja-JP" altLang="en-US" sz="4800" dirty="0">
                <a:latin typeface="75 Helvetica Bold" charset="0"/>
                <a:ea typeface="ＭＳ Ｐゴシック" charset="0"/>
                <a:cs typeface="ＭＳ Ｐゴシック" charset="0"/>
              </a:rPr>
              <a:t>”</a:t>
            </a:r>
            <a:r>
              <a:rPr lang="en-US" sz="4800" dirty="0">
                <a:latin typeface="75 Helvetica Bold" charset="0"/>
                <a:ea typeface="ＭＳ Ｐゴシック" charset="0"/>
                <a:cs typeface="ＭＳ Ｐゴシック" charset="0"/>
              </a:rPr>
              <a:t> test for statistics knowledge) and similar exam scores</a:t>
            </a:r>
          </a:p>
          <a:p>
            <a:pPr eaLnBrk="1" hangingPunct="1">
              <a:spcBef>
                <a:spcPct val="0"/>
              </a:spcBef>
              <a:spcAft>
                <a:spcPts val="1800"/>
              </a:spcAft>
              <a:buFontTx/>
              <a:buChar char="•"/>
            </a:pPr>
            <a:r>
              <a:rPr lang="en-US" sz="4800" dirty="0">
                <a:latin typeface="75 Helvetica Bold" charset="0"/>
                <a:ea typeface="ＭＳ Ｐゴシック" charset="0"/>
                <a:cs typeface="ＭＳ Ｐゴシック" charset="0"/>
              </a:rPr>
              <a:t>No significant difference between OLI and traditional students in the amount of time spent studying statistics outside of class</a:t>
            </a:r>
          </a:p>
          <a:p>
            <a:pPr eaLnBrk="1" hangingPunct="1">
              <a:spcBef>
                <a:spcPct val="0"/>
              </a:spcBef>
              <a:spcAft>
                <a:spcPts val="1800"/>
              </a:spcAft>
              <a:buFontTx/>
              <a:buChar char="•"/>
            </a:pPr>
            <a:r>
              <a:rPr lang="en-US" sz="4800" dirty="0">
                <a:latin typeface="75 Helvetica Bold" charset="0"/>
                <a:ea typeface="ＭＳ Ｐゴシック" charset="0"/>
                <a:cs typeface="ＭＳ Ｐゴシック" charset="0"/>
              </a:rPr>
              <a:t>No significant difference between OLI and traditional students in follow-up measures given 1+ semesters later</a:t>
            </a:r>
            <a:br>
              <a:rPr lang="en-US" sz="2100" dirty="0">
                <a:latin typeface="75 Helvetica Bold" charset="0"/>
                <a:ea typeface="ＭＳ Ｐゴシック" charset="0"/>
                <a:cs typeface="ＭＳ Ｐゴシック" charset="0"/>
              </a:rPr>
            </a:br>
            <a:br>
              <a:rPr lang="en-US" sz="2100" dirty="0">
                <a:latin typeface="75 Helvetica Bold" charset="0"/>
                <a:ea typeface="ＭＳ Ｐゴシック" charset="0"/>
                <a:cs typeface="ＭＳ Ｐゴシック" charset="0"/>
              </a:rPr>
            </a:br>
            <a:endParaRPr lang="en-US" sz="2100" dirty="0">
              <a:latin typeface="75 Helvetica Bold" charset="0"/>
              <a:ea typeface="ＭＳ Ｐゴシック" charset="0"/>
              <a:cs typeface="ＭＳ Ｐゴシック" charset="0"/>
            </a:endParaRPr>
          </a:p>
        </p:txBody>
      </p:sp>
      <p:sp>
        <p:nvSpPr>
          <p:cNvPr id="4" name="Rectangle 3"/>
          <p:cNvSpPr/>
          <p:nvPr/>
        </p:nvSpPr>
        <p:spPr>
          <a:xfrm>
            <a:off x="457200" y="5410200"/>
            <a:ext cx="8458200" cy="523220"/>
          </a:xfrm>
          <a:prstGeom prst="rect">
            <a:avLst/>
          </a:prstGeom>
        </p:spPr>
        <p:txBody>
          <a:bodyPr>
            <a:spAutoFit/>
          </a:bodyPr>
          <a:lstStyle/>
          <a:p>
            <a:pPr>
              <a:defRPr/>
            </a:pPr>
            <a:r>
              <a:rPr lang="en-US" sz="1400" dirty="0">
                <a:ln w="18000">
                  <a:noFill/>
                  <a:prstDash val="solid"/>
                  <a:miter lim="800000"/>
                </a:ln>
                <a:solidFill>
                  <a:schemeClr val="tx1">
                    <a:lumMod val="65000"/>
                    <a:lumOff val="35000"/>
                  </a:schemeClr>
                </a:solidFill>
                <a:latin typeface="Times" charset="0"/>
                <a:ea typeface="ＭＳ Ｐゴシック" charset="-128"/>
              </a:rPr>
              <a:t>M. Lovett, O. Meyer, &amp; C. </a:t>
            </a:r>
            <a:r>
              <a:rPr lang="en-US" sz="1400" dirty="0" err="1">
                <a:ln w="18000">
                  <a:noFill/>
                  <a:prstDash val="solid"/>
                  <a:miter lim="800000"/>
                </a:ln>
                <a:solidFill>
                  <a:schemeClr val="tx1">
                    <a:lumMod val="65000"/>
                    <a:lumOff val="35000"/>
                  </a:schemeClr>
                </a:solidFill>
                <a:latin typeface="Times" charset="0"/>
                <a:ea typeface="ＭＳ Ｐゴシック" charset="-128"/>
              </a:rPr>
              <a:t>Thille</a:t>
            </a:r>
            <a:r>
              <a:rPr lang="en-US" sz="1400" dirty="0">
                <a:ln w="18000">
                  <a:noFill/>
                  <a:prstDash val="solid"/>
                  <a:miter lim="800000"/>
                </a:ln>
                <a:solidFill>
                  <a:schemeClr val="tx1">
                    <a:lumMod val="65000"/>
                    <a:lumOff val="35000"/>
                  </a:schemeClr>
                </a:solidFill>
                <a:latin typeface="Times" charset="0"/>
                <a:ea typeface="ＭＳ Ｐゴシック" charset="-128"/>
              </a:rPr>
              <a:t>, C., “The Open Learning Initiative: Measuring the effectiveness of the OLI statistics course in accelerating student learning</a:t>
            </a:r>
            <a:r>
              <a:rPr lang="en-US" sz="1400" i="1" dirty="0">
                <a:ln w="18000">
                  <a:noFill/>
                  <a:prstDash val="solid"/>
                  <a:miter lim="800000"/>
                </a:ln>
                <a:solidFill>
                  <a:schemeClr val="tx1">
                    <a:lumMod val="65000"/>
                    <a:lumOff val="35000"/>
                  </a:schemeClr>
                </a:solidFill>
                <a:latin typeface="Times" charset="0"/>
                <a:ea typeface="ＭＳ Ｐゴシック" charset="-128"/>
              </a:rPr>
              <a:t>,” Journal of Interactive Media in Education</a:t>
            </a:r>
            <a:r>
              <a:rPr lang="en-US" sz="1400" dirty="0">
                <a:ln w="18000">
                  <a:noFill/>
                  <a:prstDash val="solid"/>
                  <a:miter lim="800000"/>
                </a:ln>
                <a:solidFill>
                  <a:schemeClr val="tx1">
                    <a:lumMod val="65000"/>
                    <a:lumOff val="35000"/>
                  </a:schemeClr>
                </a:solidFill>
                <a:latin typeface="Times" charset="0"/>
                <a:ea typeface="ＭＳ Ｐゴシック" charset="-128"/>
              </a:rPr>
              <a:t> (2008).</a:t>
            </a:r>
            <a:endParaRPr lang="en-US" sz="1400" dirty="0">
              <a:ln w="18000">
                <a:noFill/>
                <a:prstDash val="solid"/>
                <a:miter lim="800000"/>
              </a:ln>
              <a:solidFill>
                <a:schemeClr val="tx1">
                  <a:lumMod val="65000"/>
                  <a:lumOff val="35000"/>
                </a:schemeClr>
              </a:solidFill>
              <a:latin typeface="Times" charset="0"/>
              <a:ea typeface="Geneva" charset="0"/>
            </a:endParaRPr>
          </a:p>
        </p:txBody>
      </p:sp>
    </p:spTree>
    <p:extLst>
      <p:ext uri="{BB962C8B-B14F-4D97-AF65-F5344CB8AC3E}">
        <p14:creationId xmlns:p14="http://schemas.microsoft.com/office/powerpoint/2010/main" val="2806532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Results</a:t>
            </a:r>
          </a:p>
        </p:txBody>
      </p:sp>
      <p:pic>
        <p:nvPicPr>
          <p:cNvPr id="6" name="Picture 5"/>
          <p:cNvPicPr>
            <a:picLocks noChangeAspect="1"/>
          </p:cNvPicPr>
          <p:nvPr/>
        </p:nvPicPr>
        <p:blipFill>
          <a:blip r:embed="rId2"/>
          <a:stretch>
            <a:fillRect/>
          </a:stretch>
        </p:blipFill>
        <p:spPr>
          <a:xfrm>
            <a:off x="1219200" y="3810000"/>
            <a:ext cx="6705600" cy="2212577"/>
          </a:xfrm>
          <a:prstGeom prst="rect">
            <a:avLst/>
          </a:prstGeom>
        </p:spPr>
      </p:pic>
      <p:pic>
        <p:nvPicPr>
          <p:cNvPr id="7" name="Picture 6"/>
          <p:cNvPicPr>
            <a:picLocks noChangeAspect="1"/>
          </p:cNvPicPr>
          <p:nvPr/>
        </p:nvPicPr>
        <p:blipFill>
          <a:blip r:embed="rId3"/>
          <a:stretch>
            <a:fillRect/>
          </a:stretch>
        </p:blipFill>
        <p:spPr>
          <a:xfrm>
            <a:off x="1219200" y="1143000"/>
            <a:ext cx="7162800" cy="2377754"/>
          </a:xfrm>
          <a:prstGeom prst="rect">
            <a:avLst/>
          </a:prstGeom>
        </p:spPr>
      </p:pic>
    </p:spTree>
    <p:extLst>
      <p:ext uri="{BB962C8B-B14F-4D97-AF65-F5344CB8AC3E}">
        <p14:creationId xmlns:p14="http://schemas.microsoft.com/office/powerpoint/2010/main" val="3630620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a:xfrm>
            <a:off x="685800" y="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atin typeface="Times" charset="0"/>
                <a:ea typeface="ＭＳ Ｐゴシック" charset="0"/>
                <a:cs typeface="ＭＳ Ｐゴシック" charset="0"/>
              </a:rPr>
              <a:t>Other Class Results</a:t>
            </a:r>
          </a:p>
        </p:txBody>
      </p:sp>
      <p:sp>
        <p:nvSpPr>
          <p:cNvPr id="30724" name="Rectangle 2"/>
          <p:cNvSpPr>
            <a:spLocks noGrp="1" noChangeArrowheads="1"/>
          </p:cNvSpPr>
          <p:nvPr>
            <p:ph idx="1"/>
          </p:nvPr>
        </p:nvSpPr>
        <p:spPr bwMode="auto">
          <a:xfrm>
            <a:off x="381000" y="762000"/>
            <a:ext cx="8382000" cy="5257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2500" lnSpcReduction="10000"/>
          </a:bodyPr>
          <a:lstStyle/>
          <a:p>
            <a:pPr>
              <a:lnSpc>
                <a:spcPct val="95000"/>
              </a:lnSpc>
            </a:pPr>
            <a:endParaRPr lang="en-US" sz="800" dirty="0">
              <a:latin typeface="75 Helvetica Bold" charset="0"/>
              <a:ea typeface="ＭＳ Ｐゴシック" charset="0"/>
              <a:cs typeface="ＭＳ Ｐゴシック" charset="0"/>
            </a:endParaRPr>
          </a:p>
          <a:p>
            <a:pPr>
              <a:lnSpc>
                <a:spcPct val="95000"/>
              </a:lnSpc>
              <a:buFont typeface="Wingdings" charset="0"/>
              <a:buChar char="§"/>
            </a:pPr>
            <a:r>
              <a:rPr lang="en-US" sz="2400" dirty="0">
                <a:latin typeface="75 Helvetica Bold" charset="0"/>
                <a:ea typeface="ＭＳ Ｐゴシック" charset="0"/>
                <a:cs typeface="ＭＳ Ｐゴシック" charset="0"/>
              </a:rPr>
              <a:t>Large Public University: OLI Online vs. traditional.  OLI 99% completion rate </a:t>
            </a:r>
            <a:r>
              <a:rPr lang="en-US" sz="2400" dirty="0" err="1">
                <a:latin typeface="75 Helvetica Bold" charset="0"/>
                <a:ea typeface="ＭＳ Ｐゴシック" charset="0"/>
                <a:cs typeface="ＭＳ Ｐゴシック" charset="0"/>
              </a:rPr>
              <a:t>vs</a:t>
            </a:r>
            <a:r>
              <a:rPr lang="en-US" sz="2400" dirty="0">
                <a:latin typeface="75 Helvetica Bold" charset="0"/>
                <a:ea typeface="ＭＳ Ｐゴシック" charset="0"/>
                <a:cs typeface="ＭＳ Ｐゴシック" charset="0"/>
              </a:rPr>
              <a:t> 41% completion rate traditional. </a:t>
            </a:r>
            <a:br>
              <a:rPr lang="en-US" sz="2400" dirty="0">
                <a:latin typeface="75 Helvetica Bold" charset="0"/>
                <a:ea typeface="ＭＳ Ｐゴシック" charset="0"/>
                <a:cs typeface="ＭＳ Ｐゴシック" charset="0"/>
              </a:rPr>
            </a:br>
            <a:endParaRPr lang="en-US" sz="2400" dirty="0">
              <a:latin typeface="75 Helvetica Bold" charset="0"/>
              <a:ea typeface="ＭＳ Ｐゴシック" charset="0"/>
              <a:cs typeface="ＭＳ Ｐゴシック" charset="0"/>
            </a:endParaRPr>
          </a:p>
          <a:p>
            <a:pPr>
              <a:lnSpc>
                <a:spcPct val="95000"/>
              </a:lnSpc>
              <a:buFont typeface="Wingdings" charset="0"/>
              <a:buChar char="§"/>
            </a:pPr>
            <a:r>
              <a:rPr lang="en-US" sz="2400" dirty="0">
                <a:latin typeface="75 Helvetica Bold" charset="0"/>
                <a:ea typeface="ＭＳ Ｐゴシック" charset="0"/>
                <a:cs typeface="ＭＳ Ｐゴシック" charset="0"/>
              </a:rPr>
              <a:t>Community College accelerated learning study in Logic: An instructor with minimal experience in logic. Students obtained high levels of performance on more advanced content (~33%) not covered in traditional instruction. </a:t>
            </a:r>
            <a:br>
              <a:rPr lang="en-US" sz="2400" dirty="0">
                <a:latin typeface="75 Helvetica Bold" charset="0"/>
                <a:ea typeface="ＭＳ Ｐゴシック" charset="0"/>
                <a:cs typeface="ＭＳ Ｐゴシック" charset="0"/>
              </a:rPr>
            </a:br>
            <a:endParaRPr lang="en-US" sz="2400" dirty="0">
              <a:latin typeface="75 Helvetica Bold" charset="0"/>
              <a:ea typeface="ＭＳ Ｐゴシック" charset="0"/>
              <a:cs typeface="ＭＳ Ｐゴシック" charset="0"/>
            </a:endParaRPr>
          </a:p>
          <a:p>
            <a:pPr>
              <a:lnSpc>
                <a:spcPct val="95000"/>
              </a:lnSpc>
              <a:buFont typeface="Wingdings" charset="0"/>
              <a:buChar char="§"/>
            </a:pPr>
            <a:r>
              <a:rPr lang="en-US" sz="2400" dirty="0">
                <a:latin typeface="75 Helvetica Bold" charset="0"/>
                <a:ea typeface="ＭＳ Ｐゴシック" charset="0"/>
                <a:cs typeface="ＭＳ Ｐゴシック" charset="0"/>
              </a:rPr>
              <a:t>OLI stoichiometry course:</a:t>
            </a:r>
            <a:r>
              <a:rPr lang="en-US" sz="2000" dirty="0">
                <a:latin typeface="75 Helvetica Bold" charset="0"/>
                <a:ea typeface="ＭＳ Ｐゴシック" charset="0"/>
                <a:cs typeface="ＭＳ Ｐゴシック" charset="0"/>
              </a:rPr>
              <a:t> </a:t>
            </a:r>
            <a:r>
              <a:rPr lang="en-US" sz="2400" dirty="0">
                <a:latin typeface="75 Helvetica Bold" charset="0"/>
                <a:ea typeface="ＭＳ Ｐゴシック" charset="0"/>
                <a:cs typeface="ＭＳ Ｐゴシック" charset="0"/>
              </a:rPr>
              <a:t>The number of interactions with the virtual lab outweighed ALL other factors including gender and SAT score as the predictor of positive learning outcome.</a:t>
            </a:r>
            <a:br>
              <a:rPr lang="en-US" sz="2400" dirty="0">
                <a:latin typeface="75 Helvetica Bold" charset="0"/>
                <a:ea typeface="ＭＳ Ｐゴシック" charset="0"/>
                <a:cs typeface="ＭＳ Ｐゴシック" charset="0"/>
              </a:rPr>
            </a:br>
            <a:endParaRPr lang="en-US" sz="2400" dirty="0">
              <a:latin typeface="75 Helvetica Bold" charset="0"/>
              <a:ea typeface="ＭＳ Ｐゴシック" charset="0"/>
              <a:cs typeface="ＭＳ Ｐゴシック" charset="0"/>
            </a:endParaRPr>
          </a:p>
          <a:p>
            <a:pPr>
              <a:lnSpc>
                <a:spcPct val="95000"/>
              </a:lnSpc>
              <a:buFont typeface="Wingdings" charset="0"/>
              <a:buChar char="§"/>
            </a:pPr>
            <a:r>
              <a:rPr lang="en-US" dirty="0">
                <a:latin typeface="75 Helvetica Bold" charset="0"/>
                <a:ea typeface="ＭＳ Ｐゴシック" charset="0"/>
                <a:cs typeface="ＭＳ Ｐゴシック" charset="0"/>
              </a:rPr>
              <a:t>Community College studies effectiveness in gateway courses depending on faculty use. Hybrid use as/more effective.</a:t>
            </a:r>
          </a:p>
          <a:p>
            <a:pPr>
              <a:lnSpc>
                <a:spcPct val="95000"/>
              </a:lnSpc>
              <a:buFont typeface="Wingdings" charset="0"/>
              <a:buChar char="§"/>
            </a:pPr>
            <a:endParaRPr lang="en-US" dirty="0">
              <a:latin typeface="75 Helvetica Bold" charset="0"/>
              <a:ea typeface="ＭＳ Ｐゴシック" charset="0"/>
              <a:cs typeface="ＭＳ Ｐゴシック" charset="0"/>
            </a:endParaRPr>
          </a:p>
          <a:p>
            <a:pPr>
              <a:lnSpc>
                <a:spcPct val="95000"/>
              </a:lnSpc>
              <a:buFont typeface="Wingdings" charset="0"/>
              <a:buChar char="§"/>
            </a:pPr>
            <a:r>
              <a:rPr lang="en-US" sz="2400" dirty="0">
                <a:latin typeface="75 Helvetica Bold" charset="0"/>
                <a:ea typeface="ＭＳ Ｐゴシック" charset="0"/>
                <a:cs typeface="ＭＳ Ｐゴシック" charset="0"/>
              </a:rPr>
              <a:t> </a:t>
            </a:r>
            <a:r>
              <a:rPr lang="en-US" dirty="0">
                <a:latin typeface="75 Helvetica Bold" charset="0"/>
                <a:ea typeface="ＭＳ Ｐゴシック" charset="0"/>
                <a:cs typeface="ＭＳ Ｐゴシック" charset="0"/>
              </a:rPr>
              <a:t>OLI use in Psychology MOOC: OLI-use group shows improved retention and outcomes.  OLI activities 6x more effective</a:t>
            </a:r>
            <a:endParaRPr lang="en-US" sz="2400" dirty="0">
              <a:latin typeface="75 Helvetica Bold" charset="0"/>
              <a:ea typeface="ＭＳ Ｐゴシック" charset="0"/>
              <a:cs typeface="ＭＳ Ｐゴシック" charset="0"/>
            </a:endParaRPr>
          </a:p>
          <a:p>
            <a:pPr>
              <a:lnSpc>
                <a:spcPct val="95000"/>
              </a:lnSpc>
              <a:buFont typeface="Wingdings" charset="0"/>
              <a:buChar char="§"/>
            </a:pPr>
            <a:endParaRPr lang="en-US" sz="2400" dirty="0">
              <a:latin typeface="75 Helvetica Bold" charset="0"/>
              <a:ea typeface="ＭＳ Ｐゴシック" charset="0"/>
              <a:cs typeface="ＭＳ Ｐゴシック" charset="0"/>
            </a:endParaRPr>
          </a:p>
        </p:txBody>
      </p:sp>
    </p:spTree>
    <p:extLst>
      <p:ext uri="{BB962C8B-B14F-4D97-AF65-F5344CB8AC3E}">
        <p14:creationId xmlns:p14="http://schemas.microsoft.com/office/powerpoint/2010/main" val="32244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F9B14-8230-124F-A3F3-125B8D78C59C}"/>
              </a:ext>
            </a:extLst>
          </p:cNvPr>
          <p:cNvSpPr>
            <a:spLocks noGrp="1"/>
          </p:cNvSpPr>
          <p:nvPr>
            <p:ph type="title"/>
          </p:nvPr>
        </p:nvSpPr>
        <p:spPr/>
        <p:txBody>
          <a:bodyPr/>
          <a:lstStyle/>
          <a:p>
            <a:r>
              <a:rPr lang="en-US" dirty="0"/>
              <a:t>Learning Data and Analytics</a:t>
            </a:r>
          </a:p>
        </p:txBody>
      </p:sp>
    </p:spTree>
    <p:extLst>
      <p:ext uri="{BB962C8B-B14F-4D97-AF65-F5344CB8AC3E}">
        <p14:creationId xmlns:p14="http://schemas.microsoft.com/office/powerpoint/2010/main" val="381624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0"/>
            <a:ext cx="8229600" cy="533400"/>
          </a:xfrm>
        </p:spPr>
        <p:txBody>
          <a:bodyPr>
            <a:noAutofit/>
          </a:bodyPr>
          <a:lstStyle/>
          <a:p>
            <a:r>
              <a:rPr lang="en-US" sz="4800" b="1" dirty="0"/>
              <a:t>CMU as a hub</a:t>
            </a:r>
          </a:p>
        </p:txBody>
      </p:sp>
      <p:pic>
        <p:nvPicPr>
          <p:cNvPr id="4" name="Picture 3" descr="logo.jpg"/>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5486400" y="3886200"/>
            <a:ext cx="2615560" cy="1742273"/>
          </a:xfrm>
          <a:prstGeom prst="rect">
            <a:avLst/>
          </a:prstGeom>
        </p:spPr>
      </p:pic>
      <p:pic>
        <p:nvPicPr>
          <p:cNvPr id="5" name="Picture 4"/>
          <p:cNvPicPr>
            <a:picLocks noChangeAspect="1"/>
          </p:cNvPicPr>
          <p:nvPr/>
        </p:nvPicPr>
        <p:blipFill rotWithShape="1">
          <a:blip r:embed="rId4">
            <a:alphaModFix amt="30000"/>
          </a:blip>
          <a:srcRect t="22223" r="2116" b="18254"/>
          <a:stretch/>
        </p:blipFill>
        <p:spPr>
          <a:xfrm>
            <a:off x="381000" y="1447800"/>
            <a:ext cx="2349500" cy="952500"/>
          </a:xfrm>
          <a:prstGeom prst="rect">
            <a:avLst/>
          </a:prstGeom>
        </p:spPr>
      </p:pic>
      <p:pic>
        <p:nvPicPr>
          <p:cNvPr id="6" name="Picture 5"/>
          <p:cNvPicPr>
            <a:picLocks noChangeAspect="1"/>
          </p:cNvPicPr>
          <p:nvPr/>
        </p:nvPicPr>
        <p:blipFill>
          <a:blip r:embed="rId5">
            <a:alphaModFix amt="30000"/>
          </a:blip>
          <a:stretch>
            <a:fillRect/>
          </a:stretch>
        </p:blipFill>
        <p:spPr>
          <a:xfrm>
            <a:off x="6172200" y="1447800"/>
            <a:ext cx="685800" cy="1236784"/>
          </a:xfrm>
          <a:prstGeom prst="rect">
            <a:avLst/>
          </a:prstGeom>
        </p:spPr>
      </p:pic>
      <p:pic>
        <p:nvPicPr>
          <p:cNvPr id="7" name="Picture 6"/>
          <p:cNvPicPr>
            <a:picLocks noChangeAspect="1"/>
          </p:cNvPicPr>
          <p:nvPr/>
        </p:nvPicPr>
        <p:blipFill>
          <a:blip r:embed="rId6">
            <a:alphaModFix amt="30000"/>
          </a:blip>
          <a:stretch>
            <a:fillRect/>
          </a:stretch>
        </p:blipFill>
        <p:spPr>
          <a:xfrm>
            <a:off x="4953000" y="457200"/>
            <a:ext cx="2679700" cy="677419"/>
          </a:xfrm>
          <a:prstGeom prst="rect">
            <a:avLst/>
          </a:prstGeom>
        </p:spPr>
      </p:pic>
      <p:pic>
        <p:nvPicPr>
          <p:cNvPr id="8" name="Picture 7"/>
          <p:cNvPicPr>
            <a:picLocks noChangeAspect="1"/>
          </p:cNvPicPr>
          <p:nvPr/>
        </p:nvPicPr>
        <p:blipFill>
          <a:blip r:embed="rId7">
            <a:alphaModFix amt="30000"/>
          </a:blip>
          <a:stretch>
            <a:fillRect/>
          </a:stretch>
        </p:blipFill>
        <p:spPr>
          <a:xfrm>
            <a:off x="457200" y="3200400"/>
            <a:ext cx="1676400" cy="1057542"/>
          </a:xfrm>
          <a:prstGeom prst="rect">
            <a:avLst/>
          </a:prstGeom>
        </p:spPr>
      </p:pic>
      <p:pic>
        <p:nvPicPr>
          <p:cNvPr id="9" name="Picture 8" descr="cclogo.png"/>
          <p:cNvPicPr>
            <a:picLocks noChangeAspect="1"/>
          </p:cNvPicPr>
          <p:nvPr/>
        </p:nvPicPr>
        <p:blipFill>
          <a:blip r:embed="rId8">
            <a:alphaModFix amt="47000"/>
            <a:extLst>
              <a:ext uri="{28A0092B-C50C-407E-A947-70E740481C1C}">
                <a14:useLocalDpi xmlns:a14="http://schemas.microsoft.com/office/drawing/2010/main" val="0"/>
              </a:ext>
            </a:extLst>
          </a:blip>
          <a:stretch>
            <a:fillRect/>
          </a:stretch>
        </p:blipFill>
        <p:spPr>
          <a:xfrm>
            <a:off x="3657600" y="1676400"/>
            <a:ext cx="1752600" cy="627008"/>
          </a:xfrm>
          <a:prstGeom prst="rect">
            <a:avLst/>
          </a:prstGeom>
        </p:spPr>
      </p:pic>
      <p:pic>
        <p:nvPicPr>
          <p:cNvPr id="10" name="Picture 9" descr="eberlylogo-big.png"/>
          <p:cNvPicPr>
            <a:picLocks noChangeAspect="1"/>
          </p:cNvPicPr>
          <p:nvPr/>
        </p:nvPicPr>
        <p:blipFill>
          <a:blip r:embed="rId9" cstate="print">
            <a:alphaModFix amt="30000"/>
            <a:extLst>
              <a:ext uri="{28A0092B-C50C-407E-A947-70E740481C1C}">
                <a14:useLocalDpi xmlns:a14="http://schemas.microsoft.com/office/drawing/2010/main" val="0"/>
              </a:ext>
            </a:extLst>
          </a:blip>
          <a:stretch>
            <a:fillRect/>
          </a:stretch>
        </p:blipFill>
        <p:spPr>
          <a:xfrm>
            <a:off x="152400" y="268261"/>
            <a:ext cx="3276600" cy="874739"/>
          </a:xfrm>
          <a:prstGeom prst="rect">
            <a:avLst/>
          </a:prstGeom>
        </p:spPr>
      </p:pic>
      <p:pic>
        <p:nvPicPr>
          <p:cNvPr id="11" name="Picture 10"/>
          <p:cNvPicPr>
            <a:picLocks noChangeAspect="1"/>
          </p:cNvPicPr>
          <p:nvPr/>
        </p:nvPicPr>
        <p:blipFill>
          <a:blip r:embed="rId10">
            <a:alphaModFix amt="30000"/>
          </a:blip>
          <a:stretch>
            <a:fillRect/>
          </a:stretch>
        </p:blipFill>
        <p:spPr>
          <a:xfrm>
            <a:off x="304800" y="5486400"/>
            <a:ext cx="2565400" cy="438256"/>
          </a:xfrm>
          <a:prstGeom prst="rect">
            <a:avLst/>
          </a:prstGeom>
        </p:spPr>
      </p:pic>
      <p:pic>
        <p:nvPicPr>
          <p:cNvPr id="13" name="Picture 1" descr="OLI-WISEimages-DDL.pdf">
            <a:hlinkClick r:id="rId11" action="ppaction://hlinkfile"/>
          </p:cNvPr>
          <p:cNvPicPr>
            <a:picLocks noChangeAspect="1"/>
          </p:cNvPicPr>
          <p:nvPr/>
        </p:nvPicPr>
        <p:blipFill>
          <a:blip r:embed="rId12">
            <a:alphaModFix amt="45000"/>
            <a:extLst>
              <a:ext uri="{28A0092B-C50C-407E-A947-70E740481C1C}">
                <a14:useLocalDpi xmlns:a14="http://schemas.microsoft.com/office/drawing/2010/main" val="0"/>
              </a:ext>
            </a:extLst>
          </a:blip>
          <a:srcRect r="3842" b="6879"/>
          <a:stretch>
            <a:fillRect/>
          </a:stretch>
        </p:blipFill>
        <p:spPr bwMode="auto">
          <a:xfrm>
            <a:off x="7239000" y="2971800"/>
            <a:ext cx="1397000" cy="94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3">
            <a:alphaModFix amt="30000"/>
          </a:blip>
          <a:stretch>
            <a:fillRect/>
          </a:stretch>
        </p:blipFill>
        <p:spPr>
          <a:xfrm>
            <a:off x="3810000" y="5413069"/>
            <a:ext cx="5181600" cy="682931"/>
          </a:xfrm>
          <a:prstGeom prst="rect">
            <a:avLst/>
          </a:prstGeom>
        </p:spPr>
      </p:pic>
      <p:pic>
        <p:nvPicPr>
          <p:cNvPr id="14" name="Picture 13"/>
          <p:cNvPicPr>
            <a:picLocks noChangeAspect="1"/>
          </p:cNvPicPr>
          <p:nvPr/>
        </p:nvPicPr>
        <p:blipFill>
          <a:blip r:embed="rId14">
            <a:alphaModFix amt="30000"/>
          </a:blip>
          <a:stretch>
            <a:fillRect/>
          </a:stretch>
        </p:blipFill>
        <p:spPr>
          <a:xfrm>
            <a:off x="1752600" y="3962400"/>
            <a:ext cx="1938448" cy="454197"/>
          </a:xfrm>
          <a:prstGeom prst="rect">
            <a:avLst/>
          </a:prstGeom>
        </p:spPr>
      </p:pic>
      <p:pic>
        <p:nvPicPr>
          <p:cNvPr id="15" name="Picture 14"/>
          <p:cNvPicPr>
            <a:picLocks noChangeAspect="1"/>
          </p:cNvPicPr>
          <p:nvPr/>
        </p:nvPicPr>
        <p:blipFill>
          <a:blip r:embed="rId15">
            <a:alphaModFix amt="30000"/>
          </a:blip>
          <a:stretch>
            <a:fillRect/>
          </a:stretch>
        </p:blipFill>
        <p:spPr>
          <a:xfrm>
            <a:off x="381000" y="2438400"/>
            <a:ext cx="1735680" cy="867840"/>
          </a:xfrm>
          <a:prstGeom prst="rect">
            <a:avLst/>
          </a:prstGeom>
        </p:spPr>
      </p:pic>
      <p:pic>
        <p:nvPicPr>
          <p:cNvPr id="16" name="Picture 15"/>
          <p:cNvPicPr>
            <a:picLocks noChangeAspect="1"/>
          </p:cNvPicPr>
          <p:nvPr/>
        </p:nvPicPr>
        <p:blipFill>
          <a:blip r:embed="rId16">
            <a:alphaModFix amt="30000"/>
          </a:blip>
          <a:stretch>
            <a:fillRect/>
          </a:stretch>
        </p:blipFill>
        <p:spPr>
          <a:xfrm>
            <a:off x="2590800" y="2438400"/>
            <a:ext cx="1540714" cy="396343"/>
          </a:xfrm>
          <a:prstGeom prst="rect">
            <a:avLst/>
          </a:prstGeom>
        </p:spPr>
      </p:pic>
      <p:grpSp>
        <p:nvGrpSpPr>
          <p:cNvPr id="18" name="Group 17"/>
          <p:cNvGrpSpPr/>
          <p:nvPr/>
        </p:nvGrpSpPr>
        <p:grpSpPr>
          <a:xfrm>
            <a:off x="7620000" y="533400"/>
            <a:ext cx="1298501" cy="1363669"/>
            <a:chOff x="597120" y="4062980"/>
            <a:chExt cx="1298501" cy="1363669"/>
          </a:xfrm>
        </p:grpSpPr>
        <p:pic>
          <p:nvPicPr>
            <p:cNvPr id="19" name="Picture 18"/>
            <p:cNvPicPr>
              <a:picLocks noChangeAspect="1"/>
            </p:cNvPicPr>
            <p:nvPr/>
          </p:nvPicPr>
          <p:blipFill>
            <a:blip r:embed="rId17">
              <a:lum bright="70000" contrast="-70000"/>
              <a:alphaModFix amt="30000"/>
            </a:blip>
            <a:stretch>
              <a:fillRect/>
            </a:stretch>
          </p:blipFill>
          <p:spPr>
            <a:xfrm>
              <a:off x="738345" y="4062980"/>
              <a:ext cx="1090456" cy="1363669"/>
            </a:xfrm>
            <a:prstGeom prst="rect">
              <a:avLst/>
            </a:prstGeom>
          </p:spPr>
        </p:pic>
        <p:sp>
          <p:nvSpPr>
            <p:cNvPr id="20" name="TextBox 19"/>
            <p:cNvSpPr txBox="1"/>
            <p:nvPr/>
          </p:nvSpPr>
          <p:spPr>
            <a:xfrm>
              <a:off x="597120" y="4375483"/>
              <a:ext cx="1298501" cy="861774"/>
            </a:xfrm>
            <a:prstGeom prst="rect">
              <a:avLst/>
            </a:prstGeom>
            <a:noFill/>
          </p:spPr>
          <p:txBody>
            <a:bodyPr wrap="square" rtlCol="0">
              <a:spAutoFit/>
            </a:bodyPr>
            <a:lstStyle/>
            <a:p>
              <a:pPr algn="ctr"/>
              <a:r>
                <a:rPr lang="en-US" dirty="0">
                  <a:solidFill>
                    <a:schemeClr val="bg1">
                      <a:lumMod val="75000"/>
                    </a:schemeClr>
                  </a:solidFill>
                </a:rPr>
                <a:t>DANCE</a:t>
              </a:r>
              <a:br>
                <a:rPr lang="en-US" dirty="0">
                  <a:solidFill>
                    <a:schemeClr val="bg1">
                      <a:lumMod val="75000"/>
                    </a:schemeClr>
                  </a:solidFill>
                </a:rPr>
              </a:br>
              <a:r>
                <a:rPr lang="en-US" sz="800" dirty="0">
                  <a:solidFill>
                    <a:schemeClr val="bg1">
                      <a:lumMod val="75000"/>
                    </a:schemeClr>
                  </a:solidFill>
                </a:rPr>
                <a:t>Discourse Affordances </a:t>
              </a:r>
              <a:br>
                <a:rPr lang="en-US" sz="800" dirty="0">
                  <a:solidFill>
                    <a:schemeClr val="bg1">
                      <a:lumMod val="75000"/>
                    </a:schemeClr>
                  </a:solidFill>
                </a:rPr>
              </a:br>
              <a:r>
                <a:rPr lang="en-US" sz="800" dirty="0">
                  <a:solidFill>
                    <a:schemeClr val="bg1">
                      <a:lumMod val="75000"/>
                    </a:schemeClr>
                  </a:solidFill>
                </a:rPr>
                <a:t>for Natural Collaborative </a:t>
              </a:r>
            </a:p>
            <a:p>
              <a:pPr algn="ctr"/>
              <a:r>
                <a:rPr lang="en-US" sz="800" dirty="0">
                  <a:solidFill>
                    <a:schemeClr val="bg1">
                      <a:lumMod val="75000"/>
                    </a:schemeClr>
                  </a:solidFill>
                </a:rPr>
                <a:t>Exchange</a:t>
              </a:r>
              <a:endParaRPr lang="en-US" dirty="0">
                <a:solidFill>
                  <a:schemeClr val="bg1">
                    <a:lumMod val="75000"/>
                  </a:schemeClr>
                </a:solidFill>
              </a:endParaRPr>
            </a:p>
          </p:txBody>
        </p:sp>
      </p:grpSp>
      <p:pic>
        <p:nvPicPr>
          <p:cNvPr id="21" name="Content Placeholder 5" descr="Idea.jpg"/>
          <p:cNvPicPr>
            <a:picLocks noGrp="1" noChangeAspect="1"/>
          </p:cNvPicPr>
          <p:nvPr>
            <p:ph sz="half" idx="1"/>
          </p:nvPr>
        </p:nvPicPr>
        <p:blipFill>
          <a:blip r:embed="rId18" cstate="print">
            <a:alphaModFix amt="30000"/>
            <a:extLst>
              <a:ext uri="{28A0092B-C50C-407E-A947-70E740481C1C}">
                <a14:useLocalDpi xmlns:a14="http://schemas.microsoft.com/office/drawing/2010/main" val="0"/>
              </a:ext>
            </a:extLst>
          </a:blip>
          <a:srcRect t="18571" b="18571"/>
          <a:stretch>
            <a:fillRect/>
          </a:stretch>
        </p:blipFill>
        <p:spPr>
          <a:xfrm>
            <a:off x="4953000" y="2286000"/>
            <a:ext cx="945573" cy="594360"/>
          </a:xfrm>
        </p:spPr>
      </p:pic>
      <p:pic>
        <p:nvPicPr>
          <p:cNvPr id="22" name="Picture 21"/>
          <p:cNvPicPr>
            <a:picLocks noChangeAspect="1"/>
          </p:cNvPicPr>
          <p:nvPr/>
        </p:nvPicPr>
        <p:blipFill>
          <a:blip r:embed="rId19">
            <a:alphaModFix amt="30000"/>
          </a:blip>
          <a:stretch>
            <a:fillRect/>
          </a:stretch>
        </p:blipFill>
        <p:spPr>
          <a:xfrm>
            <a:off x="8229600" y="4343400"/>
            <a:ext cx="685800" cy="618711"/>
          </a:xfrm>
          <a:prstGeom prst="rect">
            <a:avLst/>
          </a:prstGeom>
        </p:spPr>
      </p:pic>
      <p:pic>
        <p:nvPicPr>
          <p:cNvPr id="23" name="Content Placeholder 12"/>
          <p:cNvPicPr>
            <a:picLocks noChangeAspect="1"/>
          </p:cNvPicPr>
          <p:nvPr/>
        </p:nvPicPr>
        <p:blipFill>
          <a:blip r:embed="rId20">
            <a:alphaModFix amt="50000"/>
            <a:extLst>
              <a:ext uri="{BEBA8EAE-BF5A-486C-A8C5-ECC9F3942E4B}">
                <a14:imgProps xmlns:a14="http://schemas.microsoft.com/office/drawing/2010/main">
                  <a14:imgLayer r:embed="rId21">
                    <a14:imgEffect>
                      <a14:brightnessContrast bright="-40000" contrast="-40000"/>
                    </a14:imgEffect>
                  </a14:imgLayer>
                </a14:imgProps>
              </a:ext>
            </a:extLst>
          </a:blip>
          <a:srcRect l="-39643" r="-39643"/>
          <a:stretch>
            <a:fillRect/>
          </a:stretch>
        </p:blipFill>
        <p:spPr>
          <a:xfrm>
            <a:off x="2971800" y="304800"/>
            <a:ext cx="2332677" cy="1466254"/>
          </a:xfrm>
          <a:prstGeom prst="rect">
            <a:avLst/>
          </a:prstGeom>
        </p:spPr>
      </p:pic>
      <p:pic>
        <p:nvPicPr>
          <p:cNvPr id="24" name="Picture 23"/>
          <p:cNvPicPr>
            <a:picLocks noChangeAspect="1"/>
          </p:cNvPicPr>
          <p:nvPr/>
        </p:nvPicPr>
        <p:blipFill>
          <a:blip r:embed="rId22">
            <a:alphaModFix amt="30000"/>
          </a:blip>
          <a:stretch>
            <a:fillRect/>
          </a:stretch>
        </p:blipFill>
        <p:spPr>
          <a:xfrm>
            <a:off x="2209800" y="4800600"/>
            <a:ext cx="1517121" cy="432340"/>
          </a:xfrm>
          <a:prstGeom prst="rect">
            <a:avLst/>
          </a:prstGeom>
        </p:spPr>
      </p:pic>
      <p:pic>
        <p:nvPicPr>
          <p:cNvPr id="25" name="Picture 24"/>
          <p:cNvPicPr>
            <a:picLocks noChangeAspect="1"/>
          </p:cNvPicPr>
          <p:nvPr/>
        </p:nvPicPr>
        <p:blipFill>
          <a:blip r:embed="rId23">
            <a:alphaModFix amt="30000"/>
          </a:blip>
          <a:stretch>
            <a:fillRect/>
          </a:stretch>
        </p:blipFill>
        <p:spPr>
          <a:xfrm>
            <a:off x="487613" y="4533900"/>
            <a:ext cx="960187" cy="495300"/>
          </a:xfrm>
          <a:prstGeom prst="rect">
            <a:avLst/>
          </a:prstGeom>
        </p:spPr>
      </p:pic>
      <p:pic>
        <p:nvPicPr>
          <p:cNvPr id="26" name="Picture 11" descr="articulab.png"/>
          <p:cNvPicPr>
            <a:picLocks noChangeAspect="1"/>
          </p:cNvPicPr>
          <p:nvPr/>
        </p:nvPicPr>
        <p:blipFill>
          <a:blip r:embed="rId24">
            <a:alphaModFix amt="30000"/>
            <a:extLst>
              <a:ext uri="{28A0092B-C50C-407E-A947-70E740481C1C}">
                <a14:useLocalDpi xmlns:a14="http://schemas.microsoft.com/office/drawing/2010/main" val="0"/>
              </a:ext>
            </a:extLst>
          </a:blip>
          <a:srcRect/>
          <a:stretch>
            <a:fillRect/>
          </a:stretch>
        </p:blipFill>
        <p:spPr bwMode="auto">
          <a:xfrm>
            <a:off x="7086600" y="2286000"/>
            <a:ext cx="19812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5"/>
          <p:cNvPicPr>
            <a:picLocks noChangeAspect="1"/>
          </p:cNvPicPr>
          <p:nvPr/>
        </p:nvPicPr>
        <p:blipFill>
          <a:blip r:embed="rId25">
            <a:alphaModFix amt="30000"/>
            <a:extLst>
              <a:ext uri="{28A0092B-C50C-407E-A947-70E740481C1C}">
                <a14:useLocalDpi xmlns:a14="http://schemas.microsoft.com/office/drawing/2010/main" val="0"/>
              </a:ext>
            </a:extLst>
          </a:blip>
          <a:srcRect/>
          <a:stretch>
            <a:fillRect/>
          </a:stretch>
        </p:blipFill>
        <p:spPr bwMode="auto">
          <a:xfrm>
            <a:off x="4038600" y="4038600"/>
            <a:ext cx="1371600" cy="865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953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FC0FD-BC7D-5C47-9164-B5062951226F}"/>
              </a:ext>
            </a:extLst>
          </p:cNvPr>
          <p:cNvSpPr>
            <a:spLocks noGrp="1"/>
          </p:cNvSpPr>
          <p:nvPr>
            <p:ph type="title"/>
          </p:nvPr>
        </p:nvSpPr>
        <p:spPr/>
        <p:txBody>
          <a:bodyPr>
            <a:noAutofit/>
          </a:bodyPr>
          <a:lstStyle/>
          <a:p>
            <a:r>
              <a:rPr lang="en-US" dirty="0"/>
              <a:t>Instrumented</a:t>
            </a:r>
          </a:p>
        </p:txBody>
      </p:sp>
      <p:pic>
        <p:nvPicPr>
          <p:cNvPr id="6" name="Content Placeholder 5">
            <a:extLst>
              <a:ext uri="{FF2B5EF4-FFF2-40B4-BE49-F238E27FC236}">
                <a16:creationId xmlns:a16="http://schemas.microsoft.com/office/drawing/2014/main" id="{0924DF4F-92D2-DE4B-B104-7EC6D64B53AE}"/>
              </a:ext>
            </a:extLst>
          </p:cNvPr>
          <p:cNvPicPr>
            <a:picLocks noGrp="1" noChangeAspect="1"/>
          </p:cNvPicPr>
          <p:nvPr>
            <p:ph idx="1"/>
          </p:nvPr>
        </p:nvPicPr>
        <p:blipFill>
          <a:blip r:embed="rId2"/>
          <a:stretch>
            <a:fillRect/>
          </a:stretch>
        </p:blipFill>
        <p:spPr>
          <a:xfrm>
            <a:off x="827088" y="1371600"/>
            <a:ext cx="3810000" cy="3810000"/>
          </a:xfrm>
          <a:prstGeom prst="rect">
            <a:avLst/>
          </a:prstGeom>
        </p:spPr>
      </p:pic>
      <p:sp>
        <p:nvSpPr>
          <p:cNvPr id="5" name="Content Placeholder 4">
            <a:extLst>
              <a:ext uri="{FF2B5EF4-FFF2-40B4-BE49-F238E27FC236}">
                <a16:creationId xmlns:a16="http://schemas.microsoft.com/office/drawing/2014/main" id="{574C1C50-FB33-7549-801E-76A338FDFEE7}"/>
              </a:ext>
            </a:extLst>
          </p:cNvPr>
          <p:cNvSpPr>
            <a:spLocks noGrp="1"/>
          </p:cNvSpPr>
          <p:nvPr>
            <p:ph sz="half" idx="4294967295"/>
          </p:nvPr>
        </p:nvSpPr>
        <p:spPr>
          <a:xfrm>
            <a:off x="5105400" y="2085975"/>
            <a:ext cx="3684587" cy="2686050"/>
          </a:xfrm>
        </p:spPr>
        <p:txBody>
          <a:bodyPr>
            <a:normAutofit fontScale="92500"/>
          </a:bodyPr>
          <a:lstStyle/>
          <a:p>
            <a:pPr marL="257175" indent="-257175">
              <a:buFont typeface="Arial" panose="020B0604020202020204" pitchFamily="34" charset="0"/>
              <a:buChar char="•"/>
            </a:pPr>
            <a:r>
              <a:rPr lang="en-US" sz="3000" dirty="0"/>
              <a:t>Data Collection</a:t>
            </a:r>
          </a:p>
          <a:p>
            <a:pPr marL="257175" indent="-257175">
              <a:buFont typeface="Arial" panose="020B0604020202020204" pitchFamily="34" charset="0"/>
              <a:buChar char="•"/>
            </a:pPr>
            <a:r>
              <a:rPr lang="en-US" sz="3000" dirty="0"/>
              <a:t>NOT Click Stream</a:t>
            </a:r>
          </a:p>
          <a:p>
            <a:pPr marL="257175" indent="-257175">
              <a:buFont typeface="Arial" panose="020B0604020202020204" pitchFamily="34" charset="0"/>
              <a:buChar char="•"/>
            </a:pPr>
            <a:r>
              <a:rPr lang="en-US" sz="3000" dirty="0"/>
              <a:t>Learner Interactions</a:t>
            </a:r>
          </a:p>
          <a:p>
            <a:pPr marL="257175" indent="-257175">
              <a:buFont typeface="Arial" panose="020B0604020202020204" pitchFamily="34" charset="0"/>
              <a:buChar char="•"/>
            </a:pPr>
            <a:r>
              <a:rPr lang="en-US" sz="3000" dirty="0"/>
              <a:t>Semantic Context</a:t>
            </a:r>
          </a:p>
          <a:p>
            <a:pPr marL="257175" indent="-257175">
              <a:buFont typeface="Arial" panose="020B0604020202020204" pitchFamily="34" charset="0"/>
              <a:buChar char="•"/>
            </a:pPr>
            <a:r>
              <a:rPr lang="en-US" sz="3000" dirty="0"/>
              <a:t>Implies Design</a:t>
            </a:r>
          </a:p>
        </p:txBody>
      </p:sp>
    </p:spTree>
    <p:extLst>
      <p:ext uri="{BB962C8B-B14F-4D97-AF65-F5344CB8AC3E}">
        <p14:creationId xmlns:p14="http://schemas.microsoft.com/office/powerpoint/2010/main" val="47361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4477-A1BE-E84F-BB7B-E122E6F22438}"/>
              </a:ext>
            </a:extLst>
          </p:cNvPr>
          <p:cNvSpPr>
            <a:spLocks noGrp="1"/>
          </p:cNvSpPr>
          <p:nvPr>
            <p:ph type="title"/>
          </p:nvPr>
        </p:nvSpPr>
        <p:spPr/>
        <p:txBody>
          <a:bodyPr>
            <a:normAutofit fontScale="90000"/>
          </a:bodyPr>
          <a:lstStyle/>
          <a:p>
            <a:r>
              <a:rPr lang="en-US" dirty="0"/>
              <a:t>Is my hypothesis complete enough for testing? </a:t>
            </a:r>
          </a:p>
        </p:txBody>
      </p:sp>
    </p:spTree>
    <p:extLst>
      <p:ext uri="{BB962C8B-B14F-4D97-AF65-F5344CB8AC3E}">
        <p14:creationId xmlns:p14="http://schemas.microsoft.com/office/powerpoint/2010/main" val="438357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457200" y="457200"/>
            <a:ext cx="8229600" cy="53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2"/>
              </a:buClr>
              <a:buSzPts val="3600"/>
              <a:buFont typeface="Georgia"/>
              <a:buNone/>
            </a:pPr>
            <a:r>
              <a:rPr lang="en-US" sz="3600"/>
              <a:t>Design Analytics</a:t>
            </a:r>
            <a:endParaRPr/>
          </a:p>
        </p:txBody>
      </p:sp>
      <p:pic>
        <p:nvPicPr>
          <p:cNvPr id="173" name="Google Shape;173;p26"/>
          <p:cNvPicPr preferRelativeResize="0">
            <a:picLocks noGrp="1"/>
          </p:cNvPicPr>
          <p:nvPr>
            <p:ph type="body" idx="1"/>
          </p:nvPr>
        </p:nvPicPr>
        <p:blipFill rotWithShape="1">
          <a:blip r:embed="rId3">
            <a:alphaModFix/>
          </a:blip>
          <a:srcRect/>
          <a:stretch/>
        </p:blipFill>
        <p:spPr>
          <a:xfrm>
            <a:off x="30535" y="1676400"/>
            <a:ext cx="9113465" cy="3746351"/>
          </a:xfrm>
          <a:prstGeom prst="rect">
            <a:avLst/>
          </a:prstGeom>
          <a:noFill/>
          <a:ln>
            <a:noFill/>
          </a:ln>
        </p:spPr>
      </p:pic>
      <p:pic>
        <p:nvPicPr>
          <p:cNvPr id="174" name="Google Shape;174;p26"/>
          <p:cNvPicPr preferRelativeResize="0"/>
          <p:nvPr/>
        </p:nvPicPr>
        <p:blipFill rotWithShape="1">
          <a:blip r:embed="rId4">
            <a:alphaModFix/>
          </a:blip>
          <a:srcRect/>
          <a:stretch/>
        </p:blipFill>
        <p:spPr>
          <a:xfrm>
            <a:off x="914400" y="3695700"/>
            <a:ext cx="88900" cy="114300"/>
          </a:xfrm>
          <a:prstGeom prst="rect">
            <a:avLst/>
          </a:prstGeom>
          <a:noFill/>
          <a:ln>
            <a:noFill/>
          </a:ln>
        </p:spPr>
      </p:pic>
      <p:pic>
        <p:nvPicPr>
          <p:cNvPr id="175" name="Google Shape;175;p26"/>
          <p:cNvPicPr preferRelativeResize="0"/>
          <p:nvPr/>
        </p:nvPicPr>
        <p:blipFill rotWithShape="1">
          <a:blip r:embed="rId4">
            <a:alphaModFix/>
          </a:blip>
          <a:srcRect/>
          <a:stretch/>
        </p:blipFill>
        <p:spPr>
          <a:xfrm>
            <a:off x="930031" y="4381500"/>
            <a:ext cx="88900" cy="114300"/>
          </a:xfrm>
          <a:prstGeom prst="rect">
            <a:avLst/>
          </a:prstGeom>
          <a:noFill/>
          <a:ln>
            <a:noFill/>
          </a:ln>
        </p:spPr>
      </p:pic>
      <p:pic>
        <p:nvPicPr>
          <p:cNvPr id="176" name="Google Shape;176;p26"/>
          <p:cNvPicPr preferRelativeResize="0"/>
          <p:nvPr/>
        </p:nvPicPr>
        <p:blipFill rotWithShape="1">
          <a:blip r:embed="rId5">
            <a:alphaModFix/>
          </a:blip>
          <a:srcRect/>
          <a:stretch/>
        </p:blipFill>
        <p:spPr>
          <a:xfrm>
            <a:off x="917331" y="3924300"/>
            <a:ext cx="101600" cy="114300"/>
          </a:xfrm>
          <a:prstGeom prst="rect">
            <a:avLst/>
          </a:prstGeom>
          <a:noFill/>
          <a:ln>
            <a:noFill/>
          </a:ln>
        </p:spPr>
      </p:pic>
      <p:pic>
        <p:nvPicPr>
          <p:cNvPr id="177" name="Google Shape;177;p26"/>
          <p:cNvPicPr preferRelativeResize="0"/>
          <p:nvPr/>
        </p:nvPicPr>
        <p:blipFill rotWithShape="1">
          <a:blip r:embed="rId6">
            <a:alphaModFix/>
          </a:blip>
          <a:srcRect/>
          <a:stretch/>
        </p:blipFill>
        <p:spPr>
          <a:xfrm>
            <a:off x="914400" y="4152900"/>
            <a:ext cx="88900" cy="114300"/>
          </a:xfrm>
          <a:prstGeom prst="rect">
            <a:avLst/>
          </a:prstGeom>
          <a:noFill/>
          <a:ln>
            <a:noFill/>
          </a:ln>
        </p:spPr>
      </p:pic>
    </p:spTree>
    <p:extLst>
      <p:ext uri="{BB962C8B-B14F-4D97-AF65-F5344CB8AC3E}">
        <p14:creationId xmlns:p14="http://schemas.microsoft.com/office/powerpoint/2010/main" val="3312478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4477-A1BE-E84F-BB7B-E122E6F22438}"/>
              </a:ext>
            </a:extLst>
          </p:cNvPr>
          <p:cNvSpPr>
            <a:spLocks noGrp="1"/>
          </p:cNvSpPr>
          <p:nvPr>
            <p:ph type="title"/>
          </p:nvPr>
        </p:nvSpPr>
        <p:spPr/>
        <p:txBody>
          <a:bodyPr>
            <a:normAutofit/>
          </a:bodyPr>
          <a:lstStyle/>
          <a:p>
            <a:r>
              <a:rPr lang="en-US" dirty="0"/>
              <a:t>How does my model perform?</a:t>
            </a:r>
          </a:p>
        </p:txBody>
      </p:sp>
    </p:spTree>
    <p:extLst>
      <p:ext uri="{BB962C8B-B14F-4D97-AF65-F5344CB8AC3E}">
        <p14:creationId xmlns:p14="http://schemas.microsoft.com/office/powerpoint/2010/main" val="1103696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4B1B75-470E-2841-B010-09704FAAD17A}"/>
              </a:ext>
            </a:extLst>
          </p:cNvPr>
          <p:cNvGrpSpPr/>
          <p:nvPr/>
        </p:nvGrpSpPr>
        <p:grpSpPr>
          <a:xfrm>
            <a:off x="4209568" y="1602209"/>
            <a:ext cx="5010632" cy="3714081"/>
            <a:chOff x="666919" y="1164939"/>
            <a:chExt cx="6490456" cy="4810986"/>
          </a:xfrm>
        </p:grpSpPr>
        <p:sp>
          <p:nvSpPr>
            <p:cNvPr id="6" name="Google Shape;279;p40">
              <a:extLst>
                <a:ext uri="{FF2B5EF4-FFF2-40B4-BE49-F238E27FC236}">
                  <a16:creationId xmlns:a16="http://schemas.microsoft.com/office/drawing/2014/main" id="{0B5F0AE0-1521-BB46-9296-2944CF93C272}"/>
                </a:ext>
              </a:extLst>
            </p:cNvPr>
            <p:cNvSpPr txBox="1"/>
            <p:nvPr/>
          </p:nvSpPr>
          <p:spPr>
            <a:xfrm>
              <a:off x="2552983" y="5451225"/>
              <a:ext cx="4245073" cy="524700"/>
            </a:xfrm>
            <a:prstGeom prst="rect">
              <a:avLst/>
            </a:prstGeom>
            <a:noFill/>
            <a:ln>
              <a:noFill/>
            </a:ln>
          </p:spPr>
          <p:txBody>
            <a:bodyPr spcFirstLastPara="1" wrap="square" lIns="68569" tIns="68569" rIns="68569" bIns="68569" anchor="t" anchorCtr="0">
              <a:noAutofit/>
            </a:bodyPr>
            <a:lstStyle/>
            <a:p>
              <a:r>
                <a:rPr lang="en-US" sz="1350" i="1" dirty="0">
                  <a:latin typeface="Open Sans Light" panose="020B0306030504020204" pitchFamily="34" charset="0"/>
                  <a:ea typeface="Open Sans Light" panose="020B0306030504020204" pitchFamily="34" charset="0"/>
                  <a:cs typeface="Open Sans Light" panose="020B0306030504020204" pitchFamily="34" charset="0"/>
                </a:rPr>
                <a:t>Low</a:t>
              </a:r>
              <a:r>
                <a:rPr lang="en-US" sz="1350" dirty="0"/>
                <a:t>                  Content Use           </a:t>
              </a:r>
              <a:r>
                <a:rPr lang="en-US" sz="1350" i="1" dirty="0">
                  <a:latin typeface="Open Sans Light" panose="020B0306030504020204" pitchFamily="34" charset="0"/>
                  <a:ea typeface="Open Sans Light" panose="020B0306030504020204" pitchFamily="34" charset="0"/>
                  <a:cs typeface="Open Sans Light" panose="020B0306030504020204" pitchFamily="34" charset="0"/>
                </a:rPr>
                <a:t>High</a:t>
              </a:r>
              <a:endParaRPr sz="1350" i="1"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7" name="Group 6">
              <a:extLst>
                <a:ext uri="{FF2B5EF4-FFF2-40B4-BE49-F238E27FC236}">
                  <a16:creationId xmlns:a16="http://schemas.microsoft.com/office/drawing/2014/main" id="{A199FA7E-132A-9645-95AC-7886162B1538}"/>
                </a:ext>
              </a:extLst>
            </p:cNvPr>
            <p:cNvGrpSpPr/>
            <p:nvPr/>
          </p:nvGrpSpPr>
          <p:grpSpPr>
            <a:xfrm>
              <a:off x="666919" y="1164939"/>
              <a:ext cx="6490456" cy="4338461"/>
              <a:chOff x="666919" y="1164939"/>
              <a:chExt cx="6490456" cy="4338461"/>
            </a:xfrm>
          </p:grpSpPr>
          <p:sp>
            <p:nvSpPr>
              <p:cNvPr id="8" name="Google Shape;278;p40">
                <a:extLst>
                  <a:ext uri="{FF2B5EF4-FFF2-40B4-BE49-F238E27FC236}">
                    <a16:creationId xmlns:a16="http://schemas.microsoft.com/office/drawing/2014/main" id="{1E713F86-6DB2-3F44-BD95-D2F92B7AC765}"/>
                  </a:ext>
                </a:extLst>
              </p:cNvPr>
              <p:cNvSpPr txBox="1"/>
              <p:nvPr/>
            </p:nvSpPr>
            <p:spPr>
              <a:xfrm>
                <a:off x="666919" y="1793325"/>
                <a:ext cx="1131600" cy="905400"/>
              </a:xfrm>
              <a:prstGeom prst="rect">
                <a:avLst/>
              </a:prstGeom>
              <a:noFill/>
              <a:ln>
                <a:noFill/>
              </a:ln>
            </p:spPr>
            <p:txBody>
              <a:bodyPr spcFirstLastPara="1" wrap="square" lIns="68569" tIns="68569" rIns="68569" bIns="68569" anchor="t" anchorCtr="0">
                <a:noAutofit/>
              </a:bodyPr>
              <a:lstStyle/>
              <a:p>
                <a:pPr algn="r"/>
                <a:r>
                  <a:rPr lang="en-US" sz="1350" i="1" dirty="0">
                    <a:latin typeface="Open Sans Light" panose="020B0306030504020204" pitchFamily="34" charset="0"/>
                    <a:ea typeface="Open Sans Light" panose="020B0306030504020204" pitchFamily="34" charset="0"/>
                    <a:cs typeface="Open Sans Light" panose="020B0306030504020204" pitchFamily="34" charset="0"/>
                  </a:rPr>
                  <a:t>High</a:t>
                </a:r>
                <a:endParaRPr sz="1350" i="1" dirty="0">
                  <a:latin typeface="Open Sans Light" panose="020B0306030504020204" pitchFamily="34" charset="0"/>
                  <a:ea typeface="Open Sans Light" panose="020B0306030504020204" pitchFamily="34" charset="0"/>
                  <a:cs typeface="Open Sans Light" panose="020B0306030504020204" pitchFamily="34" charset="0"/>
                </a:endParaRPr>
              </a:p>
              <a:p>
                <a:pPr algn="r"/>
                <a:endParaRPr sz="1350" dirty="0"/>
              </a:p>
              <a:p>
                <a:pPr algn="r"/>
                <a:endParaRPr sz="1350" dirty="0"/>
              </a:p>
              <a:p>
                <a:pPr algn="r"/>
                <a:endParaRPr sz="1350" dirty="0"/>
              </a:p>
              <a:p>
                <a:pPr algn="r"/>
                <a:endParaRPr sz="1350" dirty="0"/>
              </a:p>
              <a:p>
                <a:pPr algn="r"/>
                <a:r>
                  <a:rPr lang="en-US" sz="1350" dirty="0"/>
                  <a:t>Learning</a:t>
                </a:r>
              </a:p>
              <a:p>
                <a:pPr algn="r"/>
                <a:endParaRPr lang="en-US" sz="1350" dirty="0"/>
              </a:p>
              <a:p>
                <a:pPr algn="r"/>
                <a:endParaRPr sz="1350" dirty="0"/>
              </a:p>
              <a:p>
                <a:pPr algn="r"/>
                <a:endParaRPr sz="1350" dirty="0"/>
              </a:p>
              <a:p>
                <a:pPr algn="r"/>
                <a:endParaRPr sz="1350" dirty="0"/>
              </a:p>
              <a:p>
                <a:pPr algn="r"/>
                <a:r>
                  <a:rPr lang="en-US" sz="1350" i="1" dirty="0">
                    <a:latin typeface="Open Sans Light" panose="020B0306030504020204" pitchFamily="34" charset="0"/>
                    <a:ea typeface="Open Sans Light" panose="020B0306030504020204" pitchFamily="34" charset="0"/>
                    <a:cs typeface="Open Sans Light" panose="020B0306030504020204" pitchFamily="34" charset="0"/>
                  </a:rPr>
                  <a:t>Low</a:t>
                </a:r>
                <a:endParaRPr sz="1350" i="1"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9" name="Group 8">
                <a:extLst>
                  <a:ext uri="{FF2B5EF4-FFF2-40B4-BE49-F238E27FC236}">
                    <a16:creationId xmlns:a16="http://schemas.microsoft.com/office/drawing/2014/main" id="{855B5A2F-0932-6A40-A8FD-1B6E3DD9C11B}"/>
                  </a:ext>
                </a:extLst>
              </p:cNvPr>
              <p:cNvGrpSpPr/>
              <p:nvPr/>
            </p:nvGrpSpPr>
            <p:grpSpPr>
              <a:xfrm>
                <a:off x="1959881" y="1164939"/>
                <a:ext cx="5197494" cy="4338461"/>
                <a:chOff x="1959881" y="1164939"/>
                <a:chExt cx="5197494" cy="4338461"/>
              </a:xfrm>
            </p:grpSpPr>
            <p:sp>
              <p:nvSpPr>
                <p:cNvPr id="10" name="Google Shape;274;p40">
                  <a:extLst>
                    <a:ext uri="{FF2B5EF4-FFF2-40B4-BE49-F238E27FC236}">
                      <a16:creationId xmlns:a16="http://schemas.microsoft.com/office/drawing/2014/main" id="{E722EF72-A0A2-5641-A375-DA4593E6A6F4}"/>
                    </a:ext>
                  </a:extLst>
                </p:cNvPr>
                <p:cNvSpPr/>
                <p:nvPr/>
              </p:nvSpPr>
              <p:spPr>
                <a:xfrm>
                  <a:off x="2095600" y="3405200"/>
                  <a:ext cx="2333700" cy="2098200"/>
                </a:xfrm>
                <a:prstGeom prst="rect">
                  <a:avLst/>
                </a:prstGeom>
                <a:noFill/>
                <a:ln w="76200" cap="flat" cmpd="sng">
                  <a:solidFill>
                    <a:srgbClr val="93C47D"/>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 name="Google Shape;275;p40">
                  <a:extLst>
                    <a:ext uri="{FF2B5EF4-FFF2-40B4-BE49-F238E27FC236}">
                      <a16:creationId xmlns:a16="http://schemas.microsoft.com/office/drawing/2014/main" id="{7062E355-E761-BE4D-9457-E3D03ECEC908}"/>
                    </a:ext>
                  </a:extLst>
                </p:cNvPr>
                <p:cNvSpPr/>
                <p:nvPr/>
              </p:nvSpPr>
              <p:spPr>
                <a:xfrm>
                  <a:off x="4486600" y="3405200"/>
                  <a:ext cx="2412300" cy="2098200"/>
                </a:xfrm>
                <a:prstGeom prst="rect">
                  <a:avLst/>
                </a:prstGeom>
                <a:noFill/>
                <a:ln w="76200" cap="flat" cmpd="sng">
                  <a:solidFill>
                    <a:srgbClr val="CC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2" name="Google Shape;276;p40">
                  <a:extLst>
                    <a:ext uri="{FF2B5EF4-FFF2-40B4-BE49-F238E27FC236}">
                      <a16:creationId xmlns:a16="http://schemas.microsoft.com/office/drawing/2014/main" id="{46E0603E-0365-BE4E-9A65-4363B9124D71}"/>
                    </a:ext>
                  </a:extLst>
                </p:cNvPr>
                <p:cNvSpPr/>
                <p:nvPr/>
              </p:nvSpPr>
              <p:spPr>
                <a:xfrm>
                  <a:off x="2095500" y="1221925"/>
                  <a:ext cx="2333700" cy="2098200"/>
                </a:xfrm>
                <a:prstGeom prst="rect">
                  <a:avLst/>
                </a:prstGeom>
                <a:noFill/>
                <a:ln w="76200" cap="flat" cmpd="sng">
                  <a:solidFill>
                    <a:srgbClr val="FFD966"/>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 name="Google Shape;277;p40">
                  <a:extLst>
                    <a:ext uri="{FF2B5EF4-FFF2-40B4-BE49-F238E27FC236}">
                      <a16:creationId xmlns:a16="http://schemas.microsoft.com/office/drawing/2014/main" id="{E66C2993-3801-6746-AD06-DF9C73ACAB95}"/>
                    </a:ext>
                  </a:extLst>
                </p:cNvPr>
                <p:cNvSpPr/>
                <p:nvPr/>
              </p:nvSpPr>
              <p:spPr>
                <a:xfrm>
                  <a:off x="4486600" y="1221800"/>
                  <a:ext cx="2412300" cy="2098200"/>
                </a:xfrm>
                <a:prstGeom prst="rect">
                  <a:avLst/>
                </a:prstGeom>
                <a:noFill/>
                <a:ln w="76200" cap="flat" cmpd="sng">
                  <a:solidFill>
                    <a:srgbClr val="93C47D"/>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4" name="Google Shape;280;p40">
                  <a:extLst>
                    <a:ext uri="{FF2B5EF4-FFF2-40B4-BE49-F238E27FC236}">
                      <a16:creationId xmlns:a16="http://schemas.microsoft.com/office/drawing/2014/main" id="{402F1874-15A3-F74B-8CF5-A43B4AA8BEF8}"/>
                    </a:ext>
                  </a:extLst>
                </p:cNvPr>
                <p:cNvSpPr txBox="1"/>
                <p:nvPr/>
              </p:nvSpPr>
              <p:spPr>
                <a:xfrm>
                  <a:off x="1959881" y="1164939"/>
                  <a:ext cx="2519400" cy="905400"/>
                </a:xfrm>
                <a:prstGeom prst="rect">
                  <a:avLst/>
                </a:prstGeom>
                <a:noFill/>
                <a:ln>
                  <a:noFill/>
                </a:ln>
              </p:spPr>
              <p:txBody>
                <a:bodyPr spcFirstLastPara="1" wrap="square" lIns="68569" tIns="68569" rIns="68569" bIns="68569" anchor="t" anchorCtr="0">
                  <a:noAutofit/>
                </a:bodyPr>
                <a:lstStyle/>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High student prior knowledge</a:t>
                  </a:r>
                  <a:endParaRPr sz="1275" dirty="0">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Inherently easy learning outcome </a:t>
                  </a:r>
                  <a:endParaRPr sz="1275" dirty="0">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Highly effective content</a:t>
                  </a:r>
                  <a:endParaRPr sz="1275" dirty="0">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Poorly written assessment</a:t>
                  </a:r>
                  <a:endParaRPr sz="1275" dirty="0"/>
                </a:p>
              </p:txBody>
            </p:sp>
            <p:sp>
              <p:nvSpPr>
                <p:cNvPr id="15" name="Google Shape;281;p40">
                  <a:extLst>
                    <a:ext uri="{FF2B5EF4-FFF2-40B4-BE49-F238E27FC236}">
                      <a16:creationId xmlns:a16="http://schemas.microsoft.com/office/drawing/2014/main" id="{ABE4560B-6B6F-FF44-BDCB-E97D0D92CA7D}"/>
                    </a:ext>
                  </a:extLst>
                </p:cNvPr>
                <p:cNvSpPr txBox="1"/>
                <p:nvPr/>
              </p:nvSpPr>
              <p:spPr>
                <a:xfrm>
                  <a:off x="1959881" y="3551350"/>
                  <a:ext cx="2519400" cy="905400"/>
                </a:xfrm>
                <a:prstGeom prst="rect">
                  <a:avLst/>
                </a:prstGeom>
                <a:noFill/>
                <a:ln>
                  <a:noFill/>
                </a:ln>
              </p:spPr>
              <p:txBody>
                <a:bodyPr spcFirstLastPara="1" wrap="square" lIns="68569" tIns="68569" rIns="68569" bIns="68569" anchor="t" anchorCtr="0">
                  <a:noAutofit/>
                </a:bodyPr>
                <a:lstStyle/>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Low student motivation</a:t>
                  </a:r>
                  <a:endParaRPr sz="1275" dirty="0">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High life distraction</a:t>
                  </a:r>
                  <a:endParaRPr sz="1275" dirty="0">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Too much material</a:t>
                  </a:r>
                  <a:endParaRPr sz="1275" dirty="0">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dirty="0">
                      <a:solidFill>
                        <a:srgbClr val="5B5B5B"/>
                      </a:solidFill>
                      <a:latin typeface="Franklin Gothic"/>
                      <a:ea typeface="Franklin Gothic"/>
                      <a:cs typeface="Franklin Gothic"/>
                      <a:sym typeface="Franklin Gothic"/>
                    </a:rPr>
                    <a:t>Difficulty accessing resources</a:t>
                  </a:r>
                  <a:endParaRPr sz="1275" dirty="0">
                    <a:solidFill>
                      <a:srgbClr val="5B5B5B"/>
                    </a:solidFill>
                    <a:latin typeface="Franklin Gothic"/>
                    <a:ea typeface="Franklin Gothic"/>
                    <a:cs typeface="Franklin Gothic"/>
                    <a:sym typeface="Franklin Gothic"/>
                  </a:endParaRPr>
                </a:p>
              </p:txBody>
            </p:sp>
            <p:sp>
              <p:nvSpPr>
                <p:cNvPr id="16" name="Google Shape;282;p40">
                  <a:extLst>
                    <a:ext uri="{FF2B5EF4-FFF2-40B4-BE49-F238E27FC236}">
                      <a16:creationId xmlns:a16="http://schemas.microsoft.com/office/drawing/2014/main" id="{F8E59306-8828-2140-BDBA-919F6B8C75C0}"/>
                    </a:ext>
                  </a:extLst>
                </p:cNvPr>
                <p:cNvSpPr txBox="1"/>
                <p:nvPr/>
              </p:nvSpPr>
              <p:spPr>
                <a:xfrm>
                  <a:off x="4360181" y="1479250"/>
                  <a:ext cx="2519400" cy="905400"/>
                </a:xfrm>
                <a:prstGeom prst="rect">
                  <a:avLst/>
                </a:prstGeom>
                <a:noFill/>
                <a:ln>
                  <a:noFill/>
                </a:ln>
              </p:spPr>
              <p:txBody>
                <a:bodyPr spcFirstLastPara="1" wrap="square" lIns="68569" tIns="68569" rIns="68569" bIns="68569" anchor="t" anchorCtr="0">
                  <a:noAutofit/>
                </a:bodyPr>
                <a:lstStyle/>
                <a:p>
                  <a:pPr marL="342900" indent="-252413">
                    <a:buClr>
                      <a:srgbClr val="5B5B5B"/>
                    </a:buClr>
                    <a:buSzPts val="1700"/>
                    <a:buFont typeface="Franklin Gothic"/>
                    <a:buChar char="●"/>
                  </a:pPr>
                  <a:r>
                    <a:rPr lang="en-US" sz="1275">
                      <a:solidFill>
                        <a:srgbClr val="5B5B5B"/>
                      </a:solidFill>
                      <a:latin typeface="Franklin Gothic"/>
                      <a:ea typeface="Franklin Gothic"/>
                      <a:cs typeface="Franklin Gothic"/>
                      <a:sym typeface="Franklin Gothic"/>
                    </a:rPr>
                    <a:t>Effective resources</a:t>
                  </a:r>
                  <a:endParaRPr sz="1275">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a:solidFill>
                        <a:srgbClr val="5B5B5B"/>
                      </a:solidFill>
                      <a:latin typeface="Franklin Gothic"/>
                      <a:ea typeface="Franklin Gothic"/>
                      <a:cs typeface="Franklin Gothic"/>
                      <a:sym typeface="Franklin Gothic"/>
                    </a:rPr>
                    <a:t>Effective assessment</a:t>
                  </a:r>
                  <a:endParaRPr sz="1275">
                    <a:solidFill>
                      <a:srgbClr val="5B5B5B"/>
                    </a:solidFill>
                    <a:latin typeface="Franklin Gothic"/>
                    <a:ea typeface="Franklin Gothic"/>
                    <a:cs typeface="Franklin Gothic"/>
                    <a:sym typeface="Franklin Gothic"/>
                  </a:endParaRPr>
                </a:p>
                <a:p>
                  <a:pPr marL="342900" indent="-252413">
                    <a:buClr>
                      <a:srgbClr val="5B5B5B"/>
                    </a:buClr>
                    <a:buSzPts val="1700"/>
                    <a:buFont typeface="Franklin Gothic"/>
                    <a:buChar char="●"/>
                  </a:pPr>
                  <a:r>
                    <a:rPr lang="en-US" sz="1275">
                      <a:solidFill>
                        <a:srgbClr val="5B5B5B"/>
                      </a:solidFill>
                      <a:latin typeface="Franklin Gothic"/>
                      <a:ea typeface="Franklin Gothic"/>
                      <a:cs typeface="Franklin Gothic"/>
                      <a:sym typeface="Franklin Gothic"/>
                    </a:rPr>
                    <a:t>Strong outcome alignment</a:t>
                  </a:r>
                  <a:endParaRPr sz="1275">
                    <a:solidFill>
                      <a:srgbClr val="5B5B5B"/>
                    </a:solidFill>
                    <a:latin typeface="Franklin Gothic"/>
                    <a:ea typeface="Franklin Gothic"/>
                    <a:cs typeface="Franklin Gothic"/>
                    <a:sym typeface="Franklin Gothic"/>
                  </a:endParaRPr>
                </a:p>
              </p:txBody>
            </p:sp>
            <p:sp>
              <p:nvSpPr>
                <p:cNvPr id="17" name="Google Shape;283;p40">
                  <a:extLst>
                    <a:ext uri="{FF2B5EF4-FFF2-40B4-BE49-F238E27FC236}">
                      <a16:creationId xmlns:a16="http://schemas.microsoft.com/office/drawing/2014/main" id="{EA580781-DE7F-A840-8792-571EC83E314F}"/>
                    </a:ext>
                  </a:extLst>
                </p:cNvPr>
                <p:cNvSpPr txBox="1"/>
                <p:nvPr/>
              </p:nvSpPr>
              <p:spPr>
                <a:xfrm>
                  <a:off x="4436375" y="3380182"/>
                  <a:ext cx="2721000" cy="905400"/>
                </a:xfrm>
                <a:prstGeom prst="rect">
                  <a:avLst/>
                </a:prstGeom>
                <a:noFill/>
                <a:ln>
                  <a:noFill/>
                </a:ln>
              </p:spPr>
              <p:txBody>
                <a:bodyPr spcFirstLastPara="1" wrap="square" lIns="68569" tIns="68569" rIns="68569" bIns="68569" anchor="t" anchorCtr="0">
                  <a:noAutofit/>
                </a:bodyPr>
                <a:lstStyle/>
                <a:p>
                  <a:pPr marL="342900" indent="-247650">
                    <a:buClr>
                      <a:srgbClr val="5B5B5B"/>
                    </a:buClr>
                    <a:buSzPts val="1600"/>
                    <a:buFont typeface="Franklin Gothic"/>
                    <a:buChar char="●"/>
                  </a:pPr>
                  <a:r>
                    <a:rPr lang="en-US" sz="1200" dirty="0">
                      <a:solidFill>
                        <a:srgbClr val="5B5B5B"/>
                      </a:solidFill>
                      <a:latin typeface="Franklin Gothic"/>
                      <a:ea typeface="Franklin Gothic"/>
                      <a:cs typeface="Franklin Gothic"/>
                      <a:sym typeface="Franklin Gothic"/>
                    </a:rPr>
                    <a:t>Poorly designed </a:t>
                  </a:r>
                  <a:br>
                    <a:rPr lang="en-US" sz="1200" dirty="0">
                      <a:solidFill>
                        <a:srgbClr val="5B5B5B"/>
                      </a:solidFill>
                      <a:latin typeface="Franklin Gothic"/>
                      <a:ea typeface="Franklin Gothic"/>
                      <a:cs typeface="Franklin Gothic"/>
                      <a:sym typeface="Franklin Gothic"/>
                    </a:rPr>
                  </a:br>
                  <a:r>
                    <a:rPr lang="en-US" sz="1200" dirty="0">
                      <a:solidFill>
                        <a:srgbClr val="5B5B5B"/>
                      </a:solidFill>
                      <a:latin typeface="Franklin Gothic"/>
                      <a:ea typeface="Franklin Gothic"/>
                      <a:cs typeface="Franklin Gothic"/>
                      <a:sym typeface="Franklin Gothic"/>
                    </a:rPr>
                    <a:t>resources</a:t>
                  </a:r>
                  <a:endParaRPr sz="1200" dirty="0">
                    <a:solidFill>
                      <a:srgbClr val="5B5B5B"/>
                    </a:solidFill>
                    <a:latin typeface="Franklin Gothic"/>
                    <a:ea typeface="Franklin Gothic"/>
                    <a:cs typeface="Franklin Gothic"/>
                    <a:sym typeface="Franklin Gothic"/>
                  </a:endParaRPr>
                </a:p>
                <a:p>
                  <a:pPr marL="342900" indent="-247650">
                    <a:buClr>
                      <a:srgbClr val="5B5B5B"/>
                    </a:buClr>
                    <a:buSzPts val="1600"/>
                    <a:buFont typeface="Franklin Gothic"/>
                    <a:buChar char="●"/>
                  </a:pPr>
                  <a:r>
                    <a:rPr lang="en-US" sz="1200" dirty="0">
                      <a:solidFill>
                        <a:srgbClr val="5B5B5B"/>
                      </a:solidFill>
                      <a:latin typeface="Franklin Gothic"/>
                      <a:ea typeface="Franklin Gothic"/>
                      <a:cs typeface="Franklin Gothic"/>
                      <a:sym typeface="Franklin Gothic"/>
                    </a:rPr>
                    <a:t>Poorly written assessments</a:t>
                  </a:r>
                  <a:endParaRPr sz="1200" dirty="0">
                    <a:solidFill>
                      <a:srgbClr val="5B5B5B"/>
                    </a:solidFill>
                    <a:latin typeface="Franklin Gothic"/>
                    <a:ea typeface="Franklin Gothic"/>
                    <a:cs typeface="Franklin Gothic"/>
                    <a:sym typeface="Franklin Gothic"/>
                  </a:endParaRPr>
                </a:p>
                <a:p>
                  <a:pPr marL="342900" indent="-247650">
                    <a:buClr>
                      <a:srgbClr val="5B5B5B"/>
                    </a:buClr>
                    <a:buSzPts val="1600"/>
                    <a:buFont typeface="Franklin Gothic"/>
                    <a:buChar char="●"/>
                  </a:pPr>
                  <a:r>
                    <a:rPr lang="en-US" sz="1350" dirty="0">
                      <a:solidFill>
                        <a:srgbClr val="5B5B5B"/>
                      </a:solidFill>
                      <a:latin typeface="Franklin Gothic"/>
                      <a:ea typeface="Franklin Gothic"/>
                      <a:cs typeface="Franklin Gothic"/>
                      <a:sym typeface="Franklin Gothic"/>
                    </a:rPr>
                    <a:t>Poor outcome alignment</a:t>
                  </a:r>
                  <a:endParaRPr sz="1350" dirty="0">
                    <a:solidFill>
                      <a:srgbClr val="5B5B5B"/>
                    </a:solidFill>
                    <a:latin typeface="Franklin Gothic"/>
                    <a:ea typeface="Franklin Gothic"/>
                    <a:cs typeface="Franklin Gothic"/>
                    <a:sym typeface="Franklin Gothic"/>
                  </a:endParaRPr>
                </a:p>
                <a:p>
                  <a:pPr marL="342900" indent="-247650">
                    <a:buClr>
                      <a:srgbClr val="5B5B5B"/>
                    </a:buClr>
                    <a:buSzPts val="1600"/>
                    <a:buFont typeface="Franklin Gothic"/>
                    <a:buChar char="●"/>
                  </a:pPr>
                  <a:r>
                    <a:rPr lang="en-US" sz="1200" dirty="0">
                      <a:solidFill>
                        <a:srgbClr val="5B5B5B"/>
                      </a:solidFill>
                      <a:latin typeface="Franklin Gothic"/>
                      <a:ea typeface="Franklin Gothic"/>
                      <a:cs typeface="Franklin Gothic"/>
                      <a:sym typeface="Franklin Gothic"/>
                    </a:rPr>
                    <a:t>Difficult learning </a:t>
                  </a:r>
                  <a:br>
                    <a:rPr lang="en-US" sz="1200" dirty="0">
                      <a:solidFill>
                        <a:srgbClr val="5B5B5B"/>
                      </a:solidFill>
                      <a:latin typeface="Franklin Gothic"/>
                      <a:ea typeface="Franklin Gothic"/>
                      <a:cs typeface="Franklin Gothic"/>
                      <a:sym typeface="Franklin Gothic"/>
                    </a:rPr>
                  </a:br>
                  <a:r>
                    <a:rPr lang="en-US" sz="1200" dirty="0">
                      <a:solidFill>
                        <a:srgbClr val="5B5B5B"/>
                      </a:solidFill>
                      <a:latin typeface="Franklin Gothic"/>
                      <a:ea typeface="Franklin Gothic"/>
                      <a:cs typeface="Franklin Gothic"/>
                      <a:sym typeface="Franklin Gothic"/>
                    </a:rPr>
                    <a:t>outcome</a:t>
                  </a:r>
                  <a:endParaRPr sz="1200" dirty="0">
                    <a:solidFill>
                      <a:srgbClr val="5B5B5B"/>
                    </a:solidFill>
                    <a:latin typeface="Franklin Gothic"/>
                    <a:ea typeface="Franklin Gothic"/>
                    <a:cs typeface="Franklin Gothic"/>
                    <a:sym typeface="Franklin Gothic"/>
                  </a:endParaRPr>
                </a:p>
              </p:txBody>
            </p:sp>
          </p:grpSp>
        </p:grpSp>
      </p:grpSp>
      <p:pic>
        <p:nvPicPr>
          <p:cNvPr id="19" name="Picture 18" descr="A picture containing photo, sky&#10;&#10;Description automatically generated">
            <a:extLst>
              <a:ext uri="{FF2B5EF4-FFF2-40B4-BE49-F238E27FC236}">
                <a16:creationId xmlns:a16="http://schemas.microsoft.com/office/drawing/2014/main" id="{3818BF1C-8645-C149-BF93-3D7D6D8B03E7}"/>
              </a:ext>
            </a:extLst>
          </p:cNvPr>
          <p:cNvPicPr>
            <a:picLocks noChangeAspect="1"/>
          </p:cNvPicPr>
          <p:nvPr/>
        </p:nvPicPr>
        <p:blipFill>
          <a:blip r:embed="rId3"/>
          <a:stretch>
            <a:fillRect/>
          </a:stretch>
        </p:blipFill>
        <p:spPr>
          <a:xfrm>
            <a:off x="330567" y="2230473"/>
            <a:ext cx="4241433" cy="2477536"/>
          </a:xfrm>
          <a:prstGeom prst="rect">
            <a:avLst/>
          </a:prstGeom>
        </p:spPr>
      </p:pic>
      <p:sp>
        <p:nvSpPr>
          <p:cNvPr id="2" name="Title 1">
            <a:extLst>
              <a:ext uri="{FF2B5EF4-FFF2-40B4-BE49-F238E27FC236}">
                <a16:creationId xmlns:a16="http://schemas.microsoft.com/office/drawing/2014/main" id="{77A76788-8793-A74C-A7F1-E422C2C63263}"/>
              </a:ext>
            </a:extLst>
          </p:cNvPr>
          <p:cNvSpPr>
            <a:spLocks noGrp="1"/>
          </p:cNvSpPr>
          <p:nvPr>
            <p:ph type="title"/>
          </p:nvPr>
        </p:nvSpPr>
        <p:spPr/>
        <p:txBody>
          <a:bodyPr>
            <a:normAutofit fontScale="90000"/>
          </a:bodyPr>
          <a:lstStyle/>
          <a:p>
            <a:r>
              <a:rPr lang="en-US" dirty="0"/>
              <a:t>RISE Analysis</a:t>
            </a:r>
          </a:p>
        </p:txBody>
      </p:sp>
    </p:spTree>
    <p:extLst>
      <p:ext uri="{BB962C8B-B14F-4D97-AF65-F5344CB8AC3E}">
        <p14:creationId xmlns:p14="http://schemas.microsoft.com/office/powerpoint/2010/main" val="12907895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r>
              <a:rPr lang="en-US" sz="4000">
                <a:latin typeface="Times" charset="0"/>
                <a:ea typeface="ＭＳ Ｐゴシック" charset="0"/>
                <a:cs typeface="ＭＳ Ｐゴシック" charset="0"/>
              </a:rPr>
              <a:t>Learning Curve Analysis</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l="20973" t="34808" r="3737" b="3629"/>
          <a:stretch>
            <a:fillRect/>
          </a:stretch>
        </p:blipFill>
        <p:spPr bwMode="auto">
          <a:xfrm>
            <a:off x="533400" y="1295400"/>
            <a:ext cx="8112125" cy="399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Box 3"/>
          <p:cNvSpPr txBox="1">
            <a:spLocks noChangeArrowheads="1"/>
          </p:cNvSpPr>
          <p:nvPr/>
        </p:nvSpPr>
        <p:spPr bwMode="auto">
          <a:xfrm>
            <a:off x="381000" y="5715000"/>
            <a:ext cx="26693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45 Helvetica Light" charset="0"/>
                <a:ea typeface="ＭＳ Ｐゴシック" charset="0"/>
                <a:cs typeface="Geneva" charset="0"/>
              </a:defRPr>
            </a:lvl1pPr>
            <a:lvl2pPr marL="742950" indent="-285750">
              <a:defRPr sz="2400">
                <a:solidFill>
                  <a:schemeClr val="tx1"/>
                </a:solidFill>
                <a:latin typeface="45 Helvetica Light" charset="0"/>
                <a:ea typeface="Geneva" charset="0"/>
                <a:cs typeface="Geneva" charset="0"/>
              </a:defRPr>
            </a:lvl2pPr>
            <a:lvl3pPr marL="1143000" indent="-228600">
              <a:defRPr sz="2400">
                <a:solidFill>
                  <a:schemeClr val="tx1"/>
                </a:solidFill>
                <a:latin typeface="45 Helvetica Light" charset="0"/>
                <a:ea typeface="Geneva" charset="0"/>
                <a:cs typeface="Geneva" charset="0"/>
              </a:defRPr>
            </a:lvl3pPr>
            <a:lvl4pPr marL="1600200" indent="-228600">
              <a:defRPr sz="2400">
                <a:solidFill>
                  <a:schemeClr val="tx1"/>
                </a:solidFill>
                <a:latin typeface="45 Helvetica Light" charset="0"/>
                <a:ea typeface="Geneva" charset="0"/>
                <a:cs typeface="Geneva" charset="0"/>
              </a:defRPr>
            </a:lvl4pPr>
            <a:lvl5pPr marL="2057400" indent="-228600">
              <a:defRPr sz="2400">
                <a:solidFill>
                  <a:schemeClr val="tx1"/>
                </a:solidFill>
                <a:latin typeface="45 Helvetica Light"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45 Helvetica Light"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45 Helvetica Light"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45 Helvetica Light"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45 Helvetica Light" charset="0"/>
                <a:ea typeface="Geneva" charset="0"/>
                <a:cs typeface="Geneva" charset="0"/>
              </a:defRPr>
            </a:lvl9pPr>
          </a:lstStyle>
          <a:p>
            <a:r>
              <a:rPr lang="en-US" dirty="0" err="1"/>
              <a:t>LearnLab</a:t>
            </a:r>
            <a:r>
              <a:rPr lang="en-US" dirty="0"/>
              <a:t> </a:t>
            </a:r>
            <a:r>
              <a:rPr lang="en-US" dirty="0" err="1"/>
              <a:t>DataShop</a:t>
            </a:r>
            <a:endParaRPr lang="en-US" dirty="0"/>
          </a:p>
        </p:txBody>
      </p:sp>
    </p:spTree>
    <p:extLst>
      <p:ext uri="{BB962C8B-B14F-4D97-AF65-F5344CB8AC3E}">
        <p14:creationId xmlns:p14="http://schemas.microsoft.com/office/powerpoint/2010/main" val="5265621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0000"/>
          </a:bodyPr>
          <a:lstStyle/>
          <a:p>
            <a:r>
              <a:rPr lang="en-US" sz="4000" dirty="0">
                <a:latin typeface="Times" charset="0"/>
                <a:ea typeface="ＭＳ Ｐゴシック" charset="0"/>
                <a:cs typeface="ＭＳ Ｐゴシック" charset="0"/>
              </a:rPr>
              <a:t>Other Learning Curves</a:t>
            </a:r>
            <a:br>
              <a:rPr lang="en-US" sz="4000" dirty="0">
                <a:latin typeface="Times" charset="0"/>
                <a:ea typeface="ＭＳ Ｐゴシック" charset="0"/>
                <a:cs typeface="ＭＳ Ｐゴシック" charset="0"/>
              </a:rPr>
            </a:br>
            <a:r>
              <a:rPr lang="en-US" sz="4000" dirty="0" err="1">
                <a:latin typeface="Times" charset="0"/>
                <a:ea typeface="ＭＳ Ｐゴシック" charset="0"/>
                <a:cs typeface="ＭＳ Ｐゴシック" charset="0"/>
              </a:rPr>
              <a:t>learnig</a:t>
            </a:r>
            <a:r>
              <a:rPr lang="en-US" sz="4000" dirty="0">
                <a:latin typeface="Times" charset="0"/>
                <a:ea typeface="ＭＳ Ｐゴシック" charset="0"/>
                <a:cs typeface="ＭＳ Ｐゴシック" charset="0"/>
              </a:rPr>
              <a:t> </a:t>
            </a:r>
          </a:p>
        </p:txBody>
      </p:sp>
      <p:sp>
        <p:nvSpPr>
          <p:cNvPr id="27652" name="TextBox 3"/>
          <p:cNvSpPr txBox="1">
            <a:spLocks noChangeArrowheads="1"/>
          </p:cNvSpPr>
          <p:nvPr/>
        </p:nvSpPr>
        <p:spPr bwMode="auto">
          <a:xfrm>
            <a:off x="381000" y="5715000"/>
            <a:ext cx="58785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45 Helvetica Light" charset="0"/>
                <a:ea typeface="ＭＳ Ｐゴシック" charset="0"/>
                <a:cs typeface="Geneva" charset="0"/>
              </a:defRPr>
            </a:lvl1pPr>
            <a:lvl2pPr marL="742950" indent="-285750">
              <a:defRPr sz="2400">
                <a:solidFill>
                  <a:schemeClr val="tx1"/>
                </a:solidFill>
                <a:latin typeface="45 Helvetica Light" charset="0"/>
                <a:ea typeface="Geneva" charset="0"/>
                <a:cs typeface="Geneva" charset="0"/>
              </a:defRPr>
            </a:lvl2pPr>
            <a:lvl3pPr marL="1143000" indent="-228600">
              <a:defRPr sz="2400">
                <a:solidFill>
                  <a:schemeClr val="tx1"/>
                </a:solidFill>
                <a:latin typeface="45 Helvetica Light" charset="0"/>
                <a:ea typeface="Geneva" charset="0"/>
                <a:cs typeface="Geneva" charset="0"/>
              </a:defRPr>
            </a:lvl3pPr>
            <a:lvl4pPr marL="1600200" indent="-228600">
              <a:defRPr sz="2400">
                <a:solidFill>
                  <a:schemeClr val="tx1"/>
                </a:solidFill>
                <a:latin typeface="45 Helvetica Light" charset="0"/>
                <a:ea typeface="Geneva" charset="0"/>
                <a:cs typeface="Geneva" charset="0"/>
              </a:defRPr>
            </a:lvl4pPr>
            <a:lvl5pPr marL="2057400" indent="-228600">
              <a:defRPr sz="2400">
                <a:solidFill>
                  <a:schemeClr val="tx1"/>
                </a:solidFill>
                <a:latin typeface="45 Helvetica Light" charset="0"/>
                <a:ea typeface="Geneva" charset="0"/>
                <a:cs typeface="Geneva" charset="0"/>
              </a:defRPr>
            </a:lvl5pPr>
            <a:lvl6pPr marL="2514600" indent="-228600" eaLnBrk="0" fontAlgn="base" hangingPunct="0">
              <a:spcBef>
                <a:spcPct val="0"/>
              </a:spcBef>
              <a:spcAft>
                <a:spcPct val="0"/>
              </a:spcAft>
              <a:defRPr sz="2400">
                <a:solidFill>
                  <a:schemeClr val="tx1"/>
                </a:solidFill>
                <a:latin typeface="45 Helvetica Light" charset="0"/>
                <a:ea typeface="Geneva" charset="0"/>
                <a:cs typeface="Geneva" charset="0"/>
              </a:defRPr>
            </a:lvl6pPr>
            <a:lvl7pPr marL="2971800" indent="-228600" eaLnBrk="0" fontAlgn="base" hangingPunct="0">
              <a:spcBef>
                <a:spcPct val="0"/>
              </a:spcBef>
              <a:spcAft>
                <a:spcPct val="0"/>
              </a:spcAft>
              <a:defRPr sz="2400">
                <a:solidFill>
                  <a:schemeClr val="tx1"/>
                </a:solidFill>
                <a:latin typeface="45 Helvetica Light" charset="0"/>
                <a:ea typeface="Geneva" charset="0"/>
                <a:cs typeface="Geneva" charset="0"/>
              </a:defRPr>
            </a:lvl7pPr>
            <a:lvl8pPr marL="3429000" indent="-228600" eaLnBrk="0" fontAlgn="base" hangingPunct="0">
              <a:spcBef>
                <a:spcPct val="0"/>
              </a:spcBef>
              <a:spcAft>
                <a:spcPct val="0"/>
              </a:spcAft>
              <a:defRPr sz="2400">
                <a:solidFill>
                  <a:schemeClr val="tx1"/>
                </a:solidFill>
                <a:latin typeface="45 Helvetica Light" charset="0"/>
                <a:ea typeface="Geneva" charset="0"/>
                <a:cs typeface="Geneva" charset="0"/>
              </a:defRPr>
            </a:lvl8pPr>
            <a:lvl9pPr marL="3886200" indent="-228600" eaLnBrk="0" fontAlgn="base" hangingPunct="0">
              <a:spcBef>
                <a:spcPct val="0"/>
              </a:spcBef>
              <a:spcAft>
                <a:spcPct val="0"/>
              </a:spcAft>
              <a:defRPr sz="2400">
                <a:solidFill>
                  <a:schemeClr val="tx1"/>
                </a:solidFill>
                <a:latin typeface="45 Helvetica Light" charset="0"/>
                <a:ea typeface="Geneva" charset="0"/>
                <a:cs typeface="Geneva" charset="0"/>
              </a:defRPr>
            </a:lvl9pPr>
          </a:lstStyle>
          <a:p>
            <a:r>
              <a:rPr lang="en-US" sz="2000" dirty="0" err="1"/>
              <a:t>DataShop</a:t>
            </a:r>
            <a:r>
              <a:rPr lang="en-US" sz="2000" dirty="0"/>
              <a:t>:  Pittsburgh Science of Learning Center</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3835400"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66800"/>
            <a:ext cx="403860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429000"/>
            <a:ext cx="38655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3429000"/>
            <a:ext cx="3983037"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434795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4477-A1BE-E84F-BB7B-E122E6F22438}"/>
              </a:ext>
            </a:extLst>
          </p:cNvPr>
          <p:cNvSpPr>
            <a:spLocks noGrp="1"/>
          </p:cNvSpPr>
          <p:nvPr>
            <p:ph type="title"/>
          </p:nvPr>
        </p:nvSpPr>
        <p:spPr/>
        <p:txBody>
          <a:bodyPr>
            <a:normAutofit/>
          </a:bodyPr>
          <a:lstStyle/>
          <a:p>
            <a:r>
              <a:rPr lang="en-US" dirty="0"/>
              <a:t>Does practice support assessment?</a:t>
            </a:r>
          </a:p>
        </p:txBody>
      </p:sp>
    </p:spTree>
    <p:extLst>
      <p:ext uri="{BB962C8B-B14F-4D97-AF65-F5344CB8AC3E}">
        <p14:creationId xmlns:p14="http://schemas.microsoft.com/office/powerpoint/2010/main" val="3684998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Discontinuity Analysis</a:t>
            </a:r>
          </a:p>
        </p:txBody>
      </p:sp>
      <p:pic>
        <p:nvPicPr>
          <p:cNvPr id="4" name="Picture 3"/>
          <p:cNvPicPr>
            <a:picLocks noChangeAspect="1"/>
          </p:cNvPicPr>
          <p:nvPr/>
        </p:nvPicPr>
        <p:blipFill>
          <a:blip r:embed="rId2"/>
          <a:stretch>
            <a:fillRect/>
          </a:stretch>
        </p:blipFill>
        <p:spPr>
          <a:xfrm>
            <a:off x="57150" y="1093914"/>
            <a:ext cx="8477250" cy="4995735"/>
          </a:xfrm>
          <a:prstGeom prst="rect">
            <a:avLst/>
          </a:prstGeom>
        </p:spPr>
      </p:pic>
    </p:spTree>
    <p:extLst>
      <p:ext uri="{BB962C8B-B14F-4D97-AF65-F5344CB8AC3E}">
        <p14:creationId xmlns:p14="http://schemas.microsoft.com/office/powerpoint/2010/main" val="1513735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Discontinuity Analysis</a:t>
            </a:r>
          </a:p>
        </p:txBody>
      </p:sp>
      <p:pic>
        <p:nvPicPr>
          <p:cNvPr id="3" name="Picture 2"/>
          <p:cNvPicPr>
            <a:picLocks noChangeAspect="1"/>
          </p:cNvPicPr>
          <p:nvPr/>
        </p:nvPicPr>
        <p:blipFill>
          <a:blip r:embed="rId2"/>
          <a:stretch>
            <a:fillRect/>
          </a:stretch>
        </p:blipFill>
        <p:spPr>
          <a:xfrm>
            <a:off x="114300" y="1221696"/>
            <a:ext cx="8191500" cy="4842553"/>
          </a:xfrm>
          <a:prstGeom prst="rect">
            <a:avLst/>
          </a:prstGeom>
        </p:spPr>
      </p:pic>
    </p:spTree>
    <p:extLst>
      <p:ext uri="{BB962C8B-B14F-4D97-AF65-F5344CB8AC3E}">
        <p14:creationId xmlns:p14="http://schemas.microsoft.com/office/powerpoint/2010/main" val="2128832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arning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grpSp>
        <p:nvGrpSpPr>
          <p:cNvPr id="11" name="Group 10"/>
          <p:cNvGrpSpPr/>
          <p:nvPr/>
        </p:nvGrpSpPr>
        <p:grpSpPr>
          <a:xfrm>
            <a:off x="127000" y="0"/>
            <a:ext cx="8875059" cy="6858000"/>
            <a:chOff x="127000" y="0"/>
            <a:chExt cx="8875059" cy="6858000"/>
          </a:xfrm>
        </p:grpSpPr>
        <p:pic>
          <p:nvPicPr>
            <p:cNvPr id="9" name="Picture 8" descr="Learning Engineering-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pic>
          <p:nvPicPr>
            <p:cNvPr id="10" name="Picture 9" descr="Learning Engineering-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0"/>
              <a:ext cx="8875059" cy="6858000"/>
            </a:xfrm>
            <a:prstGeom prst="rect">
              <a:avLst/>
            </a:prstGeom>
          </p:spPr>
        </p:pic>
      </p:grpSp>
      <p:sp>
        <p:nvSpPr>
          <p:cNvPr id="5" name="Title 4"/>
          <p:cNvSpPr>
            <a:spLocks noGrp="1"/>
          </p:cNvSpPr>
          <p:nvPr>
            <p:ph type="title"/>
          </p:nvPr>
        </p:nvSpPr>
        <p:spPr/>
        <p:txBody>
          <a:bodyPr>
            <a:normAutofit/>
          </a:bodyPr>
          <a:lstStyle/>
          <a:p>
            <a:r>
              <a:rPr lang="en-US" sz="3200" dirty="0"/>
              <a:t>Making learning something you can observe</a:t>
            </a:r>
          </a:p>
        </p:txBody>
      </p:sp>
    </p:spTree>
    <p:extLst>
      <p:ext uri="{BB962C8B-B14F-4D97-AF65-F5344CB8AC3E}">
        <p14:creationId xmlns:p14="http://schemas.microsoft.com/office/powerpoint/2010/main" val="16497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0-ppt_w/2"/>
                                          </p:val>
                                        </p:tav>
                                      </p:tavLst>
                                    </p:anim>
                                    <p:anim calcmode="lin" valueType="num">
                                      <p:cBhvr additive="base">
                                        <p:cTn id="13" dur="500"/>
                                        <p:tgtEl>
                                          <p:spTgt spid="6"/>
                                        </p:tgtEl>
                                        <p:attrNameLst>
                                          <p:attrName>ppt_y</p:attrName>
                                        </p:attrNameLst>
                                      </p:cBhvr>
                                      <p:tavLst>
                                        <p:tav tm="0">
                                          <p:val>
                                            <p:strVal val="ppt_y"/>
                                          </p:val>
                                        </p:tav>
                                        <p:tav tm="100000">
                                          <p:val>
                                            <p:strVal val="ppt_y"/>
                                          </p:val>
                                        </p:tav>
                                      </p:tavLst>
                                    </p:anim>
                                    <p:set>
                                      <p:cBhvr>
                                        <p:cTn id="14" dur="1" fill="hold">
                                          <p:stCondLst>
                                            <p:cond delay="499"/>
                                          </p:stCondLst>
                                        </p:cTn>
                                        <p:tgtEl>
                                          <p:spTgt spid="6"/>
                                        </p:tgtEl>
                                        <p:attrNameLst>
                                          <p:attrName>style.visibility</p:attrName>
                                        </p:attrNameLst>
                                      </p:cBhvr>
                                      <p:to>
                                        <p:strVal val="hidden"/>
                                      </p:to>
                                    </p:set>
                                  </p:childTnLst>
                                </p:cTn>
                              </p:par>
                              <p:par>
                                <p:cTn id="15" presetID="12" presetClass="entr" presetSubtype="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ppt_x</p:attrName>
                                        </p:attrNameLst>
                                      </p:cBhvr>
                                      <p:tavLst>
                                        <p:tav tm="0">
                                          <p:val>
                                            <p:strVal val="#ppt_x+#ppt_w*1.125000"/>
                                          </p:val>
                                        </p:tav>
                                        <p:tav tm="100000">
                                          <p:val>
                                            <p:strVal val="#ppt_x"/>
                                          </p:val>
                                        </p:tav>
                                      </p:tavLst>
                                    </p:anim>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355D-60BA-EC47-949B-9F2557B1B7A5}"/>
              </a:ext>
            </a:extLst>
          </p:cNvPr>
          <p:cNvSpPr>
            <a:spLocks noGrp="1"/>
          </p:cNvSpPr>
          <p:nvPr>
            <p:ph type="title"/>
          </p:nvPr>
        </p:nvSpPr>
        <p:spPr/>
        <p:txBody>
          <a:bodyPr>
            <a:normAutofit fontScale="90000"/>
          </a:bodyPr>
          <a:lstStyle/>
          <a:p>
            <a:r>
              <a:rPr lang="en-US" dirty="0"/>
              <a:t>Activity Analysis</a:t>
            </a:r>
          </a:p>
        </p:txBody>
      </p:sp>
      <p:pic>
        <p:nvPicPr>
          <p:cNvPr id="4" name="Content Placeholder 4">
            <a:extLst>
              <a:ext uri="{FF2B5EF4-FFF2-40B4-BE49-F238E27FC236}">
                <a16:creationId xmlns:a16="http://schemas.microsoft.com/office/drawing/2014/main" id="{E5D8BA96-DE14-AA44-8989-4B192ABDE76C}"/>
              </a:ext>
            </a:extLst>
          </p:cNvPr>
          <p:cNvPicPr>
            <a:picLocks noGrp="1" noChangeAspect="1"/>
          </p:cNvPicPr>
          <p:nvPr>
            <p:ph idx="1"/>
          </p:nvPr>
        </p:nvPicPr>
        <p:blipFill>
          <a:blip r:embed="rId2"/>
          <a:stretch>
            <a:fillRect/>
          </a:stretch>
        </p:blipFill>
        <p:spPr>
          <a:xfrm>
            <a:off x="457200" y="1606924"/>
            <a:ext cx="8229600" cy="3872752"/>
          </a:xfrm>
          <a:prstGeom prst="rect">
            <a:avLst/>
          </a:prstGeom>
        </p:spPr>
      </p:pic>
    </p:spTree>
    <p:extLst>
      <p:ext uri="{BB962C8B-B14F-4D97-AF65-F5344CB8AC3E}">
        <p14:creationId xmlns:p14="http://schemas.microsoft.com/office/powerpoint/2010/main" val="2970129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Projects</a:t>
            </a:r>
          </a:p>
        </p:txBody>
      </p:sp>
    </p:spTree>
    <p:extLst>
      <p:ext uri="{BB962C8B-B14F-4D97-AF65-F5344CB8AC3E}">
        <p14:creationId xmlns:p14="http://schemas.microsoft.com/office/powerpoint/2010/main" val="3229531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041A-5B54-4D4E-9F9E-8280B67FFC1D}"/>
              </a:ext>
            </a:extLst>
          </p:cNvPr>
          <p:cNvSpPr>
            <a:spLocks noGrp="1"/>
          </p:cNvSpPr>
          <p:nvPr>
            <p:ph type="title"/>
          </p:nvPr>
        </p:nvSpPr>
        <p:spPr>
          <a:xfrm>
            <a:off x="457200" y="685800"/>
            <a:ext cx="8229600" cy="533400"/>
          </a:xfrm>
        </p:spPr>
        <p:txBody>
          <a:bodyPr>
            <a:normAutofit fontScale="90000"/>
          </a:bodyPr>
          <a:lstStyle/>
          <a:p>
            <a:r>
              <a:rPr lang="en-US" dirty="0"/>
              <a:t>Project 1:</a:t>
            </a:r>
            <a:br>
              <a:rPr lang="en-US" dirty="0"/>
            </a:br>
            <a:r>
              <a:rPr lang="en-US" dirty="0"/>
              <a:t>Approaches to Improving Learning Dashboard  Models</a:t>
            </a:r>
          </a:p>
        </p:txBody>
      </p:sp>
      <p:sp>
        <p:nvSpPr>
          <p:cNvPr id="3" name="Content Placeholder 2">
            <a:extLst>
              <a:ext uri="{FF2B5EF4-FFF2-40B4-BE49-F238E27FC236}">
                <a16:creationId xmlns:a16="http://schemas.microsoft.com/office/drawing/2014/main" id="{F6C488D6-9453-404B-95E2-7FCF514A0678}"/>
              </a:ext>
            </a:extLst>
          </p:cNvPr>
          <p:cNvSpPr>
            <a:spLocks noGrp="1"/>
          </p:cNvSpPr>
          <p:nvPr>
            <p:ph idx="1"/>
          </p:nvPr>
        </p:nvSpPr>
        <p:spPr>
          <a:xfrm>
            <a:off x="457200" y="2057400"/>
            <a:ext cx="8229600" cy="4495800"/>
          </a:xfrm>
        </p:spPr>
        <p:txBody>
          <a:bodyPr/>
          <a:lstStyle/>
          <a:p>
            <a:pPr marL="86868" indent="-342900">
              <a:buFont typeface="Arial" panose="020B0604020202020204" pitchFamily="34" charset="0"/>
              <a:buChar char="•"/>
            </a:pPr>
            <a:r>
              <a:rPr lang="en-US" dirty="0"/>
              <a:t>How can we identify mis-matches b/w performance and estimated learning?</a:t>
            </a:r>
          </a:p>
          <a:p>
            <a:pPr marL="86868" indent="-342900">
              <a:buFont typeface="Arial" panose="020B0604020202020204" pitchFamily="34" charset="0"/>
              <a:buChar char="•"/>
            </a:pPr>
            <a:r>
              <a:rPr lang="en-US" dirty="0"/>
              <a:t>How do we prioritize?</a:t>
            </a:r>
          </a:p>
          <a:p>
            <a:pPr marL="86868" indent="-342900">
              <a:buFont typeface="Arial" panose="020B0604020202020204" pitchFamily="34" charset="0"/>
              <a:buChar char="•"/>
            </a:pPr>
            <a:r>
              <a:rPr lang="en-US" dirty="0"/>
              <a:t>Are there opportunities to emphasize certain parameters?</a:t>
            </a:r>
          </a:p>
          <a:p>
            <a:pPr marL="86868" indent="-342900">
              <a:buFont typeface="Arial" panose="020B0604020202020204" pitchFamily="34" charset="0"/>
              <a:buChar char="•"/>
            </a:pPr>
            <a:r>
              <a:rPr lang="en-US" dirty="0"/>
              <a:t>HMM + Parameterized Skills Model</a:t>
            </a:r>
          </a:p>
          <a:p>
            <a:pPr marL="86868" indent="-342900">
              <a:buFont typeface="Arial" panose="020B0604020202020204" pitchFamily="34" charset="0"/>
              <a:buChar char="•"/>
            </a:pPr>
            <a:r>
              <a:rPr lang="en-US" dirty="0"/>
              <a:t>Lots of courses</a:t>
            </a:r>
          </a:p>
        </p:txBody>
      </p:sp>
    </p:spTree>
    <p:extLst>
      <p:ext uri="{BB962C8B-B14F-4D97-AF65-F5344CB8AC3E}">
        <p14:creationId xmlns:p14="http://schemas.microsoft.com/office/powerpoint/2010/main" val="1527021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041A-5B54-4D4E-9F9E-8280B67FFC1D}"/>
              </a:ext>
            </a:extLst>
          </p:cNvPr>
          <p:cNvSpPr>
            <a:spLocks noGrp="1"/>
          </p:cNvSpPr>
          <p:nvPr>
            <p:ph type="title"/>
          </p:nvPr>
        </p:nvSpPr>
        <p:spPr>
          <a:xfrm>
            <a:off x="457200" y="609600"/>
            <a:ext cx="8229600" cy="533400"/>
          </a:xfrm>
        </p:spPr>
        <p:txBody>
          <a:bodyPr>
            <a:normAutofit fontScale="90000"/>
          </a:bodyPr>
          <a:lstStyle/>
          <a:p>
            <a:r>
              <a:rPr lang="en-US" dirty="0"/>
              <a:t>Project 2:</a:t>
            </a:r>
            <a:br>
              <a:rPr lang="en-US" dirty="0"/>
            </a:br>
            <a:r>
              <a:rPr lang="en-US" dirty="0"/>
              <a:t>Data-Driven Course Improvement</a:t>
            </a:r>
          </a:p>
        </p:txBody>
      </p:sp>
      <p:sp>
        <p:nvSpPr>
          <p:cNvPr id="3" name="Content Placeholder 2">
            <a:extLst>
              <a:ext uri="{FF2B5EF4-FFF2-40B4-BE49-F238E27FC236}">
                <a16:creationId xmlns:a16="http://schemas.microsoft.com/office/drawing/2014/main" id="{F6C488D6-9453-404B-95E2-7FCF514A0678}"/>
              </a:ext>
            </a:extLst>
          </p:cNvPr>
          <p:cNvSpPr>
            <a:spLocks noGrp="1"/>
          </p:cNvSpPr>
          <p:nvPr>
            <p:ph idx="1"/>
          </p:nvPr>
        </p:nvSpPr>
        <p:spPr>
          <a:xfrm>
            <a:off x="457200" y="1524000"/>
            <a:ext cx="8229600" cy="4495800"/>
          </a:xfrm>
        </p:spPr>
        <p:txBody>
          <a:bodyPr/>
          <a:lstStyle/>
          <a:p>
            <a:pPr marL="86868" indent="-342900">
              <a:buFont typeface="Arial" panose="020B0604020202020204" pitchFamily="34" charset="0"/>
              <a:buChar char="•"/>
            </a:pPr>
            <a:r>
              <a:rPr lang="en-US" dirty="0"/>
              <a:t>How can we improve upon RISE analysis?</a:t>
            </a:r>
          </a:p>
          <a:p>
            <a:pPr marL="86868" indent="-342900">
              <a:buFont typeface="Arial" panose="020B0604020202020204" pitchFamily="34" charset="0"/>
              <a:buChar char="•"/>
            </a:pPr>
            <a:r>
              <a:rPr lang="en-US" dirty="0"/>
              <a:t>How to identify mis-matches between practice and assessment performance?</a:t>
            </a:r>
          </a:p>
          <a:p>
            <a:pPr marL="86868" indent="-342900">
              <a:buFont typeface="Arial" panose="020B0604020202020204" pitchFamily="34" charset="0"/>
              <a:buChar char="•"/>
            </a:pPr>
            <a:r>
              <a:rPr lang="en-US" dirty="0"/>
              <a:t>How to categorize?</a:t>
            </a:r>
          </a:p>
          <a:p>
            <a:pPr marL="86868" indent="-342900">
              <a:buFont typeface="Arial" panose="020B0604020202020204" pitchFamily="34" charset="0"/>
              <a:buChar char="•"/>
            </a:pPr>
            <a:r>
              <a:rPr lang="en-US" dirty="0"/>
              <a:t>How to prioritize?</a:t>
            </a:r>
          </a:p>
          <a:p>
            <a:pPr marL="86868" indent="-342900">
              <a:buFont typeface="Arial" panose="020B0604020202020204" pitchFamily="34" charset="0"/>
              <a:buChar char="•"/>
            </a:pPr>
            <a:r>
              <a:rPr lang="en-US" dirty="0"/>
              <a:t>Are there ways to unify multiple analysis and models?</a:t>
            </a:r>
          </a:p>
          <a:p>
            <a:pPr marL="86868" indent="-342900">
              <a:buFont typeface="Arial" panose="020B0604020202020204" pitchFamily="34" charset="0"/>
              <a:buChar char="•"/>
            </a:pPr>
            <a:r>
              <a:rPr lang="en-US" dirty="0"/>
              <a:t>How to communicate these results?</a:t>
            </a:r>
          </a:p>
        </p:txBody>
      </p:sp>
    </p:spTree>
    <p:extLst>
      <p:ext uri="{BB962C8B-B14F-4D97-AF65-F5344CB8AC3E}">
        <p14:creationId xmlns:p14="http://schemas.microsoft.com/office/powerpoint/2010/main" val="2147099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we make data actionable for educators?</a:t>
            </a:r>
          </a:p>
        </p:txBody>
      </p:sp>
    </p:spTree>
    <p:extLst>
      <p:ext uri="{BB962C8B-B14F-4D97-AF65-F5344CB8AC3E}">
        <p14:creationId xmlns:p14="http://schemas.microsoft.com/office/powerpoint/2010/main" val="400202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arning Engineering-30.png"/>
          <p:cNvPicPr>
            <a:picLocks noChangeAspect="1"/>
          </p:cNvPicPr>
          <p:nvPr/>
        </p:nvPicPr>
        <p:blipFill rotWithShape="1">
          <a:blip r:embed="rId2">
            <a:extLst>
              <a:ext uri="{28A0092B-C50C-407E-A947-70E740481C1C}">
                <a14:useLocalDpi xmlns:a14="http://schemas.microsoft.com/office/drawing/2010/main" val="0"/>
              </a:ext>
            </a:extLst>
          </a:blip>
          <a:srcRect l="21751" t="14676" r="21153" b="13889"/>
          <a:stretch/>
        </p:blipFill>
        <p:spPr>
          <a:xfrm>
            <a:off x="2686050" y="1612094"/>
            <a:ext cx="3800476" cy="3674282"/>
          </a:xfrm>
          <a:prstGeom prst="rect">
            <a:avLst/>
          </a:prstGeom>
        </p:spPr>
      </p:pic>
      <p:pic>
        <p:nvPicPr>
          <p:cNvPr id="23" name="Picture 22" descr="Learning Engineering-32.png"/>
          <p:cNvPicPr>
            <a:picLocks noChangeAspect="1"/>
          </p:cNvPicPr>
          <p:nvPr/>
        </p:nvPicPr>
        <p:blipFill rotWithShape="1">
          <a:blip r:embed="rId3">
            <a:extLst>
              <a:ext uri="{28A0092B-C50C-407E-A947-70E740481C1C}">
                <a14:useLocalDpi xmlns:a14="http://schemas.microsoft.com/office/drawing/2010/main" val="0"/>
              </a:ext>
            </a:extLst>
          </a:blip>
          <a:srcRect l="21943" t="13429" r="22011" b="11017"/>
          <a:stretch/>
        </p:blipFill>
        <p:spPr>
          <a:xfrm>
            <a:off x="1771651" y="2186092"/>
            <a:ext cx="2238375" cy="2331662"/>
          </a:xfrm>
          <a:prstGeom prst="rect">
            <a:avLst/>
          </a:prstGeom>
        </p:spPr>
      </p:pic>
      <p:pic>
        <p:nvPicPr>
          <p:cNvPr id="22" name="Picture 21" descr="Learning Engineering-31.png"/>
          <p:cNvPicPr>
            <a:picLocks noChangeAspect="1"/>
          </p:cNvPicPr>
          <p:nvPr/>
        </p:nvPicPr>
        <p:blipFill rotWithShape="1">
          <a:blip r:embed="rId4">
            <a:extLst>
              <a:ext uri="{28A0092B-C50C-407E-A947-70E740481C1C}">
                <a14:useLocalDpi xmlns:a14="http://schemas.microsoft.com/office/drawing/2010/main" val="0"/>
              </a:ext>
            </a:extLst>
          </a:blip>
          <a:srcRect l="23850" t="13429" r="22012" b="22499"/>
          <a:stretch/>
        </p:blipFill>
        <p:spPr>
          <a:xfrm>
            <a:off x="1847851" y="2186093"/>
            <a:ext cx="2162175" cy="1977317"/>
          </a:xfrm>
          <a:prstGeom prst="rect">
            <a:avLst/>
          </a:prstGeom>
        </p:spPr>
      </p:pic>
      <p:pic>
        <p:nvPicPr>
          <p:cNvPr id="6" name="Picture 5" descr="big_cloud-29.png"/>
          <p:cNvPicPr>
            <a:picLocks noChangeAspect="1"/>
          </p:cNvPicPr>
          <p:nvPr/>
        </p:nvPicPr>
        <p:blipFill rotWithShape="1">
          <a:blip r:embed="rId5">
            <a:extLst>
              <a:ext uri="{28A0092B-C50C-407E-A947-70E740481C1C}">
                <a14:useLocalDpi xmlns:a14="http://schemas.microsoft.com/office/drawing/2010/main" val="0"/>
              </a:ext>
            </a:extLst>
          </a:blip>
          <a:srcRect l="38493" t="32037" r="38039" b="43334"/>
          <a:stretch/>
        </p:blipFill>
        <p:spPr>
          <a:xfrm>
            <a:off x="3800476" y="2505076"/>
            <a:ext cx="1562101" cy="1266825"/>
          </a:xfrm>
          <a:prstGeom prst="rect">
            <a:avLst/>
          </a:prstGeom>
        </p:spPr>
      </p:pic>
      <p:pic>
        <p:nvPicPr>
          <p:cNvPr id="7" name="Picture 6" descr="Learning_3.png"/>
          <p:cNvPicPr>
            <a:picLocks/>
          </p:cNvPicPr>
          <p:nvPr/>
        </p:nvPicPr>
        <p:blipFill rotWithShape="1">
          <a:blip r:embed="rId6">
            <a:extLst>
              <a:ext uri="{28A0092B-C50C-407E-A947-70E740481C1C}">
                <a14:useLocalDpi xmlns:a14="http://schemas.microsoft.com/office/drawing/2010/main" val="0"/>
              </a:ext>
            </a:extLst>
          </a:blip>
          <a:srcRect l="20828" t="13092" r="21056" b="12813"/>
          <a:stretch/>
        </p:blipFill>
        <p:spPr>
          <a:xfrm>
            <a:off x="4905375" y="2186093"/>
            <a:ext cx="2088339" cy="2057400"/>
          </a:xfrm>
          <a:prstGeom prst="rect">
            <a:avLst/>
          </a:prstGeom>
        </p:spPr>
      </p:pic>
      <p:sp>
        <p:nvSpPr>
          <p:cNvPr id="9" name="TextBox 8"/>
          <p:cNvSpPr txBox="1"/>
          <p:nvPr/>
        </p:nvSpPr>
        <p:spPr>
          <a:xfrm>
            <a:off x="2562226" y="4157767"/>
            <a:ext cx="636713" cy="300082"/>
          </a:xfrm>
          <a:prstGeom prst="rect">
            <a:avLst/>
          </a:prstGeom>
          <a:noFill/>
        </p:spPr>
        <p:txBody>
          <a:bodyPr wrap="none" rtlCol="0">
            <a:spAutoFit/>
          </a:bodyPr>
          <a:lstStyle/>
          <a:p>
            <a:r>
              <a:rPr lang="en-US" sz="1350" dirty="0">
                <a:solidFill>
                  <a:srgbClr val="002442"/>
                </a:solidFill>
                <a:latin typeface="Open Sans Extrabold"/>
                <a:cs typeface="Open Sans Extrabold"/>
              </a:rPr>
              <a:t>Model</a:t>
            </a:r>
          </a:p>
        </p:txBody>
      </p:sp>
      <p:sp>
        <p:nvSpPr>
          <p:cNvPr id="10" name="TextBox 9"/>
          <p:cNvSpPr txBox="1"/>
          <p:nvPr/>
        </p:nvSpPr>
        <p:spPr>
          <a:xfrm>
            <a:off x="5512625" y="4163409"/>
            <a:ext cx="742511" cy="300082"/>
          </a:xfrm>
          <a:prstGeom prst="rect">
            <a:avLst/>
          </a:prstGeom>
          <a:noFill/>
        </p:spPr>
        <p:txBody>
          <a:bodyPr wrap="none" rtlCol="0">
            <a:spAutoFit/>
          </a:bodyPr>
          <a:lstStyle/>
          <a:p>
            <a:r>
              <a:rPr lang="en-US" sz="1350" dirty="0">
                <a:solidFill>
                  <a:srgbClr val="002442"/>
                </a:solidFill>
                <a:latin typeface="Open Sans Extrabold"/>
                <a:cs typeface="Open Sans Extrabold"/>
              </a:rPr>
              <a:t>Practice</a:t>
            </a:r>
          </a:p>
        </p:txBody>
      </p:sp>
      <p:pic>
        <p:nvPicPr>
          <p:cNvPr id="13" name="Picture 12"/>
          <p:cNvPicPr>
            <a:picLocks noChangeAspect="1"/>
          </p:cNvPicPr>
          <p:nvPr/>
        </p:nvPicPr>
        <p:blipFill>
          <a:blip r:embed="rId7"/>
          <a:stretch>
            <a:fillRect/>
          </a:stretch>
        </p:blipFill>
        <p:spPr>
          <a:xfrm>
            <a:off x="3388549" y="4027579"/>
            <a:ext cx="1993077" cy="490177"/>
          </a:xfrm>
          <a:prstGeom prst="rect">
            <a:avLst/>
          </a:prstGeom>
        </p:spPr>
      </p:pic>
      <p:pic>
        <p:nvPicPr>
          <p:cNvPr id="14" name="Picture 13"/>
          <p:cNvPicPr>
            <a:picLocks noChangeAspect="1"/>
          </p:cNvPicPr>
          <p:nvPr/>
        </p:nvPicPr>
        <p:blipFill>
          <a:blip r:embed="rId7"/>
          <a:stretch>
            <a:fillRect/>
          </a:stretch>
        </p:blipFill>
        <p:spPr>
          <a:xfrm rot="10800000">
            <a:off x="3464749" y="1874929"/>
            <a:ext cx="1993077" cy="490177"/>
          </a:xfrm>
          <a:prstGeom prst="rect">
            <a:avLst/>
          </a:prstGeom>
        </p:spPr>
      </p:pic>
      <p:sp>
        <p:nvSpPr>
          <p:cNvPr id="2" name="Title 1"/>
          <p:cNvSpPr>
            <a:spLocks noGrp="1"/>
          </p:cNvSpPr>
          <p:nvPr>
            <p:ph type="title"/>
          </p:nvPr>
        </p:nvSpPr>
        <p:spPr/>
        <p:txBody>
          <a:bodyPr>
            <a:normAutofit/>
          </a:bodyPr>
          <a:lstStyle/>
          <a:p>
            <a:r>
              <a:rPr lang="en-US" sz="2400" dirty="0"/>
              <a:t>Learning Design as Hypothesis</a:t>
            </a:r>
          </a:p>
        </p:txBody>
      </p:sp>
    </p:spTree>
    <p:extLst>
      <p:ext uri="{BB962C8B-B14F-4D97-AF65-F5344CB8AC3E}">
        <p14:creationId xmlns:p14="http://schemas.microsoft.com/office/powerpoint/2010/main" val="421812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500" fill="hold"/>
                                        <p:tgtEl>
                                          <p:spTgt spid="6"/>
                                        </p:tgtEl>
                                      </p:cBhvr>
                                      <p:by x="150000" y="150000"/>
                                    </p:animScale>
                                  </p:childTnLst>
                                </p:cTn>
                              </p:par>
                              <p:par>
                                <p:cTn id="11" presetID="0" presetClass="path" presetSubtype="0" accel="50000" decel="50000" fill="hold" nodeType="withEffect">
                                  <p:stCondLst>
                                    <p:cond delay="0"/>
                                  </p:stCondLst>
                                  <p:childTnLst>
                                    <p:animMotion origin="layout" path="M 1.11111E-6 1.48148E-6 L -0.24583 1.48148E-6 " pathEditMode="relative" rAng="0" ptsTypes="AA">
                                      <p:cBhvr>
                                        <p:cTn id="12" dur="1000" fill="hold"/>
                                        <p:tgtEl>
                                          <p:spTgt spid="6"/>
                                        </p:tgtEl>
                                        <p:attrNameLst>
                                          <p:attrName>ppt_x</p:attrName>
                                          <p:attrName>ppt_y</p:attrName>
                                        </p:attrNameLst>
                                      </p:cBhvr>
                                      <p:rCtr x="-12292" y="0"/>
                                    </p:animMotion>
                                  </p:childTnLst>
                                </p:cTn>
                              </p:par>
                              <p:par>
                                <p:cTn id="13" presetID="10" presetClass="exit" presetSubtype="0" fill="hold" nodeType="withEffect">
                                  <p:stCondLst>
                                    <p:cond delay="0"/>
                                  </p:stCondLst>
                                  <p:childTnLst>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500"/>
                                        <p:tgtEl>
                                          <p:spTgt spid="14"/>
                                        </p:tgtEl>
                                      </p:cBhvr>
                                    </p:animEffect>
                                  </p:childTnLst>
                                </p:cTn>
                              </p:par>
                              <p:par>
                                <p:cTn id="41" presetID="21" presetClass="entr" presetSubtype="3"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3)">
                                      <p:cBhvr>
                                        <p:cTn id="4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earning Engineering-46.png"/>
          <p:cNvPicPr>
            <a:picLocks noChangeAspect="1"/>
          </p:cNvPicPr>
          <p:nvPr/>
        </p:nvPicPr>
        <p:blipFill rotWithShape="1">
          <a:blip r:embed="rId2">
            <a:extLst>
              <a:ext uri="{28A0092B-C50C-407E-A947-70E740481C1C}">
                <a14:useLocalDpi xmlns:a14="http://schemas.microsoft.com/office/drawing/2010/main" val="0"/>
              </a:ext>
            </a:extLst>
          </a:blip>
          <a:srcRect l="7155" t="48148" r="46052" b="16667"/>
          <a:stretch/>
        </p:blipFill>
        <p:spPr>
          <a:xfrm>
            <a:off x="761999" y="3302000"/>
            <a:ext cx="4152901" cy="2413000"/>
          </a:xfrm>
          <a:prstGeom prst="rect">
            <a:avLst/>
          </a:prstGeom>
        </p:spPr>
      </p:pic>
      <p:pic>
        <p:nvPicPr>
          <p:cNvPr id="8" name="Picture 7" descr="Learning Engineering-47.png"/>
          <p:cNvPicPr>
            <a:picLocks noChangeAspect="1"/>
          </p:cNvPicPr>
          <p:nvPr/>
        </p:nvPicPr>
        <p:blipFill rotWithShape="1">
          <a:blip r:embed="rId3">
            <a:extLst>
              <a:ext uri="{28A0092B-C50C-407E-A947-70E740481C1C}">
                <a14:useLocalDpi xmlns:a14="http://schemas.microsoft.com/office/drawing/2010/main" val="0"/>
              </a:ext>
            </a:extLst>
          </a:blip>
          <a:srcRect l="46221" t="17037" r="6271" b="47963"/>
          <a:stretch/>
        </p:blipFill>
        <p:spPr>
          <a:xfrm>
            <a:off x="4229101" y="1168400"/>
            <a:ext cx="4216400" cy="2400300"/>
          </a:xfrm>
          <a:prstGeom prst="rect">
            <a:avLst/>
          </a:prstGeom>
        </p:spPr>
      </p:pic>
      <p:pic>
        <p:nvPicPr>
          <p:cNvPr id="7" name="Picture 6" descr="Learning Engineering-45.png"/>
          <p:cNvPicPr>
            <a:picLocks noChangeAspect="1"/>
          </p:cNvPicPr>
          <p:nvPr/>
        </p:nvPicPr>
        <p:blipFill rotWithShape="1">
          <a:blip r:embed="rId4">
            <a:extLst>
              <a:ext uri="{28A0092B-C50C-407E-A947-70E740481C1C}">
                <a14:useLocalDpi xmlns:a14="http://schemas.microsoft.com/office/drawing/2010/main" val="0"/>
              </a:ext>
            </a:extLst>
          </a:blip>
          <a:srcRect l="46220" t="46852" r="6271" b="16667"/>
          <a:stretch/>
        </p:blipFill>
        <p:spPr>
          <a:xfrm>
            <a:off x="4229101" y="3213100"/>
            <a:ext cx="4216400" cy="2501900"/>
          </a:xfrm>
          <a:prstGeom prst="rect">
            <a:avLst/>
          </a:prstGeom>
        </p:spPr>
      </p:pic>
      <p:pic>
        <p:nvPicPr>
          <p:cNvPr id="6" name="Picture 5" descr="Learning Engineering-44.png"/>
          <p:cNvPicPr>
            <a:picLocks noChangeAspect="1"/>
          </p:cNvPicPr>
          <p:nvPr/>
        </p:nvPicPr>
        <p:blipFill rotWithShape="1">
          <a:blip r:embed="rId5">
            <a:extLst>
              <a:ext uri="{28A0092B-C50C-407E-A947-70E740481C1C}">
                <a14:useLocalDpi xmlns:a14="http://schemas.microsoft.com/office/drawing/2010/main" val="0"/>
              </a:ext>
            </a:extLst>
          </a:blip>
          <a:srcRect l="4865" t="17037" r="46052" b="47963"/>
          <a:stretch/>
        </p:blipFill>
        <p:spPr>
          <a:xfrm>
            <a:off x="558799" y="1168400"/>
            <a:ext cx="4356101" cy="2400300"/>
          </a:xfrm>
          <a:prstGeom prst="rect">
            <a:avLst/>
          </a:prstGeom>
        </p:spPr>
      </p:pic>
      <p:pic>
        <p:nvPicPr>
          <p:cNvPr id="5" name="Picture 4" descr="Learning Engineering-43.png"/>
          <p:cNvPicPr>
            <a:picLocks noChangeAspect="1"/>
          </p:cNvPicPr>
          <p:nvPr/>
        </p:nvPicPr>
        <p:blipFill rotWithShape="1">
          <a:blip r:embed="rId6">
            <a:extLst>
              <a:ext uri="{28A0092B-C50C-407E-A947-70E740481C1C}">
                <a14:useLocalDpi xmlns:a14="http://schemas.microsoft.com/office/drawing/2010/main" val="0"/>
              </a:ext>
            </a:extLst>
          </a:blip>
          <a:srcRect l="12592" t="28518" r="12138" b="28148"/>
          <a:stretch/>
        </p:blipFill>
        <p:spPr>
          <a:xfrm>
            <a:off x="1244601" y="1955800"/>
            <a:ext cx="6680200" cy="2971800"/>
          </a:xfrm>
          <a:prstGeom prst="rect">
            <a:avLst/>
          </a:prstGeom>
        </p:spPr>
      </p:pic>
      <p:sp>
        <p:nvSpPr>
          <p:cNvPr id="2" name="Title 1"/>
          <p:cNvSpPr>
            <a:spLocks noGrp="1"/>
          </p:cNvSpPr>
          <p:nvPr>
            <p:ph type="title"/>
          </p:nvPr>
        </p:nvSpPr>
        <p:spPr/>
        <p:txBody>
          <a:bodyPr>
            <a:normAutofit fontScale="90000"/>
          </a:bodyPr>
          <a:lstStyle/>
          <a:p>
            <a:r>
              <a:rPr lang="en-US" sz="3200" dirty="0"/>
              <a:t>The Simon Approach: </a:t>
            </a:r>
            <a:r>
              <a:rPr lang="en-US" sz="3200" b="1" dirty="0"/>
              <a:t>Learning Engineering</a:t>
            </a:r>
          </a:p>
        </p:txBody>
      </p:sp>
      <p:pic>
        <p:nvPicPr>
          <p:cNvPr id="4" name="Picture 3" descr="Learning Engineering-42.png"/>
          <p:cNvPicPr>
            <a:picLocks noChangeAspect="1"/>
          </p:cNvPicPr>
          <p:nvPr/>
        </p:nvPicPr>
        <p:blipFill rotWithShape="1">
          <a:blip r:embed="rId7">
            <a:extLst>
              <a:ext uri="{28A0092B-C50C-407E-A947-70E740481C1C}">
                <a14:useLocalDpi xmlns:a14="http://schemas.microsoft.com/office/drawing/2010/main" val="0"/>
              </a:ext>
            </a:extLst>
          </a:blip>
          <a:srcRect l="38207" t="35741" r="38039" b="35926"/>
          <a:stretch/>
        </p:blipFill>
        <p:spPr>
          <a:xfrm>
            <a:off x="3517899" y="2451100"/>
            <a:ext cx="2108201" cy="1943100"/>
          </a:xfrm>
          <a:prstGeom prst="rect">
            <a:avLst/>
          </a:prstGeom>
        </p:spPr>
      </p:pic>
    </p:spTree>
    <p:extLst>
      <p:ext uri="{BB962C8B-B14F-4D97-AF65-F5344CB8AC3E}">
        <p14:creationId xmlns:p14="http://schemas.microsoft.com/office/powerpoint/2010/main" val="42012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righ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right)">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earning Engineering-37.png"/>
          <p:cNvPicPr>
            <a:picLocks noChangeAspect="1"/>
          </p:cNvPicPr>
          <p:nvPr/>
        </p:nvPicPr>
        <p:blipFill rotWithShape="1">
          <a:blip r:embed="rId2">
            <a:extLst>
              <a:ext uri="{28A0092B-C50C-407E-A947-70E740481C1C}">
                <a14:useLocalDpi xmlns:a14="http://schemas.microsoft.com/office/drawing/2010/main" val="0"/>
              </a:ext>
            </a:extLst>
          </a:blip>
          <a:srcRect t="22650" b="7479"/>
          <a:stretch/>
        </p:blipFill>
        <p:spPr>
          <a:xfrm>
            <a:off x="2705102" y="2190751"/>
            <a:ext cx="3741203" cy="3114675"/>
          </a:xfrm>
          <a:prstGeom prst="rect">
            <a:avLst/>
          </a:prstGeom>
        </p:spPr>
      </p:pic>
      <p:pic>
        <p:nvPicPr>
          <p:cNvPr id="8" name="Picture 7" descr="Learning Engineering-38.png"/>
          <p:cNvPicPr>
            <a:picLocks noChangeAspect="1"/>
          </p:cNvPicPr>
          <p:nvPr/>
        </p:nvPicPr>
        <p:blipFill rotWithShape="1">
          <a:blip r:embed="rId3">
            <a:extLst>
              <a:ext uri="{28A0092B-C50C-407E-A947-70E740481C1C}">
                <a14:useLocalDpi xmlns:a14="http://schemas.microsoft.com/office/drawing/2010/main" val="0"/>
              </a:ext>
            </a:extLst>
          </a:blip>
          <a:srcRect t="11325" b="34401"/>
          <a:stretch/>
        </p:blipFill>
        <p:spPr>
          <a:xfrm>
            <a:off x="2705102" y="1685925"/>
            <a:ext cx="3741203" cy="2419350"/>
          </a:xfrm>
          <a:prstGeom prst="rect">
            <a:avLst/>
          </a:prstGeom>
        </p:spPr>
      </p:pic>
      <p:pic>
        <p:nvPicPr>
          <p:cNvPr id="9" name="Picture 8" descr="Learning Engineering-39.png"/>
          <p:cNvPicPr>
            <a:picLocks noChangeAspect="1"/>
          </p:cNvPicPr>
          <p:nvPr/>
        </p:nvPicPr>
        <p:blipFill rotWithShape="1">
          <a:blip r:embed="rId4">
            <a:extLst>
              <a:ext uri="{28A0092B-C50C-407E-A947-70E740481C1C}">
                <a14:useLocalDpi xmlns:a14="http://schemas.microsoft.com/office/drawing/2010/main" val="0"/>
              </a:ext>
            </a:extLst>
          </a:blip>
          <a:srcRect t="24786" b="51069"/>
          <a:stretch/>
        </p:blipFill>
        <p:spPr>
          <a:xfrm>
            <a:off x="2705102" y="2286001"/>
            <a:ext cx="3741203" cy="1076325"/>
          </a:xfrm>
          <a:prstGeom prst="rect">
            <a:avLst/>
          </a:prstGeom>
        </p:spPr>
      </p:pic>
      <p:pic>
        <p:nvPicPr>
          <p:cNvPr id="10" name="Picture 9" descr="Learning Engineering-40.png"/>
          <p:cNvPicPr>
            <a:picLocks noChangeAspect="1"/>
          </p:cNvPicPr>
          <p:nvPr/>
        </p:nvPicPr>
        <p:blipFill rotWithShape="1">
          <a:blip r:embed="rId5">
            <a:extLst>
              <a:ext uri="{28A0092B-C50C-407E-A947-70E740481C1C}">
                <a14:useLocalDpi xmlns:a14="http://schemas.microsoft.com/office/drawing/2010/main" val="0"/>
              </a:ext>
            </a:extLst>
          </a:blip>
          <a:srcRect l="18586" t="39102" r="20565" b="20513"/>
          <a:stretch/>
        </p:blipFill>
        <p:spPr>
          <a:xfrm>
            <a:off x="3400426" y="2924176"/>
            <a:ext cx="2276475" cy="1800225"/>
          </a:xfrm>
          <a:prstGeom prst="rect">
            <a:avLst/>
          </a:prstGeom>
        </p:spPr>
      </p:pic>
      <p:pic>
        <p:nvPicPr>
          <p:cNvPr id="11" name="Picture 10" descr="Learning Engineering-41.png"/>
          <p:cNvPicPr>
            <a:picLocks noChangeAspect="1"/>
          </p:cNvPicPr>
          <p:nvPr/>
        </p:nvPicPr>
        <p:blipFill rotWithShape="1">
          <a:blip r:embed="rId6">
            <a:extLst>
              <a:ext uri="{28A0092B-C50C-407E-A947-70E740481C1C}">
                <a14:useLocalDpi xmlns:a14="http://schemas.microsoft.com/office/drawing/2010/main" val="0"/>
              </a:ext>
            </a:extLst>
          </a:blip>
          <a:srcRect l="18585" t="37607" r="20565" b="17521"/>
          <a:stretch/>
        </p:blipFill>
        <p:spPr>
          <a:xfrm>
            <a:off x="3400426" y="2857500"/>
            <a:ext cx="2276475" cy="2000250"/>
          </a:xfrm>
          <a:prstGeom prst="rect">
            <a:avLst/>
          </a:prstGeom>
        </p:spPr>
      </p:pic>
      <p:sp>
        <p:nvSpPr>
          <p:cNvPr id="2" name="Title 1"/>
          <p:cNvSpPr>
            <a:spLocks noGrp="1"/>
          </p:cNvSpPr>
          <p:nvPr>
            <p:ph type="title"/>
          </p:nvPr>
        </p:nvSpPr>
        <p:spPr/>
        <p:txBody>
          <a:bodyPr>
            <a:normAutofit/>
          </a:bodyPr>
          <a:lstStyle/>
          <a:p>
            <a:r>
              <a:rPr lang="en-US" dirty="0"/>
              <a:t>Models</a:t>
            </a:r>
          </a:p>
        </p:txBody>
      </p:sp>
      <p:pic>
        <p:nvPicPr>
          <p:cNvPr id="4" name="Picture 3" descr="Learning Engineering-3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052" y="1028700"/>
            <a:ext cx="3741203" cy="4457700"/>
          </a:xfrm>
          <a:prstGeom prst="rect">
            <a:avLst/>
          </a:prstGeom>
        </p:spPr>
      </p:pic>
      <p:pic>
        <p:nvPicPr>
          <p:cNvPr id="5" name="Picture 4" descr="Learning Engineering-35.png"/>
          <p:cNvPicPr>
            <a:picLocks noChangeAspect="1"/>
          </p:cNvPicPr>
          <p:nvPr/>
        </p:nvPicPr>
        <p:blipFill rotWithShape="1">
          <a:blip r:embed="rId8">
            <a:extLst>
              <a:ext uri="{28A0092B-C50C-407E-A947-70E740481C1C}">
                <a14:useLocalDpi xmlns:a14="http://schemas.microsoft.com/office/drawing/2010/main" val="0"/>
              </a:ext>
            </a:extLst>
          </a:blip>
          <a:srcRect t="22650" b="54914"/>
          <a:stretch/>
        </p:blipFill>
        <p:spPr>
          <a:xfrm>
            <a:off x="2705102" y="2190751"/>
            <a:ext cx="3741203" cy="1000125"/>
          </a:xfrm>
          <a:prstGeom prst="rect">
            <a:avLst/>
          </a:prstGeom>
        </p:spPr>
      </p:pic>
      <p:pic>
        <p:nvPicPr>
          <p:cNvPr id="6" name="Picture 5" descr="Learning Engineering-36.png"/>
          <p:cNvPicPr>
            <a:picLocks noChangeAspect="1"/>
          </p:cNvPicPr>
          <p:nvPr/>
        </p:nvPicPr>
        <p:blipFill rotWithShape="1">
          <a:blip r:embed="rId9">
            <a:extLst>
              <a:ext uri="{28A0092B-C50C-407E-A947-70E740481C1C}">
                <a14:useLocalDpi xmlns:a14="http://schemas.microsoft.com/office/drawing/2010/main" val="0"/>
              </a:ext>
            </a:extLst>
          </a:blip>
          <a:srcRect l="3564" t="69230" r="73013" b="12394"/>
          <a:stretch/>
        </p:blipFill>
        <p:spPr>
          <a:xfrm>
            <a:off x="2838450" y="4267200"/>
            <a:ext cx="876300" cy="819150"/>
          </a:xfrm>
          <a:prstGeom prst="rect">
            <a:avLst/>
          </a:prstGeom>
        </p:spPr>
      </p:pic>
    </p:spTree>
    <p:extLst>
      <p:ext uri="{BB962C8B-B14F-4D97-AF65-F5344CB8AC3E}">
        <p14:creationId xmlns:p14="http://schemas.microsoft.com/office/powerpoint/2010/main" val="362763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right)">
                                      <p:cBhvr>
                                        <p:cTn id="29" dur="500"/>
                                        <p:tgtEl>
                                          <p:spTgt spid="11"/>
                                        </p:tgtEl>
                                      </p:cBhvr>
                                    </p:animEffect>
                                  </p:childTnLst>
                                </p:cTn>
                              </p:par>
                            </p:childTnLst>
                          </p:cTn>
                        </p:par>
                        <p:par>
                          <p:cTn id="30" fill="hold">
                            <p:stCondLst>
                              <p:cond delay="1000"/>
                            </p:stCondLst>
                            <p:childTnLst>
                              <p:par>
                                <p:cTn id="31" presetID="22" presetClass="entr" presetSubtype="2"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righ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About the Open Learning Initiative</a:t>
            </a:r>
          </a:p>
        </p:txBody>
      </p:sp>
    </p:spTree>
    <p:extLst>
      <p:ext uri="{BB962C8B-B14F-4D97-AF65-F5344CB8AC3E}">
        <p14:creationId xmlns:p14="http://schemas.microsoft.com/office/powerpoint/2010/main" val="125593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eaLnBrk="1" hangingPunct="1">
              <a:defRPr/>
            </a:pPr>
            <a:r>
              <a:rPr lang="en-US" sz="3600" dirty="0"/>
              <a:t>OLI Generously Funded by:</a:t>
            </a:r>
          </a:p>
        </p:txBody>
      </p:sp>
      <p:sp>
        <p:nvSpPr>
          <p:cNvPr id="32771" name="Content Placeholder 5"/>
          <p:cNvSpPr>
            <a:spLocks noGrp="1"/>
          </p:cNvSpPr>
          <p:nvPr>
            <p:ph idx="1"/>
          </p:nvPr>
        </p:nvSpPr>
        <p:spPr>
          <a:xfrm>
            <a:off x="457200" y="4456113"/>
            <a:ext cx="3683000" cy="1169987"/>
          </a:xfrm>
        </p:spPr>
        <p:txBody>
          <a:bodyPr/>
          <a:lstStyle/>
          <a:p>
            <a:pPr eaLnBrk="1" hangingPunct="1">
              <a:spcBef>
                <a:spcPct val="0"/>
              </a:spcBef>
            </a:pPr>
            <a:r>
              <a:rPr sz="2000">
                <a:latin typeface="Arial" charset="0"/>
                <a:cs typeface="Arial" charset="0"/>
              </a:rPr>
              <a:t>LearnLab is funded by The National Science Foundation award number SBE-0836012.</a:t>
            </a:r>
          </a:p>
        </p:txBody>
      </p:sp>
      <p:pic>
        <p:nvPicPr>
          <p:cNvPr id="32772" name="Picture 5" descr="C:\Users\Cheryl Templeton\Desktop\graphics\Johnson_Found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225" y="2887663"/>
            <a:ext cx="20955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6" descr="C:\Users\Cheryl Templeton\Desktop\graphics\Kres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950" y="2887663"/>
            <a:ext cx="20955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7" descr="C:\Users\Cheryl Templeton\Desktop\graphics\Lum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250" y="1649413"/>
            <a:ext cx="20955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8" descr="C:\Users\Cheryl Templeton\Desktop\graphics\NS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4267200"/>
            <a:ext cx="1295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9" descr="C:\Users\Cheryl Templeton\Desktop\graphics\Spenc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125" y="2887663"/>
            <a:ext cx="11620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Picture 10" descr="C:\Users\Cheryl Templeton\Desktop\graphics\WHF.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1800" y="1649413"/>
            <a:ext cx="20955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8" name="Picture 11" descr="C:\Users\Cheryl Templeton\Desktop\graphics\Gate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8025" y="1649413"/>
            <a:ext cx="20955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9" name="Picture 12" descr="C:\Users\Cheryl Templeton\Desktop\Carnegie_Mellon_University_stacked\png_files\CMU_logo_stack_red.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1500" y="2887663"/>
            <a:ext cx="1484313"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11"/>
          <a:stretch>
            <a:fillRect/>
          </a:stretch>
        </p:blipFill>
        <p:spPr>
          <a:xfrm>
            <a:off x="6172200" y="4419600"/>
            <a:ext cx="2057400" cy="852964"/>
          </a:xfrm>
          <a:prstGeom prst="rect">
            <a:avLst/>
          </a:prstGeom>
        </p:spPr>
      </p:pic>
    </p:spTree>
    <p:extLst>
      <p:ext uri="{BB962C8B-B14F-4D97-AF65-F5344CB8AC3E}">
        <p14:creationId xmlns:p14="http://schemas.microsoft.com/office/powerpoint/2010/main" val="8814004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OLI">
      <a:dk1>
        <a:sysClr val="windowText" lastClr="000000"/>
      </a:dk1>
      <a:lt1>
        <a:sysClr val="window" lastClr="FFFFFF"/>
      </a:lt1>
      <a:dk2>
        <a:srgbClr val="0B435F"/>
      </a:dk2>
      <a:lt2>
        <a:srgbClr val="FFF5EC"/>
      </a:lt2>
      <a:accent1>
        <a:srgbClr val="0B435F"/>
      </a:accent1>
      <a:accent2>
        <a:srgbClr val="1371B2"/>
      </a:accent2>
      <a:accent3>
        <a:srgbClr val="709E30"/>
      </a:accent3>
      <a:accent4>
        <a:srgbClr val="EA7150"/>
      </a:accent4>
      <a:accent5>
        <a:srgbClr val="FAAF3C"/>
      </a:accent5>
      <a:accent6>
        <a:srgbClr val="BF0000"/>
      </a:accent6>
      <a:hlink>
        <a:srgbClr val="1371B2"/>
      </a:hlink>
      <a:folHlink>
        <a:srgbClr val="0B435F"/>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Template>
  <TotalTime>90121</TotalTime>
  <Words>1294</Words>
  <Application>Microsoft Macintosh PowerPoint</Application>
  <PresentationFormat>On-screen Show (4:3)</PresentationFormat>
  <Paragraphs>193</Paragraphs>
  <Slides>44</Slides>
  <Notes>19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44</vt:i4>
      </vt:variant>
    </vt:vector>
  </HeadingPairs>
  <TitlesOfParts>
    <vt:vector size="60" baseType="lpstr">
      <vt:lpstr>45 Helvetica Light</vt:lpstr>
      <vt:lpstr>75 Helvetica Bold</vt:lpstr>
      <vt:lpstr>Arial</vt:lpstr>
      <vt:lpstr>Calibri</vt:lpstr>
      <vt:lpstr>Franklin Gothic</vt:lpstr>
      <vt:lpstr>Georgia</vt:lpstr>
      <vt:lpstr>Helvetica Neue Light</vt:lpstr>
      <vt:lpstr>Open Sans</vt:lpstr>
      <vt:lpstr>Open Sans Extrabold</vt:lpstr>
      <vt:lpstr>Open Sans Light</vt:lpstr>
      <vt:lpstr>Times</vt:lpstr>
      <vt:lpstr>Times New Roman</vt:lpstr>
      <vt:lpstr>Trebuchet MS</vt:lpstr>
      <vt:lpstr>Wingdings</vt:lpstr>
      <vt:lpstr>Wingdings 2</vt:lpstr>
      <vt:lpstr>Urban</vt:lpstr>
      <vt:lpstr>The Open Learning Initiative MSP Projects 2020</vt:lpstr>
      <vt:lpstr>A challenge to higher education</vt:lpstr>
      <vt:lpstr>CMU as a hub</vt:lpstr>
      <vt:lpstr>Making learning something you can observe</vt:lpstr>
      <vt:lpstr>Learning Design as Hypothesis</vt:lpstr>
      <vt:lpstr>The Simon Approach: Learning Engineering</vt:lpstr>
      <vt:lpstr>Models</vt:lpstr>
      <vt:lpstr>About the Open Learning Initiative</vt:lpstr>
      <vt:lpstr>OLI Generously Funded by:</vt:lpstr>
      <vt:lpstr>What is the Open Learning Initiative? </vt:lpstr>
      <vt:lpstr>A little history…</vt:lpstr>
      <vt:lpstr>Open Education</vt:lpstr>
      <vt:lpstr>Inception</vt:lpstr>
      <vt:lpstr>The Open Learning Initiative</vt:lpstr>
      <vt:lpstr>PowerPoint Presentation</vt:lpstr>
      <vt:lpstr>Learning Design As Hypothesis</vt:lpstr>
      <vt:lpstr>Sequence, Integrated Learning Environments</vt:lpstr>
      <vt:lpstr>Principles Derived from Learning Science</vt:lpstr>
      <vt:lpstr>Identifying Specific Learning Challenges:          Practice Synthesizing and Applying Skills &amp; Knowledge </vt:lpstr>
      <vt:lpstr>How Can Technology Transform Higher Education?</vt:lpstr>
      <vt:lpstr>Data drives powerful Feedback Loops</vt:lpstr>
      <vt:lpstr>PowerPoint Presentation</vt:lpstr>
      <vt:lpstr>Feedback loops for continuous improvement</vt:lpstr>
      <vt:lpstr>Data Driven Course Improvement</vt:lpstr>
      <vt:lpstr>OLI Review:</vt:lpstr>
      <vt:lpstr>Accelerated Learning Results</vt:lpstr>
      <vt:lpstr>Results</vt:lpstr>
      <vt:lpstr>Other Class Results</vt:lpstr>
      <vt:lpstr>Learning Data and Analytics</vt:lpstr>
      <vt:lpstr>Instrumented</vt:lpstr>
      <vt:lpstr>Is my hypothesis complete enough for testing? </vt:lpstr>
      <vt:lpstr>Design Analytics</vt:lpstr>
      <vt:lpstr>How does my model perform?</vt:lpstr>
      <vt:lpstr>RISE Analysis</vt:lpstr>
      <vt:lpstr>Learning Curve Analysis</vt:lpstr>
      <vt:lpstr>Other Learning Curves learnig </vt:lpstr>
      <vt:lpstr>Does practice support assessment?</vt:lpstr>
      <vt:lpstr>Discontinuity Analysis</vt:lpstr>
      <vt:lpstr>Discontinuity Analysis</vt:lpstr>
      <vt:lpstr>Activity Analysis</vt:lpstr>
      <vt:lpstr>Projects</vt:lpstr>
      <vt:lpstr>Project 1: Approaches to Improving Learning Dashboard  Models</vt:lpstr>
      <vt:lpstr>Project 2: Data-Driven Course Improvement</vt:lpstr>
      <vt:lpstr>How can we make data actionable for educators?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for Learning Design</dc:title>
  <dc:creator>Cheryl Templeton</dc:creator>
  <cp:lastModifiedBy>Microsoft Office User</cp:lastModifiedBy>
  <cp:revision>240</cp:revision>
  <cp:lastPrinted>2014-11-06T22:46:09Z</cp:lastPrinted>
  <dcterms:created xsi:type="dcterms:W3CDTF">2012-06-19T19:21:15Z</dcterms:created>
  <dcterms:modified xsi:type="dcterms:W3CDTF">2020-01-17T15:17:45Z</dcterms:modified>
</cp:coreProperties>
</file>