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5"/>
    <p:sldMasterId id="214748366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5143500" cx="9144000"/>
  <p:notesSz cx="6858000" cy="9144000"/>
  <p:embeddedFontLst>
    <p:embeddedFont>
      <p:font typeface="Economica"/>
      <p:regular r:id="rId37"/>
      <p:bold r:id="rId38"/>
      <p:italic r:id="rId39"/>
      <p:boldItalic r:id="rId40"/>
    </p:embeddedFont>
    <p:embeddedFont>
      <p:font typeface="Roboto"/>
      <p:regular r:id="rId41"/>
      <p:bold r:id="rId42"/>
      <p:italic r:id="rId43"/>
      <p:boldItalic r:id="rId44"/>
    </p:embeddedFont>
    <p:embeddedFont>
      <p:font typeface="Helvetica Neue Light"/>
      <p:regular r:id="rId45"/>
      <p:bold r:id="rId46"/>
      <p:italic r:id="rId47"/>
      <p:boldItalic r:id="rId48"/>
    </p:embeddedFont>
    <p:embeddedFont>
      <p:font typeface="Open Sans Light"/>
      <p:regular r:id="rId49"/>
      <p:bold r:id="rId50"/>
      <p:italic r:id="rId51"/>
      <p:boldItalic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B8B09B-D380-4476-937B-48BFDF608E3D}">
  <a:tblStyle styleId="{ECB8B09B-D380-4476-937B-48BFDF608E3D}" styleName="Table_0">
    <a:wholeTbl>
      <a:tcTxStyle b="off" i="off">
        <a:font>
          <a:latin typeface="Garamond"/>
          <a:ea typeface="Garamond"/>
          <a:cs typeface="Garamond"/>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CEDF3"/>
          </a:solidFill>
        </a:fill>
      </a:tcStyle>
    </a:wholeTbl>
    <a:band1H>
      <a:tcTxStyle/>
      <a:tcStyle>
        <a:fill>
          <a:solidFill>
            <a:srgbClr val="D7DAE6"/>
          </a:solidFill>
        </a:fill>
      </a:tcStyle>
    </a:band1H>
    <a:band2H>
      <a:tcTxStyle/>
    </a:band2H>
    <a:band1V>
      <a:tcTxStyle/>
      <a:tcStyle>
        <a:fill>
          <a:solidFill>
            <a:srgbClr val="D7DAE6"/>
          </a:solidFill>
        </a:fill>
      </a:tcStyle>
    </a:band1V>
    <a:band2V>
      <a:tcTxStyle/>
    </a:band2V>
    <a:lastCol>
      <a:tcTxStyle b="on" i="off">
        <a:font>
          <a:latin typeface="Garamond"/>
          <a:ea typeface="Garamond"/>
          <a:cs typeface="Garamond"/>
        </a:font>
        <a:srgbClr val="FFFFFF"/>
      </a:tcTxStyle>
      <a:tcStyle>
        <a:fill>
          <a:solidFill>
            <a:srgbClr val="7F8BBA"/>
          </a:solidFill>
        </a:fill>
      </a:tcStyle>
    </a:lastCol>
    <a:firstCol>
      <a:tcTxStyle b="on" i="off">
        <a:font>
          <a:latin typeface="Garamond"/>
          <a:ea typeface="Garamond"/>
          <a:cs typeface="Garamond"/>
        </a:font>
        <a:srgbClr val="FFFFFF"/>
      </a:tcTxStyle>
      <a:tcStyle>
        <a:fill>
          <a:solidFill>
            <a:srgbClr val="7F8BBA"/>
          </a:solidFill>
        </a:fill>
      </a:tcStyle>
    </a:firstCol>
    <a:lastRow>
      <a:tcTxStyle b="on" i="off">
        <a:font>
          <a:latin typeface="Garamond"/>
          <a:ea typeface="Garamond"/>
          <a:cs typeface="Garamond"/>
        </a:font>
        <a:srgbClr val="FFFFFF"/>
      </a:tcTxStyle>
      <a:tcStyle>
        <a:tcBdr>
          <a:top>
            <a:ln cap="flat" cmpd="sng" w="38100">
              <a:solidFill>
                <a:srgbClr val="FFFFFF"/>
              </a:solidFill>
              <a:prstDash val="solid"/>
              <a:round/>
              <a:headEnd len="sm" w="sm" type="none"/>
              <a:tailEnd len="sm" w="sm" type="none"/>
            </a:ln>
          </a:top>
        </a:tcBdr>
        <a:fill>
          <a:solidFill>
            <a:srgbClr val="7F8BBA"/>
          </a:solidFill>
        </a:fill>
      </a:tcStyle>
    </a:lastRow>
    <a:seCell>
      <a:tcTxStyle/>
    </a:seCell>
    <a:swCell>
      <a:tcTxStyle/>
    </a:swCell>
    <a:firstRow>
      <a:tcTxStyle b="on" i="off">
        <a:font>
          <a:latin typeface="Garamond"/>
          <a:ea typeface="Garamond"/>
          <a:cs typeface="Garamond"/>
        </a:font>
        <a:srgbClr val="FFFFFF"/>
      </a:tcTxStyle>
      <a:tcStyle>
        <a:tcBdr>
          <a:bottom>
            <a:ln cap="flat" cmpd="sng" w="38100">
              <a:solidFill>
                <a:srgbClr val="FFFFFF"/>
              </a:solidFill>
              <a:prstDash val="solid"/>
              <a:round/>
              <a:headEnd len="sm" w="sm" type="none"/>
              <a:tailEnd len="sm" w="sm" type="none"/>
            </a:ln>
          </a:bottom>
        </a:tcBdr>
        <a:fill>
          <a:solidFill>
            <a:srgbClr val="7F8BBA"/>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conomica-boldItalic.fntdata"/><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HelveticaNeueLight-bold.fntdata"/><Relationship Id="rId45" Type="http://schemas.openxmlformats.org/officeDocument/2006/relationships/font" Target="fonts/HelveticaNeueLight-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HelveticaNeueLight-boldItalic.fntdata"/><Relationship Id="rId47" Type="http://schemas.openxmlformats.org/officeDocument/2006/relationships/font" Target="fonts/HelveticaNeueLight-italic.fntdata"/><Relationship Id="rId49" Type="http://schemas.openxmlformats.org/officeDocument/2006/relationships/font" Target="fonts/OpenSans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font" Target="fonts/Economica-regular.fntdata"/><Relationship Id="rId36" Type="http://schemas.openxmlformats.org/officeDocument/2006/relationships/slide" Target="slides/slide29.xml"/><Relationship Id="rId39" Type="http://schemas.openxmlformats.org/officeDocument/2006/relationships/font" Target="fonts/Economica-italic.fntdata"/><Relationship Id="rId38" Type="http://schemas.openxmlformats.org/officeDocument/2006/relationships/font" Target="fonts/Economica-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OpenSansLight-italic.fntdata"/><Relationship Id="rId50" Type="http://schemas.openxmlformats.org/officeDocument/2006/relationships/font" Target="fonts/OpenSansLight-bold.fntdata"/><Relationship Id="rId53" Type="http://schemas.openxmlformats.org/officeDocument/2006/relationships/font" Target="fonts/OpenSans-regular.fntdata"/><Relationship Id="rId52" Type="http://schemas.openxmlformats.org/officeDocument/2006/relationships/font" Target="fonts/OpenSansLight-boldItalic.fntdata"/><Relationship Id="rId11" Type="http://schemas.openxmlformats.org/officeDocument/2006/relationships/slide" Target="slides/slide4.xml"/><Relationship Id="rId55" Type="http://schemas.openxmlformats.org/officeDocument/2006/relationships/font" Target="fonts/OpenSans-italic.fntdata"/><Relationship Id="rId10" Type="http://schemas.openxmlformats.org/officeDocument/2006/relationships/slide" Target="slides/slide3.xml"/><Relationship Id="rId54" Type="http://schemas.openxmlformats.org/officeDocument/2006/relationships/font" Target="fonts/OpenSans-bold.fntdata"/><Relationship Id="rId13" Type="http://schemas.openxmlformats.org/officeDocument/2006/relationships/slide" Target="slides/slide6.xml"/><Relationship Id="rId12" Type="http://schemas.openxmlformats.org/officeDocument/2006/relationships/slide" Target="slides/slide5.xml"/><Relationship Id="rId56" Type="http://schemas.openxmlformats.org/officeDocument/2006/relationships/font" Target="fonts/OpenSans-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c9392b3a47_0_16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Open Sans"/>
                <a:ea typeface="Open Sans"/>
                <a:cs typeface="Open Sans"/>
                <a:sym typeface="Open Sans"/>
              </a:rPr>
              <a:t>‹#›</a:t>
            </a:fld>
            <a:endParaRPr b="0" i="0" sz="1200" u="none" cap="none" strike="noStrike">
              <a:solidFill>
                <a:schemeClr val="dk1"/>
              </a:solidFill>
              <a:latin typeface="Open Sans"/>
              <a:ea typeface="Open Sans"/>
              <a:cs typeface="Open Sans"/>
              <a:sym typeface="Open Sans"/>
            </a:endParaRPr>
          </a:p>
        </p:txBody>
      </p:sp>
      <p:sp>
        <p:nvSpPr>
          <p:cNvPr id="95" name="Google Shape;95;gc9392b3a47_0_1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 name="Google Shape;96;gc9392b3a47_0_16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60"/>
              </a:spcBef>
              <a:spcAft>
                <a:spcPts val="0"/>
              </a:spcAft>
              <a:buClr>
                <a:srgbClr val="000000"/>
              </a:buClr>
              <a:buSzPts val="1400"/>
              <a:buFont typeface="Arial"/>
              <a:buNone/>
            </a:pPr>
            <a:r>
              <a:t/>
            </a:r>
            <a:endParaRPr b="0" i="0" sz="1200" u="none" cap="none" strike="noStrike">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da242578e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da242578e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t>
            </a:r>
            <a:r>
              <a:rPr lang="en"/>
              <a:t>cho</a:t>
            </a:r>
            <a:endParaRPr/>
          </a:p>
          <a:p>
            <a:pPr indent="-292100" lvl="0" marL="457200" rtl="0" algn="l">
              <a:lnSpc>
                <a:spcPct val="115000"/>
              </a:lnSpc>
              <a:spcBef>
                <a:spcPts val="1200"/>
              </a:spcBef>
              <a:spcAft>
                <a:spcPts val="0"/>
              </a:spcAft>
              <a:buClr>
                <a:schemeClr val="dk1"/>
              </a:buClr>
              <a:buSzPts val="1000"/>
              <a:buChar char="●"/>
            </a:pPr>
            <a:r>
              <a:rPr b="1" lang="en" sz="1000">
                <a:solidFill>
                  <a:schemeClr val="dk1"/>
                </a:solidFill>
              </a:rPr>
              <a:t>Assumption</a:t>
            </a:r>
            <a:r>
              <a:rPr lang="en" sz="1000">
                <a:solidFill>
                  <a:schemeClr val="dk1"/>
                </a:solidFill>
              </a:rPr>
              <a:t>: Higher pay rate of night shifts might be the reason (Variable needed: reasons for termination)</a:t>
            </a:r>
            <a:endParaRPr sz="10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7b21fd263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7b21fd263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echo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da242578e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da242578e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echo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da1de90e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da1de90e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60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IFDA members can extract more data-driven insights based on the anecdotal ﬁndings about recruitment challenges and localize the problem through detailed examination of the recruitment pipeline</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After foodservice distributors track the recommended variables over a period of time, they can benchmark Key Performance Indicators in recruitment analytics and detect unusual patterns or unfavorable trends in the recruitment process.</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d679548d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d679548d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02124"/>
                </a:solidFill>
                <a:highlight>
                  <a:srgbClr val="FFFFFF"/>
                </a:highlight>
              </a:rPr>
              <a:t> attention, interest, desire and action</a:t>
            </a:r>
            <a:endParaRPr sz="1200">
              <a:solidFill>
                <a:srgbClr val="202124"/>
              </a:solidFill>
              <a:highlight>
                <a:srgbClr val="FFFFFF"/>
              </a:highlight>
            </a:endParaRPr>
          </a:p>
          <a:p>
            <a:pPr indent="-304800" lvl="0" marL="457200" rtl="0" algn="l">
              <a:spcBef>
                <a:spcPts val="60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1 questions for each stage</a:t>
            </a:r>
            <a:endParaRPr sz="1200">
              <a:solidFill>
                <a:srgbClr val="202124"/>
              </a:solidFill>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da1de90eb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da1de90eb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Answering this question helps the company understand which sourcing channel provides candidates with the best quality. The company can put more resources into effective sourcing channels and perhaps drop some lagging recruiting strategies.</a:t>
            </a:r>
            <a:endParaRPr sz="1200">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da1de90eb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da1de90eb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Open Sans"/>
                <a:ea typeface="Open Sans"/>
                <a:cs typeface="Open Sans"/>
                <a:sym typeface="Open Sans"/>
              </a:rPr>
              <a:t>The company can s</a:t>
            </a:r>
            <a:r>
              <a:rPr lang="en" sz="1400">
                <a:solidFill>
                  <a:schemeClr val="dk1"/>
                </a:solidFill>
                <a:latin typeface="Open Sans"/>
                <a:ea typeface="Open Sans"/>
                <a:cs typeface="Open Sans"/>
                <a:sym typeface="Open Sans"/>
              </a:rPr>
              <a:t>ave costs in revenue by reducing the time to search for quality hires</a:t>
            </a:r>
            <a:endParaRPr sz="1400">
              <a:solidFill>
                <a:schemeClr val="dk1"/>
              </a:solidFill>
              <a:latin typeface="Open Sans"/>
              <a:ea typeface="Open Sans"/>
              <a:cs typeface="Open Sans"/>
              <a:sym typeface="Open Sans"/>
            </a:endParaRPr>
          </a:p>
          <a:p>
            <a:pPr indent="0" lvl="0" marL="0" rtl="0" algn="l">
              <a:spcBef>
                <a:spcPts val="0"/>
              </a:spcBef>
              <a:spcAft>
                <a:spcPts val="0"/>
              </a:spcAft>
              <a:buNone/>
            </a:pPr>
            <a:r>
              <a:rPr lang="en" sz="1400">
                <a:solidFill>
                  <a:schemeClr val="dk1"/>
                </a:solidFill>
                <a:latin typeface="Open Sans"/>
                <a:ea typeface="Open Sans"/>
                <a:cs typeface="Open Sans"/>
                <a:sym typeface="Open Sans"/>
              </a:rPr>
              <a:t>The company can Increase the chances of getting a qualified candidate in this market where the demand is high.</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da1de90eb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da1de90eb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6390" lvl="1" marL="914400" rtl="0" algn="l">
              <a:spcBef>
                <a:spcPts val="600"/>
              </a:spcBef>
              <a:spcAft>
                <a:spcPts val="0"/>
              </a:spcAft>
              <a:buClr>
                <a:schemeClr val="dk1"/>
              </a:buClr>
              <a:buSzPts val="1540"/>
              <a:buChar char="○"/>
            </a:pPr>
            <a:r>
              <a:rPr lang="en" sz="1400">
                <a:solidFill>
                  <a:schemeClr val="dk1"/>
                </a:solidFill>
                <a:latin typeface="Open Sans"/>
                <a:ea typeface="Open Sans"/>
                <a:cs typeface="Open Sans"/>
                <a:sym typeface="Open Sans"/>
              </a:rPr>
              <a:t>Understand the amount of time to obtain a qualified candidate and </a:t>
            </a:r>
            <a:r>
              <a:rPr b="1" lang="en" sz="1400">
                <a:solidFill>
                  <a:schemeClr val="dk1"/>
                </a:solidFill>
                <a:latin typeface="Open Sans"/>
                <a:ea typeface="Open Sans"/>
                <a:cs typeface="Open Sans"/>
                <a:sym typeface="Open Sans"/>
              </a:rPr>
              <a:t>plan for recruitment</a:t>
            </a:r>
            <a:r>
              <a:rPr lang="en" sz="1400">
                <a:solidFill>
                  <a:schemeClr val="dk1"/>
                </a:solidFill>
                <a:latin typeface="Open Sans"/>
                <a:ea typeface="Open Sans"/>
                <a:cs typeface="Open Sans"/>
                <a:sym typeface="Open Sans"/>
              </a:rPr>
              <a:t> more accurately</a:t>
            </a:r>
            <a:endParaRPr sz="1400">
              <a:solidFill>
                <a:schemeClr val="dk1"/>
              </a:solidFill>
              <a:latin typeface="Open Sans"/>
              <a:ea typeface="Open Sans"/>
              <a:cs typeface="Open Sans"/>
              <a:sym typeface="Open Sans"/>
            </a:endParaRPr>
          </a:p>
          <a:p>
            <a:pPr indent="-326390" lvl="1" marL="914400" rtl="0" algn="l">
              <a:spcBef>
                <a:spcPts val="0"/>
              </a:spcBef>
              <a:spcAft>
                <a:spcPts val="0"/>
              </a:spcAft>
              <a:buClr>
                <a:schemeClr val="dk1"/>
              </a:buClr>
              <a:buSzPts val="1540"/>
              <a:buChar char="○"/>
            </a:pPr>
            <a:r>
              <a:rPr lang="en" sz="1400">
                <a:solidFill>
                  <a:schemeClr val="dk1"/>
                </a:solidFill>
                <a:latin typeface="Open Sans"/>
                <a:ea typeface="Open Sans"/>
                <a:cs typeface="Open Sans"/>
                <a:sym typeface="Open Sans"/>
              </a:rPr>
              <a:t>Establish a </a:t>
            </a:r>
            <a:r>
              <a:rPr b="1" lang="en" sz="1400">
                <a:solidFill>
                  <a:schemeClr val="dk1"/>
                </a:solidFill>
                <a:latin typeface="Open Sans"/>
                <a:ea typeface="Open Sans"/>
                <a:cs typeface="Open Sans"/>
                <a:sym typeface="Open Sans"/>
              </a:rPr>
              <a:t>benchmark</a:t>
            </a:r>
            <a:r>
              <a:rPr lang="en" sz="1400">
                <a:solidFill>
                  <a:schemeClr val="dk1"/>
                </a:solidFill>
                <a:latin typeface="Open Sans"/>
                <a:ea typeface="Open Sans"/>
                <a:cs typeface="Open Sans"/>
                <a:sym typeface="Open Sans"/>
              </a:rPr>
              <a:t> for this metric and track any noticeable changes to detect problems early 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da242578eb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da242578eb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50">
                <a:solidFill>
                  <a:srgbClr val="3C4043"/>
                </a:solidFill>
                <a:highlight>
                  <a:srgbClr val="FFFFFF"/>
                </a:highlight>
                <a:latin typeface="Roboto"/>
                <a:ea typeface="Roboto"/>
                <a:cs typeface="Roboto"/>
                <a:sym typeface="Roboto"/>
              </a:rPr>
              <a:t>- discuss what important data we were not able to retrieve from clients (i.e. Sourcing).</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rgbClr val="3C4043"/>
                </a:solidFill>
                <a:highlight>
                  <a:srgbClr val="FFFFFF"/>
                </a:highlight>
                <a:latin typeface="Roboto"/>
                <a:ea typeface="Roboto"/>
                <a:cs typeface="Roboto"/>
                <a:sym typeface="Roboto"/>
              </a:rPr>
              <a:t>-</a:t>
            </a:r>
            <a:r>
              <a:rPr lang="en" sz="1400">
                <a:solidFill>
                  <a:schemeClr val="dk1"/>
                </a:solidFill>
                <a:latin typeface="Open Sans"/>
                <a:ea typeface="Open Sans"/>
                <a:cs typeface="Open Sans"/>
                <a:sym typeface="Open Sans"/>
              </a:rPr>
              <a:t>Higher proportion of warehouse workers who stayed for less than six months at their company compared to </a:t>
            </a:r>
            <a:r>
              <a:rPr lang="en" sz="1400">
                <a:solidFill>
                  <a:schemeClr val="dk1"/>
                </a:solidFill>
                <a:latin typeface="Open Sans"/>
                <a:ea typeface="Open Sans"/>
                <a:cs typeface="Open Sans"/>
                <a:sym typeface="Open Sans"/>
              </a:rPr>
              <a:t>drivers</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rgbClr val="3C4043"/>
                </a:solidFill>
                <a:highlight>
                  <a:srgbClr val="FFFFFF"/>
                </a:highlight>
                <a:latin typeface="Roboto"/>
                <a:ea typeface="Roboto"/>
                <a:cs typeface="Roboto"/>
                <a:sym typeface="Roboto"/>
              </a:rPr>
              <a:t>"we can localize the problem through a detailed examination of the recruitment pipeline</a:t>
            </a:r>
            <a:endParaRPr sz="1050">
              <a:solidFill>
                <a:srgbClr val="3C4043"/>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050">
                <a:solidFill>
                  <a:srgbClr val="3C4043"/>
                </a:solidFill>
                <a:highlight>
                  <a:srgbClr val="FFFFFF"/>
                </a:highlight>
                <a:latin typeface="Roboto"/>
                <a:ea typeface="Roboto"/>
                <a:cs typeface="Roboto"/>
                <a:sym typeface="Roboto"/>
              </a:rPr>
              <a:t>-areas of strength: will help compan identify where it does well in the recruitment process, can invest more into this</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d679548deb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d679548deb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rgbClr val="333333"/>
                </a:solidFill>
              </a:rPr>
              <a:t>Malik</a:t>
            </a:r>
            <a:endParaRPr sz="1300">
              <a:solidFill>
                <a:srgbClr val="333333"/>
              </a:solidFill>
            </a:endParaRPr>
          </a:p>
          <a:p>
            <a:pPr indent="0" lvl="0" marL="0" rtl="0" algn="l">
              <a:lnSpc>
                <a:spcPct val="115000"/>
              </a:lnSpc>
              <a:spcBef>
                <a:spcPts val="0"/>
              </a:spcBef>
              <a:spcAft>
                <a:spcPts val="0"/>
              </a:spcAft>
              <a:buNone/>
            </a:pPr>
            <a:r>
              <a:rPr lang="en" sz="1300">
                <a:solidFill>
                  <a:srgbClr val="333333"/>
                </a:solidFill>
              </a:rPr>
              <a:t>-https://www.dcvelocity.com/articles/49591-driver-shortage-revisits-foodservice-industry</a:t>
            </a:r>
            <a:endParaRPr sz="1300">
              <a:solidFill>
                <a:srgbClr val="333333"/>
              </a:solidFill>
            </a:endParaRPr>
          </a:p>
          <a:p>
            <a:pPr indent="-326389" lvl="1" marL="1371600" rtl="0" algn="l">
              <a:spcBef>
                <a:spcPts val="600"/>
              </a:spcBef>
              <a:spcAft>
                <a:spcPts val="0"/>
              </a:spcAft>
              <a:buClr>
                <a:schemeClr val="dk1"/>
              </a:buClr>
              <a:buSzPts val="1540"/>
              <a:buChar char="○"/>
            </a:pPr>
            <a:r>
              <a:rPr lang="en" sz="1400">
                <a:solidFill>
                  <a:schemeClr val="dk1"/>
                </a:solidFill>
                <a:latin typeface="Open Sans"/>
                <a:ea typeface="Open Sans"/>
                <a:cs typeface="Open Sans"/>
                <a:sym typeface="Open Sans"/>
              </a:rPr>
              <a:t>I.e. Analyze proportion of visitors access the company website careers page using each device (mobile / desktop /tablet)</a:t>
            </a:r>
            <a:endParaRPr sz="1400">
              <a:solidFill>
                <a:schemeClr val="dk1"/>
              </a:solidFill>
              <a:latin typeface="Open Sans"/>
              <a:ea typeface="Open Sans"/>
              <a:cs typeface="Open Sans"/>
              <a:sym typeface="Open Sans"/>
            </a:endParaRPr>
          </a:p>
          <a:p>
            <a:pPr indent="-317500" lvl="0" marL="1828800" rtl="0" algn="l">
              <a:lnSpc>
                <a:spcPct val="150000"/>
              </a:lnSpc>
              <a:spcBef>
                <a:spcPts val="0"/>
              </a:spcBef>
              <a:spcAft>
                <a:spcPts val="0"/>
              </a:spcAft>
              <a:buClr>
                <a:schemeClr val="dk1"/>
              </a:buClr>
              <a:buSzPts val="1400"/>
              <a:buFont typeface="Open Sans"/>
              <a:buChar char="○"/>
            </a:pPr>
            <a:r>
              <a:rPr lang="en" sz="1400">
                <a:solidFill>
                  <a:schemeClr val="dk1"/>
                </a:solidFill>
                <a:latin typeface="Open Sans"/>
                <a:ea typeface="Open Sans"/>
                <a:cs typeface="Open Sans"/>
                <a:sym typeface="Open Sans"/>
              </a:rPr>
              <a:t>Analyze the sources of the visitors on the website careers page</a:t>
            </a:r>
            <a:endParaRPr sz="1300">
              <a:solidFill>
                <a:srgbClr val="333333"/>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9392b3a47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9392b3a47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Malik</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c955178d75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c955178d75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c7d2e8339c_3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c7d2e8339c_3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Xiaofan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d679548deb_6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d679548deb_6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Xiaofan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d679548deb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d679548deb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Echo</a:t>
            </a:r>
            <a:endParaRPr/>
          </a:p>
          <a:p>
            <a:pPr indent="-292100" lvl="0" marL="457200" rtl="0" algn="l">
              <a:lnSpc>
                <a:spcPct val="115000"/>
              </a:lnSpc>
              <a:spcBef>
                <a:spcPts val="1200"/>
              </a:spcBef>
              <a:spcAft>
                <a:spcPts val="0"/>
              </a:spcAft>
              <a:buClr>
                <a:schemeClr val="dk1"/>
              </a:buClr>
              <a:buSzPts val="1000"/>
              <a:buChar char="●"/>
            </a:pPr>
            <a:r>
              <a:rPr b="1" lang="en" sz="1000">
                <a:solidFill>
                  <a:schemeClr val="dk1"/>
                </a:solidFill>
              </a:rPr>
              <a:t>Assumption</a:t>
            </a:r>
            <a:r>
              <a:rPr lang="en" sz="1000">
                <a:solidFill>
                  <a:schemeClr val="dk1"/>
                </a:solidFill>
              </a:rPr>
              <a:t>: Higher pay rate of night shifts might be the reason (Variable needed: reasons for termination)</a:t>
            </a:r>
            <a:endParaRPr sz="10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d679548de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d679548de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echo</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d679548deb_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d679548deb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echo</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da65b8f4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da65b8f4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echo</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da65b8f4d5_4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da65b8f4d5_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echo</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da65b8f4d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da65b8f4d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echo</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da65b8f4d5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da65b8f4d5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echo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679548b9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679548b9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Annika: Director of Research &amp; Industry Insights at IFDA</a:t>
            </a:r>
            <a:endParaRPr/>
          </a:p>
          <a:p>
            <a:pPr indent="0" lvl="0" marL="0" rtl="0" algn="l">
              <a:spcBef>
                <a:spcPts val="0"/>
              </a:spcBef>
              <a:spcAft>
                <a:spcPts val="0"/>
              </a:spcAft>
              <a:buNone/>
            </a:pPr>
            <a:r>
              <a:rPr lang="en"/>
              <a:t>Jamie: Director of the MSP Program</a:t>
            </a:r>
            <a:endParaRPr/>
          </a:p>
          <a:p>
            <a:pPr indent="0" lvl="0" marL="0" rtl="0" algn="l">
              <a:spcBef>
                <a:spcPts val="0"/>
              </a:spcBef>
              <a:spcAft>
                <a:spcPts val="0"/>
              </a:spcAft>
              <a:buNone/>
            </a:pPr>
            <a:r>
              <a:rPr lang="en"/>
              <a:t>Junker: Professor in the school of Statistics &amp; Data Science, CMU</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679548b9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679548b9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d679548b9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d679548b9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Malik</a:t>
            </a:r>
            <a:endParaRPr/>
          </a:p>
          <a:p>
            <a:pPr indent="0" lvl="0" marL="0" rtl="0" algn="l">
              <a:spcBef>
                <a:spcPts val="0"/>
              </a:spcBef>
              <a:spcAft>
                <a:spcPts val="0"/>
              </a:spcAft>
              <a:buClr>
                <a:schemeClr val="dk1"/>
              </a:buClr>
              <a:buSzPts val="1100"/>
              <a:buFont typeface="Arial"/>
              <a:buNone/>
            </a:pPr>
            <a:r>
              <a:rPr lang="en"/>
              <a:t>This project started feb with the team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da242578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da242578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304800" lvl="2" marL="1371600" rtl="0" algn="l">
              <a:spcBef>
                <a:spcPts val="600"/>
              </a:spcBef>
              <a:spcAft>
                <a:spcPts val="0"/>
              </a:spcAft>
              <a:buClr>
                <a:schemeClr val="dk1"/>
              </a:buClr>
              <a:buSzPts val="1200"/>
              <a:buFont typeface="Open Sans"/>
              <a:buChar char="■"/>
            </a:pPr>
            <a:r>
              <a:rPr i="1" lang="en" sz="1200">
                <a:solidFill>
                  <a:schemeClr val="dk1"/>
                </a:solidFill>
                <a:latin typeface="Open Sans"/>
                <a:ea typeface="Open Sans"/>
                <a:cs typeface="Open Sans"/>
                <a:sym typeface="Open Sans"/>
              </a:rPr>
              <a:t>Employment, Employment </a:t>
            </a:r>
            <a:r>
              <a:rPr i="1" lang="en" sz="1200">
                <a:solidFill>
                  <a:schemeClr val="dk1"/>
                </a:solidFill>
                <a:latin typeface="Open Sans"/>
                <a:ea typeface="Open Sans"/>
                <a:cs typeface="Open Sans"/>
                <a:sym typeface="Open Sans"/>
              </a:rPr>
              <a:t>RSE</a:t>
            </a:r>
            <a:r>
              <a:rPr i="1" lang="en" sz="1200">
                <a:solidFill>
                  <a:schemeClr val="dk1"/>
                </a:solidFill>
                <a:latin typeface="Open Sans"/>
                <a:ea typeface="Open Sans"/>
                <a:cs typeface="Open Sans"/>
                <a:sym typeface="Open Sans"/>
              </a:rPr>
              <a:t>, Hourly Wage, Annual Wage, Interquartile Ranges for Hourly &amp; Annual Wage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679548b93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d679548b93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Malik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c9392b3a47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c9392b3a47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1" marL="914400" rtl="0" algn="l">
              <a:lnSpc>
                <a:spcPct val="115000"/>
              </a:lnSpc>
              <a:spcBef>
                <a:spcPts val="1400"/>
              </a:spcBef>
              <a:spcAft>
                <a:spcPts val="0"/>
              </a:spcAft>
              <a:buClr>
                <a:schemeClr val="dk1"/>
              </a:buClr>
              <a:buSzPts val="1400"/>
              <a:buFont typeface="Open Sans"/>
              <a:buChar char="○"/>
            </a:pPr>
            <a:r>
              <a:rPr lang="en" sz="1400">
                <a:solidFill>
                  <a:schemeClr val="dk1"/>
                </a:solidFill>
                <a:latin typeface="Open Sans"/>
                <a:ea typeface="Open Sans"/>
                <a:cs typeface="Open Sans"/>
                <a:sym typeface="Open Sans"/>
              </a:rPr>
              <a:t>S</a:t>
            </a:r>
            <a:r>
              <a:rPr lang="en" sz="1400">
                <a:solidFill>
                  <a:schemeClr val="dk1"/>
                </a:solidFill>
                <a:latin typeface="Open Sans"/>
                <a:ea typeface="Open Sans"/>
                <a:cs typeface="Open Sans"/>
                <a:sym typeface="Open Sans"/>
              </a:rPr>
              <a:t>taff lay-off during the pandemic and rehiring when busines</a:t>
            </a:r>
            <a:r>
              <a:rPr lang="en" sz="1400">
                <a:solidFill>
                  <a:schemeClr val="dk1"/>
                </a:solidFill>
                <a:latin typeface="Open Sans"/>
                <a:ea typeface="Open Sans"/>
                <a:cs typeface="Open Sans"/>
                <a:sym typeface="Open Sans"/>
              </a:rPr>
              <a:t>s picked up</a:t>
            </a:r>
            <a:endParaRPr sz="1300">
              <a:solidFill>
                <a:srgbClr val="333333"/>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da242578e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da242578e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1200"/>
              </a:spcBef>
              <a:spcAft>
                <a:spcPts val="0"/>
              </a:spcAft>
              <a:buClr>
                <a:schemeClr val="dk1"/>
              </a:buClr>
              <a:buSzPts val="1000"/>
              <a:buChar char="●"/>
            </a:pPr>
            <a:r>
              <a:rPr b="1" lang="en" sz="1000">
                <a:solidFill>
                  <a:schemeClr val="dk1"/>
                </a:solidFill>
              </a:rPr>
              <a:t>Next steps</a:t>
            </a:r>
            <a:r>
              <a:rPr lang="en" sz="1000">
                <a:solidFill>
                  <a:schemeClr val="dk1"/>
                </a:solidFill>
              </a:rPr>
              <a:t>: Since there is no available sourcing data provided from our clients, how this finding can be enhanced will be addressed in our roadmap section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6" name="Shape 16"/>
        <p:cNvGrpSpPr/>
        <p:nvPr/>
      </p:nvGrpSpPr>
      <p:grpSpPr>
        <a:xfrm>
          <a:off x="0" y="0"/>
          <a:ext cx="0" cy="0"/>
          <a:chOff x="0" y="0"/>
          <a:chExt cx="0" cy="0"/>
        </a:xfrm>
      </p:grpSpPr>
      <p:sp>
        <p:nvSpPr>
          <p:cNvPr id="17" name="Google Shape;17;p2"/>
          <p:cNvSpPr/>
          <p:nvPr/>
        </p:nvSpPr>
        <p:spPr>
          <a:xfrm>
            <a:off x="0" y="0"/>
            <a:ext cx="9144000" cy="5143500"/>
          </a:xfrm>
          <a:prstGeom prst="rect">
            <a:avLst/>
          </a:prstGeom>
          <a:solidFill>
            <a:srgbClr val="BB00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Open Sans"/>
              <a:ea typeface="Open Sans"/>
              <a:cs typeface="Open Sans"/>
              <a:sym typeface="Open Sans"/>
            </a:endParaRPr>
          </a:p>
        </p:txBody>
      </p:sp>
      <p:pic>
        <p:nvPicPr>
          <p:cNvPr id="18" name="Google Shape;18;p2"/>
          <p:cNvPicPr preferRelativeResize="0"/>
          <p:nvPr/>
        </p:nvPicPr>
        <p:blipFill rotWithShape="1">
          <a:blip r:embed="rId2">
            <a:alphaModFix/>
          </a:blip>
          <a:srcRect b="0" l="0" r="0" t="0"/>
          <a:stretch/>
        </p:blipFill>
        <p:spPr>
          <a:xfrm>
            <a:off x="2209800" y="895350"/>
            <a:ext cx="3429001" cy="306388"/>
          </a:xfrm>
          <a:prstGeom prst="rect">
            <a:avLst/>
          </a:prstGeom>
          <a:noFill/>
          <a:ln>
            <a:noFill/>
          </a:ln>
        </p:spPr>
      </p:pic>
      <p:pic>
        <p:nvPicPr>
          <p:cNvPr descr="_Plaid-Digital_FINAL-NEW.png" id="19" name="Google Shape;19;p2"/>
          <p:cNvPicPr preferRelativeResize="0"/>
          <p:nvPr/>
        </p:nvPicPr>
        <p:blipFill rotWithShape="1">
          <a:blip r:embed="rId3">
            <a:alphaModFix/>
          </a:blip>
          <a:srcRect b="1989" l="84737" r="4770" t="23988"/>
          <a:stretch/>
        </p:blipFill>
        <p:spPr>
          <a:xfrm>
            <a:off x="457200" y="0"/>
            <a:ext cx="790573" cy="5143501"/>
          </a:xfrm>
          <a:prstGeom prst="rect">
            <a:avLst/>
          </a:prstGeom>
          <a:noFill/>
          <a:ln>
            <a:noFill/>
          </a:ln>
        </p:spPr>
      </p:pic>
      <p:sp>
        <p:nvSpPr>
          <p:cNvPr id="20" name="Google Shape;20;p2"/>
          <p:cNvSpPr/>
          <p:nvPr/>
        </p:nvSpPr>
        <p:spPr>
          <a:xfrm>
            <a:off x="0" y="0"/>
            <a:ext cx="9144000" cy="5143500"/>
          </a:xfrm>
          <a:prstGeom prst="rect">
            <a:avLst/>
          </a:prstGeom>
          <a:solidFill>
            <a:srgbClr val="BB002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Open Sans"/>
              <a:ea typeface="Open Sans"/>
              <a:cs typeface="Open Sans"/>
              <a:sym typeface="Open Sans"/>
            </a:endParaRPr>
          </a:p>
        </p:txBody>
      </p:sp>
      <p:pic>
        <p:nvPicPr>
          <p:cNvPr id="21" name="Google Shape;21;p2"/>
          <p:cNvPicPr preferRelativeResize="0"/>
          <p:nvPr/>
        </p:nvPicPr>
        <p:blipFill rotWithShape="1">
          <a:blip r:embed="rId2">
            <a:alphaModFix/>
          </a:blip>
          <a:srcRect b="0" l="0" r="0" t="0"/>
          <a:stretch/>
        </p:blipFill>
        <p:spPr>
          <a:xfrm>
            <a:off x="2209800" y="895350"/>
            <a:ext cx="3429001" cy="306388"/>
          </a:xfrm>
          <a:prstGeom prst="rect">
            <a:avLst/>
          </a:prstGeom>
          <a:noFill/>
          <a:ln>
            <a:noFill/>
          </a:ln>
        </p:spPr>
      </p:pic>
      <p:pic>
        <p:nvPicPr>
          <p:cNvPr descr="_Plaid-Digital_FINAL-NEW.png" id="22" name="Google Shape;22;p2"/>
          <p:cNvPicPr preferRelativeResize="0"/>
          <p:nvPr/>
        </p:nvPicPr>
        <p:blipFill rotWithShape="1">
          <a:blip r:embed="rId3">
            <a:alphaModFix/>
          </a:blip>
          <a:srcRect b="1989" l="84737" r="4770" t="23988"/>
          <a:stretch/>
        </p:blipFill>
        <p:spPr>
          <a:xfrm>
            <a:off x="457200" y="0"/>
            <a:ext cx="790573" cy="51435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1" name="Shape 61"/>
        <p:cNvGrpSpPr/>
        <p:nvPr/>
      </p:nvGrpSpPr>
      <p:grpSpPr>
        <a:xfrm>
          <a:off x="0" y="0"/>
          <a:ext cx="0" cy="0"/>
          <a:chOff x="0" y="0"/>
          <a:chExt cx="0" cy="0"/>
        </a:xfrm>
      </p:grpSpPr>
      <p:sp>
        <p:nvSpPr>
          <p:cNvPr id="62" name="Google Shape;62;p12"/>
          <p:cNvSpPr txBox="1"/>
          <p:nvPr>
            <p:ph type="title"/>
          </p:nvPr>
        </p:nvSpPr>
        <p:spPr>
          <a:xfrm>
            <a:off x="457200" y="361950"/>
            <a:ext cx="8229600" cy="60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6pPr>
            <a:lvl7pPr lvl="6"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7pPr>
            <a:lvl8pPr lvl="7"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8pPr>
            <a:lvl9pPr lvl="8"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cSld name="1 Column">
    <p:spTree>
      <p:nvGrpSpPr>
        <p:cNvPr id="63" name="Shape 63"/>
        <p:cNvGrpSpPr/>
        <p:nvPr/>
      </p:nvGrpSpPr>
      <p:grpSpPr>
        <a:xfrm>
          <a:off x="0" y="0"/>
          <a:ext cx="0" cy="0"/>
          <a:chOff x="0" y="0"/>
          <a:chExt cx="0" cy="0"/>
        </a:xfrm>
      </p:grpSpPr>
      <p:sp>
        <p:nvSpPr>
          <p:cNvPr id="64" name="Google Shape;64;p13"/>
          <p:cNvSpPr txBox="1"/>
          <p:nvPr>
            <p:ph type="title"/>
          </p:nvPr>
        </p:nvSpPr>
        <p:spPr>
          <a:xfrm>
            <a:off x="457200" y="361950"/>
            <a:ext cx="8229600" cy="60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6pPr>
            <a:lvl7pPr lvl="6"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7pPr>
            <a:lvl8pPr lvl="7"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8pPr>
            <a:lvl9pPr lvl="8"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9pPr>
          </a:lstStyle>
          <a:p/>
        </p:txBody>
      </p:sp>
      <p:sp>
        <p:nvSpPr>
          <p:cNvPr id="65" name="Google Shape;65;p13"/>
          <p:cNvSpPr txBox="1"/>
          <p:nvPr>
            <p:ph idx="1" type="body"/>
          </p:nvPr>
        </p:nvSpPr>
        <p:spPr>
          <a:xfrm>
            <a:off x="457200" y="1200150"/>
            <a:ext cx="8229600" cy="3429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0000"/>
              </a:buClr>
              <a:buSzPts val="1400"/>
              <a:buFont typeface="Arial"/>
              <a:buNone/>
              <a:defRPr b="0" i="0" sz="1400" u="none" cap="none" strike="noStrike">
                <a:solidFill>
                  <a:schemeClr val="dk1"/>
                </a:solidFill>
                <a:latin typeface="Open Sans"/>
                <a:ea typeface="Open Sans"/>
                <a:cs typeface="Open Sans"/>
                <a:sym typeface="Open Sans"/>
              </a:defRPr>
            </a:lvl1pPr>
            <a:lvl2pPr indent="-326390" lvl="1" marL="9144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2pPr>
            <a:lvl3pPr indent="-326389" lvl="2" marL="13716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3pPr>
            <a:lvl4pPr indent="-326389" lvl="3" marL="18288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4pPr>
            <a:lvl5pPr indent="-326389" lvl="4" marL="22860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spTree>
      <p:nvGrpSpPr>
        <p:cNvPr id="66" name="Shape 66"/>
        <p:cNvGrpSpPr/>
        <p:nvPr/>
      </p:nvGrpSpPr>
      <p:grpSpPr>
        <a:xfrm>
          <a:off x="0" y="0"/>
          <a:ext cx="0" cy="0"/>
          <a:chOff x="0" y="0"/>
          <a:chExt cx="0" cy="0"/>
        </a:xfrm>
      </p:grpSpPr>
      <p:sp>
        <p:nvSpPr>
          <p:cNvPr id="67" name="Google Shape;67;p14"/>
          <p:cNvSpPr txBox="1"/>
          <p:nvPr>
            <p:ph type="title"/>
          </p:nvPr>
        </p:nvSpPr>
        <p:spPr>
          <a:xfrm>
            <a:off x="457200" y="361950"/>
            <a:ext cx="8229600" cy="60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6pPr>
            <a:lvl7pPr lvl="6"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7pPr>
            <a:lvl8pPr lvl="7"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8pPr>
            <a:lvl9pPr lvl="8"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9pPr>
          </a:lstStyle>
          <a:p/>
        </p:txBody>
      </p:sp>
      <p:sp>
        <p:nvSpPr>
          <p:cNvPr id="68" name="Google Shape;68;p14"/>
          <p:cNvSpPr txBox="1"/>
          <p:nvPr>
            <p:ph idx="1" type="body"/>
          </p:nvPr>
        </p:nvSpPr>
        <p:spPr>
          <a:xfrm>
            <a:off x="457200" y="1200150"/>
            <a:ext cx="3962400" cy="3429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0000"/>
              </a:buClr>
              <a:buSzPts val="1400"/>
              <a:buFont typeface="Arial"/>
              <a:buNone/>
              <a:defRPr b="0" i="0" sz="1400" u="none" cap="none" strike="noStrike">
                <a:solidFill>
                  <a:schemeClr val="dk1"/>
                </a:solidFill>
                <a:latin typeface="Open Sans"/>
                <a:ea typeface="Open Sans"/>
                <a:cs typeface="Open Sans"/>
                <a:sym typeface="Open Sans"/>
              </a:defRPr>
            </a:lvl1pPr>
            <a:lvl2pPr indent="-326390" lvl="1" marL="9144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2pPr>
            <a:lvl3pPr indent="-326389" lvl="2" marL="13716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3pPr>
            <a:lvl4pPr indent="-326389" lvl="3" marL="18288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4pPr>
            <a:lvl5pPr indent="-326389" lvl="4" marL="22860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 name="Google Shape;69;p14"/>
          <p:cNvSpPr txBox="1"/>
          <p:nvPr>
            <p:ph idx="2" type="body"/>
          </p:nvPr>
        </p:nvSpPr>
        <p:spPr>
          <a:xfrm>
            <a:off x="4727448" y="1212300"/>
            <a:ext cx="3959400" cy="3429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0000"/>
              </a:buClr>
              <a:buSzPts val="1400"/>
              <a:buFont typeface="Arial"/>
              <a:buNone/>
              <a:defRPr b="0" i="0" sz="1400" u="none" cap="none" strike="noStrike">
                <a:solidFill>
                  <a:schemeClr val="dk1"/>
                </a:solidFill>
                <a:latin typeface="Open Sans"/>
                <a:ea typeface="Open Sans"/>
                <a:cs typeface="Open Sans"/>
                <a:sym typeface="Open Sans"/>
              </a:defRPr>
            </a:lvl1pPr>
            <a:lvl2pPr indent="-326390" lvl="1" marL="9144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2pPr>
            <a:lvl3pPr indent="-326389" lvl="2" marL="13716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3pPr>
            <a:lvl4pPr indent="-326389" lvl="3" marL="18288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4pPr>
            <a:lvl5pPr indent="-326389" lvl="4" marL="22860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70" name="Shape 70"/>
        <p:cNvGrpSpPr/>
        <p:nvPr/>
      </p:nvGrpSpPr>
      <p:grpSpPr>
        <a:xfrm>
          <a:off x="0" y="0"/>
          <a:ext cx="0" cy="0"/>
          <a:chOff x="0" y="0"/>
          <a:chExt cx="0" cy="0"/>
        </a:xfrm>
      </p:grpSpPr>
      <p:sp>
        <p:nvSpPr>
          <p:cNvPr id="71" name="Google Shape;71;p15"/>
          <p:cNvSpPr txBox="1"/>
          <p:nvPr>
            <p:ph type="title"/>
          </p:nvPr>
        </p:nvSpPr>
        <p:spPr>
          <a:xfrm>
            <a:off x="457200" y="361950"/>
            <a:ext cx="8229600" cy="60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6pPr>
            <a:lvl7pPr lvl="6"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7pPr>
            <a:lvl8pPr lvl="7"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8pPr>
            <a:lvl9pPr lvl="8"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9pPr>
          </a:lstStyle>
          <a:p/>
        </p:txBody>
      </p:sp>
      <p:sp>
        <p:nvSpPr>
          <p:cNvPr id="72" name="Google Shape;72;p15"/>
          <p:cNvSpPr txBox="1"/>
          <p:nvPr>
            <p:ph idx="1" type="body"/>
          </p:nvPr>
        </p:nvSpPr>
        <p:spPr>
          <a:xfrm>
            <a:off x="457200" y="1200150"/>
            <a:ext cx="2590800" cy="3429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0000"/>
              </a:buClr>
              <a:buSzPts val="1400"/>
              <a:buFont typeface="Arial"/>
              <a:buNone/>
              <a:defRPr b="0" i="0" sz="1400" u="none" cap="none" strike="noStrike">
                <a:solidFill>
                  <a:schemeClr val="dk1"/>
                </a:solidFill>
                <a:latin typeface="Open Sans"/>
                <a:ea typeface="Open Sans"/>
                <a:cs typeface="Open Sans"/>
                <a:sym typeface="Open Sans"/>
              </a:defRPr>
            </a:lvl1pPr>
            <a:lvl2pPr indent="-326390" lvl="1" marL="9144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2pPr>
            <a:lvl3pPr indent="-326389" lvl="2" marL="13716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3pPr>
            <a:lvl4pPr indent="-326389" lvl="3" marL="18288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4pPr>
            <a:lvl5pPr indent="-326389" lvl="4" marL="22860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 name="Google Shape;73;p15"/>
          <p:cNvSpPr txBox="1"/>
          <p:nvPr>
            <p:ph idx="2" type="body"/>
          </p:nvPr>
        </p:nvSpPr>
        <p:spPr>
          <a:xfrm>
            <a:off x="3276600" y="1200150"/>
            <a:ext cx="2590800" cy="3429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0000"/>
              </a:buClr>
              <a:buSzPts val="1400"/>
              <a:buFont typeface="Arial"/>
              <a:buNone/>
              <a:defRPr b="0" i="0" sz="1400" u="none" cap="none" strike="noStrike">
                <a:solidFill>
                  <a:schemeClr val="dk1"/>
                </a:solidFill>
                <a:latin typeface="Open Sans"/>
                <a:ea typeface="Open Sans"/>
                <a:cs typeface="Open Sans"/>
                <a:sym typeface="Open Sans"/>
              </a:defRPr>
            </a:lvl1pPr>
            <a:lvl2pPr indent="-326390" lvl="1" marL="9144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2pPr>
            <a:lvl3pPr indent="-326389" lvl="2" marL="13716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3pPr>
            <a:lvl4pPr indent="-326389" lvl="3" marL="18288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4pPr>
            <a:lvl5pPr indent="-326389" lvl="4" marL="22860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 name="Google Shape;74;p15"/>
          <p:cNvSpPr txBox="1"/>
          <p:nvPr>
            <p:ph idx="3" type="body"/>
          </p:nvPr>
        </p:nvSpPr>
        <p:spPr>
          <a:xfrm>
            <a:off x="6096000" y="1200150"/>
            <a:ext cx="2590800" cy="3429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0000"/>
              </a:buClr>
              <a:buSzPts val="1400"/>
              <a:buFont typeface="Arial"/>
              <a:buNone/>
              <a:defRPr b="0" i="0" sz="1400" u="none" cap="none" strike="noStrike">
                <a:solidFill>
                  <a:schemeClr val="dk1"/>
                </a:solidFill>
                <a:latin typeface="Open Sans"/>
                <a:ea typeface="Open Sans"/>
                <a:cs typeface="Open Sans"/>
                <a:sym typeface="Open Sans"/>
              </a:defRPr>
            </a:lvl1pPr>
            <a:lvl2pPr indent="-326390" lvl="1" marL="9144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2pPr>
            <a:lvl3pPr indent="-326389" lvl="2" marL="13716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3pPr>
            <a:lvl4pPr indent="-326389" lvl="3" marL="18288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4pPr>
            <a:lvl5pPr indent="-326389" lvl="4" marL="22860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cSld name="4 Column">
    <p:spTree>
      <p:nvGrpSpPr>
        <p:cNvPr id="75" name="Shape 75"/>
        <p:cNvGrpSpPr/>
        <p:nvPr/>
      </p:nvGrpSpPr>
      <p:grpSpPr>
        <a:xfrm>
          <a:off x="0" y="0"/>
          <a:ext cx="0" cy="0"/>
          <a:chOff x="0" y="0"/>
          <a:chExt cx="0" cy="0"/>
        </a:xfrm>
      </p:grpSpPr>
      <p:sp>
        <p:nvSpPr>
          <p:cNvPr id="76" name="Google Shape;76;p16"/>
          <p:cNvSpPr txBox="1"/>
          <p:nvPr>
            <p:ph type="title"/>
          </p:nvPr>
        </p:nvSpPr>
        <p:spPr>
          <a:xfrm>
            <a:off x="457200" y="361950"/>
            <a:ext cx="8229600" cy="60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6pPr>
            <a:lvl7pPr lvl="6"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7pPr>
            <a:lvl8pPr lvl="7"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8pPr>
            <a:lvl9pPr lvl="8"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9pPr>
          </a:lstStyle>
          <a:p/>
        </p:txBody>
      </p:sp>
      <p:sp>
        <p:nvSpPr>
          <p:cNvPr id="77" name="Google Shape;77;p16"/>
          <p:cNvSpPr txBox="1"/>
          <p:nvPr>
            <p:ph idx="1" type="body"/>
          </p:nvPr>
        </p:nvSpPr>
        <p:spPr>
          <a:xfrm>
            <a:off x="457200" y="1200150"/>
            <a:ext cx="1905000" cy="3429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0000"/>
              </a:buClr>
              <a:buSzPts val="1400"/>
              <a:buFont typeface="Arial"/>
              <a:buNone/>
              <a:defRPr b="0" i="0" sz="1400" u="none" cap="none" strike="noStrike">
                <a:solidFill>
                  <a:schemeClr val="dk1"/>
                </a:solidFill>
                <a:latin typeface="Open Sans"/>
                <a:ea typeface="Open Sans"/>
                <a:cs typeface="Open Sans"/>
                <a:sym typeface="Open Sans"/>
              </a:defRPr>
            </a:lvl1pPr>
            <a:lvl2pPr indent="-326390" lvl="1" marL="9144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2pPr>
            <a:lvl3pPr indent="-326389" lvl="2" marL="13716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3pPr>
            <a:lvl4pPr indent="-326389" lvl="3" marL="18288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4pPr>
            <a:lvl5pPr indent="-326389" lvl="4" marL="22860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8" name="Google Shape;78;p16"/>
          <p:cNvSpPr txBox="1"/>
          <p:nvPr>
            <p:ph idx="2" type="body"/>
          </p:nvPr>
        </p:nvSpPr>
        <p:spPr>
          <a:xfrm>
            <a:off x="2565400" y="1200150"/>
            <a:ext cx="1905000" cy="3429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0000"/>
              </a:buClr>
              <a:buSzPts val="1400"/>
              <a:buFont typeface="Arial"/>
              <a:buNone/>
              <a:defRPr b="0" i="0" sz="1400" u="none" cap="none" strike="noStrike">
                <a:solidFill>
                  <a:schemeClr val="dk1"/>
                </a:solidFill>
                <a:latin typeface="Open Sans"/>
                <a:ea typeface="Open Sans"/>
                <a:cs typeface="Open Sans"/>
                <a:sym typeface="Open Sans"/>
              </a:defRPr>
            </a:lvl1pPr>
            <a:lvl2pPr indent="-326390" lvl="1" marL="9144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2pPr>
            <a:lvl3pPr indent="-326389" lvl="2" marL="13716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3pPr>
            <a:lvl4pPr indent="-326389" lvl="3" marL="18288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4pPr>
            <a:lvl5pPr indent="-326389" lvl="4" marL="22860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9" name="Google Shape;79;p16"/>
          <p:cNvSpPr txBox="1"/>
          <p:nvPr>
            <p:ph idx="3" type="body"/>
          </p:nvPr>
        </p:nvSpPr>
        <p:spPr>
          <a:xfrm>
            <a:off x="4673600" y="1200150"/>
            <a:ext cx="1905000" cy="3429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0000"/>
              </a:buClr>
              <a:buSzPts val="1400"/>
              <a:buFont typeface="Arial"/>
              <a:buNone/>
              <a:defRPr b="0" i="0" sz="1400" u="none" cap="none" strike="noStrike">
                <a:solidFill>
                  <a:schemeClr val="dk1"/>
                </a:solidFill>
                <a:latin typeface="Open Sans"/>
                <a:ea typeface="Open Sans"/>
                <a:cs typeface="Open Sans"/>
                <a:sym typeface="Open Sans"/>
              </a:defRPr>
            </a:lvl1pPr>
            <a:lvl2pPr indent="-326390" lvl="1" marL="9144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2pPr>
            <a:lvl3pPr indent="-326389" lvl="2" marL="13716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3pPr>
            <a:lvl4pPr indent="-326389" lvl="3" marL="18288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4pPr>
            <a:lvl5pPr indent="-326389" lvl="4" marL="22860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0" name="Google Shape;80;p16"/>
          <p:cNvSpPr txBox="1"/>
          <p:nvPr>
            <p:ph idx="4" type="body"/>
          </p:nvPr>
        </p:nvSpPr>
        <p:spPr>
          <a:xfrm>
            <a:off x="6781800" y="1200150"/>
            <a:ext cx="1905000" cy="3429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0000"/>
              </a:buClr>
              <a:buSzPts val="1400"/>
              <a:buFont typeface="Arial"/>
              <a:buNone/>
              <a:defRPr b="0" i="0" sz="1400" u="none" cap="none" strike="noStrike">
                <a:solidFill>
                  <a:schemeClr val="dk1"/>
                </a:solidFill>
                <a:latin typeface="Open Sans"/>
                <a:ea typeface="Open Sans"/>
                <a:cs typeface="Open Sans"/>
                <a:sym typeface="Open Sans"/>
              </a:defRPr>
            </a:lvl1pPr>
            <a:lvl2pPr indent="-326390" lvl="1" marL="9144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2pPr>
            <a:lvl3pPr indent="-326389" lvl="2" marL="13716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3pPr>
            <a:lvl4pPr indent="-326389" lvl="3" marL="18288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4pPr>
            <a:lvl5pPr indent="-326389" lvl="4" marL="22860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81" name="Shape 8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2" name="Shape 82"/>
        <p:cNvGrpSpPr/>
        <p:nvPr/>
      </p:nvGrpSpPr>
      <p:grpSpPr>
        <a:xfrm>
          <a:off x="0" y="0"/>
          <a:ext cx="0" cy="0"/>
          <a:chOff x="0" y="0"/>
          <a:chExt cx="0" cy="0"/>
        </a:xfrm>
      </p:grpSpPr>
      <p:sp>
        <p:nvSpPr>
          <p:cNvPr id="83" name="Google Shape;83;p18"/>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84" name="Google Shape;84;p18"/>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85" name="Google Shape;85;p18"/>
          <p:cNvSpPr txBox="1"/>
          <p:nvPr>
            <p:ph type="ctrTitle"/>
          </p:nvPr>
        </p:nvSpPr>
        <p:spPr>
          <a:xfrm>
            <a:off x="3044700" y="1444255"/>
            <a:ext cx="3054600" cy="1537200"/>
          </a:xfrm>
          <a:prstGeom prst="rect">
            <a:avLst/>
          </a:prstGeom>
        </p:spPr>
        <p:txBody>
          <a:bodyPr anchorCtr="0" anchor="t"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86" name="Google Shape;86;p18"/>
          <p:cNvSpPr txBox="1"/>
          <p:nvPr>
            <p:ph idx="1" type="subTitle"/>
          </p:nvPr>
        </p:nvSpPr>
        <p:spPr>
          <a:xfrm>
            <a:off x="3044700" y="3116580"/>
            <a:ext cx="3054600" cy="701400"/>
          </a:xfrm>
          <a:prstGeom prst="rect">
            <a:avLst/>
          </a:prstGeom>
        </p:spPr>
        <p:txBody>
          <a:bodyPr anchorCtr="0" anchor="t" bIns="45700" lIns="91425" spcFirstLastPara="1" rIns="91425" wrap="square" tIns="45700">
            <a:noAutofit/>
          </a:bodyPr>
          <a:lstStyle>
            <a:lvl1pPr lvl="0" rtl="0" algn="ctr">
              <a:lnSpc>
                <a:spcPct val="100000"/>
              </a:lnSpc>
              <a:spcBef>
                <a:spcPts val="60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60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60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60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60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40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40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40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400"/>
              </a:spcBef>
              <a:spcAft>
                <a:spcPts val="0"/>
              </a:spcAft>
              <a:buSzPts val="2100"/>
              <a:buFont typeface="Economica"/>
              <a:buNone/>
              <a:defRPr sz="2100">
                <a:latin typeface="Economica"/>
                <a:ea typeface="Economica"/>
                <a:cs typeface="Economica"/>
                <a:sym typeface="Economica"/>
              </a:defRPr>
            </a:lvl9pPr>
          </a:lstStyle>
          <a:p/>
        </p:txBody>
      </p:sp>
      <p:sp>
        <p:nvSpPr>
          <p:cNvPr id="87" name="Google Shape;8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8" name="Shape 88"/>
        <p:cNvGrpSpPr/>
        <p:nvPr/>
      </p:nvGrpSpPr>
      <p:grpSpPr>
        <a:xfrm>
          <a:off x="0" y="0"/>
          <a:ext cx="0" cy="0"/>
          <a:chOff x="0" y="0"/>
          <a:chExt cx="0" cy="0"/>
        </a:xfrm>
      </p:grpSpPr>
      <p:sp>
        <p:nvSpPr>
          <p:cNvPr id="89" name="Google Shape;89;p1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9"/>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1" name="Google Shape;91;p19"/>
          <p:cNvSpPr txBox="1"/>
          <p:nvPr>
            <p:ph idx="1" type="body"/>
          </p:nvPr>
        </p:nvSpPr>
        <p:spPr>
          <a:xfrm>
            <a:off x="311700" y="1225225"/>
            <a:ext cx="8520600" cy="3354000"/>
          </a:xfrm>
          <a:prstGeom prst="rect">
            <a:avLst/>
          </a:prstGeom>
        </p:spPr>
        <p:txBody>
          <a:bodyPr anchorCtr="0" anchor="t" bIns="45700" lIns="91425" spcFirstLastPara="1" rIns="91425" wrap="square" tIns="45700">
            <a:noAutofit/>
          </a:bodyPr>
          <a:lstStyle>
            <a:lvl1pPr indent="-228600" lvl="0" marL="457200" rtl="0">
              <a:spcBef>
                <a:spcPts val="600"/>
              </a:spcBef>
              <a:spcAft>
                <a:spcPts val="0"/>
              </a:spcAft>
              <a:buSzPts val="1400"/>
              <a:buNone/>
              <a:defRPr/>
            </a:lvl1pPr>
            <a:lvl2pPr indent="-326390" lvl="1" marL="914400" rtl="0">
              <a:spcBef>
                <a:spcPts val="600"/>
              </a:spcBef>
              <a:spcAft>
                <a:spcPts val="0"/>
              </a:spcAft>
              <a:buSzPts val="1540"/>
              <a:buChar char="•"/>
              <a:defRPr/>
            </a:lvl2pPr>
            <a:lvl3pPr indent="-326389" lvl="2" marL="1371600" rtl="0">
              <a:spcBef>
                <a:spcPts val="600"/>
              </a:spcBef>
              <a:spcAft>
                <a:spcPts val="0"/>
              </a:spcAft>
              <a:buSzPts val="1540"/>
              <a:buChar char="–"/>
              <a:defRPr/>
            </a:lvl3pPr>
            <a:lvl4pPr indent="-326389" lvl="3" marL="1828800" rtl="0">
              <a:spcBef>
                <a:spcPts val="600"/>
              </a:spcBef>
              <a:spcAft>
                <a:spcPts val="0"/>
              </a:spcAft>
              <a:buSzPts val="1540"/>
              <a:buChar char="•"/>
              <a:defRPr/>
            </a:lvl4pPr>
            <a:lvl5pPr indent="-326389" lvl="4" marL="2286000" rtl="0">
              <a:spcBef>
                <a:spcPts val="600"/>
              </a:spcBef>
              <a:spcAft>
                <a:spcPts val="0"/>
              </a:spcAft>
              <a:buSzPts val="1540"/>
              <a:buChar char="–"/>
              <a:defRPr/>
            </a:lvl5pPr>
            <a:lvl6pPr indent="-355600" lvl="5" marL="2743200" rtl="0">
              <a:spcBef>
                <a:spcPts val="400"/>
              </a:spcBef>
              <a:spcAft>
                <a:spcPts val="0"/>
              </a:spcAft>
              <a:buSzPts val="2000"/>
              <a:buChar char="»"/>
              <a:defRPr/>
            </a:lvl6pPr>
            <a:lvl7pPr indent="-355600" lvl="6" marL="3200400" rtl="0">
              <a:spcBef>
                <a:spcPts val="400"/>
              </a:spcBef>
              <a:spcAft>
                <a:spcPts val="0"/>
              </a:spcAft>
              <a:buSzPts val="2000"/>
              <a:buChar char="»"/>
              <a:defRPr/>
            </a:lvl7pPr>
            <a:lvl8pPr indent="-355600" lvl="7" marL="3657600" rtl="0">
              <a:spcBef>
                <a:spcPts val="400"/>
              </a:spcBef>
              <a:spcAft>
                <a:spcPts val="0"/>
              </a:spcAft>
              <a:buSzPts val="2000"/>
              <a:buChar char="»"/>
              <a:defRPr/>
            </a:lvl8pPr>
            <a:lvl9pPr indent="-355600" lvl="8" marL="4114800" rtl="0">
              <a:spcBef>
                <a:spcPts val="400"/>
              </a:spcBef>
              <a:spcAft>
                <a:spcPts val="0"/>
              </a:spcAft>
              <a:buSzPts val="2000"/>
              <a:buChar char="»"/>
              <a:defRPr/>
            </a:lvl9pPr>
          </a:lstStyle>
          <a:p/>
        </p:txBody>
      </p:sp>
      <p:sp>
        <p:nvSpPr>
          <p:cNvPr id="92" name="Google Shape;92;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3" name="Shape 2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4" name="Shape 24"/>
        <p:cNvGrpSpPr/>
        <p:nvPr/>
      </p:nvGrpSpPr>
      <p:grpSpPr>
        <a:xfrm>
          <a:off x="0" y="0"/>
          <a:ext cx="0" cy="0"/>
          <a:chOff x="0" y="0"/>
          <a:chExt cx="0" cy="0"/>
        </a:xfrm>
      </p:grpSpPr>
      <p:sp>
        <p:nvSpPr>
          <p:cNvPr id="25" name="Google Shape;25;p4"/>
          <p:cNvSpPr txBox="1"/>
          <p:nvPr>
            <p:ph type="title"/>
          </p:nvPr>
        </p:nvSpPr>
        <p:spPr>
          <a:xfrm>
            <a:off x="457200" y="361950"/>
            <a:ext cx="8229600" cy="609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cSld name="1 Column">
    <p:spTree>
      <p:nvGrpSpPr>
        <p:cNvPr id="26" name="Shape 26"/>
        <p:cNvGrpSpPr/>
        <p:nvPr/>
      </p:nvGrpSpPr>
      <p:grpSpPr>
        <a:xfrm>
          <a:off x="0" y="0"/>
          <a:ext cx="0" cy="0"/>
          <a:chOff x="0" y="0"/>
          <a:chExt cx="0" cy="0"/>
        </a:xfrm>
      </p:grpSpPr>
      <p:sp>
        <p:nvSpPr>
          <p:cNvPr id="27" name="Google Shape;27;p5"/>
          <p:cNvSpPr txBox="1"/>
          <p:nvPr>
            <p:ph type="title"/>
          </p:nvPr>
        </p:nvSpPr>
        <p:spPr>
          <a:xfrm>
            <a:off x="457200" y="361950"/>
            <a:ext cx="8229600" cy="609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 type="body"/>
          </p:nvPr>
        </p:nvSpPr>
        <p:spPr>
          <a:xfrm>
            <a:off x="457200" y="1200150"/>
            <a:ext cx="8229600" cy="3429000"/>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400"/>
              <a:buNone/>
              <a:defRPr/>
            </a:lvl1pPr>
            <a:lvl2pPr indent="-354330" lvl="1" marL="914400" algn="l">
              <a:spcBef>
                <a:spcPts val="600"/>
              </a:spcBef>
              <a:spcAft>
                <a:spcPts val="0"/>
              </a:spcAft>
              <a:buClr>
                <a:schemeClr val="dk1"/>
              </a:buClr>
              <a:buSzPts val="1980"/>
              <a:buChar char="•"/>
              <a:defRPr/>
            </a:lvl2pPr>
            <a:lvl3pPr indent="-354330" lvl="2" marL="1371600" algn="l">
              <a:spcBef>
                <a:spcPts val="600"/>
              </a:spcBef>
              <a:spcAft>
                <a:spcPts val="0"/>
              </a:spcAft>
              <a:buClr>
                <a:schemeClr val="dk1"/>
              </a:buClr>
              <a:buSzPts val="1980"/>
              <a:buChar char="–"/>
              <a:defRPr/>
            </a:lvl3pPr>
            <a:lvl4pPr indent="-354330" lvl="3" marL="1828800" algn="l">
              <a:spcBef>
                <a:spcPts val="600"/>
              </a:spcBef>
              <a:spcAft>
                <a:spcPts val="0"/>
              </a:spcAft>
              <a:buClr>
                <a:schemeClr val="dk1"/>
              </a:buClr>
              <a:buSzPts val="1980"/>
              <a:buChar char="•"/>
              <a:defRPr/>
            </a:lvl4pPr>
            <a:lvl5pPr indent="-354329" lvl="4" marL="2286000" algn="l">
              <a:spcBef>
                <a:spcPts val="600"/>
              </a:spcBef>
              <a:spcAft>
                <a:spcPts val="0"/>
              </a:spcAft>
              <a:buClr>
                <a:schemeClr val="dk1"/>
              </a:buClr>
              <a:buSzPts val="198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spTree>
      <p:nvGrpSpPr>
        <p:cNvPr id="29" name="Shape 29"/>
        <p:cNvGrpSpPr/>
        <p:nvPr/>
      </p:nvGrpSpPr>
      <p:grpSpPr>
        <a:xfrm>
          <a:off x="0" y="0"/>
          <a:ext cx="0" cy="0"/>
          <a:chOff x="0" y="0"/>
          <a:chExt cx="0" cy="0"/>
        </a:xfrm>
      </p:grpSpPr>
      <p:sp>
        <p:nvSpPr>
          <p:cNvPr id="30" name="Google Shape;30;p6"/>
          <p:cNvSpPr txBox="1"/>
          <p:nvPr>
            <p:ph type="title"/>
          </p:nvPr>
        </p:nvSpPr>
        <p:spPr>
          <a:xfrm>
            <a:off x="457200" y="361950"/>
            <a:ext cx="8229600" cy="609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 type="body"/>
          </p:nvPr>
        </p:nvSpPr>
        <p:spPr>
          <a:xfrm>
            <a:off x="457200" y="1200150"/>
            <a:ext cx="3962400" cy="3429000"/>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400"/>
              <a:buNone/>
              <a:defRPr/>
            </a:lvl1pPr>
            <a:lvl2pPr indent="-354330" lvl="1" marL="914400" algn="l">
              <a:spcBef>
                <a:spcPts val="600"/>
              </a:spcBef>
              <a:spcAft>
                <a:spcPts val="0"/>
              </a:spcAft>
              <a:buClr>
                <a:schemeClr val="dk1"/>
              </a:buClr>
              <a:buSzPts val="1980"/>
              <a:buChar char="•"/>
              <a:defRPr/>
            </a:lvl2pPr>
            <a:lvl3pPr indent="-354330" lvl="2" marL="1371600" algn="l">
              <a:spcBef>
                <a:spcPts val="600"/>
              </a:spcBef>
              <a:spcAft>
                <a:spcPts val="0"/>
              </a:spcAft>
              <a:buClr>
                <a:schemeClr val="dk1"/>
              </a:buClr>
              <a:buSzPts val="1980"/>
              <a:buChar char="–"/>
              <a:defRPr/>
            </a:lvl3pPr>
            <a:lvl4pPr indent="-354330" lvl="3" marL="1828800" algn="l">
              <a:spcBef>
                <a:spcPts val="600"/>
              </a:spcBef>
              <a:spcAft>
                <a:spcPts val="0"/>
              </a:spcAft>
              <a:buClr>
                <a:schemeClr val="dk1"/>
              </a:buClr>
              <a:buSzPts val="1980"/>
              <a:buChar char="•"/>
              <a:defRPr/>
            </a:lvl4pPr>
            <a:lvl5pPr indent="-354329" lvl="4" marL="2286000" algn="l">
              <a:spcBef>
                <a:spcPts val="600"/>
              </a:spcBef>
              <a:spcAft>
                <a:spcPts val="0"/>
              </a:spcAft>
              <a:buClr>
                <a:schemeClr val="dk1"/>
              </a:buClr>
              <a:buSzPts val="198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 name="Google Shape;32;p6"/>
          <p:cNvSpPr txBox="1"/>
          <p:nvPr>
            <p:ph idx="2" type="body"/>
          </p:nvPr>
        </p:nvSpPr>
        <p:spPr>
          <a:xfrm>
            <a:off x="4727448" y="1212300"/>
            <a:ext cx="3959400" cy="3429000"/>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400"/>
              <a:buNone/>
              <a:defRPr/>
            </a:lvl1pPr>
            <a:lvl2pPr indent="-354330" lvl="1" marL="914400" algn="l">
              <a:spcBef>
                <a:spcPts val="600"/>
              </a:spcBef>
              <a:spcAft>
                <a:spcPts val="0"/>
              </a:spcAft>
              <a:buClr>
                <a:schemeClr val="dk1"/>
              </a:buClr>
              <a:buSzPts val="1980"/>
              <a:buChar char="•"/>
              <a:defRPr/>
            </a:lvl2pPr>
            <a:lvl3pPr indent="-354330" lvl="2" marL="1371600" algn="l">
              <a:spcBef>
                <a:spcPts val="600"/>
              </a:spcBef>
              <a:spcAft>
                <a:spcPts val="0"/>
              </a:spcAft>
              <a:buClr>
                <a:schemeClr val="dk1"/>
              </a:buClr>
              <a:buSzPts val="1980"/>
              <a:buChar char="–"/>
              <a:defRPr/>
            </a:lvl3pPr>
            <a:lvl4pPr indent="-354330" lvl="3" marL="1828800" algn="l">
              <a:spcBef>
                <a:spcPts val="600"/>
              </a:spcBef>
              <a:spcAft>
                <a:spcPts val="0"/>
              </a:spcAft>
              <a:buClr>
                <a:schemeClr val="dk1"/>
              </a:buClr>
              <a:buSzPts val="1980"/>
              <a:buChar char="•"/>
              <a:defRPr/>
            </a:lvl4pPr>
            <a:lvl5pPr indent="-354329" lvl="4" marL="2286000" algn="l">
              <a:spcBef>
                <a:spcPts val="600"/>
              </a:spcBef>
              <a:spcAft>
                <a:spcPts val="0"/>
              </a:spcAft>
              <a:buClr>
                <a:schemeClr val="dk1"/>
              </a:buClr>
              <a:buSzPts val="198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33" name="Shape 33"/>
        <p:cNvGrpSpPr/>
        <p:nvPr/>
      </p:nvGrpSpPr>
      <p:grpSpPr>
        <a:xfrm>
          <a:off x="0" y="0"/>
          <a:ext cx="0" cy="0"/>
          <a:chOff x="0" y="0"/>
          <a:chExt cx="0" cy="0"/>
        </a:xfrm>
      </p:grpSpPr>
      <p:sp>
        <p:nvSpPr>
          <p:cNvPr id="34" name="Google Shape;34;p7"/>
          <p:cNvSpPr txBox="1"/>
          <p:nvPr>
            <p:ph type="title"/>
          </p:nvPr>
        </p:nvSpPr>
        <p:spPr>
          <a:xfrm>
            <a:off x="457200" y="361950"/>
            <a:ext cx="8229600" cy="609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
          <p:cNvSpPr txBox="1"/>
          <p:nvPr>
            <p:ph idx="1" type="body"/>
          </p:nvPr>
        </p:nvSpPr>
        <p:spPr>
          <a:xfrm>
            <a:off x="457200" y="1200150"/>
            <a:ext cx="2590800" cy="3429000"/>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400"/>
              <a:buNone/>
              <a:defRPr/>
            </a:lvl1pPr>
            <a:lvl2pPr indent="-354330" lvl="1" marL="914400" algn="l">
              <a:spcBef>
                <a:spcPts val="600"/>
              </a:spcBef>
              <a:spcAft>
                <a:spcPts val="0"/>
              </a:spcAft>
              <a:buClr>
                <a:schemeClr val="dk1"/>
              </a:buClr>
              <a:buSzPts val="1980"/>
              <a:buChar char="•"/>
              <a:defRPr/>
            </a:lvl2pPr>
            <a:lvl3pPr indent="-354330" lvl="2" marL="1371600" algn="l">
              <a:spcBef>
                <a:spcPts val="600"/>
              </a:spcBef>
              <a:spcAft>
                <a:spcPts val="0"/>
              </a:spcAft>
              <a:buClr>
                <a:schemeClr val="dk1"/>
              </a:buClr>
              <a:buSzPts val="1980"/>
              <a:buChar char="–"/>
              <a:defRPr/>
            </a:lvl3pPr>
            <a:lvl4pPr indent="-354330" lvl="3" marL="1828800" algn="l">
              <a:spcBef>
                <a:spcPts val="600"/>
              </a:spcBef>
              <a:spcAft>
                <a:spcPts val="0"/>
              </a:spcAft>
              <a:buClr>
                <a:schemeClr val="dk1"/>
              </a:buClr>
              <a:buSzPts val="1980"/>
              <a:buChar char="•"/>
              <a:defRPr/>
            </a:lvl4pPr>
            <a:lvl5pPr indent="-354329" lvl="4" marL="2286000" algn="l">
              <a:spcBef>
                <a:spcPts val="600"/>
              </a:spcBef>
              <a:spcAft>
                <a:spcPts val="0"/>
              </a:spcAft>
              <a:buClr>
                <a:schemeClr val="dk1"/>
              </a:buClr>
              <a:buSzPts val="198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7"/>
          <p:cNvSpPr txBox="1"/>
          <p:nvPr>
            <p:ph idx="2" type="body"/>
          </p:nvPr>
        </p:nvSpPr>
        <p:spPr>
          <a:xfrm>
            <a:off x="3276600" y="1200150"/>
            <a:ext cx="2590800" cy="3429000"/>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400"/>
              <a:buNone/>
              <a:defRPr/>
            </a:lvl1pPr>
            <a:lvl2pPr indent="-354330" lvl="1" marL="914400" algn="l">
              <a:spcBef>
                <a:spcPts val="600"/>
              </a:spcBef>
              <a:spcAft>
                <a:spcPts val="0"/>
              </a:spcAft>
              <a:buClr>
                <a:schemeClr val="dk1"/>
              </a:buClr>
              <a:buSzPts val="1980"/>
              <a:buChar char="•"/>
              <a:defRPr/>
            </a:lvl2pPr>
            <a:lvl3pPr indent="-354330" lvl="2" marL="1371600" algn="l">
              <a:spcBef>
                <a:spcPts val="600"/>
              </a:spcBef>
              <a:spcAft>
                <a:spcPts val="0"/>
              </a:spcAft>
              <a:buClr>
                <a:schemeClr val="dk1"/>
              </a:buClr>
              <a:buSzPts val="1980"/>
              <a:buChar char="–"/>
              <a:defRPr/>
            </a:lvl3pPr>
            <a:lvl4pPr indent="-354330" lvl="3" marL="1828800" algn="l">
              <a:spcBef>
                <a:spcPts val="600"/>
              </a:spcBef>
              <a:spcAft>
                <a:spcPts val="0"/>
              </a:spcAft>
              <a:buClr>
                <a:schemeClr val="dk1"/>
              </a:buClr>
              <a:buSzPts val="1980"/>
              <a:buChar char="•"/>
              <a:defRPr/>
            </a:lvl4pPr>
            <a:lvl5pPr indent="-354329" lvl="4" marL="2286000" algn="l">
              <a:spcBef>
                <a:spcPts val="600"/>
              </a:spcBef>
              <a:spcAft>
                <a:spcPts val="0"/>
              </a:spcAft>
              <a:buClr>
                <a:schemeClr val="dk1"/>
              </a:buClr>
              <a:buSzPts val="198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 name="Google Shape;37;p7"/>
          <p:cNvSpPr txBox="1"/>
          <p:nvPr>
            <p:ph idx="3" type="body"/>
          </p:nvPr>
        </p:nvSpPr>
        <p:spPr>
          <a:xfrm>
            <a:off x="6096000" y="1200150"/>
            <a:ext cx="2590800" cy="3429000"/>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400"/>
              <a:buNone/>
              <a:defRPr/>
            </a:lvl1pPr>
            <a:lvl2pPr indent="-354330" lvl="1" marL="914400" algn="l">
              <a:spcBef>
                <a:spcPts val="600"/>
              </a:spcBef>
              <a:spcAft>
                <a:spcPts val="0"/>
              </a:spcAft>
              <a:buClr>
                <a:schemeClr val="dk1"/>
              </a:buClr>
              <a:buSzPts val="1980"/>
              <a:buChar char="•"/>
              <a:defRPr/>
            </a:lvl2pPr>
            <a:lvl3pPr indent="-354330" lvl="2" marL="1371600" algn="l">
              <a:spcBef>
                <a:spcPts val="600"/>
              </a:spcBef>
              <a:spcAft>
                <a:spcPts val="0"/>
              </a:spcAft>
              <a:buClr>
                <a:schemeClr val="dk1"/>
              </a:buClr>
              <a:buSzPts val="1980"/>
              <a:buChar char="–"/>
              <a:defRPr/>
            </a:lvl3pPr>
            <a:lvl4pPr indent="-354330" lvl="3" marL="1828800" algn="l">
              <a:spcBef>
                <a:spcPts val="600"/>
              </a:spcBef>
              <a:spcAft>
                <a:spcPts val="0"/>
              </a:spcAft>
              <a:buClr>
                <a:schemeClr val="dk1"/>
              </a:buClr>
              <a:buSzPts val="1980"/>
              <a:buChar char="•"/>
              <a:defRPr/>
            </a:lvl4pPr>
            <a:lvl5pPr indent="-354329" lvl="4" marL="2286000" algn="l">
              <a:spcBef>
                <a:spcPts val="600"/>
              </a:spcBef>
              <a:spcAft>
                <a:spcPts val="0"/>
              </a:spcAft>
              <a:buClr>
                <a:schemeClr val="dk1"/>
              </a:buClr>
              <a:buSzPts val="198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cSld name="4 Column">
    <p:spTree>
      <p:nvGrpSpPr>
        <p:cNvPr id="38" name="Shape 38"/>
        <p:cNvGrpSpPr/>
        <p:nvPr/>
      </p:nvGrpSpPr>
      <p:grpSpPr>
        <a:xfrm>
          <a:off x="0" y="0"/>
          <a:ext cx="0" cy="0"/>
          <a:chOff x="0" y="0"/>
          <a:chExt cx="0" cy="0"/>
        </a:xfrm>
      </p:grpSpPr>
      <p:sp>
        <p:nvSpPr>
          <p:cNvPr id="39" name="Google Shape;39;p8"/>
          <p:cNvSpPr txBox="1"/>
          <p:nvPr>
            <p:ph type="title"/>
          </p:nvPr>
        </p:nvSpPr>
        <p:spPr>
          <a:xfrm>
            <a:off x="457200" y="361950"/>
            <a:ext cx="8229600" cy="6096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8"/>
          <p:cNvSpPr txBox="1"/>
          <p:nvPr>
            <p:ph idx="1" type="body"/>
          </p:nvPr>
        </p:nvSpPr>
        <p:spPr>
          <a:xfrm>
            <a:off x="457200" y="1200150"/>
            <a:ext cx="1905000" cy="3429000"/>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400"/>
              <a:buNone/>
              <a:defRPr/>
            </a:lvl1pPr>
            <a:lvl2pPr indent="-354330" lvl="1" marL="914400" algn="l">
              <a:spcBef>
                <a:spcPts val="600"/>
              </a:spcBef>
              <a:spcAft>
                <a:spcPts val="0"/>
              </a:spcAft>
              <a:buClr>
                <a:schemeClr val="dk1"/>
              </a:buClr>
              <a:buSzPts val="1980"/>
              <a:buChar char="•"/>
              <a:defRPr/>
            </a:lvl2pPr>
            <a:lvl3pPr indent="-354330" lvl="2" marL="1371600" algn="l">
              <a:spcBef>
                <a:spcPts val="600"/>
              </a:spcBef>
              <a:spcAft>
                <a:spcPts val="0"/>
              </a:spcAft>
              <a:buClr>
                <a:schemeClr val="dk1"/>
              </a:buClr>
              <a:buSzPts val="1980"/>
              <a:buChar char="–"/>
              <a:defRPr/>
            </a:lvl3pPr>
            <a:lvl4pPr indent="-354330" lvl="3" marL="1828800" algn="l">
              <a:spcBef>
                <a:spcPts val="600"/>
              </a:spcBef>
              <a:spcAft>
                <a:spcPts val="0"/>
              </a:spcAft>
              <a:buClr>
                <a:schemeClr val="dk1"/>
              </a:buClr>
              <a:buSzPts val="1980"/>
              <a:buChar char="•"/>
              <a:defRPr/>
            </a:lvl4pPr>
            <a:lvl5pPr indent="-354329" lvl="4" marL="2286000" algn="l">
              <a:spcBef>
                <a:spcPts val="600"/>
              </a:spcBef>
              <a:spcAft>
                <a:spcPts val="0"/>
              </a:spcAft>
              <a:buClr>
                <a:schemeClr val="dk1"/>
              </a:buClr>
              <a:buSzPts val="198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 name="Google Shape;41;p8"/>
          <p:cNvSpPr txBox="1"/>
          <p:nvPr>
            <p:ph idx="2" type="body"/>
          </p:nvPr>
        </p:nvSpPr>
        <p:spPr>
          <a:xfrm>
            <a:off x="2565400" y="1200150"/>
            <a:ext cx="1905000" cy="3429000"/>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400"/>
              <a:buNone/>
              <a:defRPr/>
            </a:lvl1pPr>
            <a:lvl2pPr indent="-354330" lvl="1" marL="914400" algn="l">
              <a:spcBef>
                <a:spcPts val="600"/>
              </a:spcBef>
              <a:spcAft>
                <a:spcPts val="0"/>
              </a:spcAft>
              <a:buClr>
                <a:schemeClr val="dk1"/>
              </a:buClr>
              <a:buSzPts val="1980"/>
              <a:buChar char="•"/>
              <a:defRPr/>
            </a:lvl2pPr>
            <a:lvl3pPr indent="-354330" lvl="2" marL="1371600" algn="l">
              <a:spcBef>
                <a:spcPts val="600"/>
              </a:spcBef>
              <a:spcAft>
                <a:spcPts val="0"/>
              </a:spcAft>
              <a:buClr>
                <a:schemeClr val="dk1"/>
              </a:buClr>
              <a:buSzPts val="1980"/>
              <a:buChar char="–"/>
              <a:defRPr/>
            </a:lvl3pPr>
            <a:lvl4pPr indent="-354330" lvl="3" marL="1828800" algn="l">
              <a:spcBef>
                <a:spcPts val="600"/>
              </a:spcBef>
              <a:spcAft>
                <a:spcPts val="0"/>
              </a:spcAft>
              <a:buClr>
                <a:schemeClr val="dk1"/>
              </a:buClr>
              <a:buSzPts val="1980"/>
              <a:buChar char="•"/>
              <a:defRPr/>
            </a:lvl4pPr>
            <a:lvl5pPr indent="-354329" lvl="4" marL="2286000" algn="l">
              <a:spcBef>
                <a:spcPts val="600"/>
              </a:spcBef>
              <a:spcAft>
                <a:spcPts val="0"/>
              </a:spcAft>
              <a:buClr>
                <a:schemeClr val="dk1"/>
              </a:buClr>
              <a:buSzPts val="198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 name="Google Shape;42;p8"/>
          <p:cNvSpPr txBox="1"/>
          <p:nvPr>
            <p:ph idx="3" type="body"/>
          </p:nvPr>
        </p:nvSpPr>
        <p:spPr>
          <a:xfrm>
            <a:off x="4673600" y="1200150"/>
            <a:ext cx="1905000" cy="3429000"/>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400"/>
              <a:buNone/>
              <a:defRPr/>
            </a:lvl1pPr>
            <a:lvl2pPr indent="-354330" lvl="1" marL="914400" algn="l">
              <a:spcBef>
                <a:spcPts val="600"/>
              </a:spcBef>
              <a:spcAft>
                <a:spcPts val="0"/>
              </a:spcAft>
              <a:buClr>
                <a:schemeClr val="dk1"/>
              </a:buClr>
              <a:buSzPts val="1980"/>
              <a:buChar char="•"/>
              <a:defRPr/>
            </a:lvl2pPr>
            <a:lvl3pPr indent="-354330" lvl="2" marL="1371600" algn="l">
              <a:spcBef>
                <a:spcPts val="600"/>
              </a:spcBef>
              <a:spcAft>
                <a:spcPts val="0"/>
              </a:spcAft>
              <a:buClr>
                <a:schemeClr val="dk1"/>
              </a:buClr>
              <a:buSzPts val="1980"/>
              <a:buChar char="–"/>
              <a:defRPr/>
            </a:lvl3pPr>
            <a:lvl4pPr indent="-354330" lvl="3" marL="1828800" algn="l">
              <a:spcBef>
                <a:spcPts val="600"/>
              </a:spcBef>
              <a:spcAft>
                <a:spcPts val="0"/>
              </a:spcAft>
              <a:buClr>
                <a:schemeClr val="dk1"/>
              </a:buClr>
              <a:buSzPts val="1980"/>
              <a:buChar char="•"/>
              <a:defRPr/>
            </a:lvl4pPr>
            <a:lvl5pPr indent="-354329" lvl="4" marL="2286000" algn="l">
              <a:spcBef>
                <a:spcPts val="600"/>
              </a:spcBef>
              <a:spcAft>
                <a:spcPts val="0"/>
              </a:spcAft>
              <a:buClr>
                <a:schemeClr val="dk1"/>
              </a:buClr>
              <a:buSzPts val="198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 name="Google Shape;43;p8"/>
          <p:cNvSpPr txBox="1"/>
          <p:nvPr>
            <p:ph idx="4" type="body"/>
          </p:nvPr>
        </p:nvSpPr>
        <p:spPr>
          <a:xfrm>
            <a:off x="6781800" y="1200150"/>
            <a:ext cx="1905000" cy="3429000"/>
          </a:xfrm>
          <a:prstGeom prst="rect">
            <a:avLst/>
          </a:prstGeom>
          <a:noFill/>
          <a:ln>
            <a:noFill/>
          </a:ln>
        </p:spPr>
        <p:txBody>
          <a:bodyPr anchorCtr="0" anchor="t" bIns="45700" lIns="91425" spcFirstLastPara="1" rIns="91425" wrap="square" tIns="45700">
            <a:noAutofit/>
          </a:bodyPr>
          <a:lstStyle>
            <a:lvl1pPr indent="-228600" lvl="0" marL="457200" algn="l">
              <a:spcBef>
                <a:spcPts val="600"/>
              </a:spcBef>
              <a:spcAft>
                <a:spcPts val="0"/>
              </a:spcAft>
              <a:buSzPts val="1400"/>
              <a:buNone/>
              <a:defRPr/>
            </a:lvl1pPr>
            <a:lvl2pPr indent="-354330" lvl="1" marL="914400" algn="l">
              <a:spcBef>
                <a:spcPts val="600"/>
              </a:spcBef>
              <a:spcAft>
                <a:spcPts val="0"/>
              </a:spcAft>
              <a:buClr>
                <a:schemeClr val="dk1"/>
              </a:buClr>
              <a:buSzPts val="1980"/>
              <a:buChar char="•"/>
              <a:defRPr/>
            </a:lvl2pPr>
            <a:lvl3pPr indent="-354330" lvl="2" marL="1371600" algn="l">
              <a:spcBef>
                <a:spcPts val="600"/>
              </a:spcBef>
              <a:spcAft>
                <a:spcPts val="0"/>
              </a:spcAft>
              <a:buClr>
                <a:schemeClr val="dk1"/>
              </a:buClr>
              <a:buSzPts val="1980"/>
              <a:buChar char="–"/>
              <a:defRPr/>
            </a:lvl3pPr>
            <a:lvl4pPr indent="-354330" lvl="3" marL="1828800" algn="l">
              <a:spcBef>
                <a:spcPts val="600"/>
              </a:spcBef>
              <a:spcAft>
                <a:spcPts val="0"/>
              </a:spcAft>
              <a:buClr>
                <a:schemeClr val="dk1"/>
              </a:buClr>
              <a:buSzPts val="1980"/>
              <a:buChar char="•"/>
              <a:defRPr/>
            </a:lvl4pPr>
            <a:lvl5pPr indent="-354329" lvl="4" marL="2286000" algn="l">
              <a:spcBef>
                <a:spcPts val="600"/>
              </a:spcBef>
              <a:spcAft>
                <a:spcPts val="0"/>
              </a:spcAft>
              <a:buClr>
                <a:schemeClr val="dk1"/>
              </a:buClr>
              <a:buSzPts val="198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 name="Shape 44"/>
        <p:cNvGrpSpPr/>
        <p:nvPr/>
      </p:nvGrpSpPr>
      <p:grpSpPr>
        <a:xfrm>
          <a:off x="0" y="0"/>
          <a:ext cx="0" cy="0"/>
          <a:chOff x="0" y="0"/>
          <a:chExt cx="0" cy="0"/>
        </a:xfrm>
      </p:grpSpPr>
      <p:sp>
        <p:nvSpPr>
          <p:cNvPr id="45" name="Google Shape;45;p9"/>
          <p:cNvSpPr txBox="1"/>
          <p:nvPr>
            <p:ph type="ctrTitle"/>
          </p:nvPr>
        </p:nvSpPr>
        <p:spPr>
          <a:xfrm>
            <a:off x="311708" y="744575"/>
            <a:ext cx="8520600" cy="2052600"/>
          </a:xfrm>
          <a:prstGeom prst="rect">
            <a:avLst/>
          </a:prstGeom>
        </p:spPr>
        <p:txBody>
          <a:bodyPr anchorCtr="0" anchor="b" bIns="45700" lIns="91425" spcFirstLastPara="1" rIns="91425" wrap="square" tIns="4570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6" name="Google Shape;46;p9"/>
          <p:cNvSpPr txBox="1"/>
          <p:nvPr>
            <p:ph idx="1" type="subTitle"/>
          </p:nvPr>
        </p:nvSpPr>
        <p:spPr>
          <a:xfrm>
            <a:off x="311700" y="2834125"/>
            <a:ext cx="8520600" cy="792600"/>
          </a:xfrm>
          <a:prstGeom prst="rect">
            <a:avLst/>
          </a:prstGeom>
        </p:spPr>
        <p:txBody>
          <a:bodyPr anchorCtr="0" anchor="t" bIns="45700" lIns="91425" spcFirstLastPara="1" rIns="91425" wrap="square" tIns="45700">
            <a:noAutofit/>
          </a:bodyPr>
          <a:lstStyle>
            <a:lvl1pPr lvl="0" rtl="0" algn="ctr">
              <a:lnSpc>
                <a:spcPct val="100000"/>
              </a:lnSpc>
              <a:spcBef>
                <a:spcPts val="600"/>
              </a:spcBef>
              <a:spcAft>
                <a:spcPts val="0"/>
              </a:spcAft>
              <a:buSzPts val="2800"/>
              <a:buNone/>
              <a:defRPr sz="2800"/>
            </a:lvl1pPr>
            <a:lvl2pPr lvl="1" rtl="0" algn="ctr">
              <a:lnSpc>
                <a:spcPct val="100000"/>
              </a:lnSpc>
              <a:spcBef>
                <a:spcPts val="600"/>
              </a:spcBef>
              <a:spcAft>
                <a:spcPts val="0"/>
              </a:spcAft>
              <a:buSzPts val="2800"/>
              <a:buNone/>
              <a:defRPr sz="2800"/>
            </a:lvl2pPr>
            <a:lvl3pPr lvl="2" rtl="0" algn="ctr">
              <a:lnSpc>
                <a:spcPct val="100000"/>
              </a:lnSpc>
              <a:spcBef>
                <a:spcPts val="600"/>
              </a:spcBef>
              <a:spcAft>
                <a:spcPts val="0"/>
              </a:spcAft>
              <a:buSzPts val="2800"/>
              <a:buNone/>
              <a:defRPr sz="2800"/>
            </a:lvl3pPr>
            <a:lvl4pPr lvl="3" rtl="0" algn="ctr">
              <a:lnSpc>
                <a:spcPct val="100000"/>
              </a:lnSpc>
              <a:spcBef>
                <a:spcPts val="600"/>
              </a:spcBef>
              <a:spcAft>
                <a:spcPts val="0"/>
              </a:spcAft>
              <a:buSzPts val="2800"/>
              <a:buNone/>
              <a:defRPr sz="2800"/>
            </a:lvl4pPr>
            <a:lvl5pPr lvl="4" rtl="0" algn="ctr">
              <a:lnSpc>
                <a:spcPct val="100000"/>
              </a:lnSpc>
              <a:spcBef>
                <a:spcPts val="6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45700" lIns="45700" spcFirstLastPara="1" rIns="45700" wrap="square" tIns="45700">
            <a:sp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54" name="Shape 54"/>
        <p:cNvGrpSpPr/>
        <p:nvPr/>
      </p:nvGrpSpPr>
      <p:grpSpPr>
        <a:xfrm>
          <a:off x="0" y="0"/>
          <a:ext cx="0" cy="0"/>
          <a:chOff x="0" y="0"/>
          <a:chExt cx="0" cy="0"/>
        </a:xfrm>
      </p:grpSpPr>
      <p:sp>
        <p:nvSpPr>
          <p:cNvPr id="55" name="Google Shape;55;p11"/>
          <p:cNvSpPr/>
          <p:nvPr/>
        </p:nvSpPr>
        <p:spPr>
          <a:xfrm>
            <a:off x="0" y="0"/>
            <a:ext cx="9144000" cy="5143500"/>
          </a:xfrm>
          <a:prstGeom prst="rect">
            <a:avLst/>
          </a:prstGeom>
          <a:solidFill>
            <a:srgbClr val="BB002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pic>
        <p:nvPicPr>
          <p:cNvPr id="56" name="Google Shape;56;p11"/>
          <p:cNvPicPr preferRelativeResize="0"/>
          <p:nvPr/>
        </p:nvPicPr>
        <p:blipFill rotWithShape="1">
          <a:blip r:embed="rId2">
            <a:alphaModFix/>
          </a:blip>
          <a:srcRect b="0" l="0" r="0" t="0"/>
          <a:stretch/>
        </p:blipFill>
        <p:spPr>
          <a:xfrm>
            <a:off x="2209800" y="895350"/>
            <a:ext cx="3429000" cy="306388"/>
          </a:xfrm>
          <a:prstGeom prst="rect">
            <a:avLst/>
          </a:prstGeom>
          <a:noFill/>
          <a:ln>
            <a:noFill/>
          </a:ln>
        </p:spPr>
      </p:pic>
      <p:pic>
        <p:nvPicPr>
          <p:cNvPr descr="_Plaid-Digital_FINAL-NEW.png" id="57" name="Google Shape;57;p11"/>
          <p:cNvPicPr preferRelativeResize="0"/>
          <p:nvPr/>
        </p:nvPicPr>
        <p:blipFill rotWithShape="1">
          <a:blip r:embed="rId3">
            <a:alphaModFix/>
          </a:blip>
          <a:srcRect b="1983" l="84736" r="4770" t="23991"/>
          <a:stretch/>
        </p:blipFill>
        <p:spPr>
          <a:xfrm>
            <a:off x="457200" y="0"/>
            <a:ext cx="790573" cy="5143501"/>
          </a:xfrm>
          <a:prstGeom prst="rect">
            <a:avLst/>
          </a:prstGeom>
          <a:noFill/>
          <a:ln>
            <a:noFill/>
          </a:ln>
        </p:spPr>
      </p:pic>
      <p:sp>
        <p:nvSpPr>
          <p:cNvPr id="58" name="Google Shape;58;p11"/>
          <p:cNvSpPr/>
          <p:nvPr/>
        </p:nvSpPr>
        <p:spPr>
          <a:xfrm>
            <a:off x="0" y="0"/>
            <a:ext cx="9144000" cy="5143500"/>
          </a:xfrm>
          <a:prstGeom prst="rect">
            <a:avLst/>
          </a:prstGeom>
          <a:solidFill>
            <a:srgbClr val="BB002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pic>
        <p:nvPicPr>
          <p:cNvPr id="59" name="Google Shape;59;p11"/>
          <p:cNvPicPr preferRelativeResize="0"/>
          <p:nvPr/>
        </p:nvPicPr>
        <p:blipFill rotWithShape="1">
          <a:blip r:embed="rId2">
            <a:alphaModFix/>
          </a:blip>
          <a:srcRect b="0" l="0" r="0" t="0"/>
          <a:stretch/>
        </p:blipFill>
        <p:spPr>
          <a:xfrm>
            <a:off x="2209800" y="895350"/>
            <a:ext cx="3429000" cy="306388"/>
          </a:xfrm>
          <a:prstGeom prst="rect">
            <a:avLst/>
          </a:prstGeom>
          <a:noFill/>
          <a:ln>
            <a:noFill/>
          </a:ln>
        </p:spPr>
      </p:pic>
      <p:pic>
        <p:nvPicPr>
          <p:cNvPr descr="_Plaid-Digital_FINAL-NEW.png" id="60" name="Google Shape;60;p11"/>
          <p:cNvPicPr preferRelativeResize="0"/>
          <p:nvPr/>
        </p:nvPicPr>
        <p:blipFill rotWithShape="1">
          <a:blip r:embed="rId3">
            <a:alphaModFix/>
          </a:blip>
          <a:srcRect b="1983" l="84736" r="4770" t="23991"/>
          <a:stretch/>
        </p:blipFill>
        <p:spPr>
          <a:xfrm>
            <a:off x="457200" y="0"/>
            <a:ext cx="790573" cy="51435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3.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5.png"/><Relationship Id="rId3" Type="http://schemas.openxmlformats.org/officeDocument/2006/relationships/slideLayout" Target="../slideLayouts/slideLayout9.xml"/><Relationship Id="rId4" Type="http://schemas.openxmlformats.org/officeDocument/2006/relationships/slideLayout" Target="../slideLayouts/slideLayout10.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2" Type="http://schemas.openxmlformats.org/officeDocument/2006/relationships/theme" Target="../theme/theme1.xml"/><Relationship Id="rId9" Type="http://schemas.openxmlformats.org/officeDocument/2006/relationships/slideLayout" Target="../slideLayouts/slideLayout15.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_Plaid-Digital_FINAL-NEW.png" id="6" name="Google Shape;6;p1"/>
          <p:cNvPicPr preferRelativeResize="0"/>
          <p:nvPr/>
        </p:nvPicPr>
        <p:blipFill rotWithShape="1">
          <a:blip r:embed="rId1">
            <a:alphaModFix/>
          </a:blip>
          <a:srcRect b="2893" l="59550" r="39888" t="20875"/>
          <a:stretch/>
        </p:blipFill>
        <p:spPr>
          <a:xfrm rot="5400000">
            <a:off x="3798886" y="1046162"/>
            <a:ext cx="60324" cy="7658101"/>
          </a:xfrm>
          <a:prstGeom prst="rect">
            <a:avLst/>
          </a:prstGeom>
          <a:noFill/>
          <a:ln>
            <a:noFill/>
          </a:ln>
        </p:spPr>
      </p:pic>
      <p:pic>
        <p:nvPicPr>
          <p:cNvPr descr="_Plaid-Digital_FINAL-NEW.png" id="7" name="Google Shape;7;p1"/>
          <p:cNvPicPr preferRelativeResize="0"/>
          <p:nvPr/>
        </p:nvPicPr>
        <p:blipFill rotWithShape="1">
          <a:blip r:embed="rId1">
            <a:alphaModFix/>
          </a:blip>
          <a:srcRect b="2893" l="59550" r="39888" t="20875"/>
          <a:stretch/>
        </p:blipFill>
        <p:spPr>
          <a:xfrm rot="5400000">
            <a:off x="3798886" y="1046162"/>
            <a:ext cx="60324" cy="7658101"/>
          </a:xfrm>
          <a:prstGeom prst="rect">
            <a:avLst/>
          </a:prstGeom>
          <a:noFill/>
          <a:ln>
            <a:noFill/>
          </a:ln>
        </p:spPr>
      </p:pic>
      <p:sp>
        <p:nvSpPr>
          <p:cNvPr id="8" name="Google Shape;8;p1"/>
          <p:cNvSpPr txBox="1"/>
          <p:nvPr>
            <p:ph type="title"/>
          </p:nvPr>
        </p:nvSpPr>
        <p:spPr>
          <a:xfrm>
            <a:off x="457200" y="361950"/>
            <a:ext cx="8229600" cy="609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2400" u="none" cap="none" strike="noStrike">
                <a:solidFill>
                  <a:schemeClr val="dk1"/>
                </a:solidFill>
                <a:latin typeface="Open Sans"/>
                <a:ea typeface="Open Sans"/>
                <a:cs typeface="Open Sans"/>
                <a:sym typeface="Open Sans"/>
              </a:defRPr>
            </a:lvl1pPr>
            <a:lvl2pPr lvl="1" marR="0" rtl="0" algn="l">
              <a:spcBef>
                <a:spcPts val="0"/>
              </a:spcBef>
              <a:spcAft>
                <a:spcPts val="0"/>
              </a:spcAft>
              <a:buSzPts val="1400"/>
              <a:buNone/>
              <a:defRPr b="1" i="0" sz="2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1" i="0" sz="2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1" i="0" sz="2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1" i="0" sz="2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4200" u="none" cap="none" strike="noStrike">
                <a:solidFill>
                  <a:schemeClr val="dk2"/>
                </a:solidFill>
                <a:latin typeface="Times"/>
                <a:ea typeface="Times"/>
                <a:cs typeface="Times"/>
                <a:sym typeface="Times"/>
              </a:defRPr>
            </a:lvl6pPr>
            <a:lvl7pPr lvl="6" marR="0" rtl="0" algn="l">
              <a:spcBef>
                <a:spcPts val="0"/>
              </a:spcBef>
              <a:spcAft>
                <a:spcPts val="0"/>
              </a:spcAft>
              <a:buSzPts val="1400"/>
              <a:buNone/>
              <a:defRPr b="0" i="0" sz="4200" u="none" cap="none" strike="noStrike">
                <a:solidFill>
                  <a:schemeClr val="dk2"/>
                </a:solidFill>
                <a:latin typeface="Times"/>
                <a:ea typeface="Times"/>
                <a:cs typeface="Times"/>
                <a:sym typeface="Times"/>
              </a:defRPr>
            </a:lvl7pPr>
            <a:lvl8pPr lvl="7" marR="0" rtl="0" algn="l">
              <a:spcBef>
                <a:spcPts val="0"/>
              </a:spcBef>
              <a:spcAft>
                <a:spcPts val="0"/>
              </a:spcAft>
              <a:buSzPts val="1400"/>
              <a:buNone/>
              <a:defRPr b="0" i="0" sz="4200" u="none" cap="none" strike="noStrike">
                <a:solidFill>
                  <a:schemeClr val="dk2"/>
                </a:solidFill>
                <a:latin typeface="Times"/>
                <a:ea typeface="Times"/>
                <a:cs typeface="Times"/>
                <a:sym typeface="Times"/>
              </a:defRPr>
            </a:lvl8pPr>
            <a:lvl9pPr lvl="8" marR="0" rtl="0" algn="l">
              <a:spcBef>
                <a:spcPts val="0"/>
              </a:spcBef>
              <a:spcAft>
                <a:spcPts val="0"/>
              </a:spcAft>
              <a:buSzPts val="1400"/>
              <a:buNone/>
              <a:defRPr b="0" i="0" sz="4200" u="none" cap="none" strike="noStrike">
                <a:solidFill>
                  <a:schemeClr val="dk2"/>
                </a:solidFill>
                <a:latin typeface="Times"/>
                <a:ea typeface="Times"/>
                <a:cs typeface="Times"/>
                <a:sym typeface="Times"/>
              </a:defRPr>
            </a:lvl9pPr>
          </a:lstStyle>
          <a:p/>
        </p:txBody>
      </p:sp>
      <p:sp>
        <p:nvSpPr>
          <p:cNvPr id="9" name="Google Shape;9;p1"/>
          <p:cNvSpPr txBox="1"/>
          <p:nvPr>
            <p:ph idx="1" type="body"/>
          </p:nvPr>
        </p:nvSpPr>
        <p:spPr>
          <a:xfrm>
            <a:off x="457200" y="1200150"/>
            <a:ext cx="8229600" cy="35052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600"/>
              </a:spcBef>
              <a:spcAft>
                <a:spcPts val="0"/>
              </a:spcAft>
              <a:buSzPts val="1400"/>
              <a:buNone/>
              <a:defRPr b="0" i="0" sz="1400" u="none" cap="none" strike="noStrike">
                <a:solidFill>
                  <a:schemeClr val="dk1"/>
                </a:solidFill>
                <a:latin typeface="Open Sans"/>
                <a:ea typeface="Open Sans"/>
                <a:cs typeface="Open Sans"/>
                <a:sym typeface="Open Sans"/>
              </a:defRPr>
            </a:lvl1pPr>
            <a:lvl2pPr indent="-326390" lvl="1" marL="914400" marR="0" rtl="0" algn="l">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2pPr>
            <a:lvl3pPr indent="-326389" lvl="2" marL="1371600" marR="0" rtl="0" algn="l">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3pPr>
            <a:lvl4pPr indent="-326389" lvl="3" marL="1828800" marR="0" rtl="0" algn="l">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4pPr>
            <a:lvl5pPr indent="-326389" lvl="4" marL="2286000" marR="0" rtl="0" algn="l">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0" name="Google Shape;10;p1"/>
          <p:cNvPicPr preferRelativeResize="0"/>
          <p:nvPr/>
        </p:nvPicPr>
        <p:blipFill rotWithShape="1">
          <a:blip r:embed="rId2">
            <a:alphaModFix/>
          </a:blip>
          <a:srcRect b="0" l="0" r="0" t="0"/>
          <a:stretch/>
        </p:blipFill>
        <p:spPr>
          <a:xfrm>
            <a:off x="7772400" y="4248150"/>
            <a:ext cx="1154590" cy="736392"/>
          </a:xfrm>
          <a:prstGeom prst="rect">
            <a:avLst/>
          </a:prstGeom>
          <a:noFill/>
          <a:ln>
            <a:noFill/>
          </a:ln>
        </p:spPr>
      </p:pic>
      <p:sp>
        <p:nvSpPr>
          <p:cNvPr id="11" name="Google Shape;11;p1"/>
          <p:cNvSpPr txBox="1"/>
          <p:nvPr>
            <p:ph idx="12" type="sldNum"/>
          </p:nvPr>
        </p:nvSpPr>
        <p:spPr>
          <a:xfrm>
            <a:off x="11073918" y="6400413"/>
            <a:ext cx="279900" cy="276900"/>
          </a:xfrm>
          <a:prstGeom prst="rect">
            <a:avLst/>
          </a:prstGeom>
          <a:noFill/>
          <a:ln>
            <a:noFill/>
          </a:ln>
        </p:spPr>
        <p:txBody>
          <a:bodyPr anchorCtr="0" anchor="ctr" bIns="45700" lIns="45700" spcFirstLastPara="1" rIns="45700" wrap="square" tIns="45700">
            <a:spAutoFit/>
          </a:bodyPr>
          <a:lstStyle>
            <a:lvl1pPr indent="0" lvl="0" marL="0" marR="0" rtl="0" algn="r">
              <a:spcBef>
                <a:spcPts val="0"/>
              </a:spcBef>
              <a:spcAft>
                <a:spcPts val="0"/>
              </a:spcAft>
              <a:buNone/>
              <a:defRPr b="0" i="0" sz="1200" u="none" cap="none" strike="noStrike">
                <a:solidFill>
                  <a:srgbClr val="888888"/>
                </a:solidFill>
                <a:latin typeface="Open Sans Light"/>
                <a:ea typeface="Open Sans Light"/>
                <a:cs typeface="Open Sans Light"/>
                <a:sym typeface="Open Sans Light"/>
              </a:defRPr>
            </a:lvl1pPr>
            <a:lvl2pPr indent="0" lvl="1" marL="0" marR="0" rtl="0" algn="r">
              <a:spcBef>
                <a:spcPts val="0"/>
              </a:spcBef>
              <a:spcAft>
                <a:spcPts val="0"/>
              </a:spcAft>
              <a:buNone/>
              <a:defRPr b="0" i="0" sz="1200" u="none" cap="none" strike="noStrike">
                <a:solidFill>
                  <a:srgbClr val="888888"/>
                </a:solidFill>
                <a:latin typeface="Open Sans Light"/>
                <a:ea typeface="Open Sans Light"/>
                <a:cs typeface="Open Sans Light"/>
                <a:sym typeface="Open Sans Light"/>
              </a:defRPr>
            </a:lvl2pPr>
            <a:lvl3pPr indent="0" lvl="2" marL="0" marR="0" rtl="0" algn="r">
              <a:spcBef>
                <a:spcPts val="0"/>
              </a:spcBef>
              <a:spcAft>
                <a:spcPts val="0"/>
              </a:spcAft>
              <a:buNone/>
              <a:defRPr b="0" i="0" sz="1200" u="none" cap="none" strike="noStrike">
                <a:solidFill>
                  <a:srgbClr val="888888"/>
                </a:solidFill>
                <a:latin typeface="Open Sans Light"/>
                <a:ea typeface="Open Sans Light"/>
                <a:cs typeface="Open Sans Light"/>
                <a:sym typeface="Open Sans Light"/>
              </a:defRPr>
            </a:lvl3pPr>
            <a:lvl4pPr indent="0" lvl="3" marL="0" marR="0" rtl="0" algn="r">
              <a:spcBef>
                <a:spcPts val="0"/>
              </a:spcBef>
              <a:spcAft>
                <a:spcPts val="0"/>
              </a:spcAft>
              <a:buNone/>
              <a:defRPr b="0" i="0" sz="1200" u="none" cap="none" strike="noStrike">
                <a:solidFill>
                  <a:srgbClr val="888888"/>
                </a:solidFill>
                <a:latin typeface="Open Sans Light"/>
                <a:ea typeface="Open Sans Light"/>
                <a:cs typeface="Open Sans Light"/>
                <a:sym typeface="Open Sans Light"/>
              </a:defRPr>
            </a:lvl4pPr>
            <a:lvl5pPr indent="0" lvl="4" marL="0" marR="0" rtl="0" algn="r">
              <a:spcBef>
                <a:spcPts val="0"/>
              </a:spcBef>
              <a:spcAft>
                <a:spcPts val="0"/>
              </a:spcAft>
              <a:buNone/>
              <a:defRPr b="0" i="0" sz="1200" u="none" cap="none" strike="noStrike">
                <a:solidFill>
                  <a:srgbClr val="888888"/>
                </a:solidFill>
                <a:latin typeface="Open Sans Light"/>
                <a:ea typeface="Open Sans Light"/>
                <a:cs typeface="Open Sans Light"/>
                <a:sym typeface="Open Sans Light"/>
              </a:defRPr>
            </a:lvl5pPr>
            <a:lvl6pPr indent="0" lvl="5" marL="0" marR="0" rtl="0" algn="r">
              <a:spcBef>
                <a:spcPts val="0"/>
              </a:spcBef>
              <a:spcAft>
                <a:spcPts val="0"/>
              </a:spcAft>
              <a:buNone/>
              <a:defRPr b="0" i="0" sz="1200" u="none" cap="none" strike="noStrike">
                <a:solidFill>
                  <a:srgbClr val="888888"/>
                </a:solidFill>
                <a:latin typeface="Open Sans Light"/>
                <a:ea typeface="Open Sans Light"/>
                <a:cs typeface="Open Sans Light"/>
                <a:sym typeface="Open Sans Light"/>
              </a:defRPr>
            </a:lvl6pPr>
            <a:lvl7pPr indent="0" lvl="6" marL="0" marR="0" rtl="0" algn="r">
              <a:spcBef>
                <a:spcPts val="0"/>
              </a:spcBef>
              <a:spcAft>
                <a:spcPts val="0"/>
              </a:spcAft>
              <a:buNone/>
              <a:defRPr b="0" i="0" sz="1200" u="none" cap="none" strike="noStrike">
                <a:solidFill>
                  <a:srgbClr val="888888"/>
                </a:solidFill>
                <a:latin typeface="Open Sans Light"/>
                <a:ea typeface="Open Sans Light"/>
                <a:cs typeface="Open Sans Light"/>
                <a:sym typeface="Open Sans Light"/>
              </a:defRPr>
            </a:lvl7pPr>
            <a:lvl8pPr indent="0" lvl="7" marL="0" marR="0" rtl="0" algn="r">
              <a:spcBef>
                <a:spcPts val="0"/>
              </a:spcBef>
              <a:spcAft>
                <a:spcPts val="0"/>
              </a:spcAft>
              <a:buNone/>
              <a:defRPr b="0" i="0" sz="1200" u="none" cap="none" strike="noStrike">
                <a:solidFill>
                  <a:srgbClr val="888888"/>
                </a:solidFill>
                <a:latin typeface="Open Sans Light"/>
                <a:ea typeface="Open Sans Light"/>
                <a:cs typeface="Open Sans Light"/>
                <a:sym typeface="Open Sans Light"/>
              </a:defRPr>
            </a:lvl8pPr>
            <a:lvl9pPr indent="0" lvl="8" marL="0" marR="0" rtl="0" algn="r">
              <a:spcBef>
                <a:spcPts val="0"/>
              </a:spcBef>
              <a:spcAft>
                <a:spcPts val="0"/>
              </a:spcAft>
              <a:buNone/>
              <a:defRPr b="0" i="0" sz="1200" u="none" cap="none" strike="noStrike">
                <a:solidFill>
                  <a:srgbClr val="888888"/>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1"/>
          <p:cNvSpPr txBox="1"/>
          <p:nvPr/>
        </p:nvSpPr>
        <p:spPr>
          <a:xfrm>
            <a:off x="11226318" y="6552813"/>
            <a:ext cx="279900" cy="276900"/>
          </a:xfrm>
          <a:prstGeom prst="rect">
            <a:avLst/>
          </a:prstGeom>
          <a:noFill/>
          <a:ln>
            <a:noFill/>
          </a:ln>
        </p:spPr>
        <p:txBody>
          <a:bodyPr anchorCtr="0" anchor="ctr" bIns="45700" lIns="45700" spcFirstLastPara="1" rIns="45700" wrap="square" tIns="45700">
            <a:spAutoFit/>
          </a:bodyPr>
          <a:lstStyle/>
          <a:p>
            <a:pPr indent="0" lvl="0" marL="0" marR="0" rtl="0" algn="r">
              <a:spcBef>
                <a:spcPts val="0"/>
              </a:spcBef>
              <a:spcAft>
                <a:spcPts val="0"/>
              </a:spcAft>
              <a:buNone/>
            </a:pPr>
            <a:fld id="{00000000-1234-1234-1234-123412341234}" type="slidenum">
              <a:rPr b="0" i="0" lang="en" sz="1200" u="none" cap="none" strike="noStrike">
                <a:solidFill>
                  <a:srgbClr val="888888"/>
                </a:solidFill>
                <a:latin typeface="Open Sans Light"/>
                <a:ea typeface="Open Sans Light"/>
                <a:cs typeface="Open Sans Light"/>
                <a:sym typeface="Open Sans Light"/>
              </a:rPr>
              <a:t>‹#›</a:t>
            </a:fld>
            <a:endParaRPr b="0" i="0" sz="1200" u="none" cap="none" strike="noStrike">
              <a:solidFill>
                <a:srgbClr val="888888"/>
              </a:solidFill>
              <a:latin typeface="Open Sans Light"/>
              <a:ea typeface="Open Sans Light"/>
              <a:cs typeface="Open Sans Light"/>
              <a:sym typeface="Open Sans Light"/>
            </a:endParaRPr>
          </a:p>
        </p:txBody>
      </p:sp>
      <p:sp>
        <p:nvSpPr>
          <p:cNvPr id="13" name="Google Shape;13;p1"/>
          <p:cNvSpPr txBox="1"/>
          <p:nvPr/>
        </p:nvSpPr>
        <p:spPr>
          <a:xfrm>
            <a:off x="11378718" y="6705213"/>
            <a:ext cx="279900" cy="276900"/>
          </a:xfrm>
          <a:prstGeom prst="rect">
            <a:avLst/>
          </a:prstGeom>
          <a:noFill/>
          <a:ln>
            <a:noFill/>
          </a:ln>
        </p:spPr>
        <p:txBody>
          <a:bodyPr anchorCtr="0" anchor="ctr" bIns="45700" lIns="45700" spcFirstLastPara="1" rIns="45700" wrap="square" tIns="45700">
            <a:spAutoFit/>
          </a:bodyPr>
          <a:lstStyle/>
          <a:p>
            <a:pPr indent="0" lvl="0" marL="0" marR="0" rtl="0" algn="r">
              <a:spcBef>
                <a:spcPts val="0"/>
              </a:spcBef>
              <a:spcAft>
                <a:spcPts val="0"/>
              </a:spcAft>
              <a:buNone/>
            </a:pPr>
            <a:fld id="{00000000-1234-1234-1234-123412341234}" type="slidenum">
              <a:rPr b="0" i="0" lang="en" sz="1200" u="none" cap="none" strike="noStrike">
                <a:solidFill>
                  <a:srgbClr val="888888"/>
                </a:solidFill>
                <a:latin typeface="Open Sans Light"/>
                <a:ea typeface="Open Sans Light"/>
                <a:cs typeface="Open Sans Light"/>
                <a:sym typeface="Open Sans Light"/>
              </a:rPr>
              <a:t>‹#›</a:t>
            </a:fld>
            <a:endParaRPr b="0" i="0" sz="1200" u="none" cap="none" strike="noStrike">
              <a:solidFill>
                <a:srgbClr val="888888"/>
              </a:solidFill>
              <a:latin typeface="Open Sans Light"/>
              <a:ea typeface="Open Sans Light"/>
              <a:cs typeface="Open Sans Light"/>
              <a:sym typeface="Open Sans Light"/>
            </a:endParaRPr>
          </a:p>
        </p:txBody>
      </p:sp>
      <p:sp>
        <p:nvSpPr>
          <p:cNvPr id="14" name="Google Shape;14;p1"/>
          <p:cNvSpPr txBox="1"/>
          <p:nvPr/>
        </p:nvSpPr>
        <p:spPr>
          <a:xfrm>
            <a:off x="11531118" y="6857613"/>
            <a:ext cx="279900" cy="276900"/>
          </a:xfrm>
          <a:prstGeom prst="rect">
            <a:avLst/>
          </a:prstGeom>
          <a:noFill/>
          <a:ln>
            <a:noFill/>
          </a:ln>
        </p:spPr>
        <p:txBody>
          <a:bodyPr anchorCtr="0" anchor="ctr" bIns="45700" lIns="45700" spcFirstLastPara="1" rIns="45700" wrap="square" tIns="45700">
            <a:spAutoFit/>
          </a:bodyPr>
          <a:lstStyle/>
          <a:p>
            <a:pPr indent="0" lvl="0" marL="0" marR="0" rtl="0" algn="r">
              <a:spcBef>
                <a:spcPts val="0"/>
              </a:spcBef>
              <a:spcAft>
                <a:spcPts val="0"/>
              </a:spcAft>
              <a:buNone/>
            </a:pPr>
            <a:fld id="{00000000-1234-1234-1234-123412341234}" type="slidenum">
              <a:rPr b="0" i="0" lang="en" sz="1200" u="none" cap="none" strike="noStrike">
                <a:solidFill>
                  <a:srgbClr val="888888"/>
                </a:solidFill>
                <a:latin typeface="Open Sans Light"/>
                <a:ea typeface="Open Sans Light"/>
                <a:cs typeface="Open Sans Light"/>
                <a:sym typeface="Open Sans Light"/>
              </a:rPr>
              <a:t>‹#›</a:t>
            </a:fld>
            <a:endParaRPr b="0" i="0" sz="1200" u="none" cap="none" strike="noStrike">
              <a:solidFill>
                <a:srgbClr val="888888"/>
              </a:solidFill>
              <a:latin typeface="Open Sans Light"/>
              <a:ea typeface="Open Sans Light"/>
              <a:cs typeface="Open Sans Light"/>
              <a:sym typeface="Open Sans Light"/>
            </a:endParaRPr>
          </a:p>
        </p:txBody>
      </p:sp>
      <p:sp>
        <p:nvSpPr>
          <p:cNvPr id="15" name="Google Shape;15;p1"/>
          <p:cNvSpPr txBox="1"/>
          <p:nvPr/>
        </p:nvSpPr>
        <p:spPr>
          <a:xfrm>
            <a:off x="8534400" y="100340"/>
            <a:ext cx="507000" cy="2616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0" i="0" lang="en" sz="1100" u="none" cap="none" strike="noStrike">
                <a:solidFill>
                  <a:srgbClr val="7F7F7F"/>
                </a:solidFill>
                <a:latin typeface="Helvetica Neue Light"/>
                <a:ea typeface="Helvetica Neue Light"/>
                <a:cs typeface="Helvetica Neue Light"/>
                <a:sym typeface="Helvetica Neue Light"/>
              </a:rPr>
              <a:t>‹#›</a:t>
            </a:fld>
            <a:endParaRPr b="0" i="0" sz="1100" u="none" cap="none" strike="noStrike">
              <a:solidFill>
                <a:srgbClr val="7F7F7F"/>
              </a:solidFill>
              <a:latin typeface="Helvetica Neue Light"/>
              <a:ea typeface="Helvetica Neue Light"/>
              <a:cs typeface="Helvetica Neue Light"/>
              <a:sym typeface="Helvetica Neue Light"/>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 name="Shape 48"/>
        <p:cNvGrpSpPr/>
        <p:nvPr/>
      </p:nvGrpSpPr>
      <p:grpSpPr>
        <a:xfrm>
          <a:off x="0" y="0"/>
          <a:ext cx="0" cy="0"/>
          <a:chOff x="0" y="0"/>
          <a:chExt cx="0" cy="0"/>
        </a:xfrm>
      </p:grpSpPr>
      <p:pic>
        <p:nvPicPr>
          <p:cNvPr descr="_Plaid-Digital_FINAL-NEW.png" id="49" name="Google Shape;49;p10"/>
          <p:cNvPicPr preferRelativeResize="0"/>
          <p:nvPr/>
        </p:nvPicPr>
        <p:blipFill rotWithShape="1">
          <a:blip r:embed="rId1">
            <a:alphaModFix/>
          </a:blip>
          <a:srcRect b="2896" l="59550" r="39887" t="20872"/>
          <a:stretch/>
        </p:blipFill>
        <p:spPr>
          <a:xfrm rot="5400000">
            <a:off x="3798886" y="1046162"/>
            <a:ext cx="60324" cy="7658101"/>
          </a:xfrm>
          <a:prstGeom prst="rect">
            <a:avLst/>
          </a:prstGeom>
          <a:noFill/>
          <a:ln>
            <a:noFill/>
          </a:ln>
        </p:spPr>
      </p:pic>
      <p:pic>
        <p:nvPicPr>
          <p:cNvPr descr="_Plaid-Digital_FINAL-NEW.png" id="50" name="Google Shape;50;p10"/>
          <p:cNvPicPr preferRelativeResize="0"/>
          <p:nvPr/>
        </p:nvPicPr>
        <p:blipFill rotWithShape="1">
          <a:blip r:embed="rId1">
            <a:alphaModFix/>
          </a:blip>
          <a:srcRect b="2896" l="59550" r="39887" t="20872"/>
          <a:stretch/>
        </p:blipFill>
        <p:spPr>
          <a:xfrm rot="5400000">
            <a:off x="3798886" y="1046162"/>
            <a:ext cx="60324" cy="7658101"/>
          </a:xfrm>
          <a:prstGeom prst="rect">
            <a:avLst/>
          </a:prstGeom>
          <a:noFill/>
          <a:ln>
            <a:noFill/>
          </a:ln>
        </p:spPr>
      </p:pic>
      <p:sp>
        <p:nvSpPr>
          <p:cNvPr id="51" name="Google Shape;51;p10"/>
          <p:cNvSpPr txBox="1"/>
          <p:nvPr>
            <p:ph type="title"/>
          </p:nvPr>
        </p:nvSpPr>
        <p:spPr>
          <a:xfrm>
            <a:off x="457200" y="361950"/>
            <a:ext cx="8229600" cy="609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6pPr>
            <a:lvl7pPr lvl="6"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7pPr>
            <a:lvl8pPr lvl="7"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8pPr>
            <a:lvl9pPr lvl="8" marR="0" rtl="0" algn="l">
              <a:lnSpc>
                <a:spcPct val="100000"/>
              </a:lnSpc>
              <a:spcBef>
                <a:spcPts val="0"/>
              </a:spcBef>
              <a:spcAft>
                <a:spcPts val="0"/>
              </a:spcAft>
              <a:buClr>
                <a:srgbClr val="000000"/>
              </a:buClr>
              <a:buSzPts val="1400"/>
              <a:buFont typeface="Arial"/>
              <a:buNone/>
              <a:defRPr b="0" i="0" sz="4200" u="none" cap="none" strike="noStrike">
                <a:solidFill>
                  <a:schemeClr val="dk2"/>
                </a:solidFill>
                <a:latin typeface="Times"/>
                <a:ea typeface="Times"/>
                <a:cs typeface="Times"/>
                <a:sym typeface="Times"/>
              </a:defRPr>
            </a:lvl9pPr>
          </a:lstStyle>
          <a:p/>
        </p:txBody>
      </p:sp>
      <p:sp>
        <p:nvSpPr>
          <p:cNvPr id="52" name="Google Shape;52;p10"/>
          <p:cNvSpPr txBox="1"/>
          <p:nvPr>
            <p:ph idx="1" type="body"/>
          </p:nvPr>
        </p:nvSpPr>
        <p:spPr>
          <a:xfrm>
            <a:off x="457200" y="1200150"/>
            <a:ext cx="8229600" cy="3505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00"/>
              </a:spcBef>
              <a:spcAft>
                <a:spcPts val="0"/>
              </a:spcAft>
              <a:buClr>
                <a:srgbClr val="000000"/>
              </a:buClr>
              <a:buSzPts val="1400"/>
              <a:buFont typeface="Arial"/>
              <a:buNone/>
              <a:defRPr b="0" i="0" sz="1400" u="none" cap="none" strike="noStrike">
                <a:solidFill>
                  <a:schemeClr val="dk1"/>
                </a:solidFill>
                <a:latin typeface="Open Sans"/>
                <a:ea typeface="Open Sans"/>
                <a:cs typeface="Open Sans"/>
                <a:sym typeface="Open Sans"/>
              </a:defRPr>
            </a:lvl1pPr>
            <a:lvl2pPr indent="-326390" lvl="1" marL="9144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2pPr>
            <a:lvl3pPr indent="-326389" lvl="2" marL="13716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3pPr>
            <a:lvl4pPr indent="-326389" lvl="3" marL="1828800" marR="0" rtl="0" algn="l">
              <a:lnSpc>
                <a:spcPct val="100000"/>
              </a:lnSpc>
              <a:spcBef>
                <a:spcPts val="600"/>
              </a:spcBef>
              <a:spcAft>
                <a:spcPts val="0"/>
              </a:spcAft>
              <a:buClr>
                <a:schemeClr val="dk1"/>
              </a:buClr>
              <a:buSzPts val="1540"/>
              <a:buFont typeface="Arial"/>
              <a:buChar char="•"/>
              <a:defRPr b="0" i="0" sz="1400" u="none" cap="none" strike="noStrike">
                <a:solidFill>
                  <a:schemeClr val="dk1"/>
                </a:solidFill>
                <a:latin typeface="Open Sans"/>
                <a:ea typeface="Open Sans"/>
                <a:cs typeface="Open Sans"/>
                <a:sym typeface="Open Sans"/>
              </a:defRPr>
            </a:lvl4pPr>
            <a:lvl5pPr indent="-326389" lvl="4" marL="2286000" marR="0" rtl="0" algn="l">
              <a:lnSpc>
                <a:spcPct val="100000"/>
              </a:lnSpc>
              <a:spcBef>
                <a:spcPts val="600"/>
              </a:spcBef>
              <a:spcAft>
                <a:spcPts val="0"/>
              </a:spcAft>
              <a:buClr>
                <a:schemeClr val="dk1"/>
              </a:buClr>
              <a:buSzPts val="1540"/>
              <a:buFont typeface="Arial"/>
              <a:buChar char="–"/>
              <a:defRPr b="0" i="1" sz="1400" u="none" cap="none" strike="noStrike">
                <a:solidFill>
                  <a:schemeClr val="dk1"/>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53" name="Google Shape;53;p10"/>
          <p:cNvPicPr preferRelativeResize="0"/>
          <p:nvPr/>
        </p:nvPicPr>
        <p:blipFill rotWithShape="1">
          <a:blip r:embed="rId2">
            <a:alphaModFix/>
          </a:blip>
          <a:srcRect b="0" l="0" r="0" t="0"/>
          <a:stretch/>
        </p:blipFill>
        <p:spPr>
          <a:xfrm>
            <a:off x="7772400" y="4248150"/>
            <a:ext cx="1154590" cy="73639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png"/><Relationship Id="rId10" Type="http://schemas.openxmlformats.org/officeDocument/2006/relationships/image" Target="../media/image23.png"/><Relationship Id="rId9"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18.png"/><Relationship Id="rId7" Type="http://schemas.openxmlformats.org/officeDocument/2006/relationships/image" Target="../media/image6.png"/><Relationship Id="rId8"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cxnSp>
        <p:nvCxnSpPr>
          <p:cNvPr id="98" name="Google Shape;98;p20"/>
          <p:cNvCxnSpPr/>
          <p:nvPr/>
        </p:nvCxnSpPr>
        <p:spPr>
          <a:xfrm>
            <a:off x="2283650" y="2735450"/>
            <a:ext cx="5486400" cy="0"/>
          </a:xfrm>
          <a:prstGeom prst="straightConnector1">
            <a:avLst/>
          </a:prstGeom>
          <a:noFill/>
          <a:ln cap="flat" cmpd="sng" w="9525">
            <a:solidFill>
              <a:srgbClr val="FFFFFF"/>
            </a:solidFill>
            <a:prstDash val="solid"/>
            <a:round/>
            <a:headEnd len="sm" w="sm" type="none"/>
            <a:tailEnd len="sm" w="sm" type="none"/>
          </a:ln>
        </p:spPr>
      </p:cxnSp>
      <p:sp>
        <p:nvSpPr>
          <p:cNvPr id="99" name="Google Shape;99;p20"/>
          <p:cNvSpPr txBox="1"/>
          <p:nvPr/>
        </p:nvSpPr>
        <p:spPr>
          <a:xfrm>
            <a:off x="2154450" y="2038350"/>
            <a:ext cx="6298800" cy="633000"/>
          </a:xfrm>
          <a:prstGeom prst="rect">
            <a:avLst/>
          </a:prstGeom>
          <a:noFill/>
          <a:ln>
            <a:noFill/>
          </a:ln>
        </p:spPr>
        <p:txBody>
          <a:bodyPr anchorCtr="0" anchor="t" bIns="45700" lIns="91425" spcFirstLastPara="1" rIns="91425" wrap="square" tIns="45700">
            <a:noAutofit/>
          </a:bodyPr>
          <a:lstStyle/>
          <a:p>
            <a:pPr indent="-3175" lvl="0" marL="3175" marR="0" rtl="0" algn="l">
              <a:lnSpc>
                <a:spcPct val="100000"/>
              </a:lnSpc>
              <a:spcBef>
                <a:spcPts val="0"/>
              </a:spcBef>
              <a:spcAft>
                <a:spcPts val="0"/>
              </a:spcAft>
              <a:buClr>
                <a:srgbClr val="000000"/>
              </a:buClr>
              <a:buSzPts val="4000"/>
              <a:buFont typeface="Arial"/>
              <a:buNone/>
            </a:pPr>
            <a:r>
              <a:rPr b="1" lang="en" sz="4000">
                <a:solidFill>
                  <a:schemeClr val="lt1"/>
                </a:solidFill>
                <a:latin typeface="Open Sans"/>
                <a:ea typeface="Open Sans"/>
                <a:cs typeface="Open Sans"/>
                <a:sym typeface="Open Sans"/>
              </a:rPr>
              <a:t>CMU - IFDA Project</a:t>
            </a:r>
            <a:endParaRPr b="1" i="0" sz="4000" u="none" cap="none" strike="noStrike">
              <a:solidFill>
                <a:schemeClr val="lt1"/>
              </a:solidFill>
              <a:latin typeface="Open Sans"/>
              <a:ea typeface="Open Sans"/>
              <a:cs typeface="Open Sans"/>
              <a:sym typeface="Open Sans"/>
            </a:endParaRPr>
          </a:p>
        </p:txBody>
      </p:sp>
      <p:sp>
        <p:nvSpPr>
          <p:cNvPr id="100" name="Google Shape;100;p20"/>
          <p:cNvSpPr txBox="1"/>
          <p:nvPr/>
        </p:nvSpPr>
        <p:spPr>
          <a:xfrm>
            <a:off x="2283650" y="2799550"/>
            <a:ext cx="5257800" cy="69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20"/>
              </a:spcBef>
              <a:spcAft>
                <a:spcPts val="0"/>
              </a:spcAft>
              <a:buClr>
                <a:srgbClr val="000000"/>
              </a:buClr>
              <a:buSzPts val="1600"/>
              <a:buFont typeface="Arial"/>
              <a:buNone/>
            </a:pPr>
            <a:r>
              <a:rPr i="1" lang="en" sz="1300">
                <a:solidFill>
                  <a:srgbClr val="FFFFFF"/>
                </a:solidFill>
                <a:latin typeface="Open Sans"/>
                <a:ea typeface="Open Sans"/>
                <a:cs typeface="Open Sans"/>
                <a:sym typeface="Open Sans"/>
              </a:rPr>
              <a:t>Team: </a:t>
            </a:r>
            <a:r>
              <a:rPr i="1" lang="en" sz="1300">
                <a:solidFill>
                  <a:srgbClr val="FFFFFF"/>
                </a:solidFill>
                <a:latin typeface="Open Sans"/>
                <a:ea typeface="Open Sans"/>
                <a:cs typeface="Open Sans"/>
                <a:sym typeface="Open Sans"/>
              </a:rPr>
              <a:t>Malik Khan, Echo Luan, Lanyi Xu, Yanxi Zhou, Xiaofan Zhu</a:t>
            </a:r>
            <a:endParaRPr i="1" sz="1300">
              <a:solidFill>
                <a:srgbClr val="FFFFFF"/>
              </a:solidFill>
              <a:latin typeface="Open Sans"/>
              <a:ea typeface="Open Sans"/>
              <a:cs typeface="Open Sans"/>
              <a:sym typeface="Open Sans"/>
            </a:endParaRPr>
          </a:p>
          <a:p>
            <a:pPr indent="0" lvl="0" marL="0" marR="0" rtl="0" algn="l">
              <a:lnSpc>
                <a:spcPct val="100000"/>
              </a:lnSpc>
              <a:spcBef>
                <a:spcPts val="320"/>
              </a:spcBef>
              <a:spcAft>
                <a:spcPts val="0"/>
              </a:spcAft>
              <a:buClr>
                <a:srgbClr val="000000"/>
              </a:buClr>
              <a:buSzPts val="1600"/>
              <a:buFont typeface="Arial"/>
              <a:buNone/>
            </a:pPr>
            <a:r>
              <a:rPr i="1" lang="en" sz="1300">
                <a:solidFill>
                  <a:srgbClr val="FFFFFF"/>
                </a:solidFill>
                <a:latin typeface="Open Sans"/>
                <a:ea typeface="Open Sans"/>
                <a:cs typeface="Open Sans"/>
                <a:sym typeface="Open Sans"/>
              </a:rPr>
              <a:t>5/17/2021</a:t>
            </a:r>
            <a:endParaRPr i="1" sz="1300">
              <a:solidFill>
                <a:srgbClr val="FFFFFF"/>
              </a:solidFill>
              <a:latin typeface="Open Sans"/>
              <a:ea typeface="Open Sans"/>
              <a:cs typeface="Open Sans"/>
              <a:sym typeface="Open Sans"/>
            </a:endParaRPr>
          </a:p>
          <a:p>
            <a:pPr indent="0" lvl="0" marL="0" marR="0" rtl="0" algn="l">
              <a:lnSpc>
                <a:spcPct val="100000"/>
              </a:lnSpc>
              <a:spcBef>
                <a:spcPts val="320"/>
              </a:spcBef>
              <a:spcAft>
                <a:spcPts val="0"/>
              </a:spcAft>
              <a:buClr>
                <a:srgbClr val="000000"/>
              </a:buClr>
              <a:buSzPts val="1600"/>
              <a:buFont typeface="Arial"/>
              <a:buNone/>
            </a:pPr>
            <a:r>
              <a:t/>
            </a:r>
            <a:endParaRPr i="1" sz="1300">
              <a:solidFill>
                <a:srgbClr val="FFFFFF"/>
              </a:solidFill>
              <a:latin typeface="Open Sans"/>
              <a:ea typeface="Open Sans"/>
              <a:cs typeface="Open Sans"/>
              <a:sym typeface="Open Sans"/>
            </a:endParaRPr>
          </a:p>
          <a:p>
            <a:pPr indent="0" lvl="0" marL="0" marR="0" rtl="0" algn="l">
              <a:lnSpc>
                <a:spcPct val="100000"/>
              </a:lnSpc>
              <a:spcBef>
                <a:spcPts val="320"/>
              </a:spcBef>
              <a:spcAft>
                <a:spcPts val="0"/>
              </a:spcAft>
              <a:buClr>
                <a:srgbClr val="000000"/>
              </a:buClr>
              <a:buSzPts val="1600"/>
              <a:buFont typeface="Arial"/>
              <a:buNone/>
            </a:pPr>
            <a:r>
              <a:rPr i="1" lang="en" sz="1300">
                <a:solidFill>
                  <a:srgbClr val="FFFFFF"/>
                </a:solidFill>
                <a:latin typeface="Open Sans"/>
                <a:ea typeface="Open Sans"/>
                <a:cs typeface="Open Sans"/>
                <a:sym typeface="Open Sans"/>
              </a:rPr>
              <a:t>Client Point of Contact: Annika Stensson</a:t>
            </a:r>
            <a:endParaRPr i="1" sz="1300">
              <a:solidFill>
                <a:srgbClr val="FFFFFF"/>
              </a:solidFill>
              <a:latin typeface="Open Sans"/>
              <a:ea typeface="Open Sans"/>
              <a:cs typeface="Open Sans"/>
              <a:sym typeface="Open Sans"/>
            </a:endParaRPr>
          </a:p>
          <a:p>
            <a:pPr indent="0" lvl="0" marL="0" marR="0" rtl="0" algn="l">
              <a:lnSpc>
                <a:spcPct val="100000"/>
              </a:lnSpc>
              <a:spcBef>
                <a:spcPts val="320"/>
              </a:spcBef>
              <a:spcAft>
                <a:spcPts val="0"/>
              </a:spcAft>
              <a:buClr>
                <a:srgbClr val="000000"/>
              </a:buClr>
              <a:buSzPts val="1600"/>
              <a:buFont typeface="Arial"/>
              <a:buNone/>
            </a:pPr>
            <a:r>
              <a:t/>
            </a:r>
            <a:endParaRPr i="1" sz="1300">
              <a:solidFill>
                <a:srgbClr val="FFFFFF"/>
              </a:solidFill>
              <a:latin typeface="Open Sans"/>
              <a:ea typeface="Open Sans"/>
              <a:cs typeface="Open Sans"/>
              <a:sym typeface="Open Sans"/>
            </a:endParaRPr>
          </a:p>
          <a:p>
            <a:pPr indent="0" lvl="0" marL="0" marR="0" rtl="0" algn="l">
              <a:lnSpc>
                <a:spcPct val="100000"/>
              </a:lnSpc>
              <a:spcBef>
                <a:spcPts val="320"/>
              </a:spcBef>
              <a:spcAft>
                <a:spcPts val="0"/>
              </a:spcAft>
              <a:buClr>
                <a:srgbClr val="000000"/>
              </a:buClr>
              <a:buSzPts val="1600"/>
              <a:buFont typeface="Arial"/>
              <a:buNone/>
            </a:pPr>
            <a:r>
              <a:rPr i="1" lang="en" sz="1300">
                <a:solidFill>
                  <a:srgbClr val="FFFFFF"/>
                </a:solidFill>
                <a:latin typeface="Open Sans"/>
                <a:ea typeface="Open Sans"/>
                <a:cs typeface="Open Sans"/>
                <a:sym typeface="Open Sans"/>
              </a:rPr>
              <a:t>Faculty Advisors: Jamie McGovern, Brian Junker </a:t>
            </a:r>
            <a:endParaRPr i="1" sz="130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9"/>
          <p:cNvSpPr txBox="1"/>
          <p:nvPr>
            <p:ph type="title"/>
          </p:nvPr>
        </p:nvSpPr>
        <p:spPr>
          <a:xfrm>
            <a:off x="311700" y="315925"/>
            <a:ext cx="86067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Results - </a:t>
            </a:r>
            <a:r>
              <a:rPr lang="en"/>
              <a:t>Normalized Data </a:t>
            </a:r>
            <a:r>
              <a:rPr lang="en"/>
              <a:t> </a:t>
            </a:r>
            <a:endParaRPr/>
          </a:p>
        </p:txBody>
      </p:sp>
      <p:sp>
        <p:nvSpPr>
          <p:cNvPr id="221" name="Google Shape;221;p29"/>
          <p:cNvSpPr txBox="1"/>
          <p:nvPr/>
        </p:nvSpPr>
        <p:spPr>
          <a:xfrm>
            <a:off x="5467575" y="1379975"/>
            <a:ext cx="33648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latin typeface="Open Sans"/>
              <a:ea typeface="Open Sans"/>
              <a:cs typeface="Open Sans"/>
              <a:sym typeface="Open Sans"/>
            </a:endParaRPr>
          </a:p>
        </p:txBody>
      </p:sp>
      <p:sp>
        <p:nvSpPr>
          <p:cNvPr id="222" name="Google Shape;222;p29"/>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23" name="Google Shape;223;p29"/>
          <p:cNvSpPr txBox="1"/>
          <p:nvPr/>
        </p:nvSpPr>
        <p:spPr>
          <a:xfrm>
            <a:off x="-152400" y="3712325"/>
            <a:ext cx="4607400" cy="8973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SzPts val="1100"/>
              <a:buFont typeface="Open Sans"/>
              <a:buChar char="●"/>
            </a:pPr>
            <a:r>
              <a:rPr b="1" lang="en" sz="1100">
                <a:solidFill>
                  <a:schemeClr val="dk1"/>
                </a:solidFill>
                <a:latin typeface="Open Sans"/>
                <a:ea typeface="Open Sans"/>
                <a:cs typeface="Open Sans"/>
                <a:sym typeface="Open Sans"/>
              </a:rPr>
              <a:t>Finding</a:t>
            </a:r>
            <a:r>
              <a:rPr lang="en" sz="1100">
                <a:solidFill>
                  <a:schemeClr val="dk1"/>
                </a:solidFill>
                <a:latin typeface="Open Sans"/>
                <a:ea typeface="Open Sans"/>
                <a:cs typeface="Open Sans"/>
                <a:sym typeface="Open Sans"/>
              </a:rPr>
              <a:t>: More employees in warehouse and transportation positions stay more than 6 months in the night shifts.</a:t>
            </a:r>
            <a:endParaRPr sz="1100">
              <a:solidFill>
                <a:schemeClr val="dk1"/>
              </a:solidFill>
              <a:latin typeface="Open Sans"/>
              <a:ea typeface="Open Sans"/>
              <a:cs typeface="Open Sans"/>
              <a:sym typeface="Open Sans"/>
            </a:endParaRPr>
          </a:p>
          <a:p>
            <a:pPr indent="0" lvl="0" marL="457200" rtl="0" algn="l">
              <a:lnSpc>
                <a:spcPct val="115000"/>
              </a:lnSpc>
              <a:spcBef>
                <a:spcPts val="1200"/>
              </a:spcBef>
              <a:spcAft>
                <a:spcPts val="1200"/>
              </a:spcAft>
              <a:buNone/>
            </a:pPr>
            <a:r>
              <a:t/>
            </a:r>
            <a:endParaRPr sz="1100">
              <a:solidFill>
                <a:schemeClr val="dk1"/>
              </a:solidFill>
              <a:latin typeface="Open Sans"/>
              <a:ea typeface="Open Sans"/>
              <a:cs typeface="Open Sans"/>
              <a:sym typeface="Open Sans"/>
            </a:endParaRPr>
          </a:p>
        </p:txBody>
      </p:sp>
      <p:sp>
        <p:nvSpPr>
          <p:cNvPr id="224" name="Google Shape;224;p29"/>
          <p:cNvSpPr txBox="1"/>
          <p:nvPr/>
        </p:nvSpPr>
        <p:spPr>
          <a:xfrm>
            <a:off x="443075" y="814175"/>
            <a:ext cx="64137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dk1"/>
              </a:buClr>
              <a:buSzPts val="1100"/>
              <a:buFont typeface="Arial"/>
              <a:buNone/>
            </a:pPr>
            <a:r>
              <a:rPr i="1" lang="en" sz="1200">
                <a:solidFill>
                  <a:schemeClr val="dk1"/>
                </a:solidFill>
                <a:latin typeface="Open Sans"/>
                <a:ea typeface="Open Sans"/>
                <a:cs typeface="Open Sans"/>
                <a:sym typeface="Open Sans"/>
              </a:rPr>
              <a:t>2. What types of employees are more likely to stay at the company for more than 6 months?</a:t>
            </a:r>
            <a:endParaRPr i="1" sz="1200">
              <a:solidFill>
                <a:schemeClr val="dk1"/>
              </a:solidFill>
              <a:latin typeface="Open Sans"/>
              <a:ea typeface="Open Sans"/>
              <a:cs typeface="Open Sans"/>
              <a:sym typeface="Open Sans"/>
            </a:endParaRPr>
          </a:p>
        </p:txBody>
      </p:sp>
      <p:sp>
        <p:nvSpPr>
          <p:cNvPr id="225" name="Google Shape;225;p29"/>
          <p:cNvSpPr txBox="1"/>
          <p:nvPr/>
        </p:nvSpPr>
        <p:spPr>
          <a:xfrm>
            <a:off x="4267200" y="3712325"/>
            <a:ext cx="4607400" cy="11328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SzPts val="1100"/>
              <a:buFont typeface="Open Sans"/>
              <a:buChar char="●"/>
            </a:pPr>
            <a:r>
              <a:rPr b="1" lang="en" sz="1100">
                <a:solidFill>
                  <a:schemeClr val="dk1"/>
                </a:solidFill>
                <a:latin typeface="Open Sans"/>
                <a:ea typeface="Open Sans"/>
                <a:cs typeface="Open Sans"/>
                <a:sym typeface="Open Sans"/>
              </a:rPr>
              <a:t>Finding</a:t>
            </a:r>
            <a:r>
              <a:rPr lang="en" sz="1100">
                <a:solidFill>
                  <a:schemeClr val="dk1"/>
                </a:solidFill>
                <a:latin typeface="Open Sans"/>
                <a:ea typeface="Open Sans"/>
                <a:cs typeface="Open Sans"/>
                <a:sym typeface="Open Sans"/>
              </a:rPr>
              <a:t>: Delivery driver positions have the highest rate of employees who stayed for more than 6 months as a full-time job. People in warehouse positions would                             stay long as a part-time job but not                                  full-time job.</a:t>
            </a:r>
            <a:endParaRPr sz="1100">
              <a:solidFill>
                <a:schemeClr val="dk1"/>
              </a:solidFill>
              <a:latin typeface="Open Sans"/>
              <a:ea typeface="Open Sans"/>
              <a:cs typeface="Open Sans"/>
              <a:sym typeface="Open Sans"/>
            </a:endParaRPr>
          </a:p>
        </p:txBody>
      </p:sp>
      <p:pic>
        <p:nvPicPr>
          <p:cNvPr id="226" name="Google Shape;226;p29"/>
          <p:cNvPicPr preferRelativeResize="0"/>
          <p:nvPr/>
        </p:nvPicPr>
        <p:blipFill>
          <a:blip r:embed="rId3">
            <a:alphaModFix/>
          </a:blip>
          <a:stretch>
            <a:fillRect/>
          </a:stretch>
        </p:blipFill>
        <p:spPr>
          <a:xfrm>
            <a:off x="4713175" y="1282925"/>
            <a:ext cx="3934331" cy="2429401"/>
          </a:xfrm>
          <a:prstGeom prst="rect">
            <a:avLst/>
          </a:prstGeom>
          <a:noFill/>
          <a:ln>
            <a:noFill/>
          </a:ln>
        </p:spPr>
      </p:pic>
      <p:pic>
        <p:nvPicPr>
          <p:cNvPr id="227" name="Google Shape;227;p29"/>
          <p:cNvPicPr preferRelativeResize="0"/>
          <p:nvPr/>
        </p:nvPicPr>
        <p:blipFill>
          <a:blip r:embed="rId4">
            <a:alphaModFix/>
          </a:blip>
          <a:stretch>
            <a:fillRect/>
          </a:stretch>
        </p:blipFill>
        <p:spPr>
          <a:xfrm>
            <a:off x="443075" y="1282925"/>
            <a:ext cx="3934325" cy="24294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0"/>
          <p:cNvSpPr txBox="1"/>
          <p:nvPr>
            <p:ph type="title"/>
          </p:nvPr>
        </p:nvSpPr>
        <p:spPr>
          <a:xfrm>
            <a:off x="311700" y="315925"/>
            <a:ext cx="86067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Results - </a:t>
            </a:r>
            <a:r>
              <a:rPr lang="en"/>
              <a:t>Normalized Data </a:t>
            </a:r>
            <a:r>
              <a:rPr lang="en"/>
              <a:t> </a:t>
            </a:r>
            <a:endParaRPr/>
          </a:p>
        </p:txBody>
      </p:sp>
      <p:sp>
        <p:nvSpPr>
          <p:cNvPr id="233" name="Google Shape;233;p30"/>
          <p:cNvSpPr txBox="1"/>
          <p:nvPr/>
        </p:nvSpPr>
        <p:spPr>
          <a:xfrm>
            <a:off x="5467575" y="1379975"/>
            <a:ext cx="33648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latin typeface="Open Sans"/>
              <a:ea typeface="Open Sans"/>
              <a:cs typeface="Open Sans"/>
              <a:sym typeface="Open Sans"/>
            </a:endParaRPr>
          </a:p>
        </p:txBody>
      </p:sp>
      <p:sp>
        <p:nvSpPr>
          <p:cNvPr id="234" name="Google Shape;234;p30"/>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35" name="Google Shape;235;p30"/>
          <p:cNvSpPr txBox="1"/>
          <p:nvPr/>
        </p:nvSpPr>
        <p:spPr>
          <a:xfrm>
            <a:off x="-152400" y="3779125"/>
            <a:ext cx="4607400" cy="9381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SzPts val="1100"/>
              <a:buFont typeface="Open Sans"/>
              <a:buChar char="●"/>
            </a:pPr>
            <a:r>
              <a:rPr b="1" lang="en" sz="1100">
                <a:solidFill>
                  <a:schemeClr val="dk1"/>
                </a:solidFill>
                <a:latin typeface="Open Sans"/>
                <a:ea typeface="Open Sans"/>
                <a:cs typeface="Open Sans"/>
                <a:sym typeface="Open Sans"/>
              </a:rPr>
              <a:t>Finding</a:t>
            </a:r>
            <a:r>
              <a:rPr lang="en" sz="1100">
                <a:solidFill>
                  <a:schemeClr val="dk1"/>
                </a:solidFill>
                <a:latin typeface="Open Sans"/>
                <a:ea typeface="Open Sans"/>
                <a:cs typeface="Open Sans"/>
                <a:sym typeface="Open Sans"/>
              </a:rPr>
              <a:t>: For d</a:t>
            </a:r>
            <a:r>
              <a:rPr lang="en" sz="1100">
                <a:solidFill>
                  <a:schemeClr val="dk1"/>
                </a:solidFill>
                <a:latin typeface="Open Sans"/>
                <a:ea typeface="Open Sans"/>
                <a:cs typeface="Open Sans"/>
                <a:sym typeface="Open Sans"/>
              </a:rPr>
              <a:t>elivery drivers, there is no obvious seasonality in hiring. For warehouse positions, there is a </a:t>
            </a:r>
            <a:r>
              <a:rPr lang="en" sz="1100">
                <a:solidFill>
                  <a:schemeClr val="dk1"/>
                </a:solidFill>
                <a:latin typeface="Open Sans"/>
                <a:ea typeface="Open Sans"/>
                <a:cs typeface="Open Sans"/>
                <a:sym typeface="Open Sans"/>
              </a:rPr>
              <a:t>high number of hires in November, December and January (Winter time)</a:t>
            </a:r>
            <a:endParaRPr sz="1100">
              <a:solidFill>
                <a:schemeClr val="dk1"/>
              </a:solidFill>
              <a:latin typeface="Open Sans"/>
              <a:ea typeface="Open Sans"/>
              <a:cs typeface="Open Sans"/>
              <a:sym typeface="Open Sans"/>
            </a:endParaRPr>
          </a:p>
        </p:txBody>
      </p:sp>
      <p:sp>
        <p:nvSpPr>
          <p:cNvPr id="236" name="Google Shape;236;p30"/>
          <p:cNvSpPr txBox="1"/>
          <p:nvPr/>
        </p:nvSpPr>
        <p:spPr>
          <a:xfrm>
            <a:off x="443075" y="814175"/>
            <a:ext cx="64137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 sz="1200">
                <a:solidFill>
                  <a:schemeClr val="dk1"/>
                </a:solidFill>
                <a:latin typeface="Open Sans"/>
                <a:ea typeface="Open Sans"/>
                <a:cs typeface="Open Sans"/>
                <a:sym typeface="Open Sans"/>
              </a:rPr>
              <a:t>3. Is there seasonality in hiring and termination? </a:t>
            </a:r>
            <a:endParaRPr i="1" sz="1200">
              <a:solidFill>
                <a:schemeClr val="dk1"/>
              </a:solidFill>
              <a:latin typeface="Open Sans"/>
              <a:ea typeface="Open Sans"/>
              <a:cs typeface="Open Sans"/>
              <a:sym typeface="Open Sans"/>
            </a:endParaRPr>
          </a:p>
        </p:txBody>
      </p:sp>
      <p:sp>
        <p:nvSpPr>
          <p:cNvPr id="237" name="Google Shape;237;p30"/>
          <p:cNvSpPr txBox="1"/>
          <p:nvPr/>
        </p:nvSpPr>
        <p:spPr>
          <a:xfrm>
            <a:off x="4267200" y="3779125"/>
            <a:ext cx="4651200" cy="1132800"/>
          </a:xfrm>
          <a:prstGeom prst="rect">
            <a:avLst/>
          </a:prstGeom>
          <a:noFill/>
          <a:ln>
            <a:noFill/>
          </a:ln>
        </p:spPr>
        <p:txBody>
          <a:bodyPr anchorCtr="0" anchor="t" bIns="91425" lIns="91425" spcFirstLastPara="1" rIns="91425" wrap="square" tIns="91425">
            <a:spAutoFit/>
          </a:bodyPr>
          <a:lstStyle/>
          <a:p>
            <a:pPr indent="-298450" lvl="0" marL="457200" rtl="0" algn="l">
              <a:lnSpc>
                <a:spcPct val="115000"/>
              </a:lnSpc>
              <a:spcBef>
                <a:spcPts val="1200"/>
              </a:spcBef>
              <a:spcAft>
                <a:spcPts val="0"/>
              </a:spcAft>
              <a:buSzPts val="1100"/>
              <a:buFont typeface="Open Sans"/>
              <a:buChar char="●"/>
            </a:pPr>
            <a:r>
              <a:rPr b="1" lang="en" sz="1100">
                <a:solidFill>
                  <a:schemeClr val="dk1"/>
                </a:solidFill>
                <a:latin typeface="Open Sans"/>
                <a:ea typeface="Open Sans"/>
                <a:cs typeface="Open Sans"/>
                <a:sym typeface="Open Sans"/>
              </a:rPr>
              <a:t>Finding</a:t>
            </a:r>
            <a:r>
              <a:rPr lang="en" sz="1100">
                <a:solidFill>
                  <a:schemeClr val="dk1"/>
                </a:solidFill>
                <a:latin typeface="Open Sans"/>
                <a:ea typeface="Open Sans"/>
                <a:cs typeface="Open Sans"/>
                <a:sym typeface="Open Sans"/>
              </a:rPr>
              <a:t>: For Delivery drivers, </a:t>
            </a:r>
            <a:r>
              <a:rPr lang="en" sz="1100">
                <a:solidFill>
                  <a:schemeClr val="dk1"/>
                </a:solidFill>
                <a:latin typeface="Open Sans"/>
                <a:ea typeface="Open Sans"/>
                <a:cs typeface="Open Sans"/>
                <a:sym typeface="Open Sans"/>
              </a:rPr>
              <a:t>hi</a:t>
            </a:r>
            <a:r>
              <a:rPr lang="en" sz="1100">
                <a:solidFill>
                  <a:schemeClr val="dk1"/>
                </a:solidFill>
                <a:latin typeface="Open Sans"/>
                <a:ea typeface="Open Sans"/>
                <a:cs typeface="Open Sans"/>
                <a:sym typeface="Open Sans"/>
              </a:rPr>
              <a:t>gh </a:t>
            </a:r>
            <a:r>
              <a:rPr lang="en" sz="1100">
                <a:solidFill>
                  <a:schemeClr val="dk1"/>
                </a:solidFill>
                <a:latin typeface="Open Sans"/>
                <a:ea typeface="Open Sans"/>
                <a:cs typeface="Open Sans"/>
                <a:sym typeface="Open Sans"/>
              </a:rPr>
              <a:t>termination happens</a:t>
            </a:r>
            <a:r>
              <a:rPr lang="en" sz="1100">
                <a:solidFill>
                  <a:schemeClr val="dk1"/>
                </a:solidFill>
                <a:latin typeface="Open Sans"/>
                <a:ea typeface="Open Sans"/>
                <a:cs typeface="Open Sans"/>
                <a:sym typeface="Open Sans"/>
              </a:rPr>
              <a:t> in the first two quarters, and after that the termination is relatively low. For warehouse positions, hi</a:t>
            </a:r>
            <a:r>
              <a:rPr lang="en" sz="1100">
                <a:solidFill>
                  <a:schemeClr val="dk1"/>
                </a:solidFill>
                <a:latin typeface="Open Sans"/>
                <a:ea typeface="Open Sans"/>
                <a:cs typeface="Open Sans"/>
                <a:sym typeface="Open Sans"/>
              </a:rPr>
              <a:t>gh </a:t>
            </a:r>
            <a:r>
              <a:rPr lang="en" sz="1100">
                <a:solidFill>
                  <a:schemeClr val="dk1"/>
                </a:solidFill>
                <a:latin typeface="Open Sans"/>
                <a:ea typeface="Open Sans"/>
                <a:cs typeface="Open Sans"/>
                <a:sym typeface="Open Sans"/>
              </a:rPr>
              <a:t>           termination happens from December to                            March.</a:t>
            </a:r>
            <a:endParaRPr sz="1100">
              <a:solidFill>
                <a:schemeClr val="dk1"/>
              </a:solidFill>
              <a:latin typeface="Open Sans"/>
              <a:ea typeface="Open Sans"/>
              <a:cs typeface="Open Sans"/>
              <a:sym typeface="Open Sans"/>
            </a:endParaRPr>
          </a:p>
        </p:txBody>
      </p:sp>
      <p:pic>
        <p:nvPicPr>
          <p:cNvPr id="238" name="Google Shape;238;p30"/>
          <p:cNvPicPr preferRelativeResize="0"/>
          <p:nvPr/>
        </p:nvPicPr>
        <p:blipFill>
          <a:blip r:embed="rId3">
            <a:alphaModFix/>
          </a:blip>
          <a:stretch>
            <a:fillRect/>
          </a:stretch>
        </p:blipFill>
        <p:spPr>
          <a:xfrm>
            <a:off x="387825" y="1156625"/>
            <a:ext cx="3635600" cy="2622500"/>
          </a:xfrm>
          <a:prstGeom prst="rect">
            <a:avLst/>
          </a:prstGeom>
          <a:noFill/>
          <a:ln>
            <a:noFill/>
          </a:ln>
        </p:spPr>
      </p:pic>
      <p:pic>
        <p:nvPicPr>
          <p:cNvPr id="239" name="Google Shape;239;p30"/>
          <p:cNvPicPr preferRelativeResize="0"/>
          <p:nvPr/>
        </p:nvPicPr>
        <p:blipFill>
          <a:blip r:embed="rId4">
            <a:alphaModFix/>
          </a:blip>
          <a:stretch>
            <a:fillRect/>
          </a:stretch>
        </p:blipFill>
        <p:spPr>
          <a:xfrm>
            <a:off x="4863350" y="1156625"/>
            <a:ext cx="3635600" cy="26225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1"/>
          <p:cNvSpPr txBox="1"/>
          <p:nvPr>
            <p:ph type="title"/>
          </p:nvPr>
        </p:nvSpPr>
        <p:spPr>
          <a:xfrm>
            <a:off x="311700" y="315925"/>
            <a:ext cx="86067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Results - </a:t>
            </a:r>
            <a:r>
              <a:rPr lang="en"/>
              <a:t>Normalized Data </a:t>
            </a:r>
            <a:r>
              <a:rPr lang="en"/>
              <a:t> </a:t>
            </a:r>
            <a:endParaRPr/>
          </a:p>
        </p:txBody>
      </p:sp>
      <p:sp>
        <p:nvSpPr>
          <p:cNvPr id="245" name="Google Shape;245;p31"/>
          <p:cNvSpPr txBox="1"/>
          <p:nvPr/>
        </p:nvSpPr>
        <p:spPr>
          <a:xfrm>
            <a:off x="5467575" y="1379975"/>
            <a:ext cx="33648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latin typeface="Open Sans"/>
              <a:ea typeface="Open Sans"/>
              <a:cs typeface="Open Sans"/>
              <a:sym typeface="Open Sans"/>
            </a:endParaRPr>
          </a:p>
        </p:txBody>
      </p:sp>
      <p:sp>
        <p:nvSpPr>
          <p:cNvPr id="246" name="Google Shape;246;p31"/>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47" name="Google Shape;247;p31"/>
          <p:cNvSpPr txBox="1"/>
          <p:nvPr/>
        </p:nvSpPr>
        <p:spPr>
          <a:xfrm>
            <a:off x="443075" y="814175"/>
            <a:ext cx="64137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 sz="1200">
                <a:solidFill>
                  <a:schemeClr val="dk1"/>
                </a:solidFill>
                <a:latin typeface="Open Sans"/>
                <a:ea typeface="Open Sans"/>
                <a:cs typeface="Open Sans"/>
                <a:sym typeface="Open Sans"/>
              </a:rPr>
              <a:t>4. How does hire rate and turnover rate change over time? </a:t>
            </a:r>
            <a:endParaRPr i="1" sz="1200">
              <a:solidFill>
                <a:schemeClr val="dk1"/>
              </a:solidFill>
              <a:latin typeface="Open Sans"/>
              <a:ea typeface="Open Sans"/>
              <a:cs typeface="Open Sans"/>
              <a:sym typeface="Open Sans"/>
            </a:endParaRPr>
          </a:p>
        </p:txBody>
      </p:sp>
      <p:sp>
        <p:nvSpPr>
          <p:cNvPr id="248" name="Google Shape;248;p31"/>
          <p:cNvSpPr txBox="1"/>
          <p:nvPr/>
        </p:nvSpPr>
        <p:spPr>
          <a:xfrm>
            <a:off x="4267200" y="1883525"/>
            <a:ext cx="4607400" cy="22812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1200"/>
              </a:spcBef>
              <a:spcAft>
                <a:spcPts val="0"/>
              </a:spcAft>
              <a:buSzPts val="1200"/>
              <a:buFont typeface="Open Sans"/>
              <a:buChar char="●"/>
            </a:pPr>
            <a:r>
              <a:rPr b="1" lang="en" sz="1200">
                <a:solidFill>
                  <a:schemeClr val="dk1"/>
                </a:solidFill>
                <a:latin typeface="Open Sans"/>
                <a:ea typeface="Open Sans"/>
                <a:cs typeface="Open Sans"/>
                <a:sym typeface="Open Sans"/>
              </a:rPr>
              <a:t>Finding</a:t>
            </a:r>
            <a:r>
              <a:rPr lang="en" sz="1200">
                <a:solidFill>
                  <a:schemeClr val="dk1"/>
                </a:solidFill>
                <a:latin typeface="Open Sans"/>
                <a:ea typeface="Open Sans"/>
                <a:cs typeface="Open Sans"/>
                <a:sym typeface="Open Sans"/>
              </a:rPr>
              <a:t>: </a:t>
            </a:r>
            <a:endParaRPr sz="1200">
              <a:solidFill>
                <a:schemeClr val="dk1"/>
              </a:solidFill>
              <a:latin typeface="Open Sans"/>
              <a:ea typeface="Open Sans"/>
              <a:cs typeface="Open Sans"/>
              <a:sym typeface="Open Sans"/>
            </a:endParaRPr>
          </a:p>
          <a:p>
            <a:pPr indent="-304800" lvl="1" marL="914400" rtl="0" algn="l">
              <a:lnSpc>
                <a:spcPct val="115000"/>
              </a:lnSpc>
              <a:spcBef>
                <a:spcPts val="0"/>
              </a:spcBef>
              <a:spcAft>
                <a:spcPts val="0"/>
              </a:spcAft>
              <a:buSzPts val="1200"/>
              <a:buFont typeface="Open Sans"/>
              <a:buChar char="○"/>
            </a:pPr>
            <a:r>
              <a:rPr lang="en" sz="1200">
                <a:solidFill>
                  <a:schemeClr val="dk1"/>
                </a:solidFill>
                <a:latin typeface="Open Sans"/>
                <a:ea typeface="Open Sans"/>
                <a:cs typeface="Open Sans"/>
                <a:sym typeface="Open Sans"/>
              </a:rPr>
              <a:t>For warehouse positions, the hire rate (</a:t>
            </a:r>
            <a:r>
              <a:rPr lang="en" sz="1200">
                <a:solidFill>
                  <a:schemeClr val="dk1"/>
                </a:solidFill>
                <a:latin typeface="Open Sans"/>
                <a:ea typeface="Open Sans"/>
                <a:cs typeface="Open Sans"/>
                <a:sym typeface="Open Sans"/>
              </a:rPr>
              <a:t>black solid line) increases after 2018 and exceeds the turnover rate (black dashed line)</a:t>
            </a:r>
            <a:r>
              <a:rPr lang="en" sz="1200">
                <a:solidFill>
                  <a:schemeClr val="dk1"/>
                </a:solidFill>
                <a:latin typeface="Open Sans"/>
                <a:ea typeface="Open Sans"/>
                <a:cs typeface="Open Sans"/>
                <a:sym typeface="Open Sans"/>
              </a:rPr>
              <a:t> in 2019. </a:t>
            </a:r>
            <a:endParaRPr sz="1200">
              <a:solidFill>
                <a:schemeClr val="dk1"/>
              </a:solidFill>
              <a:latin typeface="Open Sans"/>
              <a:ea typeface="Open Sans"/>
              <a:cs typeface="Open Sans"/>
              <a:sym typeface="Open Sans"/>
            </a:endParaRPr>
          </a:p>
          <a:p>
            <a:pPr indent="-304800" lvl="1" marL="914400" rtl="0" algn="l">
              <a:lnSpc>
                <a:spcPct val="115000"/>
              </a:lnSpc>
              <a:spcBef>
                <a:spcPts val="0"/>
              </a:spcBef>
              <a:spcAft>
                <a:spcPts val="0"/>
              </a:spcAft>
              <a:buSzPts val="1200"/>
              <a:buFont typeface="Open Sans"/>
              <a:buChar char="○"/>
            </a:pPr>
            <a:r>
              <a:rPr lang="en" sz="1200">
                <a:solidFill>
                  <a:schemeClr val="dk1"/>
                </a:solidFill>
                <a:latin typeface="Open Sans"/>
                <a:ea typeface="Open Sans"/>
                <a:cs typeface="Open Sans"/>
                <a:sym typeface="Open Sans"/>
              </a:rPr>
              <a:t>For transportation positions, the hire rate (red solid line) is higher than the turnover rate (red dashed line) in 2018 and 2019 with a slightly decreasing trend. The hire rate drops drastically in 2020 while the turnover rate (red dashed line)   surges in 2020, perhaps due to COVID-19.</a:t>
            </a:r>
            <a:endParaRPr sz="1200">
              <a:solidFill>
                <a:schemeClr val="dk1"/>
              </a:solidFill>
              <a:latin typeface="Open Sans"/>
              <a:ea typeface="Open Sans"/>
              <a:cs typeface="Open Sans"/>
              <a:sym typeface="Open Sans"/>
            </a:endParaRPr>
          </a:p>
        </p:txBody>
      </p:sp>
      <p:pic>
        <p:nvPicPr>
          <p:cNvPr id="249" name="Google Shape;249;p31"/>
          <p:cNvPicPr preferRelativeResize="0"/>
          <p:nvPr/>
        </p:nvPicPr>
        <p:blipFill>
          <a:blip r:embed="rId3">
            <a:alphaModFix/>
          </a:blip>
          <a:stretch>
            <a:fillRect/>
          </a:stretch>
        </p:blipFill>
        <p:spPr>
          <a:xfrm>
            <a:off x="249600" y="1473475"/>
            <a:ext cx="4244724" cy="2803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2"/>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Roadmap - Overview</a:t>
            </a:r>
            <a:endParaRPr/>
          </a:p>
        </p:txBody>
      </p:sp>
      <p:sp>
        <p:nvSpPr>
          <p:cNvPr id="255" name="Google Shape;255;p32"/>
          <p:cNvSpPr txBox="1"/>
          <p:nvPr>
            <p:ph idx="1" type="body"/>
          </p:nvPr>
        </p:nvSpPr>
        <p:spPr>
          <a:xfrm>
            <a:off x="163900" y="919800"/>
            <a:ext cx="8520600" cy="3573300"/>
          </a:xfrm>
          <a:prstGeom prst="rect">
            <a:avLst/>
          </a:prstGeom>
        </p:spPr>
        <p:txBody>
          <a:bodyPr anchorCtr="0" anchor="t" bIns="45700" lIns="91425" spcFirstLastPara="1" rIns="91425" wrap="square" tIns="45700">
            <a:noAutofit/>
          </a:bodyPr>
          <a:lstStyle/>
          <a:p>
            <a:pPr indent="-317500" lvl="0" marL="457200" rtl="0" algn="l">
              <a:spcBef>
                <a:spcPts val="600"/>
              </a:spcBef>
              <a:spcAft>
                <a:spcPts val="0"/>
              </a:spcAft>
              <a:buSzPts val="1400"/>
              <a:buChar char="●"/>
            </a:pPr>
            <a:r>
              <a:rPr lang="en"/>
              <a:t> </a:t>
            </a:r>
            <a:r>
              <a:rPr b="1" lang="en"/>
              <a:t>Motivation</a:t>
            </a:r>
            <a:endParaRPr/>
          </a:p>
          <a:p>
            <a:pPr indent="-317500" lvl="0" marL="914400" rtl="0" algn="l">
              <a:spcBef>
                <a:spcPts val="0"/>
              </a:spcBef>
              <a:spcAft>
                <a:spcPts val="0"/>
              </a:spcAft>
              <a:buSzPts val="1400"/>
              <a:buChar char="○"/>
            </a:pPr>
            <a:r>
              <a:rPr lang="en"/>
              <a:t>The </a:t>
            </a:r>
            <a:r>
              <a:rPr lang="en"/>
              <a:t>roadmap serves as a needs assessment that recommends variables that we found impactful for talent acquisition analytics.</a:t>
            </a:r>
            <a:endParaRPr/>
          </a:p>
          <a:p>
            <a:pPr indent="-326389" lvl="1" marL="1371600" rtl="0" algn="l">
              <a:spcBef>
                <a:spcPts val="0"/>
              </a:spcBef>
              <a:spcAft>
                <a:spcPts val="0"/>
              </a:spcAft>
              <a:buSzPts val="1540"/>
              <a:buFont typeface="Open Sans"/>
              <a:buChar char="○"/>
            </a:pPr>
            <a:r>
              <a:rPr lang="en"/>
              <a:t>Extract more data-driven insights based on the anecdotal ﬁndings about recruitment challenges </a:t>
            </a:r>
            <a:endParaRPr/>
          </a:p>
          <a:p>
            <a:pPr indent="-326389" lvl="1" marL="1371600" rtl="0" algn="l">
              <a:spcBef>
                <a:spcPts val="0"/>
              </a:spcBef>
              <a:spcAft>
                <a:spcPts val="0"/>
              </a:spcAft>
              <a:buSzPts val="1540"/>
              <a:buFont typeface="Open Sans"/>
              <a:buChar char="○"/>
            </a:pPr>
            <a:r>
              <a:rPr lang="en"/>
              <a:t>Localize the problem through data segmentation by time, location, and job roles</a:t>
            </a:r>
            <a:endParaRPr i="1">
              <a:solidFill>
                <a:schemeClr val="accent1"/>
              </a:solidFill>
            </a:endParaRPr>
          </a:p>
          <a:p>
            <a:pPr indent="0" lvl="0" marL="0" rtl="0" algn="l">
              <a:spcBef>
                <a:spcPts val="0"/>
              </a:spcBef>
              <a:spcAft>
                <a:spcPts val="0"/>
              </a:spcAft>
              <a:buClr>
                <a:schemeClr val="dk1"/>
              </a:buClr>
              <a:buSzPts val="1100"/>
              <a:buFont typeface="Arial"/>
              <a:buNone/>
            </a:pPr>
            <a:r>
              <a:t/>
            </a:r>
            <a:endParaRPr sz="850">
              <a:highlight>
                <a:srgbClr val="E4E8EE"/>
              </a:highlight>
              <a:latin typeface="Arial"/>
              <a:ea typeface="Arial"/>
              <a:cs typeface="Arial"/>
              <a:sym typeface="Arial"/>
            </a:endParaRPr>
          </a:p>
          <a:p>
            <a:pPr indent="-317500" lvl="0" marL="457200" rtl="0" algn="l">
              <a:spcBef>
                <a:spcPts val="600"/>
              </a:spcBef>
              <a:spcAft>
                <a:spcPts val="0"/>
              </a:spcAft>
              <a:buSzPts val="1400"/>
              <a:buChar char="●"/>
            </a:pPr>
            <a:r>
              <a:rPr b="1" lang="en"/>
              <a:t>Roadmap</a:t>
            </a:r>
            <a:endParaRPr b="1"/>
          </a:p>
          <a:p>
            <a:pPr indent="-326390" lvl="1" marL="914400" rtl="0" algn="l">
              <a:spcBef>
                <a:spcPts val="0"/>
              </a:spcBef>
              <a:spcAft>
                <a:spcPts val="0"/>
              </a:spcAft>
              <a:buSzPts val="1540"/>
              <a:buChar char="○"/>
            </a:pPr>
            <a:r>
              <a:rPr lang="en"/>
              <a:t>A set of meaningful </a:t>
            </a:r>
            <a:r>
              <a:rPr b="1" lang="en"/>
              <a:t>questions</a:t>
            </a:r>
            <a:r>
              <a:rPr lang="en"/>
              <a:t> relevant to the pipeline, the </a:t>
            </a:r>
            <a:r>
              <a:rPr b="1" lang="en"/>
              <a:t>variables</a:t>
            </a:r>
            <a:r>
              <a:rPr lang="en"/>
              <a:t> that would help answer these questions, and </a:t>
            </a:r>
            <a:r>
              <a:rPr b="1" lang="en"/>
              <a:t>methods</a:t>
            </a:r>
            <a:r>
              <a:rPr lang="en"/>
              <a:t> of analysis.</a:t>
            </a:r>
            <a:endParaRPr/>
          </a:p>
          <a:p>
            <a:pPr indent="-326390" lvl="1" marL="914400" rtl="0" algn="l">
              <a:spcBef>
                <a:spcPts val="0"/>
              </a:spcBef>
              <a:spcAft>
                <a:spcPts val="0"/>
              </a:spcAft>
              <a:buSzPts val="1540"/>
              <a:buChar char="○"/>
            </a:pPr>
            <a:r>
              <a:rPr lang="en"/>
              <a:t>The roadmap is arranged according to the </a:t>
            </a:r>
            <a:r>
              <a:rPr b="1" lang="en"/>
              <a:t>recruitment pipeline</a:t>
            </a:r>
            <a:r>
              <a:rPr lang="en"/>
              <a:t>: </a:t>
            </a:r>
            <a:endParaRPr/>
          </a:p>
          <a:p>
            <a:pPr indent="-326389" lvl="2" marL="1371600" rtl="0" algn="l">
              <a:spcBef>
                <a:spcPts val="0"/>
              </a:spcBef>
              <a:spcAft>
                <a:spcPts val="0"/>
              </a:spcAft>
              <a:buSzPts val="1540"/>
              <a:buChar char="■"/>
            </a:pPr>
            <a:r>
              <a:rPr i="0" lang="en"/>
              <a:t>Awareness &amp; Interest → Application &amp; Interview → Hiring</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256" name="Google Shape;256;p32"/>
          <p:cNvSpPr txBox="1"/>
          <p:nvPr>
            <p:ph idx="12" type="sldNum"/>
          </p:nvPr>
        </p:nvSpPr>
        <p:spPr>
          <a:xfrm>
            <a:off x="7327352" y="4353776"/>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3"/>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Roadmap - Recruitment Pipeline</a:t>
            </a:r>
            <a:endParaRPr/>
          </a:p>
        </p:txBody>
      </p:sp>
      <p:sp>
        <p:nvSpPr>
          <p:cNvPr id="262" name="Google Shape;262;p33"/>
          <p:cNvSpPr txBox="1"/>
          <p:nvPr>
            <p:ph idx="12" type="sldNum"/>
          </p:nvPr>
        </p:nvSpPr>
        <p:spPr>
          <a:xfrm>
            <a:off x="7327352" y="4353776"/>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63" name="Google Shape;263;p33"/>
          <p:cNvSpPr/>
          <p:nvPr/>
        </p:nvSpPr>
        <p:spPr>
          <a:xfrm>
            <a:off x="2907817" y="1622892"/>
            <a:ext cx="770400" cy="480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grpSp>
        <p:nvGrpSpPr>
          <p:cNvPr id="264" name="Google Shape;264;p33"/>
          <p:cNvGrpSpPr/>
          <p:nvPr/>
        </p:nvGrpSpPr>
        <p:grpSpPr>
          <a:xfrm>
            <a:off x="841788" y="1243875"/>
            <a:ext cx="2275533" cy="2472874"/>
            <a:chOff x="571536" y="1957150"/>
            <a:chExt cx="1755000" cy="1897977"/>
          </a:xfrm>
        </p:grpSpPr>
        <p:sp>
          <p:nvSpPr>
            <p:cNvPr id="265" name="Google Shape;265;p33"/>
            <p:cNvSpPr/>
            <p:nvPr/>
          </p:nvSpPr>
          <p:spPr>
            <a:xfrm>
              <a:off x="1151886" y="1957150"/>
              <a:ext cx="594300" cy="594300"/>
            </a:xfrm>
            <a:prstGeom prst="ellipse">
              <a:avLst/>
            </a:prstGeom>
            <a:noFill/>
            <a:ln cap="flat" cmpd="sng" w="38100">
              <a:solidFill>
                <a:srgbClr val="7F7F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274E13"/>
                </a:solidFill>
              </a:endParaRPr>
            </a:p>
          </p:txBody>
        </p:sp>
        <p:sp>
          <p:nvSpPr>
            <p:cNvPr id="266" name="Google Shape;266;p33"/>
            <p:cNvSpPr txBox="1"/>
            <p:nvPr/>
          </p:nvSpPr>
          <p:spPr>
            <a:xfrm>
              <a:off x="1230636"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100">
                  <a:solidFill>
                    <a:srgbClr val="7F7F7F"/>
                  </a:solidFill>
                  <a:latin typeface="Roboto"/>
                  <a:ea typeface="Roboto"/>
                  <a:cs typeface="Roboto"/>
                  <a:sym typeface="Roboto"/>
                </a:rPr>
                <a:t>Stage 01</a:t>
              </a:r>
              <a:endParaRPr b="1" sz="1100">
                <a:solidFill>
                  <a:srgbClr val="7F7F7F"/>
                </a:solidFill>
                <a:latin typeface="Roboto"/>
                <a:ea typeface="Roboto"/>
                <a:cs typeface="Roboto"/>
                <a:sym typeface="Roboto"/>
              </a:endParaRPr>
            </a:p>
          </p:txBody>
        </p:sp>
        <p:sp>
          <p:nvSpPr>
            <p:cNvPr id="267" name="Google Shape;267;p33"/>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500">
                  <a:solidFill>
                    <a:srgbClr val="7F7F7F"/>
                  </a:solidFill>
                  <a:latin typeface="Roboto"/>
                  <a:ea typeface="Roboto"/>
                  <a:cs typeface="Roboto"/>
                  <a:sym typeface="Roboto"/>
                </a:rPr>
                <a:t>Awareness &amp; Interest</a:t>
              </a:r>
              <a:endParaRPr b="1" sz="1500">
                <a:solidFill>
                  <a:srgbClr val="7F7F7F"/>
                </a:solidFill>
                <a:latin typeface="Roboto"/>
                <a:ea typeface="Roboto"/>
                <a:cs typeface="Roboto"/>
                <a:sym typeface="Roboto"/>
              </a:endParaRPr>
            </a:p>
          </p:txBody>
        </p:sp>
        <p:sp>
          <p:nvSpPr>
            <p:cNvPr id="268" name="Google Shape;268;p33"/>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chemeClr val="dk1"/>
                  </a:solidFill>
                  <a:latin typeface="Open Sans"/>
                  <a:ea typeface="Open Sans"/>
                  <a:cs typeface="Open Sans"/>
                  <a:sym typeface="Open Sans"/>
                </a:rPr>
                <a:t>Through advertisements, direct sourcing, and networking events, passive and active candidates become aware of the company and the industry.</a:t>
              </a:r>
              <a:endParaRPr sz="1200">
                <a:solidFill>
                  <a:schemeClr val="dk1"/>
                </a:solidFill>
                <a:latin typeface="Open Sans"/>
                <a:ea typeface="Open Sans"/>
                <a:cs typeface="Open Sans"/>
                <a:sym typeface="Open Sans"/>
              </a:endParaRPr>
            </a:p>
          </p:txBody>
        </p:sp>
      </p:grpSp>
      <p:grpSp>
        <p:nvGrpSpPr>
          <p:cNvPr id="269" name="Google Shape;269;p33"/>
          <p:cNvGrpSpPr/>
          <p:nvPr/>
        </p:nvGrpSpPr>
        <p:grpSpPr>
          <a:xfrm>
            <a:off x="3476700" y="1243875"/>
            <a:ext cx="2497252" cy="2472874"/>
            <a:chOff x="2603706" y="1957150"/>
            <a:chExt cx="1926000" cy="1897977"/>
          </a:xfrm>
        </p:grpSpPr>
        <p:sp>
          <p:nvSpPr>
            <p:cNvPr id="270" name="Google Shape;270;p33"/>
            <p:cNvSpPr/>
            <p:nvPr/>
          </p:nvSpPr>
          <p:spPr>
            <a:xfrm>
              <a:off x="3256823" y="1957150"/>
              <a:ext cx="594300" cy="594300"/>
            </a:xfrm>
            <a:prstGeom prst="ellipse">
              <a:avLst/>
            </a:prstGeom>
            <a:noFill/>
            <a:ln cap="flat" cmpd="sng" w="3810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71" name="Google Shape;271;p33"/>
            <p:cNvSpPr txBox="1"/>
            <p:nvPr/>
          </p:nvSpPr>
          <p:spPr>
            <a:xfrm>
              <a:off x="2603706" y="2660926"/>
              <a:ext cx="19260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500">
                  <a:solidFill>
                    <a:srgbClr val="6AA84F"/>
                  </a:solidFill>
                  <a:latin typeface="Roboto"/>
                  <a:ea typeface="Roboto"/>
                  <a:cs typeface="Roboto"/>
                  <a:sym typeface="Roboto"/>
                </a:rPr>
                <a:t>Application &amp; Interviewing</a:t>
              </a:r>
              <a:endParaRPr b="1" sz="1500">
                <a:solidFill>
                  <a:srgbClr val="6AA84F"/>
                </a:solidFill>
                <a:latin typeface="Roboto"/>
                <a:ea typeface="Roboto"/>
                <a:cs typeface="Roboto"/>
                <a:sym typeface="Roboto"/>
              </a:endParaRPr>
            </a:p>
          </p:txBody>
        </p:sp>
        <p:sp>
          <p:nvSpPr>
            <p:cNvPr id="272" name="Google Shape;272;p33"/>
            <p:cNvSpPr txBox="1"/>
            <p:nvPr/>
          </p:nvSpPr>
          <p:spPr>
            <a:xfrm>
              <a:off x="2699423"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chemeClr val="dk1"/>
                  </a:solidFill>
                  <a:latin typeface="Open Sans"/>
                  <a:ea typeface="Open Sans"/>
                  <a:cs typeface="Open Sans"/>
                  <a:sym typeface="Open Sans"/>
                </a:rPr>
                <a:t>Once interested, </a:t>
              </a:r>
              <a:r>
                <a:rPr lang="en" sz="1200">
                  <a:solidFill>
                    <a:schemeClr val="dk1"/>
                  </a:solidFill>
                  <a:latin typeface="Open Sans"/>
                  <a:ea typeface="Open Sans"/>
                  <a:cs typeface="Open Sans"/>
                  <a:sym typeface="Open Sans"/>
                </a:rPr>
                <a:t>candidates decide to apply for a position and enter the interview process. </a:t>
              </a:r>
              <a:endParaRPr sz="1200">
                <a:solidFill>
                  <a:schemeClr val="dk1"/>
                </a:solidFill>
                <a:latin typeface="Open Sans"/>
                <a:ea typeface="Open Sans"/>
                <a:cs typeface="Open Sans"/>
                <a:sym typeface="Open Sans"/>
              </a:endParaRPr>
            </a:p>
          </p:txBody>
        </p:sp>
        <p:sp>
          <p:nvSpPr>
            <p:cNvPr id="273" name="Google Shape;273;p33"/>
            <p:cNvSpPr txBox="1"/>
            <p:nvPr/>
          </p:nvSpPr>
          <p:spPr>
            <a:xfrm>
              <a:off x="3335573"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100">
                  <a:solidFill>
                    <a:srgbClr val="6AA84F"/>
                  </a:solidFill>
                  <a:latin typeface="Roboto"/>
                  <a:ea typeface="Roboto"/>
                  <a:cs typeface="Roboto"/>
                  <a:sym typeface="Roboto"/>
                </a:rPr>
                <a:t>Stage 02</a:t>
              </a:r>
              <a:endParaRPr b="1" sz="1100">
                <a:solidFill>
                  <a:srgbClr val="6AA84F"/>
                </a:solidFill>
                <a:latin typeface="Roboto"/>
                <a:ea typeface="Roboto"/>
                <a:cs typeface="Roboto"/>
                <a:sym typeface="Roboto"/>
              </a:endParaRPr>
            </a:p>
          </p:txBody>
        </p:sp>
      </p:grpSp>
      <p:grpSp>
        <p:nvGrpSpPr>
          <p:cNvPr id="274" name="Google Shape;274;p33"/>
          <p:cNvGrpSpPr/>
          <p:nvPr/>
        </p:nvGrpSpPr>
        <p:grpSpPr>
          <a:xfrm>
            <a:off x="6300308" y="1243875"/>
            <a:ext cx="2216026" cy="2472872"/>
            <a:chOff x="4781408" y="1957150"/>
            <a:chExt cx="1709106" cy="1897975"/>
          </a:xfrm>
        </p:grpSpPr>
        <p:sp>
          <p:nvSpPr>
            <p:cNvPr id="275" name="Google Shape;275;p33"/>
            <p:cNvSpPr/>
            <p:nvPr/>
          </p:nvSpPr>
          <p:spPr>
            <a:xfrm>
              <a:off x="5338808" y="1957150"/>
              <a:ext cx="594300" cy="594300"/>
            </a:xfrm>
            <a:prstGeom prst="ellipse">
              <a:avLst/>
            </a:prstGeom>
            <a:noFill/>
            <a:ln cap="flat" cmpd="sng" w="381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accent3"/>
                </a:solidFill>
              </a:endParaRPr>
            </a:p>
          </p:txBody>
        </p:sp>
        <p:sp>
          <p:nvSpPr>
            <p:cNvPr id="276" name="Google Shape;276;p33"/>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500">
                  <a:solidFill>
                    <a:schemeClr val="accent3"/>
                  </a:solidFill>
                  <a:latin typeface="Roboto"/>
                  <a:ea typeface="Roboto"/>
                  <a:cs typeface="Roboto"/>
                  <a:sym typeface="Roboto"/>
                </a:rPr>
                <a:t>Hiring</a:t>
              </a:r>
              <a:endParaRPr b="1" sz="1500">
                <a:solidFill>
                  <a:schemeClr val="accent3"/>
                </a:solidFill>
                <a:latin typeface="Roboto"/>
                <a:ea typeface="Roboto"/>
                <a:cs typeface="Roboto"/>
                <a:sym typeface="Roboto"/>
              </a:endParaRPr>
            </a:p>
          </p:txBody>
        </p:sp>
        <p:sp>
          <p:nvSpPr>
            <p:cNvPr id="277" name="Google Shape;277;p33"/>
            <p:cNvSpPr txBox="1"/>
            <p:nvPr/>
          </p:nvSpPr>
          <p:spPr>
            <a:xfrm>
              <a:off x="4781408" y="311772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chemeClr val="dk1"/>
                  </a:solidFill>
                  <a:latin typeface="Open Sans"/>
                  <a:ea typeface="Open Sans"/>
                  <a:cs typeface="Open Sans"/>
                  <a:sym typeface="Open Sans"/>
                </a:rPr>
                <a:t>If considered qualified, candidates are extended offers from the company and decide whether to accept or decline the offer.</a:t>
              </a:r>
              <a:endParaRPr sz="1200">
                <a:solidFill>
                  <a:schemeClr val="dk1"/>
                </a:solidFill>
                <a:latin typeface="Open Sans"/>
                <a:ea typeface="Open Sans"/>
                <a:cs typeface="Open Sans"/>
                <a:sym typeface="Open Sans"/>
              </a:endParaRPr>
            </a:p>
          </p:txBody>
        </p:sp>
        <p:sp>
          <p:nvSpPr>
            <p:cNvPr id="278" name="Google Shape;278;p33"/>
            <p:cNvSpPr txBox="1"/>
            <p:nvPr/>
          </p:nvSpPr>
          <p:spPr>
            <a:xfrm>
              <a:off x="5417558" y="21183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100">
                  <a:solidFill>
                    <a:schemeClr val="accent3"/>
                  </a:solidFill>
                  <a:latin typeface="Roboto"/>
                  <a:ea typeface="Roboto"/>
                  <a:cs typeface="Roboto"/>
                  <a:sym typeface="Roboto"/>
                </a:rPr>
                <a:t>Stage 03</a:t>
              </a:r>
              <a:endParaRPr b="1" sz="1100">
                <a:solidFill>
                  <a:schemeClr val="accent3"/>
                </a:solidFill>
                <a:latin typeface="Roboto"/>
                <a:ea typeface="Roboto"/>
                <a:cs typeface="Roboto"/>
                <a:sym typeface="Roboto"/>
              </a:endParaRPr>
            </a:p>
          </p:txBody>
        </p:sp>
      </p:grpSp>
      <p:sp>
        <p:nvSpPr>
          <p:cNvPr id="279" name="Google Shape;279;p33"/>
          <p:cNvSpPr/>
          <p:nvPr/>
        </p:nvSpPr>
        <p:spPr>
          <a:xfrm>
            <a:off x="5724299" y="1622892"/>
            <a:ext cx="770400" cy="480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accent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4"/>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Roadmap - Awarene</a:t>
            </a:r>
            <a:r>
              <a:rPr lang="en"/>
              <a:t>ss &amp; Interest</a:t>
            </a:r>
            <a:endParaRPr/>
          </a:p>
        </p:txBody>
      </p:sp>
      <p:sp>
        <p:nvSpPr>
          <p:cNvPr id="285" name="Google Shape;285;p34"/>
          <p:cNvSpPr txBox="1"/>
          <p:nvPr>
            <p:ph idx="1" type="body"/>
          </p:nvPr>
        </p:nvSpPr>
        <p:spPr>
          <a:xfrm>
            <a:off x="243575" y="894750"/>
            <a:ext cx="8520600" cy="33540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Font typeface="Open Sans"/>
              <a:buChar char="●"/>
            </a:pPr>
            <a:r>
              <a:rPr b="1" lang="en"/>
              <a:t>Which sourcing channel </a:t>
            </a:r>
            <a:r>
              <a:rPr b="1" lang="en">
                <a:highlight>
                  <a:srgbClr val="FFFFFF"/>
                </a:highlight>
              </a:rPr>
              <a:t>provides more candidates that were hired</a:t>
            </a:r>
            <a:r>
              <a:rPr b="1" lang="en"/>
              <a:t>?</a:t>
            </a:r>
            <a:endParaRPr b="1"/>
          </a:p>
          <a:p>
            <a:pPr indent="0" lvl="0" marL="457200" rtl="0" algn="l">
              <a:spcBef>
                <a:spcPts val="0"/>
              </a:spcBef>
              <a:spcAft>
                <a:spcPts val="0"/>
              </a:spcAft>
              <a:buNone/>
            </a:pPr>
            <a:r>
              <a:t/>
            </a:r>
            <a:endParaRPr b="1"/>
          </a:p>
          <a:p>
            <a:pPr indent="-317500" lvl="0" marL="457200" rtl="0" algn="l">
              <a:spcBef>
                <a:spcPts val="0"/>
              </a:spcBef>
              <a:spcAft>
                <a:spcPts val="0"/>
              </a:spcAft>
              <a:buSzPts val="1400"/>
              <a:buFont typeface="Open Sans"/>
              <a:buChar char="●"/>
            </a:pPr>
            <a:r>
              <a:rPr b="1" lang="en"/>
              <a:t>Variables</a:t>
            </a:r>
            <a:endParaRPr b="1"/>
          </a:p>
          <a:p>
            <a:pPr indent="-317500" lvl="0" marL="914400" rtl="0" algn="l">
              <a:spcBef>
                <a:spcPts val="0"/>
              </a:spcBef>
              <a:spcAft>
                <a:spcPts val="0"/>
              </a:spcAft>
              <a:buSzPts val="1400"/>
              <a:buFont typeface="Open Sans"/>
              <a:buChar char="○"/>
            </a:pPr>
            <a:r>
              <a:rPr lang="en"/>
              <a:t>A</a:t>
            </a:r>
            <a:r>
              <a:rPr lang="en"/>
              <a:t>pplicant - Date applied</a:t>
            </a:r>
            <a:endParaRPr/>
          </a:p>
          <a:p>
            <a:pPr indent="-317500" lvl="0" marL="914400" rtl="0" algn="l">
              <a:spcBef>
                <a:spcPts val="0"/>
              </a:spcBef>
              <a:spcAft>
                <a:spcPts val="0"/>
              </a:spcAft>
              <a:buSzPts val="1400"/>
              <a:buFont typeface="Open Sans"/>
              <a:buChar char="○"/>
            </a:pPr>
            <a:r>
              <a:rPr lang="en"/>
              <a:t>Applicant - Sourcing channel</a:t>
            </a:r>
            <a:endParaRPr/>
          </a:p>
          <a:p>
            <a:pPr indent="-317500" lvl="0" marL="914400" rtl="0" algn="l">
              <a:spcBef>
                <a:spcPts val="0"/>
              </a:spcBef>
              <a:spcAft>
                <a:spcPts val="0"/>
              </a:spcAft>
              <a:buSzPts val="1400"/>
              <a:buFont typeface="Open Sans"/>
              <a:buChar char="○"/>
            </a:pPr>
            <a:r>
              <a:rPr lang="en"/>
              <a:t>Requisition - Open Date</a:t>
            </a:r>
            <a:endParaRPr/>
          </a:p>
          <a:p>
            <a:pPr indent="-317500" lvl="0" marL="914400" rtl="0" algn="l">
              <a:spcBef>
                <a:spcPts val="0"/>
              </a:spcBef>
              <a:spcAft>
                <a:spcPts val="0"/>
              </a:spcAft>
              <a:buSzPts val="1400"/>
              <a:buFont typeface="Open Sans"/>
              <a:buChar char="○"/>
            </a:pPr>
            <a:r>
              <a:rPr lang="en"/>
              <a:t>Requisition - D</a:t>
            </a:r>
            <a:r>
              <a:rPr lang="en"/>
              <a:t>ivision</a:t>
            </a:r>
            <a:endParaRPr/>
          </a:p>
          <a:p>
            <a:pPr indent="-317500" lvl="0" marL="914400" rtl="0" algn="l">
              <a:spcBef>
                <a:spcPts val="0"/>
              </a:spcBef>
              <a:spcAft>
                <a:spcPts val="0"/>
              </a:spcAft>
              <a:buSzPts val="1400"/>
              <a:buFont typeface="Open Sans"/>
              <a:buChar char="○"/>
            </a:pPr>
            <a:r>
              <a:rPr lang="en"/>
              <a:t>Requisition - Status</a:t>
            </a:r>
            <a:endParaRPr/>
          </a:p>
          <a:p>
            <a:pPr indent="0" lvl="0" marL="914400" rtl="0" algn="l">
              <a:spcBef>
                <a:spcPts val="0"/>
              </a:spcBef>
              <a:spcAft>
                <a:spcPts val="0"/>
              </a:spcAft>
              <a:buNone/>
            </a:pPr>
            <a:r>
              <a:t/>
            </a:r>
            <a:endParaRPr/>
          </a:p>
          <a:p>
            <a:pPr indent="-317500" lvl="0" marL="457200" rtl="0" algn="l">
              <a:spcBef>
                <a:spcPts val="0"/>
              </a:spcBef>
              <a:spcAft>
                <a:spcPts val="0"/>
              </a:spcAft>
              <a:buSzPts val="1400"/>
              <a:buFont typeface="Open Sans"/>
              <a:buChar char="●"/>
            </a:pPr>
            <a:r>
              <a:rPr b="1" lang="en"/>
              <a:t>Methods of analysis</a:t>
            </a:r>
            <a:endParaRPr b="1"/>
          </a:p>
          <a:p>
            <a:pPr indent="-317500" lvl="0" marL="914400" rtl="0" algn="l">
              <a:spcBef>
                <a:spcPts val="0"/>
              </a:spcBef>
              <a:spcAft>
                <a:spcPts val="0"/>
              </a:spcAft>
              <a:buSzPts val="1400"/>
              <a:buFont typeface="Open Sans"/>
              <a:buChar char="○"/>
            </a:pPr>
            <a:r>
              <a:rPr lang="en"/>
              <a:t>S</a:t>
            </a:r>
            <a:r>
              <a:rPr lang="en"/>
              <a:t>ource of hire = the percentage of hires entering the pipeline from each sourcing channel</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Font typeface="Open Sans"/>
              <a:buChar char="●"/>
            </a:pPr>
            <a:r>
              <a:rPr b="1" lang="en"/>
              <a:t>Supplementary Metrics</a:t>
            </a:r>
            <a:endParaRPr b="1"/>
          </a:p>
          <a:p>
            <a:pPr indent="-326390" lvl="1" marL="914400" rtl="0" algn="l">
              <a:spcBef>
                <a:spcPts val="0"/>
              </a:spcBef>
              <a:spcAft>
                <a:spcPts val="0"/>
              </a:spcAft>
              <a:buSzPts val="1540"/>
              <a:buFont typeface="Open Sans"/>
              <a:buChar char="○"/>
            </a:pPr>
            <a:r>
              <a:rPr lang="en"/>
              <a:t>Interest conversion rate = the percentage of visitors who clicked the “Apply” button</a:t>
            </a:r>
            <a:endParaRPr/>
          </a:p>
          <a:p>
            <a:pPr indent="-326390" lvl="1" marL="914400" rtl="0" algn="l">
              <a:spcBef>
                <a:spcPts val="0"/>
              </a:spcBef>
              <a:spcAft>
                <a:spcPts val="0"/>
              </a:spcAft>
              <a:buSzPts val="1540"/>
              <a:buFont typeface="Open Sans"/>
              <a:buChar char="○"/>
            </a:pPr>
            <a:r>
              <a:rPr lang="en"/>
              <a:t>Application conversion rate = the percentage of applicants who completed the application</a:t>
            </a:r>
            <a:endParaRPr/>
          </a:p>
          <a:p>
            <a:pPr indent="0" lvl="0" marL="0" rtl="0" algn="l">
              <a:spcBef>
                <a:spcPts val="600"/>
              </a:spcBef>
              <a:spcAft>
                <a:spcPts val="0"/>
              </a:spcAft>
              <a:buNone/>
            </a:pPr>
            <a:r>
              <a:t/>
            </a:r>
            <a:endParaRPr/>
          </a:p>
        </p:txBody>
      </p:sp>
      <p:sp>
        <p:nvSpPr>
          <p:cNvPr id="286" name="Google Shape;286;p34"/>
          <p:cNvSpPr txBox="1"/>
          <p:nvPr>
            <p:ph idx="12" type="sldNum"/>
          </p:nvPr>
        </p:nvSpPr>
        <p:spPr>
          <a:xfrm>
            <a:off x="7327350" y="4404500"/>
            <a:ext cx="413100" cy="47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5"/>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Roadmap - Application &amp; Interviewing</a:t>
            </a:r>
            <a:endParaRPr/>
          </a:p>
        </p:txBody>
      </p:sp>
      <p:sp>
        <p:nvSpPr>
          <p:cNvPr id="292" name="Google Shape;292;p35"/>
          <p:cNvSpPr txBox="1"/>
          <p:nvPr>
            <p:ph idx="1" type="body"/>
          </p:nvPr>
        </p:nvSpPr>
        <p:spPr>
          <a:xfrm>
            <a:off x="252575" y="912150"/>
            <a:ext cx="8520600" cy="40221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b="1" lang="en"/>
              <a:t>Do shorter interview cycles increase the likelihood of hires, among those who were offered a </a:t>
            </a:r>
            <a:r>
              <a:rPr b="1" lang="en"/>
              <a:t>position</a:t>
            </a:r>
            <a:r>
              <a:rPr b="1" lang="en"/>
              <a:t>?</a:t>
            </a:r>
            <a:endParaRPr b="1"/>
          </a:p>
          <a:p>
            <a:pPr indent="0" lvl="0" marL="0" rtl="0" algn="l">
              <a:spcBef>
                <a:spcPts val="0"/>
              </a:spcBef>
              <a:spcAft>
                <a:spcPts val="0"/>
              </a:spcAft>
              <a:buNone/>
            </a:pPr>
            <a:r>
              <a:t/>
            </a:r>
            <a:endParaRPr b="1"/>
          </a:p>
          <a:p>
            <a:pPr indent="-317500" lvl="0" marL="457200" rtl="0" algn="l">
              <a:spcBef>
                <a:spcPts val="0"/>
              </a:spcBef>
              <a:spcAft>
                <a:spcPts val="0"/>
              </a:spcAft>
              <a:buSzPts val="1400"/>
              <a:buChar char="●"/>
            </a:pPr>
            <a:r>
              <a:rPr b="1" lang="en"/>
              <a:t>Variables</a:t>
            </a:r>
            <a:endParaRPr b="1"/>
          </a:p>
          <a:p>
            <a:pPr indent="-326390" lvl="1" marL="914400" rtl="0" algn="l">
              <a:spcBef>
                <a:spcPts val="0"/>
              </a:spcBef>
              <a:spcAft>
                <a:spcPts val="0"/>
              </a:spcAft>
              <a:buSzPts val="1540"/>
              <a:buChar char="○"/>
            </a:pPr>
            <a:r>
              <a:rPr lang="en"/>
              <a:t>Applicant - Talent Acquisition Interview Bin</a:t>
            </a:r>
            <a:endParaRPr/>
          </a:p>
          <a:p>
            <a:pPr indent="-326390" lvl="1" marL="914400" rtl="0" algn="l">
              <a:spcBef>
                <a:spcPts val="0"/>
              </a:spcBef>
              <a:spcAft>
                <a:spcPts val="0"/>
              </a:spcAft>
              <a:buSzPts val="1540"/>
              <a:buChar char="○"/>
            </a:pPr>
            <a:r>
              <a:rPr lang="en"/>
              <a:t>Applicant - Interview Bin of Candidate</a:t>
            </a:r>
            <a:endParaRPr/>
          </a:p>
          <a:p>
            <a:pPr indent="-326390" lvl="1" marL="914400" rtl="0" algn="l">
              <a:spcBef>
                <a:spcPts val="0"/>
              </a:spcBef>
              <a:spcAft>
                <a:spcPts val="0"/>
              </a:spcAft>
              <a:buSzPts val="1540"/>
              <a:buChar char="○"/>
            </a:pPr>
            <a:r>
              <a:rPr lang="en"/>
              <a:t>Applicant - Interview Date</a:t>
            </a:r>
            <a:endParaRPr/>
          </a:p>
          <a:p>
            <a:pPr indent="-326390" lvl="1" marL="914400" rtl="0" algn="l">
              <a:spcBef>
                <a:spcPts val="0"/>
              </a:spcBef>
              <a:spcAft>
                <a:spcPts val="0"/>
              </a:spcAft>
              <a:buSzPts val="1540"/>
              <a:buChar char="○"/>
            </a:pPr>
            <a:r>
              <a:rPr lang="en"/>
              <a:t>Applicant - Status of Interview</a:t>
            </a:r>
            <a:endParaRPr/>
          </a:p>
          <a:p>
            <a:pPr indent="0" lvl="0" marL="914400" rtl="0" algn="l">
              <a:spcBef>
                <a:spcPts val="0"/>
              </a:spcBef>
              <a:spcAft>
                <a:spcPts val="0"/>
              </a:spcAft>
              <a:buNone/>
            </a:pPr>
            <a:r>
              <a:t/>
            </a:r>
            <a:endParaRPr/>
          </a:p>
          <a:p>
            <a:pPr indent="-317500" lvl="0" marL="457200" rtl="0" algn="l">
              <a:spcBef>
                <a:spcPts val="0"/>
              </a:spcBef>
              <a:spcAft>
                <a:spcPts val="0"/>
              </a:spcAft>
              <a:buSzPts val="1400"/>
              <a:buChar char="●"/>
            </a:pPr>
            <a:r>
              <a:rPr b="1" lang="en"/>
              <a:t>Method of analysis</a:t>
            </a:r>
            <a:endParaRPr b="1"/>
          </a:p>
          <a:p>
            <a:pPr indent="-326390" lvl="1" marL="914400" rtl="0" algn="l">
              <a:spcBef>
                <a:spcPts val="0"/>
              </a:spcBef>
              <a:spcAft>
                <a:spcPts val="0"/>
              </a:spcAft>
              <a:buSzPts val="1540"/>
              <a:buFont typeface="Open Sans"/>
              <a:buChar char="○"/>
            </a:pPr>
            <a:r>
              <a:rPr lang="en"/>
              <a:t>C</a:t>
            </a:r>
            <a:r>
              <a:rPr lang="en"/>
              <a:t>alculate the duration between the offer date and the application date for a candidate, for a given requisition</a:t>
            </a:r>
            <a:r>
              <a:rPr lang="en"/>
              <a:t>. Track whether the candidate accepted the offer or not.</a:t>
            </a:r>
            <a:endParaRPr/>
          </a:p>
          <a:p>
            <a:pPr indent="-317500" lvl="1" marL="914400" rtl="0" algn="l">
              <a:spcBef>
                <a:spcPts val="0"/>
              </a:spcBef>
              <a:spcAft>
                <a:spcPts val="0"/>
              </a:spcAft>
              <a:buSzPts val="1400"/>
              <a:buFont typeface="Open Sans"/>
              <a:buChar char="○"/>
            </a:pPr>
            <a:r>
              <a:rPr lang="en"/>
              <a:t>Use bins to indicate the duration of the interview process in order for us to observe the offer acceptance.</a:t>
            </a:r>
            <a:endParaRPr/>
          </a:p>
          <a:p>
            <a:pPr indent="-326390" lvl="1" marL="914400" rtl="0" algn="l">
              <a:spcBef>
                <a:spcPts val="0"/>
              </a:spcBef>
              <a:spcAft>
                <a:spcPts val="0"/>
              </a:spcAft>
              <a:buSzPts val="1540"/>
              <a:buChar char="○"/>
            </a:pPr>
            <a:r>
              <a:rPr lang="en"/>
              <a:t>For each bin, calculate the offer acceptance rate and plot a bar graph displaying the offer</a:t>
            </a:r>
            <a:endParaRPr/>
          </a:p>
          <a:p>
            <a:pPr indent="0" lvl="0" marL="914400" rtl="0" algn="l">
              <a:spcBef>
                <a:spcPts val="0"/>
              </a:spcBef>
              <a:spcAft>
                <a:spcPts val="0"/>
              </a:spcAft>
              <a:buNone/>
            </a:pPr>
            <a:r>
              <a:rPr lang="en"/>
              <a:t>acceptance rate for each </a:t>
            </a:r>
            <a:r>
              <a:rPr lang="en"/>
              <a:t>bin</a:t>
            </a:r>
            <a:r>
              <a:rPr lang="en"/>
              <a:t> </a:t>
            </a:r>
            <a:endParaRPr/>
          </a:p>
          <a:p>
            <a:pPr indent="0" lvl="0" marL="914400" rtl="0" algn="l">
              <a:spcBef>
                <a:spcPts val="0"/>
              </a:spcBef>
              <a:spcAft>
                <a:spcPts val="0"/>
              </a:spcAft>
              <a:buNone/>
            </a:pPr>
            <a:r>
              <a:t/>
            </a:r>
            <a:endParaRPr/>
          </a:p>
          <a:p>
            <a:pPr indent="0" lvl="0" marL="914400" rtl="0" algn="l">
              <a:spcBef>
                <a:spcPts val="0"/>
              </a:spcBef>
              <a:spcAft>
                <a:spcPts val="0"/>
              </a:spcAft>
              <a:buNone/>
            </a:pPr>
            <a:r>
              <a:t/>
            </a:r>
            <a:endParaRPr/>
          </a:p>
          <a:p>
            <a:pPr indent="0" lvl="0" marL="914400" rtl="0" algn="l">
              <a:spcBef>
                <a:spcPts val="0"/>
              </a:spcBef>
              <a:spcAft>
                <a:spcPts val="0"/>
              </a:spcAft>
              <a:buNone/>
            </a:pPr>
            <a:r>
              <a:t/>
            </a:r>
            <a:endParaRPr>
              <a:highlight>
                <a:schemeClr val="accent4"/>
              </a:highlight>
            </a:endParaRPr>
          </a:p>
        </p:txBody>
      </p:sp>
      <p:sp>
        <p:nvSpPr>
          <p:cNvPr id="293" name="Google Shape;293;p35"/>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6"/>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Roadmap - Hiring</a:t>
            </a:r>
            <a:endParaRPr/>
          </a:p>
        </p:txBody>
      </p:sp>
      <p:sp>
        <p:nvSpPr>
          <p:cNvPr id="299" name="Google Shape;299;p36"/>
          <p:cNvSpPr txBox="1"/>
          <p:nvPr>
            <p:ph idx="1" type="body"/>
          </p:nvPr>
        </p:nvSpPr>
        <p:spPr>
          <a:xfrm>
            <a:off x="165150" y="711600"/>
            <a:ext cx="8520600" cy="3354000"/>
          </a:xfrm>
          <a:prstGeom prst="rect">
            <a:avLst/>
          </a:prstGeom>
        </p:spPr>
        <p:txBody>
          <a:bodyPr anchorCtr="0" anchor="t" bIns="45700" lIns="91425" spcFirstLastPara="1" rIns="91425" wrap="square" tIns="45700">
            <a:noAutofit/>
          </a:bodyPr>
          <a:lstStyle/>
          <a:p>
            <a:pPr indent="-317500" lvl="0" marL="457200" rtl="0" algn="l">
              <a:spcBef>
                <a:spcPts val="600"/>
              </a:spcBef>
              <a:spcAft>
                <a:spcPts val="0"/>
              </a:spcAft>
              <a:buSzPts val="1400"/>
              <a:buChar char="●"/>
            </a:pPr>
            <a:r>
              <a:rPr b="1" lang="en"/>
              <a:t>What is the average time to ﬁll for a given requisition?</a:t>
            </a:r>
            <a:endParaRPr b="1"/>
          </a:p>
          <a:p>
            <a:pPr indent="0" lvl="0" marL="457200" rtl="0" algn="l">
              <a:spcBef>
                <a:spcPts val="600"/>
              </a:spcBef>
              <a:spcAft>
                <a:spcPts val="0"/>
              </a:spcAft>
              <a:buNone/>
            </a:pPr>
            <a:r>
              <a:t/>
            </a:r>
            <a:endParaRPr b="1"/>
          </a:p>
          <a:p>
            <a:pPr indent="-317500" lvl="0" marL="457200" rtl="0" algn="l">
              <a:spcBef>
                <a:spcPts val="600"/>
              </a:spcBef>
              <a:spcAft>
                <a:spcPts val="0"/>
              </a:spcAft>
              <a:buSzPts val="1400"/>
              <a:buChar char="●"/>
            </a:pPr>
            <a:r>
              <a:rPr b="1" lang="en"/>
              <a:t>Variables</a:t>
            </a:r>
            <a:endParaRPr b="1"/>
          </a:p>
          <a:p>
            <a:pPr indent="-326390" lvl="1" marL="914400" rtl="0" algn="l">
              <a:spcBef>
                <a:spcPts val="0"/>
              </a:spcBef>
              <a:spcAft>
                <a:spcPts val="0"/>
              </a:spcAft>
              <a:buSzPts val="1540"/>
              <a:buChar char="○"/>
            </a:pPr>
            <a:r>
              <a:rPr lang="en"/>
              <a:t>Requisition - Job Title</a:t>
            </a:r>
            <a:endParaRPr/>
          </a:p>
          <a:p>
            <a:pPr indent="-326390" lvl="1" marL="914400" rtl="0" algn="l">
              <a:spcBef>
                <a:spcPts val="0"/>
              </a:spcBef>
              <a:spcAft>
                <a:spcPts val="0"/>
              </a:spcAft>
              <a:buSzPts val="1540"/>
              <a:buChar char="○"/>
            </a:pPr>
            <a:r>
              <a:rPr lang="en"/>
              <a:t>Requisition - Open Date</a:t>
            </a:r>
            <a:endParaRPr/>
          </a:p>
          <a:p>
            <a:pPr indent="-326390" lvl="1" marL="914400" rtl="0" algn="l">
              <a:spcBef>
                <a:spcPts val="0"/>
              </a:spcBef>
              <a:spcAft>
                <a:spcPts val="0"/>
              </a:spcAft>
              <a:buSzPts val="1540"/>
              <a:buChar char="○"/>
            </a:pPr>
            <a:r>
              <a:rPr lang="en"/>
              <a:t>Requisition - Close Date</a:t>
            </a:r>
            <a:endParaRPr/>
          </a:p>
          <a:p>
            <a:pPr indent="-326390" lvl="1" marL="914400" rtl="0" algn="l">
              <a:spcBef>
                <a:spcPts val="0"/>
              </a:spcBef>
              <a:spcAft>
                <a:spcPts val="0"/>
              </a:spcAft>
              <a:buSzPts val="1540"/>
              <a:buChar char="○"/>
            </a:pPr>
            <a:r>
              <a:rPr lang="en"/>
              <a:t>Requisition - Location</a:t>
            </a:r>
            <a:endParaRPr/>
          </a:p>
          <a:p>
            <a:pPr indent="-326390" lvl="1" marL="914400" rtl="0" algn="l">
              <a:spcBef>
                <a:spcPts val="0"/>
              </a:spcBef>
              <a:spcAft>
                <a:spcPts val="0"/>
              </a:spcAft>
              <a:buSzPts val="1540"/>
              <a:buChar char="○"/>
            </a:pPr>
            <a:r>
              <a:rPr lang="en"/>
              <a:t>Applicant - Date Applied</a:t>
            </a:r>
            <a:endParaRPr/>
          </a:p>
          <a:p>
            <a:pPr indent="-326390" lvl="1" marL="914400" rtl="0" algn="l">
              <a:spcBef>
                <a:spcPts val="0"/>
              </a:spcBef>
              <a:spcAft>
                <a:spcPts val="0"/>
              </a:spcAft>
              <a:buSzPts val="1540"/>
              <a:buChar char="○"/>
            </a:pPr>
            <a:r>
              <a:rPr lang="en"/>
              <a:t>Employee - Hire Date</a:t>
            </a:r>
            <a:endParaRPr/>
          </a:p>
          <a:p>
            <a:pPr indent="0" lvl="0" marL="914400" rtl="0" algn="l">
              <a:spcBef>
                <a:spcPts val="600"/>
              </a:spcBef>
              <a:spcAft>
                <a:spcPts val="0"/>
              </a:spcAft>
              <a:buNone/>
            </a:pPr>
            <a:r>
              <a:t/>
            </a:r>
            <a:endParaRPr/>
          </a:p>
          <a:p>
            <a:pPr indent="-317500" lvl="0" marL="457200" rtl="0" algn="l">
              <a:spcBef>
                <a:spcPts val="600"/>
              </a:spcBef>
              <a:spcAft>
                <a:spcPts val="0"/>
              </a:spcAft>
              <a:buSzPts val="1400"/>
              <a:buChar char="●"/>
            </a:pPr>
            <a:r>
              <a:rPr b="1" lang="en"/>
              <a:t>Methods</a:t>
            </a:r>
            <a:endParaRPr/>
          </a:p>
          <a:p>
            <a:pPr indent="-317500" lvl="1" marL="914400" rtl="0" algn="l">
              <a:spcBef>
                <a:spcPts val="0"/>
              </a:spcBef>
              <a:spcAft>
                <a:spcPts val="0"/>
              </a:spcAft>
              <a:buSzPts val="1400"/>
              <a:buFont typeface="Open Sans"/>
              <a:buChar char="○"/>
            </a:pPr>
            <a:r>
              <a:rPr lang="en"/>
              <a:t>For each hired applicant of a given requisition, calculate: Time to Fill = Hire Date - Application Date</a:t>
            </a:r>
            <a:endParaRPr/>
          </a:p>
          <a:p>
            <a:pPr indent="-317500" lvl="1" marL="914400" rtl="0" algn="l">
              <a:spcBef>
                <a:spcPts val="0"/>
              </a:spcBef>
              <a:spcAft>
                <a:spcPts val="0"/>
              </a:spcAft>
              <a:buSzPts val="1400"/>
              <a:buFont typeface="Open Sans"/>
              <a:buChar char="○"/>
            </a:pPr>
            <a:r>
              <a:rPr lang="en"/>
              <a:t>Compute monthly average time to fill to detect seasonality, positions that take longer to fill</a:t>
            </a:r>
            <a:endParaRPr/>
          </a:p>
          <a:p>
            <a:pPr indent="-326389" lvl="2" marL="1371600" rtl="0" algn="l">
              <a:spcBef>
                <a:spcPts val="0"/>
              </a:spcBef>
              <a:spcAft>
                <a:spcPts val="0"/>
              </a:spcAft>
              <a:buSzPts val="1540"/>
              <a:buChar char="■"/>
            </a:pPr>
            <a:r>
              <a:rPr lang="en"/>
              <a:t>Can do this across geographic region, departments, job families, shift types</a:t>
            </a:r>
            <a:endParaRPr/>
          </a:p>
        </p:txBody>
      </p:sp>
      <p:sp>
        <p:nvSpPr>
          <p:cNvPr id="300" name="Google Shape;300;p36"/>
          <p:cNvSpPr txBox="1"/>
          <p:nvPr>
            <p:ph idx="12" type="sldNum"/>
          </p:nvPr>
        </p:nvSpPr>
        <p:spPr>
          <a:xfrm>
            <a:off x="7363977" y="4468076"/>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7"/>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Discussion:</a:t>
            </a:r>
            <a:endParaRPr/>
          </a:p>
        </p:txBody>
      </p:sp>
      <p:sp>
        <p:nvSpPr>
          <p:cNvPr id="306" name="Google Shape;306;p37"/>
          <p:cNvSpPr txBox="1"/>
          <p:nvPr>
            <p:ph idx="1" type="body"/>
          </p:nvPr>
        </p:nvSpPr>
        <p:spPr>
          <a:xfrm>
            <a:off x="251200" y="1225225"/>
            <a:ext cx="8520600" cy="3354000"/>
          </a:xfrm>
          <a:prstGeom prst="rect">
            <a:avLst/>
          </a:prstGeom>
        </p:spPr>
        <p:txBody>
          <a:bodyPr anchorCtr="0" anchor="t" bIns="45700" lIns="91425" spcFirstLastPara="1" rIns="91425" wrap="square" tIns="45700">
            <a:noAutofit/>
          </a:bodyPr>
          <a:lstStyle/>
          <a:p>
            <a:pPr indent="-317500" lvl="0" marL="457200" rtl="0" algn="l">
              <a:spcBef>
                <a:spcPts val="600"/>
              </a:spcBef>
              <a:spcAft>
                <a:spcPts val="0"/>
              </a:spcAft>
              <a:buSzPts val="1400"/>
              <a:buChar char="●"/>
            </a:pPr>
            <a:r>
              <a:rPr b="1" lang="en"/>
              <a:t>Merged Data Findings</a:t>
            </a:r>
            <a:endParaRPr b="1"/>
          </a:p>
          <a:p>
            <a:pPr indent="-326390" lvl="1" marL="914400" rtl="0" algn="l">
              <a:spcBef>
                <a:spcPts val="0"/>
              </a:spcBef>
              <a:spcAft>
                <a:spcPts val="0"/>
              </a:spcAft>
              <a:buSzPts val="1540"/>
              <a:buChar char="○"/>
            </a:pPr>
            <a:r>
              <a:rPr lang="en"/>
              <a:t>Most frequent disposition of applicants: ‘</a:t>
            </a:r>
            <a:r>
              <a:rPr i="1" lang="en"/>
              <a:t>Incomplete’</a:t>
            </a:r>
            <a:r>
              <a:rPr lang="en"/>
              <a:t>, ‘</a:t>
            </a:r>
            <a:r>
              <a:rPr i="1" lang="en"/>
              <a:t>Withdrawn’</a:t>
            </a:r>
            <a:r>
              <a:rPr lang="en"/>
              <a:t> </a:t>
            </a:r>
            <a:endParaRPr/>
          </a:p>
          <a:p>
            <a:pPr indent="-317500" lvl="1" marL="914400" rtl="0" algn="l">
              <a:spcBef>
                <a:spcPts val="0"/>
              </a:spcBef>
              <a:spcAft>
                <a:spcPts val="0"/>
              </a:spcAft>
              <a:buSzPts val="1400"/>
              <a:buFont typeface="Open Sans"/>
              <a:buChar char="○"/>
            </a:pPr>
            <a:r>
              <a:rPr lang="en">
                <a:highlight>
                  <a:srgbClr val="FFFFFF"/>
                </a:highlight>
              </a:rPr>
              <a:t>Warehouse associates stay less than 6 months more frequently than driver associates</a:t>
            </a:r>
            <a:endParaRPr>
              <a:highlight>
                <a:srgbClr val="FFFFFF"/>
              </a:highlight>
            </a:endParaRPr>
          </a:p>
          <a:p>
            <a:pPr indent="0" lvl="0" marL="914400" rtl="0" algn="l">
              <a:spcBef>
                <a:spcPts val="600"/>
              </a:spcBef>
              <a:spcAft>
                <a:spcPts val="0"/>
              </a:spcAft>
              <a:buNone/>
            </a:pPr>
            <a:r>
              <a:t/>
            </a:r>
            <a:endParaRPr/>
          </a:p>
          <a:p>
            <a:pPr indent="-317500" lvl="0" marL="457200" rtl="0" algn="l">
              <a:spcBef>
                <a:spcPts val="600"/>
              </a:spcBef>
              <a:spcAft>
                <a:spcPts val="0"/>
              </a:spcAft>
              <a:buSzPts val="1400"/>
              <a:buChar char="●"/>
            </a:pPr>
            <a:r>
              <a:rPr b="1" lang="en"/>
              <a:t>Roadmap</a:t>
            </a:r>
            <a:endParaRPr b="1"/>
          </a:p>
          <a:p>
            <a:pPr indent="-326390" lvl="1" marL="914400" rtl="0" algn="l">
              <a:spcBef>
                <a:spcPts val="0"/>
              </a:spcBef>
              <a:spcAft>
                <a:spcPts val="0"/>
              </a:spcAft>
              <a:buSzPts val="1540"/>
              <a:buChar char="○"/>
            </a:pPr>
            <a:r>
              <a:rPr lang="en" u="sng"/>
              <a:t>Recruitment Pipeline:</a:t>
            </a:r>
            <a:r>
              <a:rPr lang="en"/>
              <a:t> </a:t>
            </a:r>
            <a:r>
              <a:rPr lang="en"/>
              <a:t>Awareness &amp; Interest → Application &amp; Interview → Hiring</a:t>
            </a:r>
            <a:endParaRPr/>
          </a:p>
          <a:p>
            <a:pPr indent="-326389" lvl="2" marL="1371600" rtl="0" algn="l">
              <a:spcBef>
                <a:spcPts val="0"/>
              </a:spcBef>
              <a:spcAft>
                <a:spcPts val="0"/>
              </a:spcAft>
              <a:buSzPts val="1540"/>
              <a:buChar char="■"/>
            </a:pPr>
            <a:r>
              <a:rPr lang="en"/>
              <a:t>Categorized recruitment metrics according to the stage of the process</a:t>
            </a:r>
            <a:endParaRPr/>
          </a:p>
          <a:p>
            <a:pPr indent="-326390" lvl="1" marL="914400" rtl="0" algn="l">
              <a:spcBef>
                <a:spcPts val="0"/>
              </a:spcBef>
              <a:spcAft>
                <a:spcPts val="0"/>
              </a:spcAft>
              <a:buSzPts val="1540"/>
              <a:buChar char="○"/>
            </a:pPr>
            <a:r>
              <a:rPr lang="en"/>
              <a:t>Benchmark Key Performance Indicators (KPIs) in recruitment analytics </a:t>
            </a:r>
            <a:endParaRPr/>
          </a:p>
          <a:p>
            <a:pPr indent="-326389" lvl="2" marL="1371600" rtl="0" algn="l">
              <a:spcBef>
                <a:spcPts val="0"/>
              </a:spcBef>
              <a:spcAft>
                <a:spcPts val="0"/>
              </a:spcAft>
              <a:buSzPts val="1540"/>
              <a:buChar char="■"/>
            </a:pPr>
            <a:r>
              <a:rPr lang="en"/>
              <a:t>D</a:t>
            </a:r>
            <a:r>
              <a:rPr lang="en"/>
              <a:t>etect unusual patterns or unfavorable trends in the recruitment process</a:t>
            </a:r>
            <a:endParaRPr/>
          </a:p>
          <a:p>
            <a:pPr indent="-326389" lvl="2" marL="1371600" rtl="0" algn="l">
              <a:spcBef>
                <a:spcPts val="0"/>
              </a:spcBef>
              <a:spcAft>
                <a:spcPts val="0"/>
              </a:spcAft>
              <a:buSzPts val="1540"/>
              <a:buChar char="■"/>
            </a:pPr>
            <a:r>
              <a:rPr lang="en"/>
              <a:t>Detect predictive patterns and areas of strength</a:t>
            </a:r>
            <a:endParaRPr/>
          </a:p>
        </p:txBody>
      </p:sp>
      <p:sp>
        <p:nvSpPr>
          <p:cNvPr id="307" name="Google Shape;307;p37"/>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08" name="Google Shape;308;p37"/>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8"/>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Future Work:</a:t>
            </a:r>
            <a:endParaRPr/>
          </a:p>
        </p:txBody>
      </p:sp>
      <p:sp>
        <p:nvSpPr>
          <p:cNvPr id="314" name="Google Shape;314;p38"/>
          <p:cNvSpPr txBox="1"/>
          <p:nvPr>
            <p:ph idx="1" type="body"/>
          </p:nvPr>
        </p:nvSpPr>
        <p:spPr>
          <a:xfrm>
            <a:off x="251200" y="1225225"/>
            <a:ext cx="8520600" cy="3354000"/>
          </a:xfrm>
          <a:prstGeom prst="rect">
            <a:avLst/>
          </a:prstGeom>
        </p:spPr>
        <p:txBody>
          <a:bodyPr anchorCtr="0" anchor="t" bIns="45700" lIns="91425" spcFirstLastPara="1" rIns="91425" wrap="square" tIns="45700">
            <a:noAutofit/>
          </a:bodyPr>
          <a:lstStyle/>
          <a:p>
            <a:pPr indent="-317500" lvl="0" marL="457200" rtl="0" algn="l">
              <a:spcBef>
                <a:spcPts val="600"/>
              </a:spcBef>
              <a:spcAft>
                <a:spcPts val="0"/>
              </a:spcAft>
              <a:buSzPts val="1400"/>
              <a:buChar char="●"/>
            </a:pPr>
            <a:r>
              <a:rPr b="1" lang="en"/>
              <a:t>Hypothesis about increasing competition from other industries</a:t>
            </a:r>
            <a:endParaRPr b="1"/>
          </a:p>
          <a:p>
            <a:pPr indent="-326390" lvl="1" marL="914400" rtl="0" algn="l">
              <a:spcBef>
                <a:spcPts val="0"/>
              </a:spcBef>
              <a:spcAft>
                <a:spcPts val="0"/>
              </a:spcAft>
              <a:buSzPts val="1540"/>
              <a:buChar char="○"/>
            </a:pPr>
            <a:r>
              <a:rPr lang="en"/>
              <a:t>Insufficient data to validate hypothesis</a:t>
            </a:r>
            <a:endParaRPr/>
          </a:p>
          <a:p>
            <a:pPr indent="-326390" lvl="1" marL="914400" rtl="0" algn="l">
              <a:spcBef>
                <a:spcPts val="0"/>
              </a:spcBef>
              <a:spcAft>
                <a:spcPts val="0"/>
              </a:spcAft>
              <a:buSzPts val="1540"/>
              <a:buChar char="○"/>
            </a:pPr>
            <a:r>
              <a:rPr lang="en"/>
              <a:t>Roadmap recommends tracking candidate experience and previous employment experience</a:t>
            </a:r>
            <a:endParaRPr/>
          </a:p>
          <a:p>
            <a:pPr indent="0" lvl="0" marL="914400" rtl="0" algn="l">
              <a:spcBef>
                <a:spcPts val="600"/>
              </a:spcBef>
              <a:spcAft>
                <a:spcPts val="0"/>
              </a:spcAft>
              <a:buNone/>
            </a:pPr>
            <a:r>
              <a:t/>
            </a:r>
            <a:endParaRPr/>
          </a:p>
          <a:p>
            <a:pPr indent="-317500" lvl="0" marL="457200" rtl="0" algn="l">
              <a:spcBef>
                <a:spcPts val="600"/>
              </a:spcBef>
              <a:spcAft>
                <a:spcPts val="0"/>
              </a:spcAft>
              <a:buSzPts val="1400"/>
              <a:buChar char="●"/>
            </a:pPr>
            <a:r>
              <a:rPr b="1" lang="en"/>
              <a:t>Public Data</a:t>
            </a:r>
            <a:endParaRPr b="1"/>
          </a:p>
          <a:p>
            <a:pPr indent="-326390" lvl="1" marL="914400" rtl="0" algn="l">
              <a:spcBef>
                <a:spcPts val="0"/>
              </a:spcBef>
              <a:spcAft>
                <a:spcPts val="0"/>
              </a:spcAft>
              <a:buSzPts val="1540"/>
              <a:buChar char="○"/>
            </a:pPr>
            <a:r>
              <a:rPr lang="en"/>
              <a:t>Aggregate data </a:t>
            </a:r>
            <a:r>
              <a:rPr lang="en"/>
              <a:t>from</a:t>
            </a:r>
            <a:r>
              <a:rPr lang="en"/>
              <a:t> BL</a:t>
            </a:r>
            <a:r>
              <a:rPr lang="en"/>
              <a:t>S and </a:t>
            </a:r>
            <a:r>
              <a:rPr lang="en">
                <a:solidFill>
                  <a:srgbClr val="202124"/>
                </a:solidFill>
                <a:highlight>
                  <a:srgbClr val="FFFFFF"/>
                </a:highlight>
              </a:rPr>
              <a:t>Occupational Information Network (O*NET) to benchmark employment and occupational statistics and geographic trends. </a:t>
            </a:r>
            <a:endParaRPr>
              <a:solidFill>
                <a:srgbClr val="202124"/>
              </a:solidFill>
              <a:highlight>
                <a:srgbClr val="FFFFFF"/>
              </a:highlight>
            </a:endParaRPr>
          </a:p>
          <a:p>
            <a:pPr indent="0" lvl="0" marL="914400" rtl="0" algn="l">
              <a:spcBef>
                <a:spcPts val="600"/>
              </a:spcBef>
              <a:spcAft>
                <a:spcPts val="0"/>
              </a:spcAft>
              <a:buNone/>
            </a:pPr>
            <a:r>
              <a:t/>
            </a:r>
            <a:endParaRPr>
              <a:solidFill>
                <a:srgbClr val="202124"/>
              </a:solidFill>
              <a:highlight>
                <a:srgbClr val="FFFFFF"/>
              </a:highlight>
            </a:endParaRPr>
          </a:p>
          <a:p>
            <a:pPr indent="-317500" lvl="0" marL="457200" rtl="0" algn="l">
              <a:spcBef>
                <a:spcPts val="600"/>
              </a:spcBef>
              <a:spcAft>
                <a:spcPts val="0"/>
              </a:spcAft>
              <a:buSzPts val="1400"/>
              <a:buChar char="●"/>
            </a:pPr>
            <a:r>
              <a:rPr b="1" lang="en"/>
              <a:t>Collect W</a:t>
            </a:r>
            <a:r>
              <a:rPr b="1" lang="en"/>
              <a:t>eb-analytics data</a:t>
            </a:r>
            <a:endParaRPr b="1"/>
          </a:p>
          <a:p>
            <a:pPr indent="-326390" lvl="1" marL="914400" rtl="0" algn="l">
              <a:spcBef>
                <a:spcPts val="0"/>
              </a:spcBef>
              <a:spcAft>
                <a:spcPts val="0"/>
              </a:spcAft>
              <a:buSzPts val="1540"/>
              <a:buChar char="○"/>
            </a:pPr>
            <a:r>
              <a:rPr lang="en"/>
              <a:t>Determine metrics that will help companies learn about a potential applicant’s digital footprint	</a:t>
            </a:r>
            <a:endParaRPr/>
          </a:p>
          <a:p>
            <a:pPr indent="0" lvl="0" marL="0" rtl="0" algn="l">
              <a:lnSpc>
                <a:spcPct val="150000"/>
              </a:lnSpc>
              <a:spcBef>
                <a:spcPts val="0"/>
              </a:spcBef>
              <a:spcAft>
                <a:spcPts val="0"/>
              </a:spcAft>
              <a:buNone/>
            </a:pPr>
            <a:r>
              <a:t/>
            </a:r>
            <a:endParaRPr/>
          </a:p>
          <a:p>
            <a:pPr indent="0" lvl="0" marL="0" rtl="0" algn="l">
              <a:spcBef>
                <a:spcPts val="600"/>
              </a:spcBef>
              <a:spcAft>
                <a:spcPts val="0"/>
              </a:spcAft>
              <a:buNone/>
            </a:pPr>
            <a:r>
              <a:t/>
            </a:r>
            <a:endParaRPr b="1"/>
          </a:p>
          <a:p>
            <a:pPr indent="0" lvl="0" marL="457200" rtl="0" algn="l">
              <a:spcBef>
                <a:spcPts val="600"/>
              </a:spcBef>
              <a:spcAft>
                <a:spcPts val="0"/>
              </a:spcAft>
              <a:buNone/>
            </a:pPr>
            <a:r>
              <a:rPr lang="en"/>
              <a:t> </a:t>
            </a:r>
            <a:endParaRPr/>
          </a:p>
        </p:txBody>
      </p:sp>
      <p:sp>
        <p:nvSpPr>
          <p:cNvPr id="315" name="Google Shape;315;p38"/>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16" name="Google Shape;316;p38"/>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Agenda:</a:t>
            </a:r>
            <a:endParaRPr/>
          </a:p>
        </p:txBody>
      </p:sp>
      <p:sp>
        <p:nvSpPr>
          <p:cNvPr id="106" name="Google Shape;106;p21"/>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graphicFrame>
        <p:nvGraphicFramePr>
          <p:cNvPr id="107" name="Google Shape;107;p21"/>
          <p:cNvGraphicFramePr/>
          <p:nvPr/>
        </p:nvGraphicFramePr>
        <p:xfrm>
          <a:off x="926813" y="1081074"/>
          <a:ext cx="3000000" cy="3000000"/>
        </p:xfrm>
        <a:graphic>
          <a:graphicData uri="http://schemas.openxmlformats.org/drawingml/2006/table">
            <a:tbl>
              <a:tblPr bandRow="1" firstRow="1">
                <a:noFill/>
                <a:tableStyleId>{ECB8B09B-D380-4476-937B-48BFDF608E3D}</a:tableStyleId>
              </a:tblPr>
              <a:tblGrid>
                <a:gridCol w="5424650"/>
                <a:gridCol w="899625"/>
              </a:tblGrid>
              <a:tr h="388900">
                <a:tc>
                  <a:txBody>
                    <a:bodyPr/>
                    <a:lstStyle/>
                    <a:p>
                      <a:pPr indent="0" lvl="0" marL="0" marR="0" rtl="0" algn="l">
                        <a:spcBef>
                          <a:spcPts val="0"/>
                        </a:spcBef>
                        <a:spcAft>
                          <a:spcPts val="0"/>
                        </a:spcAft>
                        <a:buNone/>
                      </a:pPr>
                      <a:r>
                        <a:rPr lang="en" u="none" cap="none" strike="noStrike">
                          <a:latin typeface="Open Sans"/>
                          <a:ea typeface="Open Sans"/>
                          <a:cs typeface="Open Sans"/>
                          <a:sym typeface="Open Sans"/>
                        </a:rPr>
                        <a:t>Topic</a:t>
                      </a:r>
                      <a:endParaRPr>
                        <a:latin typeface="Open Sans"/>
                        <a:ea typeface="Open Sans"/>
                        <a:cs typeface="Open Sans"/>
                        <a:sym typeface="Open Sans"/>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a:txBody>
                    <a:bodyPr/>
                    <a:lstStyle/>
                    <a:p>
                      <a:pPr indent="0" lvl="0" marL="0" rtl="0" algn="l">
                        <a:spcBef>
                          <a:spcPts val="0"/>
                        </a:spcBef>
                        <a:spcAft>
                          <a:spcPts val="0"/>
                        </a:spcAft>
                        <a:buClr>
                          <a:schemeClr val="dk1"/>
                        </a:buClr>
                        <a:buFont typeface="Arial"/>
                        <a:buNone/>
                      </a:pPr>
                      <a:r>
                        <a:rPr lang="en">
                          <a:solidFill>
                            <a:schemeClr val="lt1"/>
                          </a:solidFill>
                          <a:latin typeface="Open Sans"/>
                          <a:ea typeface="Open Sans"/>
                          <a:cs typeface="Open Sans"/>
                          <a:sym typeface="Open Sans"/>
                        </a:rPr>
                        <a:t>Slide(s)</a:t>
                      </a:r>
                      <a:endParaRPr u="none" cap="none" strike="noStrike">
                        <a:latin typeface="Open Sans"/>
                        <a:ea typeface="Open Sans"/>
                        <a:cs typeface="Open Sans"/>
                        <a:sym typeface="Open Sans"/>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r>
              <a:tr h="454775">
                <a:tc>
                  <a:txBody>
                    <a:bodyPr/>
                    <a:lstStyle/>
                    <a:p>
                      <a:pPr indent="0" lvl="0" marL="0" marR="0" rtl="0" algn="l">
                        <a:spcBef>
                          <a:spcPts val="0"/>
                        </a:spcBef>
                        <a:spcAft>
                          <a:spcPts val="0"/>
                        </a:spcAft>
                        <a:buNone/>
                      </a:pPr>
                      <a:r>
                        <a:rPr lang="en">
                          <a:latin typeface="Open Sans"/>
                          <a:ea typeface="Open Sans"/>
                          <a:cs typeface="Open Sans"/>
                          <a:sym typeface="Open Sans"/>
                        </a:rPr>
                        <a:t>Executive Summary</a:t>
                      </a:r>
                      <a:endParaRPr>
                        <a:latin typeface="Open Sans"/>
                        <a:ea typeface="Open Sans"/>
                        <a:cs typeface="Open Sans"/>
                        <a:sym typeface="Open Sans"/>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a:latin typeface="Open Sans"/>
                          <a:ea typeface="Open Sans"/>
                          <a:cs typeface="Open Sans"/>
                          <a:sym typeface="Open Sans"/>
                        </a:rPr>
                        <a:t>4</a:t>
                      </a:r>
                      <a:endParaRPr>
                        <a:latin typeface="Open Sans"/>
                        <a:ea typeface="Open Sans"/>
                        <a:cs typeface="Open Sans"/>
                        <a:sym typeface="Open Sans"/>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54775">
                <a:tc>
                  <a:txBody>
                    <a:bodyPr/>
                    <a:lstStyle/>
                    <a:p>
                      <a:pPr indent="0" lvl="0" marL="0" rtl="0" algn="l">
                        <a:spcBef>
                          <a:spcPts val="0"/>
                        </a:spcBef>
                        <a:spcAft>
                          <a:spcPts val="0"/>
                        </a:spcAft>
                        <a:buNone/>
                      </a:pPr>
                      <a:r>
                        <a:rPr lang="en">
                          <a:latin typeface="Open Sans"/>
                          <a:ea typeface="Open Sans"/>
                          <a:cs typeface="Open Sans"/>
                          <a:sym typeface="Open Sans"/>
                        </a:rPr>
                        <a:t>Introduction</a:t>
                      </a:r>
                      <a:endParaRPr>
                        <a:latin typeface="Open Sans"/>
                        <a:ea typeface="Open Sans"/>
                        <a:cs typeface="Open Sans"/>
                        <a:sym typeface="Open Sans"/>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54775">
                <a:tc>
                  <a:txBody>
                    <a:bodyPr/>
                    <a:lstStyle/>
                    <a:p>
                      <a:pPr indent="0" lvl="0" marL="0" rtl="0" algn="l">
                        <a:spcBef>
                          <a:spcPts val="0"/>
                        </a:spcBef>
                        <a:spcAft>
                          <a:spcPts val="0"/>
                        </a:spcAft>
                        <a:buNone/>
                      </a:pPr>
                      <a:r>
                        <a:rPr lang="en">
                          <a:latin typeface="Open Sans"/>
                          <a:ea typeface="Open Sans"/>
                          <a:cs typeface="Open Sans"/>
                          <a:sym typeface="Open Sans"/>
                        </a:rPr>
                        <a:t>Data &amp; </a:t>
                      </a:r>
                      <a:r>
                        <a:rPr lang="en">
                          <a:latin typeface="Open Sans"/>
                          <a:ea typeface="Open Sans"/>
                          <a:cs typeface="Open Sans"/>
                          <a:sym typeface="Open Sans"/>
                        </a:rPr>
                        <a:t>Methods</a:t>
                      </a:r>
                      <a:endParaRPr>
                        <a:latin typeface="Open Sans"/>
                        <a:ea typeface="Open Sans"/>
                        <a:cs typeface="Open Sans"/>
                        <a:sym typeface="Open Sans"/>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a:latin typeface="Open Sans"/>
                          <a:ea typeface="Open Sans"/>
                          <a:cs typeface="Open Sans"/>
                          <a:sym typeface="Open Sans"/>
                        </a:rPr>
                        <a:t>6-7</a:t>
                      </a:r>
                      <a:endParaRPr>
                        <a:latin typeface="Open Sans"/>
                        <a:ea typeface="Open Sans"/>
                        <a:cs typeface="Open Sans"/>
                        <a:sym typeface="Open Sans"/>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54775">
                <a:tc>
                  <a:txBody>
                    <a:bodyPr/>
                    <a:lstStyle/>
                    <a:p>
                      <a:pPr indent="0" lvl="0" marL="0" rtl="0" algn="l">
                        <a:spcBef>
                          <a:spcPts val="0"/>
                        </a:spcBef>
                        <a:spcAft>
                          <a:spcPts val="0"/>
                        </a:spcAft>
                        <a:buNone/>
                      </a:pPr>
                      <a:r>
                        <a:rPr lang="en">
                          <a:latin typeface="Open Sans"/>
                          <a:ea typeface="Open Sans"/>
                          <a:cs typeface="Open Sans"/>
                          <a:sym typeface="Open Sans"/>
                        </a:rPr>
                        <a:t>Results</a:t>
                      </a:r>
                      <a:endParaRPr>
                        <a:latin typeface="Open Sans"/>
                        <a:ea typeface="Open Sans"/>
                        <a:cs typeface="Open Sans"/>
                        <a:sym typeface="Open Sans"/>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a:latin typeface="Open Sans"/>
                          <a:ea typeface="Open Sans"/>
                          <a:cs typeface="Open Sans"/>
                          <a:sym typeface="Open Sans"/>
                        </a:rPr>
                        <a:t>8</a:t>
                      </a:r>
                      <a:r>
                        <a:rPr lang="en">
                          <a:latin typeface="Open Sans"/>
                          <a:ea typeface="Open Sans"/>
                          <a:cs typeface="Open Sans"/>
                          <a:sym typeface="Open Sans"/>
                        </a:rPr>
                        <a:t>-12</a:t>
                      </a:r>
                      <a:endParaRPr>
                        <a:latin typeface="Open Sans"/>
                        <a:ea typeface="Open Sans"/>
                        <a:cs typeface="Open Sans"/>
                        <a:sym typeface="Open Sans"/>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54775">
                <a:tc>
                  <a:txBody>
                    <a:bodyPr/>
                    <a:lstStyle/>
                    <a:p>
                      <a:pPr indent="0" lvl="0" marL="0" rtl="0" algn="l">
                        <a:spcBef>
                          <a:spcPts val="0"/>
                        </a:spcBef>
                        <a:spcAft>
                          <a:spcPts val="0"/>
                        </a:spcAft>
                        <a:buNone/>
                      </a:pPr>
                      <a:r>
                        <a:rPr lang="en">
                          <a:latin typeface="Open Sans"/>
                          <a:ea typeface="Open Sans"/>
                          <a:cs typeface="Open Sans"/>
                          <a:sym typeface="Open Sans"/>
                        </a:rPr>
                        <a:t>Roadmap</a:t>
                      </a:r>
                      <a:endParaRPr>
                        <a:latin typeface="Open Sans"/>
                        <a:ea typeface="Open Sans"/>
                        <a:cs typeface="Open Sans"/>
                        <a:sym typeface="Open Sans"/>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a:latin typeface="Open Sans"/>
                          <a:ea typeface="Open Sans"/>
                          <a:cs typeface="Open Sans"/>
                          <a:sym typeface="Open Sans"/>
                        </a:rPr>
                        <a:t>13-17</a:t>
                      </a:r>
                      <a:endParaRPr>
                        <a:latin typeface="Open Sans"/>
                        <a:ea typeface="Open Sans"/>
                        <a:cs typeface="Open Sans"/>
                        <a:sym typeface="Open Sans"/>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54775">
                <a:tc>
                  <a:txBody>
                    <a:bodyPr/>
                    <a:lstStyle/>
                    <a:p>
                      <a:pPr indent="0" lvl="0" marL="0" rtl="0" algn="l">
                        <a:spcBef>
                          <a:spcPts val="0"/>
                        </a:spcBef>
                        <a:spcAft>
                          <a:spcPts val="0"/>
                        </a:spcAft>
                        <a:buNone/>
                      </a:pPr>
                      <a:r>
                        <a:rPr lang="en">
                          <a:latin typeface="Open Sans"/>
                          <a:ea typeface="Open Sans"/>
                          <a:cs typeface="Open Sans"/>
                          <a:sym typeface="Open Sans"/>
                        </a:rPr>
                        <a:t>Discussion &amp; Future Work</a:t>
                      </a:r>
                      <a:endParaRPr>
                        <a:latin typeface="Open Sans"/>
                        <a:ea typeface="Open Sans"/>
                        <a:cs typeface="Open Sans"/>
                        <a:sym typeface="Open Sans"/>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lang="en">
                          <a:latin typeface="Open Sans"/>
                          <a:ea typeface="Open Sans"/>
                          <a:cs typeface="Open Sans"/>
                          <a:sym typeface="Open Sans"/>
                        </a:rPr>
                        <a:t>18-19</a:t>
                      </a:r>
                      <a:endParaRPr>
                        <a:latin typeface="Open Sans"/>
                        <a:ea typeface="Open Sans"/>
                        <a:cs typeface="Open Sans"/>
                        <a:sym typeface="Open Sans"/>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9"/>
          <p:cNvSpPr txBox="1"/>
          <p:nvPr>
            <p:ph idx="1" type="body"/>
          </p:nvPr>
        </p:nvSpPr>
        <p:spPr>
          <a:xfrm>
            <a:off x="311700" y="1225225"/>
            <a:ext cx="8520600" cy="3354000"/>
          </a:xfrm>
          <a:prstGeom prst="rect">
            <a:avLst/>
          </a:prstGeom>
        </p:spPr>
        <p:txBody>
          <a:bodyPr anchorCtr="0" anchor="t" bIns="45700" lIns="91425" spcFirstLastPara="1" rIns="91425" wrap="square" tIns="45700">
            <a:noAutofit/>
          </a:bodyPr>
          <a:lstStyle/>
          <a:p>
            <a:pPr indent="0" lvl="0" marL="0" rtl="0" algn="ctr">
              <a:spcBef>
                <a:spcPts val="600"/>
              </a:spcBef>
              <a:spcAft>
                <a:spcPts val="0"/>
              </a:spcAft>
              <a:buNone/>
            </a:pPr>
            <a:r>
              <a:rPr b="1" lang="en" sz="4800"/>
              <a:t>Thank you</a:t>
            </a:r>
            <a:endParaRPr b="1" sz="4800"/>
          </a:p>
        </p:txBody>
      </p:sp>
      <p:sp>
        <p:nvSpPr>
          <p:cNvPr id="322" name="Google Shape;322;p39"/>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6" name="Shape 326"/>
        <p:cNvGrpSpPr/>
        <p:nvPr/>
      </p:nvGrpSpPr>
      <p:grpSpPr>
        <a:xfrm>
          <a:off x="0" y="0"/>
          <a:ext cx="0" cy="0"/>
          <a:chOff x="0" y="0"/>
          <a:chExt cx="0" cy="0"/>
        </a:xfrm>
      </p:grpSpPr>
      <p:sp>
        <p:nvSpPr>
          <p:cNvPr id="327" name="Google Shape;327;p40"/>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Appendix A - Interview Questions</a:t>
            </a:r>
            <a:endParaRPr/>
          </a:p>
        </p:txBody>
      </p:sp>
      <p:sp>
        <p:nvSpPr>
          <p:cNvPr id="328" name="Google Shape;328;p40"/>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29" name="Google Shape;329;p40"/>
          <p:cNvSpPr txBox="1"/>
          <p:nvPr/>
        </p:nvSpPr>
        <p:spPr>
          <a:xfrm>
            <a:off x="424400" y="1040825"/>
            <a:ext cx="8520600" cy="29631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1600"/>
              </a:spcBef>
              <a:spcAft>
                <a:spcPts val="0"/>
              </a:spcAft>
              <a:buClr>
                <a:srgbClr val="434343"/>
              </a:buClr>
              <a:buSzPts val="1500"/>
              <a:buAutoNum type="arabicPeriod"/>
            </a:pPr>
            <a:r>
              <a:rPr b="1" lang="en" sz="1500">
                <a:solidFill>
                  <a:srgbClr val="434343"/>
                </a:solidFill>
              </a:rPr>
              <a:t>Restate Our Understanding of the Problem</a:t>
            </a:r>
            <a:endParaRPr b="1" sz="1500">
              <a:solidFill>
                <a:srgbClr val="434343"/>
              </a:solidFill>
            </a:endParaRPr>
          </a:p>
          <a:p>
            <a:pPr indent="-304800" lvl="0" marL="457200" rtl="0" algn="l">
              <a:lnSpc>
                <a:spcPct val="150000"/>
              </a:lnSpc>
              <a:spcBef>
                <a:spcPts val="0"/>
              </a:spcBef>
              <a:spcAft>
                <a:spcPts val="0"/>
              </a:spcAft>
              <a:buClr>
                <a:schemeClr val="dk1"/>
              </a:buClr>
              <a:buSzPts val="1200"/>
              <a:buChar char="●"/>
            </a:pPr>
            <a:r>
              <a:rPr b="1" lang="en" sz="1200">
                <a:solidFill>
                  <a:schemeClr val="dk1"/>
                </a:solidFill>
              </a:rPr>
              <a:t>Our understanding</a:t>
            </a:r>
            <a:r>
              <a:rPr lang="en" sz="1200">
                <a:solidFill>
                  <a:schemeClr val="dk1"/>
                </a:solidFill>
              </a:rPr>
              <a:t> is that there are recruiting challenges in getting qualified candidates to keep up with your workforce demands in warehouse and truck driving jobs.</a:t>
            </a:r>
            <a:r>
              <a:rPr b="1" lang="en" sz="1200">
                <a:solidFill>
                  <a:schemeClr val="dk1"/>
                </a:solidFill>
              </a:rPr>
              <a:t> Can you tell me about your perspective on the challenge and how long it’s been a concern?</a:t>
            </a:r>
            <a:endParaRPr b="1" sz="1200">
              <a:solidFill>
                <a:schemeClr val="dk1"/>
              </a:solidFill>
            </a:endParaRPr>
          </a:p>
          <a:p>
            <a:pPr indent="-304800" lvl="0" marL="457200" rtl="0" algn="l">
              <a:lnSpc>
                <a:spcPct val="150000"/>
              </a:lnSpc>
              <a:spcBef>
                <a:spcPts val="0"/>
              </a:spcBef>
              <a:spcAft>
                <a:spcPts val="0"/>
              </a:spcAft>
              <a:buClr>
                <a:schemeClr val="dk1"/>
              </a:buClr>
              <a:buSzPts val="1200"/>
              <a:buFont typeface="Times New Roman"/>
              <a:buChar char="●"/>
            </a:pPr>
            <a:r>
              <a:rPr lang="en" sz="1200">
                <a:solidFill>
                  <a:schemeClr val="dk1"/>
                </a:solidFill>
              </a:rPr>
              <a:t>We also understand that competition for qualified candidates has been increasing, including from eCommerce companies.</a:t>
            </a:r>
            <a:r>
              <a:rPr b="1" lang="en" sz="1200">
                <a:solidFill>
                  <a:schemeClr val="dk1"/>
                </a:solidFill>
              </a:rPr>
              <a:t> Can you tell me about your perspective on the competition for workers?</a:t>
            </a:r>
            <a:endParaRPr sz="1200">
              <a:solidFill>
                <a:schemeClr val="dk1"/>
              </a:solidFill>
            </a:endParaRPr>
          </a:p>
          <a:p>
            <a:pPr indent="-304800" lvl="0" marL="457200" rtl="0" algn="l">
              <a:lnSpc>
                <a:spcPct val="150000"/>
              </a:lnSpc>
              <a:spcBef>
                <a:spcPts val="0"/>
              </a:spcBef>
              <a:spcAft>
                <a:spcPts val="0"/>
              </a:spcAft>
              <a:buClr>
                <a:schemeClr val="dk1"/>
              </a:buClr>
              <a:buSzPts val="1200"/>
              <a:buChar char="●"/>
            </a:pPr>
            <a:r>
              <a:rPr lang="en" sz="1200">
                <a:solidFill>
                  <a:schemeClr val="dk1"/>
                </a:solidFill>
              </a:rPr>
              <a:t>How do you think this problem has been affected by the </a:t>
            </a:r>
            <a:r>
              <a:rPr b="1" lang="en" sz="1200">
                <a:solidFill>
                  <a:schemeClr val="dk1"/>
                </a:solidFill>
              </a:rPr>
              <a:t>pandemic</a:t>
            </a:r>
            <a:r>
              <a:rPr lang="en" sz="1200">
                <a:solidFill>
                  <a:schemeClr val="dk1"/>
                </a:solidFill>
              </a:rPr>
              <a:t>? Do you see this problem continuing post-pandemic?  </a:t>
            </a:r>
            <a:endParaRPr sz="12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3" name="Shape 333"/>
        <p:cNvGrpSpPr/>
        <p:nvPr/>
      </p:nvGrpSpPr>
      <p:grpSpPr>
        <a:xfrm>
          <a:off x="0" y="0"/>
          <a:ext cx="0" cy="0"/>
          <a:chOff x="0" y="0"/>
          <a:chExt cx="0" cy="0"/>
        </a:xfrm>
      </p:grpSpPr>
      <p:sp>
        <p:nvSpPr>
          <p:cNvPr id="334" name="Google Shape;334;p41"/>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Appendix A - Interview Questions</a:t>
            </a:r>
            <a:endParaRPr/>
          </a:p>
        </p:txBody>
      </p:sp>
      <p:sp>
        <p:nvSpPr>
          <p:cNvPr id="335" name="Google Shape;335;p41"/>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36" name="Google Shape;336;p41"/>
          <p:cNvSpPr txBox="1"/>
          <p:nvPr/>
        </p:nvSpPr>
        <p:spPr>
          <a:xfrm>
            <a:off x="424400" y="1040825"/>
            <a:ext cx="8520600" cy="2460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1600"/>
              </a:spcBef>
              <a:spcAft>
                <a:spcPts val="0"/>
              </a:spcAft>
              <a:buNone/>
            </a:pPr>
            <a:r>
              <a:rPr b="1" lang="en" sz="1500">
                <a:solidFill>
                  <a:srgbClr val="434343"/>
                </a:solidFill>
              </a:rPr>
              <a:t>  2.	</a:t>
            </a:r>
            <a:r>
              <a:rPr b="1" lang="en" sz="1500">
                <a:solidFill>
                  <a:srgbClr val="434343"/>
                </a:solidFill>
              </a:rPr>
              <a:t>Problem Diagnostics</a:t>
            </a:r>
            <a:endParaRPr sz="1100">
              <a:solidFill>
                <a:schemeClr val="dk1"/>
              </a:solidFill>
            </a:endParaRPr>
          </a:p>
          <a:p>
            <a:pPr indent="-304800" lvl="0" marL="457200" rtl="0" algn="l">
              <a:lnSpc>
                <a:spcPct val="150000"/>
              </a:lnSpc>
              <a:spcBef>
                <a:spcPts val="400"/>
              </a:spcBef>
              <a:spcAft>
                <a:spcPts val="0"/>
              </a:spcAft>
              <a:buClr>
                <a:schemeClr val="dk1"/>
              </a:buClr>
              <a:buSzPts val="1200"/>
              <a:buChar char="●"/>
            </a:pPr>
            <a:r>
              <a:rPr lang="en" sz="1200">
                <a:solidFill>
                  <a:schemeClr val="dk1"/>
                </a:solidFill>
              </a:rPr>
              <a:t>Are you</a:t>
            </a:r>
            <a:r>
              <a:rPr b="1" lang="en" sz="1200">
                <a:solidFill>
                  <a:schemeClr val="dk1"/>
                </a:solidFill>
              </a:rPr>
              <a:t> content with the candidates</a:t>
            </a:r>
            <a:r>
              <a:rPr lang="en" sz="1200">
                <a:solidFill>
                  <a:schemeClr val="dk1"/>
                </a:solidFill>
              </a:rPr>
              <a:t> that you do accept into the jobs?</a:t>
            </a:r>
            <a:endParaRPr sz="1200">
              <a:solidFill>
                <a:schemeClr val="dk1"/>
              </a:solidFill>
            </a:endParaRPr>
          </a:p>
          <a:p>
            <a:pPr indent="-304800" lvl="0" marL="457200" rtl="0" algn="l">
              <a:lnSpc>
                <a:spcPct val="150000"/>
              </a:lnSpc>
              <a:spcBef>
                <a:spcPts val="0"/>
              </a:spcBef>
              <a:spcAft>
                <a:spcPts val="0"/>
              </a:spcAft>
              <a:buClr>
                <a:schemeClr val="dk1"/>
              </a:buClr>
              <a:buSzPts val="1200"/>
              <a:buChar char="●"/>
            </a:pPr>
            <a:r>
              <a:rPr lang="en" sz="1200">
                <a:solidFill>
                  <a:schemeClr val="dk1"/>
                </a:solidFill>
              </a:rPr>
              <a:t>What are some </a:t>
            </a:r>
            <a:r>
              <a:rPr b="1" lang="en" sz="1200">
                <a:solidFill>
                  <a:schemeClr val="dk1"/>
                </a:solidFill>
              </a:rPr>
              <a:t>growth opportunities</a:t>
            </a:r>
            <a:r>
              <a:rPr lang="en" sz="1200">
                <a:solidFill>
                  <a:schemeClr val="dk1"/>
                </a:solidFill>
              </a:rPr>
              <a:t> for these jobs? What are their career paths forward?</a:t>
            </a:r>
            <a:endParaRPr sz="1200">
              <a:solidFill>
                <a:schemeClr val="dk1"/>
              </a:solidFill>
            </a:endParaRPr>
          </a:p>
          <a:p>
            <a:pPr indent="-304800" lvl="1" marL="914400" rtl="0" algn="l">
              <a:lnSpc>
                <a:spcPct val="150000"/>
              </a:lnSpc>
              <a:spcBef>
                <a:spcPts val="0"/>
              </a:spcBef>
              <a:spcAft>
                <a:spcPts val="0"/>
              </a:spcAft>
              <a:buClr>
                <a:schemeClr val="dk1"/>
              </a:buClr>
              <a:buSzPts val="1200"/>
              <a:buChar char="○"/>
            </a:pPr>
            <a:r>
              <a:rPr lang="en" sz="1200">
                <a:solidFill>
                  <a:schemeClr val="dk1"/>
                </a:solidFill>
              </a:rPr>
              <a:t>Are potential candidates and new employees made aware of career paths, for example in job descriptions?</a:t>
            </a:r>
            <a:endParaRPr sz="1200">
              <a:solidFill>
                <a:schemeClr val="dk1"/>
              </a:solidFill>
            </a:endParaRPr>
          </a:p>
          <a:p>
            <a:pPr indent="-304800" lvl="0" marL="457200" rtl="0" algn="l">
              <a:lnSpc>
                <a:spcPct val="150000"/>
              </a:lnSpc>
              <a:spcBef>
                <a:spcPts val="0"/>
              </a:spcBef>
              <a:spcAft>
                <a:spcPts val="0"/>
              </a:spcAft>
              <a:buClr>
                <a:schemeClr val="dk1"/>
              </a:buClr>
              <a:buSzPts val="1200"/>
              <a:buChar char="●"/>
            </a:pPr>
            <a:r>
              <a:rPr lang="en" sz="1200">
                <a:solidFill>
                  <a:schemeClr val="dk1"/>
                </a:solidFill>
              </a:rPr>
              <a:t>What are some</a:t>
            </a:r>
            <a:r>
              <a:rPr b="1" lang="en" sz="1200">
                <a:solidFill>
                  <a:schemeClr val="dk1"/>
                </a:solidFill>
              </a:rPr>
              <a:t> rewards &amp; recognition programs</a:t>
            </a:r>
            <a:r>
              <a:rPr lang="en" sz="1200">
                <a:solidFill>
                  <a:schemeClr val="dk1"/>
                </a:solidFill>
              </a:rPr>
              <a:t> for these jobs, if any?</a:t>
            </a:r>
            <a:endParaRPr sz="1200">
              <a:solidFill>
                <a:schemeClr val="dk1"/>
              </a:solidFill>
            </a:endParaRPr>
          </a:p>
          <a:p>
            <a:pPr indent="-304800" lvl="0" marL="457200" rtl="0" algn="l">
              <a:lnSpc>
                <a:spcPct val="150000"/>
              </a:lnSpc>
              <a:spcBef>
                <a:spcPts val="0"/>
              </a:spcBef>
              <a:spcAft>
                <a:spcPts val="0"/>
              </a:spcAft>
              <a:buClr>
                <a:schemeClr val="dk1"/>
              </a:buClr>
              <a:buSzPts val="1200"/>
              <a:buChar char="●"/>
            </a:pPr>
            <a:r>
              <a:rPr lang="en" sz="1200">
                <a:solidFill>
                  <a:schemeClr val="dk1"/>
                </a:solidFill>
              </a:rPr>
              <a:t>Has your company considered or implemented technology solutions to relieve job shortages, such as </a:t>
            </a:r>
            <a:r>
              <a:rPr b="1" lang="en" sz="1200">
                <a:solidFill>
                  <a:schemeClr val="dk1"/>
                </a:solidFill>
              </a:rPr>
              <a:t>autonomous labor</a:t>
            </a:r>
            <a:r>
              <a:rPr lang="en" sz="1200">
                <a:solidFill>
                  <a:schemeClr val="dk1"/>
                </a:solidFill>
              </a:rPr>
              <a:t>? If autonomous labor has been employed, what stage is it at?</a:t>
            </a:r>
            <a:endParaRPr sz="1200">
              <a:solidFill>
                <a:schemeClr val="dk1"/>
              </a:solidFill>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0" name="Shape 340"/>
        <p:cNvGrpSpPr/>
        <p:nvPr/>
      </p:nvGrpSpPr>
      <p:grpSpPr>
        <a:xfrm>
          <a:off x="0" y="0"/>
          <a:ext cx="0" cy="0"/>
          <a:chOff x="0" y="0"/>
          <a:chExt cx="0" cy="0"/>
        </a:xfrm>
      </p:grpSpPr>
      <p:sp>
        <p:nvSpPr>
          <p:cNvPr id="341" name="Google Shape;341;p42"/>
          <p:cNvSpPr txBox="1"/>
          <p:nvPr>
            <p:ph type="title"/>
          </p:nvPr>
        </p:nvSpPr>
        <p:spPr>
          <a:xfrm>
            <a:off x="311700" y="315925"/>
            <a:ext cx="86067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Appendix B</a:t>
            </a:r>
            <a:r>
              <a:rPr lang="en"/>
              <a:t> - Plots for merged data </a:t>
            </a:r>
            <a:endParaRPr/>
          </a:p>
        </p:txBody>
      </p:sp>
      <p:sp>
        <p:nvSpPr>
          <p:cNvPr id="342" name="Google Shape;342;p42"/>
          <p:cNvSpPr txBox="1"/>
          <p:nvPr/>
        </p:nvSpPr>
        <p:spPr>
          <a:xfrm>
            <a:off x="5467575" y="1379975"/>
            <a:ext cx="33648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latin typeface="Open Sans"/>
              <a:ea typeface="Open Sans"/>
              <a:cs typeface="Open Sans"/>
              <a:sym typeface="Open Sans"/>
            </a:endParaRPr>
          </a:p>
        </p:txBody>
      </p:sp>
      <p:sp>
        <p:nvSpPr>
          <p:cNvPr id="343" name="Google Shape;343;p42"/>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44" name="Google Shape;344;p42"/>
          <p:cNvSpPr txBox="1"/>
          <p:nvPr/>
        </p:nvSpPr>
        <p:spPr>
          <a:xfrm>
            <a:off x="-152400" y="3483725"/>
            <a:ext cx="4607400" cy="8697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1200"/>
              </a:spcBef>
              <a:spcAft>
                <a:spcPts val="0"/>
              </a:spcAft>
              <a:buSzPts val="900"/>
              <a:buFont typeface="Open Sans"/>
              <a:buChar char="●"/>
            </a:pPr>
            <a:r>
              <a:rPr b="1" lang="en" sz="1000">
                <a:solidFill>
                  <a:schemeClr val="dk1"/>
                </a:solidFill>
              </a:rPr>
              <a:t>Finding</a:t>
            </a:r>
            <a:r>
              <a:rPr lang="en" sz="1000">
                <a:solidFill>
                  <a:schemeClr val="dk1"/>
                </a:solidFill>
              </a:rPr>
              <a:t>: More employees in warehouse and transportation positions stay more than 6 months in the night shifts.</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rPr>
              <a:t>Next steps</a:t>
            </a:r>
            <a:r>
              <a:rPr lang="en" sz="1000">
                <a:solidFill>
                  <a:schemeClr val="dk1"/>
                </a:solidFill>
              </a:rPr>
              <a:t>: Decide different recruiting strategies for different sources by locating the sourcing channel for the employees</a:t>
            </a:r>
            <a:endParaRPr sz="1000">
              <a:solidFill>
                <a:schemeClr val="dk1"/>
              </a:solidFill>
            </a:endParaRPr>
          </a:p>
        </p:txBody>
      </p:sp>
      <p:sp>
        <p:nvSpPr>
          <p:cNvPr id="345" name="Google Shape;345;p42"/>
          <p:cNvSpPr txBox="1"/>
          <p:nvPr/>
        </p:nvSpPr>
        <p:spPr>
          <a:xfrm>
            <a:off x="443075" y="814175"/>
            <a:ext cx="64137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dk1"/>
              </a:buClr>
              <a:buSzPts val="1100"/>
              <a:buFont typeface="Arial"/>
              <a:buNone/>
            </a:pPr>
            <a:r>
              <a:rPr i="1" lang="en" sz="1200">
                <a:solidFill>
                  <a:schemeClr val="dk1"/>
                </a:solidFill>
              </a:rPr>
              <a:t>2. What types of employees are more likely to stay at the company for more than 6 months?</a:t>
            </a:r>
            <a:endParaRPr i="1" sz="1200">
              <a:solidFill>
                <a:schemeClr val="dk1"/>
              </a:solidFill>
            </a:endParaRPr>
          </a:p>
        </p:txBody>
      </p:sp>
      <p:pic>
        <p:nvPicPr>
          <p:cNvPr id="346" name="Google Shape;346;p42"/>
          <p:cNvPicPr preferRelativeResize="0"/>
          <p:nvPr/>
        </p:nvPicPr>
        <p:blipFill>
          <a:blip r:embed="rId3">
            <a:alphaModFix/>
          </a:blip>
          <a:stretch>
            <a:fillRect/>
          </a:stretch>
        </p:blipFill>
        <p:spPr>
          <a:xfrm>
            <a:off x="935200" y="1244450"/>
            <a:ext cx="2638050" cy="2142051"/>
          </a:xfrm>
          <a:prstGeom prst="rect">
            <a:avLst/>
          </a:prstGeom>
          <a:noFill/>
          <a:ln>
            <a:noFill/>
          </a:ln>
        </p:spPr>
      </p:pic>
      <p:pic>
        <p:nvPicPr>
          <p:cNvPr id="347" name="Google Shape;347;p42"/>
          <p:cNvPicPr preferRelativeResize="0"/>
          <p:nvPr/>
        </p:nvPicPr>
        <p:blipFill>
          <a:blip r:embed="rId4">
            <a:alphaModFix/>
          </a:blip>
          <a:stretch>
            <a:fillRect/>
          </a:stretch>
        </p:blipFill>
        <p:spPr>
          <a:xfrm>
            <a:off x="5346250" y="1233850"/>
            <a:ext cx="2721324" cy="2199499"/>
          </a:xfrm>
          <a:prstGeom prst="rect">
            <a:avLst/>
          </a:prstGeom>
          <a:noFill/>
          <a:ln>
            <a:noFill/>
          </a:ln>
        </p:spPr>
      </p:pic>
      <p:sp>
        <p:nvSpPr>
          <p:cNvPr id="348" name="Google Shape;348;p42"/>
          <p:cNvSpPr txBox="1"/>
          <p:nvPr/>
        </p:nvSpPr>
        <p:spPr>
          <a:xfrm>
            <a:off x="4267200" y="3483725"/>
            <a:ext cx="4607400" cy="12237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1200"/>
              </a:spcBef>
              <a:spcAft>
                <a:spcPts val="0"/>
              </a:spcAft>
              <a:buSzPts val="900"/>
              <a:buFont typeface="Open Sans"/>
              <a:buChar char="●"/>
            </a:pPr>
            <a:r>
              <a:rPr b="1" lang="en" sz="1000">
                <a:solidFill>
                  <a:schemeClr val="dk1"/>
                </a:solidFill>
              </a:rPr>
              <a:t>Finding</a:t>
            </a:r>
            <a:r>
              <a:rPr lang="en" sz="1000">
                <a:solidFill>
                  <a:schemeClr val="dk1"/>
                </a:solidFill>
              </a:rPr>
              <a:t>: Delivery driver positions have the highest rate of employees who stayed for more than 6 months as a full-time job. People in warehouse positions would stay long as a part-time job but not as a full-time job</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rPr>
              <a:t>Next steps</a:t>
            </a:r>
            <a:r>
              <a:rPr lang="en" sz="1000">
                <a:solidFill>
                  <a:schemeClr val="dk1"/>
                </a:solidFill>
              </a:rPr>
              <a:t>: Using reasons for t</a:t>
            </a:r>
            <a:r>
              <a:rPr lang="en" sz="1000">
                <a:solidFill>
                  <a:schemeClr val="dk1"/>
                </a:solidFill>
              </a:rPr>
              <a:t>ermination to analyze</a:t>
            </a:r>
            <a:r>
              <a:rPr lang="en" sz="1000">
                <a:solidFill>
                  <a:schemeClr val="dk1"/>
                </a:solidFill>
              </a:rPr>
              <a:t>                          why such difference exists. </a:t>
            </a:r>
            <a:endParaRPr sz="10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2" name="Shape 352"/>
        <p:cNvGrpSpPr/>
        <p:nvPr/>
      </p:nvGrpSpPr>
      <p:grpSpPr>
        <a:xfrm>
          <a:off x="0" y="0"/>
          <a:ext cx="0" cy="0"/>
          <a:chOff x="0" y="0"/>
          <a:chExt cx="0" cy="0"/>
        </a:xfrm>
      </p:grpSpPr>
      <p:sp>
        <p:nvSpPr>
          <p:cNvPr id="353" name="Google Shape;353;p43"/>
          <p:cNvSpPr txBox="1"/>
          <p:nvPr>
            <p:ph type="title"/>
          </p:nvPr>
        </p:nvSpPr>
        <p:spPr>
          <a:xfrm>
            <a:off x="311700" y="315925"/>
            <a:ext cx="86067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Appendix B</a:t>
            </a:r>
            <a:r>
              <a:rPr lang="en"/>
              <a:t> - Plots for merged data </a:t>
            </a:r>
            <a:endParaRPr/>
          </a:p>
        </p:txBody>
      </p:sp>
      <p:sp>
        <p:nvSpPr>
          <p:cNvPr id="354" name="Google Shape;354;p43"/>
          <p:cNvSpPr txBox="1"/>
          <p:nvPr/>
        </p:nvSpPr>
        <p:spPr>
          <a:xfrm>
            <a:off x="5467575" y="1379975"/>
            <a:ext cx="33648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latin typeface="Open Sans"/>
              <a:ea typeface="Open Sans"/>
              <a:cs typeface="Open Sans"/>
              <a:sym typeface="Open Sans"/>
            </a:endParaRPr>
          </a:p>
        </p:txBody>
      </p:sp>
      <p:sp>
        <p:nvSpPr>
          <p:cNvPr id="355" name="Google Shape;355;p43"/>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56" name="Google Shape;356;p43"/>
          <p:cNvSpPr txBox="1"/>
          <p:nvPr/>
        </p:nvSpPr>
        <p:spPr>
          <a:xfrm>
            <a:off x="-152400" y="3483725"/>
            <a:ext cx="4607400" cy="10467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1200"/>
              </a:spcBef>
              <a:spcAft>
                <a:spcPts val="0"/>
              </a:spcAft>
              <a:buSzPts val="900"/>
              <a:buFont typeface="Open Sans"/>
              <a:buChar char="●"/>
            </a:pPr>
            <a:r>
              <a:rPr b="1" lang="en" sz="1000">
                <a:solidFill>
                  <a:schemeClr val="dk1"/>
                </a:solidFill>
              </a:rPr>
              <a:t>Finding</a:t>
            </a:r>
            <a:r>
              <a:rPr lang="en" sz="1000">
                <a:solidFill>
                  <a:schemeClr val="dk1"/>
                </a:solidFill>
              </a:rPr>
              <a:t>: For d</a:t>
            </a:r>
            <a:r>
              <a:rPr lang="en" sz="1000">
                <a:solidFill>
                  <a:schemeClr val="dk1"/>
                </a:solidFill>
              </a:rPr>
              <a:t>elivery drivers, there is no obvious seasonality in hiring. For warehouse positions, there is a </a:t>
            </a:r>
            <a:r>
              <a:rPr lang="en" sz="1000">
                <a:solidFill>
                  <a:schemeClr val="dk1"/>
                </a:solidFill>
              </a:rPr>
              <a:t>high number of hires in November, December and January (Winter time)</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rPr>
              <a:t>Next steps</a:t>
            </a:r>
            <a:r>
              <a:rPr lang="en" sz="1000">
                <a:solidFill>
                  <a:schemeClr val="dk1"/>
                </a:solidFill>
              </a:rPr>
              <a:t>: See the hires as </a:t>
            </a:r>
            <a:r>
              <a:rPr lang="en" sz="1000">
                <a:solidFill>
                  <a:schemeClr val="dk1"/>
                </a:solidFill>
              </a:rPr>
              <a:t>% of employees in that job for each month to adjust for different co</a:t>
            </a:r>
            <a:r>
              <a:rPr lang="en" sz="1000">
                <a:solidFill>
                  <a:schemeClr val="dk1"/>
                </a:solidFill>
              </a:rPr>
              <a:t>mpany size using monthly workforce data </a:t>
            </a:r>
            <a:endParaRPr sz="1000">
              <a:solidFill>
                <a:schemeClr val="dk1"/>
              </a:solidFill>
            </a:endParaRPr>
          </a:p>
        </p:txBody>
      </p:sp>
      <p:sp>
        <p:nvSpPr>
          <p:cNvPr id="357" name="Google Shape;357;p43"/>
          <p:cNvSpPr txBox="1"/>
          <p:nvPr/>
        </p:nvSpPr>
        <p:spPr>
          <a:xfrm>
            <a:off x="443075" y="814175"/>
            <a:ext cx="64137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 sz="1200">
                <a:solidFill>
                  <a:schemeClr val="dk1"/>
                </a:solidFill>
              </a:rPr>
              <a:t>3. Is there seasonality in hiring and termination? </a:t>
            </a:r>
            <a:endParaRPr i="1" sz="1200">
              <a:solidFill>
                <a:schemeClr val="dk1"/>
              </a:solidFill>
            </a:endParaRPr>
          </a:p>
        </p:txBody>
      </p:sp>
      <p:sp>
        <p:nvSpPr>
          <p:cNvPr id="358" name="Google Shape;358;p43"/>
          <p:cNvSpPr txBox="1"/>
          <p:nvPr/>
        </p:nvSpPr>
        <p:spPr>
          <a:xfrm>
            <a:off x="4267200" y="3483725"/>
            <a:ext cx="4651200" cy="12237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1200"/>
              </a:spcBef>
              <a:spcAft>
                <a:spcPts val="0"/>
              </a:spcAft>
              <a:buSzPts val="900"/>
              <a:buFont typeface="Open Sans"/>
              <a:buChar char="●"/>
            </a:pPr>
            <a:r>
              <a:rPr b="1" lang="en" sz="1000">
                <a:solidFill>
                  <a:schemeClr val="dk1"/>
                </a:solidFill>
              </a:rPr>
              <a:t>Finding</a:t>
            </a:r>
            <a:r>
              <a:rPr lang="en" sz="1000">
                <a:solidFill>
                  <a:schemeClr val="dk1"/>
                </a:solidFill>
              </a:rPr>
              <a:t>: For Delivery drivers, hi</a:t>
            </a:r>
            <a:r>
              <a:rPr lang="en" sz="1000">
                <a:solidFill>
                  <a:schemeClr val="dk1"/>
                </a:solidFill>
              </a:rPr>
              <a:t>gh </a:t>
            </a:r>
            <a:r>
              <a:rPr lang="en" sz="1000">
                <a:solidFill>
                  <a:schemeClr val="dk1"/>
                </a:solidFill>
              </a:rPr>
              <a:t>termination happens in the first two quarters,  and after that the termination is relatively low. For warehouse positions, hi</a:t>
            </a:r>
            <a:r>
              <a:rPr lang="en" sz="1000">
                <a:solidFill>
                  <a:schemeClr val="dk1"/>
                </a:solidFill>
              </a:rPr>
              <a:t>gh </a:t>
            </a:r>
            <a:r>
              <a:rPr lang="en" sz="1000">
                <a:solidFill>
                  <a:schemeClr val="dk1"/>
                </a:solidFill>
              </a:rPr>
              <a:t>termination happens from December to March.</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rPr>
              <a:t>Next steps</a:t>
            </a:r>
            <a:r>
              <a:rPr lang="en" sz="1000">
                <a:solidFill>
                  <a:schemeClr val="dk1"/>
                </a:solidFill>
              </a:rPr>
              <a:t>: Using reasons for termination to analyze why people left in those months and why there is a lag in termination for               warehouse positions comparing to number of hires.</a:t>
            </a:r>
            <a:endParaRPr sz="1000">
              <a:solidFill>
                <a:schemeClr val="dk1"/>
              </a:solidFill>
            </a:endParaRPr>
          </a:p>
        </p:txBody>
      </p:sp>
      <p:pic>
        <p:nvPicPr>
          <p:cNvPr id="359" name="Google Shape;359;p43"/>
          <p:cNvPicPr preferRelativeResize="0"/>
          <p:nvPr/>
        </p:nvPicPr>
        <p:blipFill>
          <a:blip r:embed="rId3">
            <a:alphaModFix/>
          </a:blip>
          <a:stretch>
            <a:fillRect/>
          </a:stretch>
        </p:blipFill>
        <p:spPr>
          <a:xfrm>
            <a:off x="497325" y="1245000"/>
            <a:ext cx="3198626" cy="2307300"/>
          </a:xfrm>
          <a:prstGeom prst="rect">
            <a:avLst/>
          </a:prstGeom>
          <a:noFill/>
          <a:ln>
            <a:noFill/>
          </a:ln>
        </p:spPr>
      </p:pic>
      <p:pic>
        <p:nvPicPr>
          <p:cNvPr id="360" name="Google Shape;360;p43"/>
          <p:cNvPicPr preferRelativeResize="0"/>
          <p:nvPr/>
        </p:nvPicPr>
        <p:blipFill>
          <a:blip r:embed="rId4">
            <a:alphaModFix/>
          </a:blip>
          <a:stretch>
            <a:fillRect/>
          </a:stretch>
        </p:blipFill>
        <p:spPr>
          <a:xfrm>
            <a:off x="4863350" y="1245000"/>
            <a:ext cx="3198626" cy="230730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4" name="Shape 364"/>
        <p:cNvGrpSpPr/>
        <p:nvPr/>
      </p:nvGrpSpPr>
      <p:grpSpPr>
        <a:xfrm>
          <a:off x="0" y="0"/>
          <a:ext cx="0" cy="0"/>
          <a:chOff x="0" y="0"/>
          <a:chExt cx="0" cy="0"/>
        </a:xfrm>
      </p:grpSpPr>
      <p:sp>
        <p:nvSpPr>
          <p:cNvPr id="365" name="Google Shape;365;p44"/>
          <p:cNvSpPr txBox="1"/>
          <p:nvPr>
            <p:ph type="title"/>
          </p:nvPr>
        </p:nvSpPr>
        <p:spPr>
          <a:xfrm>
            <a:off x="311700" y="315925"/>
            <a:ext cx="86067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Appendix B</a:t>
            </a:r>
            <a:r>
              <a:rPr lang="en"/>
              <a:t> - Plots for merged data </a:t>
            </a:r>
            <a:endParaRPr/>
          </a:p>
        </p:txBody>
      </p:sp>
      <p:sp>
        <p:nvSpPr>
          <p:cNvPr id="366" name="Google Shape;366;p44"/>
          <p:cNvSpPr txBox="1"/>
          <p:nvPr/>
        </p:nvSpPr>
        <p:spPr>
          <a:xfrm>
            <a:off x="5467575" y="1379975"/>
            <a:ext cx="33648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latin typeface="Open Sans"/>
              <a:ea typeface="Open Sans"/>
              <a:cs typeface="Open Sans"/>
              <a:sym typeface="Open Sans"/>
            </a:endParaRPr>
          </a:p>
        </p:txBody>
      </p:sp>
      <p:sp>
        <p:nvSpPr>
          <p:cNvPr id="367" name="Google Shape;367;p44"/>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68" name="Google Shape;368;p44"/>
          <p:cNvSpPr txBox="1"/>
          <p:nvPr/>
        </p:nvSpPr>
        <p:spPr>
          <a:xfrm>
            <a:off x="443075" y="814175"/>
            <a:ext cx="64137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 sz="1200">
                <a:solidFill>
                  <a:schemeClr val="dk1"/>
                </a:solidFill>
              </a:rPr>
              <a:t>4. How does hire rate and turnover rate change over time? </a:t>
            </a:r>
            <a:endParaRPr i="1" sz="1200">
              <a:solidFill>
                <a:schemeClr val="dk1"/>
              </a:solidFill>
            </a:endParaRPr>
          </a:p>
        </p:txBody>
      </p:sp>
      <p:sp>
        <p:nvSpPr>
          <p:cNvPr id="369" name="Google Shape;369;p44"/>
          <p:cNvSpPr txBox="1"/>
          <p:nvPr/>
        </p:nvSpPr>
        <p:spPr>
          <a:xfrm>
            <a:off x="4267200" y="1731125"/>
            <a:ext cx="4607400" cy="22857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1200"/>
              </a:spcBef>
              <a:spcAft>
                <a:spcPts val="0"/>
              </a:spcAft>
              <a:buSzPts val="900"/>
              <a:buFont typeface="Open Sans"/>
              <a:buChar char="●"/>
            </a:pPr>
            <a:r>
              <a:rPr b="1" lang="en" sz="1000">
                <a:solidFill>
                  <a:schemeClr val="dk1"/>
                </a:solidFill>
              </a:rPr>
              <a:t>Finding</a:t>
            </a:r>
            <a:r>
              <a:rPr lang="en" sz="1000">
                <a:solidFill>
                  <a:schemeClr val="dk1"/>
                </a:solidFill>
              </a:rPr>
              <a:t>: </a:t>
            </a:r>
            <a:endParaRPr sz="1000">
              <a:solidFill>
                <a:schemeClr val="dk1"/>
              </a:solidFill>
            </a:endParaRPr>
          </a:p>
          <a:p>
            <a:pPr indent="-285750" lvl="1" marL="914400" rtl="0" algn="l">
              <a:lnSpc>
                <a:spcPct val="115000"/>
              </a:lnSpc>
              <a:spcBef>
                <a:spcPts val="0"/>
              </a:spcBef>
              <a:spcAft>
                <a:spcPts val="0"/>
              </a:spcAft>
              <a:buSzPts val="900"/>
              <a:buFont typeface="Open Sans"/>
              <a:buChar char="○"/>
            </a:pPr>
            <a:r>
              <a:rPr lang="en" sz="1000">
                <a:solidFill>
                  <a:schemeClr val="dk1"/>
                </a:solidFill>
              </a:rPr>
              <a:t>For warehouse positions, the hire rate (</a:t>
            </a:r>
            <a:r>
              <a:rPr lang="en" sz="1000">
                <a:solidFill>
                  <a:schemeClr val="dk1"/>
                </a:solidFill>
              </a:rPr>
              <a:t>black solid line) increases after 2018 and exceeds the turnover rate (black dashed line)</a:t>
            </a:r>
            <a:r>
              <a:rPr lang="en" sz="1000">
                <a:solidFill>
                  <a:schemeClr val="dk1"/>
                </a:solidFill>
              </a:rPr>
              <a:t> in 2019. </a:t>
            </a:r>
            <a:endParaRPr sz="1000">
              <a:solidFill>
                <a:schemeClr val="dk1"/>
              </a:solidFill>
            </a:endParaRPr>
          </a:p>
          <a:p>
            <a:pPr indent="-285750" lvl="1" marL="914400" rtl="0" algn="l">
              <a:lnSpc>
                <a:spcPct val="115000"/>
              </a:lnSpc>
              <a:spcBef>
                <a:spcPts val="0"/>
              </a:spcBef>
              <a:spcAft>
                <a:spcPts val="0"/>
              </a:spcAft>
              <a:buSzPts val="900"/>
              <a:buFont typeface="Open Sans"/>
              <a:buChar char="○"/>
            </a:pPr>
            <a:r>
              <a:rPr lang="en" sz="1000">
                <a:solidFill>
                  <a:schemeClr val="dk1"/>
                </a:solidFill>
              </a:rPr>
              <a:t>For transportation positions, the hire rate (red solid line) is higher than the turnover rate (red dashed line) in 2018 and 2019 with a slightly decreasing trend. The hire rate drops drastically in 2020 while the turnover rate (red dashed line)   surges in 2020, perhaps due to COVID-19.</a:t>
            </a:r>
            <a:endParaRPr sz="1000">
              <a:solidFill>
                <a:schemeClr val="dk1"/>
              </a:solidFill>
            </a:endParaRPr>
          </a:p>
          <a:p>
            <a:pPr indent="-292100" lvl="0" marL="457200" rtl="0" algn="l">
              <a:lnSpc>
                <a:spcPct val="115000"/>
              </a:lnSpc>
              <a:spcBef>
                <a:spcPts val="0"/>
              </a:spcBef>
              <a:spcAft>
                <a:spcPts val="0"/>
              </a:spcAft>
              <a:buClr>
                <a:schemeClr val="dk1"/>
              </a:buClr>
              <a:buSzPts val="1000"/>
              <a:buChar char="●"/>
            </a:pPr>
            <a:r>
              <a:rPr b="1" lang="en" sz="1000">
                <a:solidFill>
                  <a:schemeClr val="dk1"/>
                </a:solidFill>
              </a:rPr>
              <a:t>Next steps</a:t>
            </a:r>
            <a:r>
              <a:rPr lang="en" sz="1000">
                <a:solidFill>
                  <a:schemeClr val="dk1"/>
                </a:solidFill>
              </a:rPr>
              <a:t>: Since the </a:t>
            </a:r>
            <a:r>
              <a:rPr lang="en" sz="1000">
                <a:solidFill>
                  <a:schemeClr val="dk1"/>
                </a:solidFill>
              </a:rPr>
              <a:t>recruiting challenge</a:t>
            </a:r>
            <a:r>
              <a:rPr lang="en" sz="1000">
                <a:solidFill>
                  <a:schemeClr val="dk1"/>
                </a:solidFill>
              </a:rPr>
              <a:t> changes over t</a:t>
            </a:r>
            <a:r>
              <a:rPr lang="en" sz="1000">
                <a:solidFill>
                  <a:schemeClr val="dk1"/>
                </a:solidFill>
              </a:rPr>
              <a:t>ime, a detailed roadmap will be helpful to further our understanding of the candidate pool and improve recruitment efforts.</a:t>
            </a:r>
            <a:r>
              <a:rPr lang="en" sz="1000">
                <a:solidFill>
                  <a:schemeClr val="dk1"/>
                </a:solidFill>
              </a:rPr>
              <a:t> </a:t>
            </a:r>
            <a:endParaRPr sz="1000">
              <a:solidFill>
                <a:schemeClr val="dk1"/>
              </a:solidFill>
            </a:endParaRPr>
          </a:p>
        </p:txBody>
      </p:sp>
      <p:pic>
        <p:nvPicPr>
          <p:cNvPr id="370" name="Google Shape;370;p44"/>
          <p:cNvPicPr preferRelativeResize="0"/>
          <p:nvPr/>
        </p:nvPicPr>
        <p:blipFill>
          <a:blip r:embed="rId3">
            <a:alphaModFix/>
          </a:blip>
          <a:stretch>
            <a:fillRect/>
          </a:stretch>
        </p:blipFill>
        <p:spPr>
          <a:xfrm>
            <a:off x="249600" y="1473475"/>
            <a:ext cx="3972351" cy="2623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4" name="Shape 374"/>
        <p:cNvGrpSpPr/>
        <p:nvPr/>
      </p:nvGrpSpPr>
      <p:grpSpPr>
        <a:xfrm>
          <a:off x="0" y="0"/>
          <a:ext cx="0" cy="0"/>
          <a:chOff x="0" y="0"/>
          <a:chExt cx="0" cy="0"/>
        </a:xfrm>
      </p:grpSpPr>
      <p:sp>
        <p:nvSpPr>
          <p:cNvPr id="375" name="Google Shape;375;p45"/>
          <p:cNvSpPr txBox="1"/>
          <p:nvPr>
            <p:ph type="title"/>
          </p:nvPr>
        </p:nvSpPr>
        <p:spPr>
          <a:xfrm>
            <a:off x="311700" y="315925"/>
            <a:ext cx="86067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Appendix C - Decision Tree</a:t>
            </a:r>
            <a:endParaRPr/>
          </a:p>
        </p:txBody>
      </p:sp>
      <p:sp>
        <p:nvSpPr>
          <p:cNvPr id="376" name="Google Shape;376;p45"/>
          <p:cNvSpPr txBox="1"/>
          <p:nvPr/>
        </p:nvSpPr>
        <p:spPr>
          <a:xfrm>
            <a:off x="5467575" y="1379975"/>
            <a:ext cx="33648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latin typeface="Open Sans"/>
              <a:ea typeface="Open Sans"/>
              <a:cs typeface="Open Sans"/>
              <a:sym typeface="Open Sans"/>
            </a:endParaRPr>
          </a:p>
        </p:txBody>
      </p:sp>
      <p:sp>
        <p:nvSpPr>
          <p:cNvPr id="377" name="Google Shape;377;p45"/>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78" name="Google Shape;378;p45"/>
          <p:cNvSpPr txBox="1"/>
          <p:nvPr/>
        </p:nvSpPr>
        <p:spPr>
          <a:xfrm>
            <a:off x="443075" y="814175"/>
            <a:ext cx="64137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 sz="1200">
                <a:solidFill>
                  <a:schemeClr val="dk1"/>
                </a:solidFill>
              </a:rPr>
              <a:t>How can I predict who will terminate among current employees?</a:t>
            </a:r>
            <a:endParaRPr i="1" sz="1200">
              <a:solidFill>
                <a:schemeClr val="dk1"/>
              </a:solidFill>
            </a:endParaRPr>
          </a:p>
        </p:txBody>
      </p:sp>
      <p:sp>
        <p:nvSpPr>
          <p:cNvPr id="379" name="Google Shape;379;p45"/>
          <p:cNvSpPr txBox="1"/>
          <p:nvPr/>
        </p:nvSpPr>
        <p:spPr>
          <a:xfrm>
            <a:off x="443075" y="1183475"/>
            <a:ext cx="7890300" cy="12930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From the decision tree model results, people who are more likely to stay (termination = No) at the company are those who have an hourly rate greater than 20 (About 40% of the people that do not terminate fell into this group); for hourly rate between 16 and 20, people in Other and Warehouse-other positions are more likely to stay (the rest of the people with termination = No fell into this group). </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p:txBody>
      </p:sp>
      <p:pic>
        <p:nvPicPr>
          <p:cNvPr id="380" name="Google Shape;380;p45"/>
          <p:cNvPicPr preferRelativeResize="0"/>
          <p:nvPr/>
        </p:nvPicPr>
        <p:blipFill>
          <a:blip r:embed="rId3">
            <a:alphaModFix/>
          </a:blip>
          <a:stretch>
            <a:fillRect/>
          </a:stretch>
        </p:blipFill>
        <p:spPr>
          <a:xfrm>
            <a:off x="2425925" y="2135225"/>
            <a:ext cx="3612075" cy="2527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4" name="Shape 384"/>
        <p:cNvGrpSpPr/>
        <p:nvPr/>
      </p:nvGrpSpPr>
      <p:grpSpPr>
        <a:xfrm>
          <a:off x="0" y="0"/>
          <a:ext cx="0" cy="0"/>
          <a:chOff x="0" y="0"/>
          <a:chExt cx="0" cy="0"/>
        </a:xfrm>
      </p:grpSpPr>
      <p:sp>
        <p:nvSpPr>
          <p:cNvPr id="385" name="Google Shape;385;p46"/>
          <p:cNvSpPr txBox="1"/>
          <p:nvPr>
            <p:ph type="title"/>
          </p:nvPr>
        </p:nvSpPr>
        <p:spPr>
          <a:xfrm>
            <a:off x="311700" y="315925"/>
            <a:ext cx="86067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Appendix C - Decision Tree</a:t>
            </a:r>
            <a:endParaRPr/>
          </a:p>
        </p:txBody>
      </p:sp>
      <p:sp>
        <p:nvSpPr>
          <p:cNvPr id="386" name="Google Shape;386;p46"/>
          <p:cNvSpPr txBox="1"/>
          <p:nvPr/>
        </p:nvSpPr>
        <p:spPr>
          <a:xfrm>
            <a:off x="5467575" y="1379975"/>
            <a:ext cx="33648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latin typeface="Open Sans"/>
              <a:ea typeface="Open Sans"/>
              <a:cs typeface="Open Sans"/>
              <a:sym typeface="Open Sans"/>
            </a:endParaRPr>
          </a:p>
        </p:txBody>
      </p:sp>
      <p:sp>
        <p:nvSpPr>
          <p:cNvPr id="387" name="Google Shape;387;p46"/>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88" name="Google Shape;388;p46"/>
          <p:cNvSpPr txBox="1"/>
          <p:nvPr/>
        </p:nvSpPr>
        <p:spPr>
          <a:xfrm>
            <a:off x="443075" y="814175"/>
            <a:ext cx="64137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 sz="1200">
                <a:solidFill>
                  <a:schemeClr val="dk1"/>
                </a:solidFill>
              </a:rPr>
              <a:t>How can I predict who will terminate among current employees?</a:t>
            </a:r>
            <a:endParaRPr i="1" sz="1200">
              <a:solidFill>
                <a:schemeClr val="dk1"/>
              </a:solidFill>
            </a:endParaRPr>
          </a:p>
        </p:txBody>
      </p:sp>
      <p:sp>
        <p:nvSpPr>
          <p:cNvPr id="389" name="Google Shape;389;p46"/>
          <p:cNvSpPr txBox="1"/>
          <p:nvPr/>
        </p:nvSpPr>
        <p:spPr>
          <a:xfrm>
            <a:off x="443075" y="1183475"/>
            <a:ext cx="78903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Open Sans"/>
              <a:buChar char="●"/>
            </a:pPr>
            <a:r>
              <a:rPr lang="en" sz="1200">
                <a:solidFill>
                  <a:schemeClr val="dk1"/>
                </a:solidFill>
                <a:latin typeface="Open Sans"/>
                <a:ea typeface="Open Sans"/>
                <a:cs typeface="Open Sans"/>
                <a:sym typeface="Open Sans"/>
              </a:rPr>
              <a:t>From the confusion matrix, the predictions are our guesses from the tree model and the reference is the true observation, our model has an accuracy of 78% . For the 146 observations used in the test set, the model correctly predicted whether or not somebody terminated 78% of the time.</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p:txBody>
      </p:sp>
      <p:pic>
        <p:nvPicPr>
          <p:cNvPr id="390" name="Google Shape;390;p46"/>
          <p:cNvPicPr preferRelativeResize="0"/>
          <p:nvPr/>
        </p:nvPicPr>
        <p:blipFill>
          <a:blip r:embed="rId3">
            <a:alphaModFix/>
          </a:blip>
          <a:stretch>
            <a:fillRect/>
          </a:stretch>
        </p:blipFill>
        <p:spPr>
          <a:xfrm>
            <a:off x="2365400" y="2215675"/>
            <a:ext cx="4273600" cy="2299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4" name="Shape 394"/>
        <p:cNvGrpSpPr/>
        <p:nvPr/>
      </p:nvGrpSpPr>
      <p:grpSpPr>
        <a:xfrm>
          <a:off x="0" y="0"/>
          <a:ext cx="0" cy="0"/>
          <a:chOff x="0" y="0"/>
          <a:chExt cx="0" cy="0"/>
        </a:xfrm>
      </p:grpSpPr>
      <p:sp>
        <p:nvSpPr>
          <p:cNvPr id="395" name="Google Shape;395;p47"/>
          <p:cNvSpPr txBox="1"/>
          <p:nvPr>
            <p:ph type="title"/>
          </p:nvPr>
        </p:nvSpPr>
        <p:spPr>
          <a:xfrm>
            <a:off x="311700" y="315925"/>
            <a:ext cx="86067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Appendix C - Logistic Regression</a:t>
            </a:r>
            <a:endParaRPr/>
          </a:p>
        </p:txBody>
      </p:sp>
      <p:sp>
        <p:nvSpPr>
          <p:cNvPr id="396" name="Google Shape;396;p47"/>
          <p:cNvSpPr txBox="1"/>
          <p:nvPr/>
        </p:nvSpPr>
        <p:spPr>
          <a:xfrm>
            <a:off x="5467575" y="1379975"/>
            <a:ext cx="33648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latin typeface="Open Sans"/>
              <a:ea typeface="Open Sans"/>
              <a:cs typeface="Open Sans"/>
              <a:sym typeface="Open Sans"/>
            </a:endParaRPr>
          </a:p>
        </p:txBody>
      </p:sp>
      <p:sp>
        <p:nvSpPr>
          <p:cNvPr id="397" name="Google Shape;397;p47"/>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98" name="Google Shape;398;p47"/>
          <p:cNvSpPr txBox="1"/>
          <p:nvPr/>
        </p:nvSpPr>
        <p:spPr>
          <a:xfrm>
            <a:off x="443075" y="814175"/>
            <a:ext cx="64137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 sz="1200">
                <a:solidFill>
                  <a:schemeClr val="dk1"/>
                </a:solidFill>
              </a:rPr>
              <a:t>How can I predict who will terminate among current employees?</a:t>
            </a:r>
            <a:endParaRPr i="1" sz="1200">
              <a:solidFill>
                <a:schemeClr val="dk1"/>
              </a:solidFill>
            </a:endParaRPr>
          </a:p>
        </p:txBody>
      </p:sp>
      <p:sp>
        <p:nvSpPr>
          <p:cNvPr id="399" name="Google Shape;399;p47"/>
          <p:cNvSpPr txBox="1"/>
          <p:nvPr/>
        </p:nvSpPr>
        <p:spPr>
          <a:xfrm>
            <a:off x="443075" y="1288050"/>
            <a:ext cx="78903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From the logistic regression model results, people with higher hourly rate, part time, day shift jobs are more likely to stay at the company (Termination = No). As for positions, people in Other and Warehouse -other positions are more likely to stay.</a:t>
            </a:r>
            <a:endParaRPr sz="1200">
              <a:latin typeface="Open Sans"/>
              <a:ea typeface="Open Sans"/>
              <a:cs typeface="Open Sans"/>
              <a:sym typeface="Open Sans"/>
            </a:endParaRPr>
          </a:p>
        </p:txBody>
      </p:sp>
      <p:pic>
        <p:nvPicPr>
          <p:cNvPr id="400" name="Google Shape;400;p47"/>
          <p:cNvPicPr preferRelativeResize="0"/>
          <p:nvPr/>
        </p:nvPicPr>
        <p:blipFill>
          <a:blip r:embed="rId3">
            <a:alphaModFix/>
          </a:blip>
          <a:stretch>
            <a:fillRect/>
          </a:stretch>
        </p:blipFill>
        <p:spPr>
          <a:xfrm>
            <a:off x="1534700" y="2311858"/>
            <a:ext cx="5707050" cy="199746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4" name="Shape 404"/>
        <p:cNvGrpSpPr/>
        <p:nvPr/>
      </p:nvGrpSpPr>
      <p:grpSpPr>
        <a:xfrm>
          <a:off x="0" y="0"/>
          <a:ext cx="0" cy="0"/>
          <a:chOff x="0" y="0"/>
          <a:chExt cx="0" cy="0"/>
        </a:xfrm>
      </p:grpSpPr>
      <p:sp>
        <p:nvSpPr>
          <p:cNvPr id="405" name="Google Shape;405;p48"/>
          <p:cNvSpPr txBox="1"/>
          <p:nvPr>
            <p:ph type="title"/>
          </p:nvPr>
        </p:nvSpPr>
        <p:spPr>
          <a:xfrm>
            <a:off x="311700" y="315925"/>
            <a:ext cx="86067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Appendix C - Logistic Regression</a:t>
            </a:r>
            <a:endParaRPr/>
          </a:p>
        </p:txBody>
      </p:sp>
      <p:sp>
        <p:nvSpPr>
          <p:cNvPr id="406" name="Google Shape;406;p48"/>
          <p:cNvSpPr txBox="1"/>
          <p:nvPr/>
        </p:nvSpPr>
        <p:spPr>
          <a:xfrm>
            <a:off x="5467575" y="1379975"/>
            <a:ext cx="33648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latin typeface="Open Sans"/>
              <a:ea typeface="Open Sans"/>
              <a:cs typeface="Open Sans"/>
              <a:sym typeface="Open Sans"/>
            </a:endParaRPr>
          </a:p>
        </p:txBody>
      </p:sp>
      <p:sp>
        <p:nvSpPr>
          <p:cNvPr id="407" name="Google Shape;407;p48"/>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08" name="Google Shape;408;p48"/>
          <p:cNvSpPr txBox="1"/>
          <p:nvPr/>
        </p:nvSpPr>
        <p:spPr>
          <a:xfrm>
            <a:off x="443075" y="814175"/>
            <a:ext cx="64137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 sz="1200">
                <a:solidFill>
                  <a:schemeClr val="dk1"/>
                </a:solidFill>
              </a:rPr>
              <a:t>How can I predict who will terminate among current employees?</a:t>
            </a:r>
            <a:endParaRPr i="1" sz="1200">
              <a:solidFill>
                <a:schemeClr val="dk1"/>
              </a:solidFill>
            </a:endParaRPr>
          </a:p>
        </p:txBody>
      </p:sp>
      <p:sp>
        <p:nvSpPr>
          <p:cNvPr id="409" name="Google Shape;409;p48"/>
          <p:cNvSpPr txBox="1"/>
          <p:nvPr/>
        </p:nvSpPr>
        <p:spPr>
          <a:xfrm>
            <a:off x="443075" y="1288050"/>
            <a:ext cx="78903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The model will classify a observation as a category when the estimated probability for that category passes the speciﬁed threshold), our model has an 82% accuracy from the confusion matrix(Figure 16.). For the 146 observations (people) used in the test set, the model correctly predicted whether or not somebody terminated 82% of the time.</a:t>
            </a:r>
            <a:endParaRPr sz="1200">
              <a:latin typeface="Open Sans"/>
              <a:ea typeface="Open Sans"/>
              <a:cs typeface="Open Sans"/>
              <a:sym typeface="Open Sans"/>
            </a:endParaRPr>
          </a:p>
        </p:txBody>
      </p:sp>
      <p:pic>
        <p:nvPicPr>
          <p:cNvPr id="410" name="Google Shape;410;p48"/>
          <p:cNvPicPr preferRelativeResize="0"/>
          <p:nvPr/>
        </p:nvPicPr>
        <p:blipFill>
          <a:blip r:embed="rId3">
            <a:alphaModFix/>
          </a:blip>
          <a:stretch>
            <a:fillRect/>
          </a:stretch>
        </p:blipFill>
        <p:spPr>
          <a:xfrm>
            <a:off x="2307750" y="2453300"/>
            <a:ext cx="4677025" cy="1873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The Team:</a:t>
            </a:r>
            <a:endParaRPr/>
          </a:p>
        </p:txBody>
      </p:sp>
      <p:pic>
        <p:nvPicPr>
          <p:cNvPr id="113" name="Google Shape;113;p22"/>
          <p:cNvPicPr preferRelativeResize="0"/>
          <p:nvPr/>
        </p:nvPicPr>
        <p:blipFill rotWithShape="1">
          <a:blip r:embed="rId3">
            <a:alphaModFix/>
          </a:blip>
          <a:srcRect b="14973" l="0" r="0" t="0"/>
          <a:stretch/>
        </p:blipFill>
        <p:spPr>
          <a:xfrm>
            <a:off x="1256525" y="1218225"/>
            <a:ext cx="1164100" cy="1204675"/>
          </a:xfrm>
          <a:prstGeom prst="rect">
            <a:avLst/>
          </a:prstGeom>
          <a:noFill/>
          <a:ln>
            <a:noFill/>
          </a:ln>
        </p:spPr>
      </p:pic>
      <p:pic>
        <p:nvPicPr>
          <p:cNvPr id="114" name="Google Shape;114;p22"/>
          <p:cNvPicPr preferRelativeResize="0"/>
          <p:nvPr/>
        </p:nvPicPr>
        <p:blipFill rotWithShape="1">
          <a:blip r:embed="rId4">
            <a:alphaModFix/>
          </a:blip>
          <a:srcRect b="0" l="5052" r="5052" t="0"/>
          <a:stretch/>
        </p:blipFill>
        <p:spPr>
          <a:xfrm>
            <a:off x="1256525" y="3028226"/>
            <a:ext cx="1164100" cy="1177575"/>
          </a:xfrm>
          <a:prstGeom prst="rect">
            <a:avLst/>
          </a:prstGeom>
          <a:noFill/>
          <a:ln>
            <a:noFill/>
          </a:ln>
        </p:spPr>
      </p:pic>
      <p:pic>
        <p:nvPicPr>
          <p:cNvPr id="115" name="Google Shape;115;p22"/>
          <p:cNvPicPr preferRelativeResize="0"/>
          <p:nvPr/>
        </p:nvPicPr>
        <p:blipFill rotWithShape="1">
          <a:blip r:embed="rId5">
            <a:alphaModFix/>
          </a:blip>
          <a:srcRect b="9682" l="0" r="0" t="0"/>
          <a:stretch/>
        </p:blipFill>
        <p:spPr>
          <a:xfrm>
            <a:off x="3966950" y="3006350"/>
            <a:ext cx="1164101" cy="1177574"/>
          </a:xfrm>
          <a:prstGeom prst="rect">
            <a:avLst/>
          </a:prstGeom>
          <a:noFill/>
          <a:ln>
            <a:noFill/>
          </a:ln>
        </p:spPr>
      </p:pic>
      <p:pic>
        <p:nvPicPr>
          <p:cNvPr id="116" name="Google Shape;116;p22"/>
          <p:cNvPicPr preferRelativeResize="0"/>
          <p:nvPr/>
        </p:nvPicPr>
        <p:blipFill>
          <a:blip r:embed="rId6">
            <a:alphaModFix/>
          </a:blip>
          <a:stretch>
            <a:fillRect/>
          </a:stretch>
        </p:blipFill>
        <p:spPr>
          <a:xfrm>
            <a:off x="5351675" y="3026150"/>
            <a:ext cx="1272225" cy="1177576"/>
          </a:xfrm>
          <a:prstGeom prst="rect">
            <a:avLst/>
          </a:prstGeom>
          <a:noFill/>
          <a:ln>
            <a:noFill/>
          </a:ln>
        </p:spPr>
      </p:pic>
      <p:pic>
        <p:nvPicPr>
          <p:cNvPr id="117" name="Google Shape;117;p22"/>
          <p:cNvPicPr preferRelativeResize="0"/>
          <p:nvPr/>
        </p:nvPicPr>
        <p:blipFill>
          <a:blip r:embed="rId7">
            <a:alphaModFix/>
          </a:blip>
          <a:stretch>
            <a:fillRect/>
          </a:stretch>
        </p:blipFill>
        <p:spPr>
          <a:xfrm>
            <a:off x="2643075" y="3006350"/>
            <a:ext cx="1132750" cy="1177575"/>
          </a:xfrm>
          <a:prstGeom prst="rect">
            <a:avLst/>
          </a:prstGeom>
          <a:noFill/>
          <a:ln>
            <a:noFill/>
          </a:ln>
        </p:spPr>
      </p:pic>
      <p:pic>
        <p:nvPicPr>
          <p:cNvPr id="118" name="Google Shape;118;p22"/>
          <p:cNvPicPr preferRelativeResize="0"/>
          <p:nvPr/>
        </p:nvPicPr>
        <p:blipFill>
          <a:blip r:embed="rId8">
            <a:alphaModFix/>
          </a:blip>
          <a:stretch>
            <a:fillRect/>
          </a:stretch>
        </p:blipFill>
        <p:spPr>
          <a:xfrm>
            <a:off x="6810175" y="3034301"/>
            <a:ext cx="1173830" cy="1177574"/>
          </a:xfrm>
          <a:prstGeom prst="rect">
            <a:avLst/>
          </a:prstGeom>
          <a:noFill/>
          <a:ln>
            <a:noFill/>
          </a:ln>
        </p:spPr>
      </p:pic>
      <p:pic>
        <p:nvPicPr>
          <p:cNvPr id="119" name="Google Shape;119;p22"/>
          <p:cNvPicPr preferRelativeResize="0"/>
          <p:nvPr/>
        </p:nvPicPr>
        <p:blipFill rotWithShape="1">
          <a:blip r:embed="rId9">
            <a:alphaModFix/>
          </a:blip>
          <a:srcRect b="3350" l="0" r="0" t="4611"/>
          <a:stretch/>
        </p:blipFill>
        <p:spPr>
          <a:xfrm>
            <a:off x="3989950" y="1248132"/>
            <a:ext cx="1164100" cy="1144868"/>
          </a:xfrm>
          <a:prstGeom prst="rect">
            <a:avLst/>
          </a:prstGeom>
          <a:noFill/>
          <a:ln>
            <a:noFill/>
          </a:ln>
        </p:spPr>
      </p:pic>
      <p:pic>
        <p:nvPicPr>
          <p:cNvPr id="120" name="Google Shape;120;p22"/>
          <p:cNvPicPr preferRelativeResize="0"/>
          <p:nvPr/>
        </p:nvPicPr>
        <p:blipFill>
          <a:blip r:embed="rId10">
            <a:alphaModFix/>
          </a:blip>
          <a:stretch>
            <a:fillRect/>
          </a:stretch>
        </p:blipFill>
        <p:spPr>
          <a:xfrm>
            <a:off x="6817037" y="1248132"/>
            <a:ext cx="1164099" cy="1144867"/>
          </a:xfrm>
          <a:prstGeom prst="rect">
            <a:avLst/>
          </a:prstGeom>
          <a:noFill/>
          <a:ln>
            <a:noFill/>
          </a:ln>
        </p:spPr>
      </p:pic>
      <p:sp>
        <p:nvSpPr>
          <p:cNvPr id="121" name="Google Shape;121;p22"/>
          <p:cNvSpPr txBox="1"/>
          <p:nvPr/>
        </p:nvSpPr>
        <p:spPr>
          <a:xfrm>
            <a:off x="1198950" y="657200"/>
            <a:ext cx="7302300" cy="585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200">
                <a:latin typeface="Open Sans"/>
                <a:ea typeface="Open Sans"/>
                <a:cs typeface="Open Sans"/>
                <a:sym typeface="Open Sans"/>
              </a:rPr>
              <a:t>Project Advisors:</a:t>
            </a:r>
            <a:r>
              <a:rPr lang="en" sz="800">
                <a:latin typeface="Open Sans"/>
                <a:ea typeface="Open Sans"/>
                <a:cs typeface="Open Sans"/>
                <a:sym typeface="Open Sans"/>
              </a:rPr>
              <a:t> </a:t>
            </a:r>
            <a:endParaRPr sz="800">
              <a:latin typeface="Open Sans"/>
              <a:ea typeface="Open Sans"/>
              <a:cs typeface="Open Sans"/>
              <a:sym typeface="Open Sans"/>
            </a:endParaRPr>
          </a:p>
          <a:p>
            <a:pPr indent="0" lvl="0" marL="0" rtl="0" algn="l">
              <a:spcBef>
                <a:spcPts val="0"/>
              </a:spcBef>
              <a:spcAft>
                <a:spcPts val="0"/>
              </a:spcAft>
              <a:buNone/>
            </a:pPr>
            <a:r>
              <a:rPr lang="en" sz="800">
                <a:latin typeface="Open Sans"/>
                <a:ea typeface="Open Sans"/>
                <a:cs typeface="Open Sans"/>
                <a:sym typeface="Open Sans"/>
              </a:rPr>
              <a:t>      </a:t>
            </a:r>
            <a:r>
              <a:rPr lang="en" sz="800">
                <a:latin typeface="Open Sans"/>
                <a:ea typeface="Open Sans"/>
                <a:cs typeface="Open Sans"/>
                <a:sym typeface="Open Sans"/>
              </a:rPr>
              <a:t>Annika</a:t>
            </a:r>
            <a:r>
              <a:rPr lang="en" sz="800">
                <a:latin typeface="Open Sans"/>
                <a:ea typeface="Open Sans"/>
                <a:cs typeface="Open Sans"/>
                <a:sym typeface="Open Sans"/>
              </a:rPr>
              <a:t> Stensson</a:t>
            </a:r>
            <a:r>
              <a:rPr lang="en" sz="800">
                <a:latin typeface="Open Sans"/>
                <a:ea typeface="Open Sans"/>
                <a:cs typeface="Open Sans"/>
                <a:sym typeface="Open Sans"/>
              </a:rPr>
              <a:t>     </a:t>
            </a:r>
            <a:r>
              <a:rPr lang="en" sz="800">
                <a:solidFill>
                  <a:schemeClr val="dk1"/>
                </a:solidFill>
                <a:latin typeface="Open Sans"/>
                <a:ea typeface="Open Sans"/>
                <a:cs typeface="Open Sans"/>
                <a:sym typeface="Open Sans"/>
              </a:rPr>
              <a:t>                                                                 Jamie McGovern                                                                                Brian Junker</a:t>
            </a:r>
            <a:r>
              <a:rPr lang="en" sz="800">
                <a:latin typeface="Open Sans"/>
                <a:ea typeface="Open Sans"/>
                <a:cs typeface="Open Sans"/>
                <a:sym typeface="Open Sans"/>
              </a:rPr>
              <a:t>               </a:t>
            </a:r>
            <a:endParaRPr sz="800">
              <a:latin typeface="Open Sans"/>
              <a:ea typeface="Open Sans"/>
              <a:cs typeface="Open Sans"/>
              <a:sym typeface="Open Sans"/>
            </a:endParaRPr>
          </a:p>
        </p:txBody>
      </p:sp>
      <p:sp>
        <p:nvSpPr>
          <p:cNvPr id="122" name="Google Shape;122;p22"/>
          <p:cNvSpPr txBox="1"/>
          <p:nvPr/>
        </p:nvSpPr>
        <p:spPr>
          <a:xfrm>
            <a:off x="1198950" y="2493888"/>
            <a:ext cx="6746100" cy="726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200">
                <a:latin typeface="Open Sans"/>
                <a:ea typeface="Open Sans"/>
                <a:cs typeface="Open Sans"/>
                <a:sym typeface="Open Sans"/>
              </a:rPr>
              <a:t>Graduate Student Team:</a:t>
            </a:r>
            <a:endParaRPr b="1" sz="600">
              <a:latin typeface="Open Sans"/>
              <a:ea typeface="Open Sans"/>
              <a:cs typeface="Open Sans"/>
              <a:sym typeface="Open Sans"/>
            </a:endParaRPr>
          </a:p>
          <a:p>
            <a:pPr indent="0" lvl="0" marL="0" rtl="0" algn="l">
              <a:lnSpc>
                <a:spcPct val="115000"/>
              </a:lnSpc>
              <a:spcBef>
                <a:spcPts val="0"/>
              </a:spcBef>
              <a:spcAft>
                <a:spcPts val="0"/>
              </a:spcAft>
              <a:buNone/>
            </a:pPr>
            <a:r>
              <a:rPr lang="en" sz="800">
                <a:latin typeface="Open Sans"/>
                <a:ea typeface="Open Sans"/>
                <a:cs typeface="Open Sans"/>
                <a:sym typeface="Open Sans"/>
              </a:rPr>
              <a:t>           Malik Khan		          Yanxi Zhou		          Echo Luan		             Lanyi Xu		              Xiaofan Zhu</a:t>
            </a:r>
            <a:endParaRPr sz="800">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p:txBody>
      </p:sp>
      <p:sp>
        <p:nvSpPr>
          <p:cNvPr id="123" name="Google Shape;123;p22"/>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Executive Summary:</a:t>
            </a:r>
            <a:endParaRPr/>
          </a:p>
        </p:txBody>
      </p:sp>
      <p:sp>
        <p:nvSpPr>
          <p:cNvPr id="129" name="Google Shape;129;p23"/>
          <p:cNvSpPr txBox="1"/>
          <p:nvPr/>
        </p:nvSpPr>
        <p:spPr>
          <a:xfrm>
            <a:off x="374425" y="1192375"/>
            <a:ext cx="8030700" cy="3376200"/>
          </a:xfrm>
          <a:prstGeom prst="rect">
            <a:avLst/>
          </a:prstGeom>
          <a:noFill/>
          <a:ln>
            <a:noFill/>
          </a:ln>
        </p:spPr>
        <p:txBody>
          <a:bodyPr anchorCtr="0" anchor="t" bIns="91425" lIns="91425" spcFirstLastPara="1" rIns="91425" wrap="square" tIns="91425">
            <a:spAutoFit/>
          </a:bodyPr>
          <a:lstStyle/>
          <a:p>
            <a:pPr indent="-311150" lvl="0" marL="457200" rtl="0" algn="l">
              <a:lnSpc>
                <a:spcPct val="115000"/>
              </a:lnSpc>
              <a:spcBef>
                <a:spcPts val="600"/>
              </a:spcBef>
              <a:spcAft>
                <a:spcPts val="0"/>
              </a:spcAft>
              <a:buClr>
                <a:schemeClr val="dk1"/>
              </a:buClr>
              <a:buSzPts val="1300"/>
              <a:buChar char="●"/>
            </a:pPr>
            <a:r>
              <a:rPr b="1" lang="en" sz="1300">
                <a:solidFill>
                  <a:schemeClr val="dk1"/>
                </a:solidFill>
                <a:latin typeface="Open Sans"/>
                <a:ea typeface="Open Sans"/>
                <a:cs typeface="Open Sans"/>
                <a:sym typeface="Open Sans"/>
              </a:rPr>
              <a:t>Background: </a:t>
            </a:r>
            <a:r>
              <a:rPr lang="en" sz="1300">
                <a:solidFill>
                  <a:schemeClr val="dk1"/>
                </a:solidFill>
                <a:latin typeface="Open Sans"/>
                <a:ea typeface="Open Sans"/>
                <a:cs typeface="Open Sans"/>
                <a:sym typeface="Open Sans"/>
              </a:rPr>
              <a:t>International Foodservice Distributors Association (</a:t>
            </a:r>
            <a:r>
              <a:rPr lang="en" sz="1300">
                <a:solidFill>
                  <a:srgbClr val="202122"/>
                </a:solidFill>
                <a:highlight>
                  <a:schemeClr val="lt1"/>
                </a:highlight>
                <a:latin typeface="Open Sans"/>
                <a:ea typeface="Open Sans"/>
                <a:cs typeface="Open Sans"/>
                <a:sym typeface="Open Sans"/>
              </a:rPr>
              <a:t>IFDA) members are facing a labor shortage on warehouse and transportation positions, including challenges in recruiting warehouse and driver associates.</a:t>
            </a:r>
            <a:endParaRPr sz="1300">
              <a:solidFill>
                <a:schemeClr val="dk1"/>
              </a:solidFill>
              <a:latin typeface="Open Sans"/>
              <a:ea typeface="Open Sans"/>
              <a:cs typeface="Open Sans"/>
              <a:sym typeface="Open Sans"/>
            </a:endParaRPr>
          </a:p>
          <a:p>
            <a:pPr indent="-311150" lvl="0" marL="457200" rtl="0" algn="l">
              <a:lnSpc>
                <a:spcPct val="115000"/>
              </a:lnSpc>
              <a:spcBef>
                <a:spcPts val="0"/>
              </a:spcBef>
              <a:spcAft>
                <a:spcPts val="0"/>
              </a:spcAft>
              <a:buClr>
                <a:schemeClr val="dk1"/>
              </a:buClr>
              <a:buSzPts val="1300"/>
              <a:buChar char="●"/>
            </a:pPr>
            <a:r>
              <a:rPr b="1" lang="en" sz="1300">
                <a:solidFill>
                  <a:schemeClr val="dk1"/>
                </a:solidFill>
                <a:latin typeface="Open Sans"/>
                <a:ea typeface="Open Sans"/>
                <a:cs typeface="Open Sans"/>
                <a:sym typeface="Open Sans"/>
              </a:rPr>
              <a:t>Objective: </a:t>
            </a:r>
            <a:r>
              <a:rPr lang="en" sz="1300">
                <a:solidFill>
                  <a:schemeClr val="dk1"/>
                </a:solidFill>
                <a:latin typeface="Open Sans"/>
                <a:ea typeface="Open Sans"/>
                <a:cs typeface="Open Sans"/>
                <a:sym typeface="Open Sans"/>
              </a:rPr>
              <a:t>Develop a data-driven framework for members of IFDA to improve transportation and warehouse recruiting efforts</a:t>
            </a:r>
            <a:endParaRPr sz="1300">
              <a:solidFill>
                <a:schemeClr val="dk1"/>
              </a:solidFill>
              <a:latin typeface="Open Sans"/>
              <a:ea typeface="Open Sans"/>
              <a:cs typeface="Open Sans"/>
              <a:sym typeface="Open Sans"/>
            </a:endParaRPr>
          </a:p>
          <a:p>
            <a:pPr indent="-311150" lvl="0" marL="457200" rtl="0" algn="l">
              <a:lnSpc>
                <a:spcPct val="115000"/>
              </a:lnSpc>
              <a:spcBef>
                <a:spcPts val="0"/>
              </a:spcBef>
              <a:spcAft>
                <a:spcPts val="0"/>
              </a:spcAft>
              <a:buClr>
                <a:schemeClr val="dk1"/>
              </a:buClr>
              <a:buSzPts val="1300"/>
              <a:buChar char="●"/>
            </a:pPr>
            <a:r>
              <a:rPr b="1" lang="en" sz="1300">
                <a:solidFill>
                  <a:schemeClr val="dk1"/>
                </a:solidFill>
                <a:latin typeface="Open Sans"/>
                <a:ea typeface="Open Sans"/>
                <a:cs typeface="Open Sans"/>
                <a:sym typeface="Open Sans"/>
              </a:rPr>
              <a:t>Data: </a:t>
            </a:r>
            <a:r>
              <a:rPr lang="en" sz="1300">
                <a:solidFill>
                  <a:schemeClr val="dk1"/>
                </a:solidFill>
                <a:latin typeface="Open Sans"/>
                <a:ea typeface="Open Sans"/>
                <a:cs typeface="Open Sans"/>
                <a:sym typeface="Open Sans"/>
              </a:rPr>
              <a:t>Qualitative and quantitative client data, public data from the Bureau of Labor Statistics (BLS)</a:t>
            </a:r>
            <a:endParaRPr sz="1300">
              <a:solidFill>
                <a:schemeClr val="dk1"/>
              </a:solidFill>
              <a:latin typeface="Open Sans"/>
              <a:ea typeface="Open Sans"/>
              <a:cs typeface="Open Sans"/>
              <a:sym typeface="Open Sans"/>
            </a:endParaRPr>
          </a:p>
          <a:p>
            <a:pPr indent="-311150" lvl="0" marL="457200" rtl="0" algn="l">
              <a:lnSpc>
                <a:spcPct val="115000"/>
              </a:lnSpc>
              <a:spcBef>
                <a:spcPts val="0"/>
              </a:spcBef>
              <a:spcAft>
                <a:spcPts val="0"/>
              </a:spcAft>
              <a:buClr>
                <a:schemeClr val="dk1"/>
              </a:buClr>
              <a:buSzPts val="1300"/>
              <a:buChar char="●"/>
            </a:pPr>
            <a:r>
              <a:rPr b="1" lang="en" sz="1300">
                <a:solidFill>
                  <a:schemeClr val="dk1"/>
                </a:solidFill>
                <a:latin typeface="Open Sans"/>
                <a:ea typeface="Open Sans"/>
                <a:cs typeface="Open Sans"/>
                <a:sym typeface="Open Sans"/>
              </a:rPr>
              <a:t>Methods: </a:t>
            </a:r>
            <a:r>
              <a:rPr lang="en" sz="1300">
                <a:solidFill>
                  <a:schemeClr val="dk1"/>
                </a:solidFill>
                <a:latin typeface="Open Sans"/>
                <a:ea typeface="Open Sans"/>
                <a:cs typeface="Open Sans"/>
                <a:sym typeface="Open Sans"/>
              </a:rPr>
              <a:t>Compared public data with client data, normalize client data based on variable mappings, conducted statistical analysis on individual client data and merged data, provided needs assessment and roadmap</a:t>
            </a:r>
            <a:endParaRPr sz="1300">
              <a:solidFill>
                <a:schemeClr val="dk1"/>
              </a:solidFill>
              <a:latin typeface="Open Sans"/>
              <a:ea typeface="Open Sans"/>
              <a:cs typeface="Open Sans"/>
              <a:sym typeface="Open Sans"/>
            </a:endParaRPr>
          </a:p>
          <a:p>
            <a:pPr indent="-311150" lvl="0" marL="457200" rtl="0" algn="l">
              <a:lnSpc>
                <a:spcPct val="115000"/>
              </a:lnSpc>
              <a:spcBef>
                <a:spcPts val="0"/>
              </a:spcBef>
              <a:spcAft>
                <a:spcPts val="0"/>
              </a:spcAft>
              <a:buClr>
                <a:schemeClr val="dk1"/>
              </a:buClr>
              <a:buSzPts val="1300"/>
              <a:buChar char="●"/>
            </a:pPr>
            <a:r>
              <a:rPr b="1" lang="en" sz="1300">
                <a:solidFill>
                  <a:schemeClr val="dk1"/>
                </a:solidFill>
                <a:latin typeface="Open Sans"/>
                <a:ea typeface="Open Sans"/>
                <a:cs typeface="Open Sans"/>
                <a:sym typeface="Open Sans"/>
              </a:rPr>
              <a:t>Results:</a:t>
            </a:r>
            <a:r>
              <a:rPr lang="en" sz="1300">
                <a:solidFill>
                  <a:schemeClr val="dk1"/>
                </a:solidFill>
                <a:latin typeface="Open Sans"/>
                <a:ea typeface="Open Sans"/>
                <a:cs typeface="Open Sans"/>
                <a:sym typeface="Open Sans"/>
              </a:rPr>
              <a:t> Surveyed employee dispositions, employee tenure by job role, seasonality in hiring, and turnover vs. hiring rate over time.</a:t>
            </a:r>
            <a:endParaRPr sz="1300">
              <a:solidFill>
                <a:schemeClr val="dk1"/>
              </a:solidFill>
              <a:latin typeface="Open Sans"/>
              <a:ea typeface="Open Sans"/>
              <a:cs typeface="Open Sans"/>
              <a:sym typeface="Open Sans"/>
            </a:endParaRPr>
          </a:p>
          <a:p>
            <a:pPr indent="-311150" lvl="0" marL="457200" rtl="0" algn="l">
              <a:lnSpc>
                <a:spcPct val="115000"/>
              </a:lnSpc>
              <a:spcBef>
                <a:spcPts val="0"/>
              </a:spcBef>
              <a:spcAft>
                <a:spcPts val="0"/>
              </a:spcAft>
              <a:buClr>
                <a:schemeClr val="dk1"/>
              </a:buClr>
              <a:buSzPts val="1300"/>
              <a:buFont typeface="Open Sans"/>
              <a:buChar char="●"/>
            </a:pPr>
            <a:r>
              <a:rPr b="1" lang="en" sz="1300">
                <a:solidFill>
                  <a:schemeClr val="dk1"/>
                </a:solidFill>
                <a:latin typeface="Open Sans"/>
                <a:ea typeface="Open Sans"/>
                <a:cs typeface="Open Sans"/>
                <a:sym typeface="Open Sans"/>
              </a:rPr>
              <a:t>Roadmap: </a:t>
            </a:r>
            <a:r>
              <a:rPr lang="en" sz="1300">
                <a:solidFill>
                  <a:schemeClr val="dk1"/>
                </a:solidFill>
                <a:latin typeface="Open Sans"/>
                <a:ea typeface="Open Sans"/>
                <a:cs typeface="Open Sans"/>
                <a:sym typeface="Open Sans"/>
              </a:rPr>
              <a:t>Serves as a need assessment for </a:t>
            </a:r>
            <a:r>
              <a:rPr lang="en" sz="1300">
                <a:solidFill>
                  <a:schemeClr val="dk1"/>
                </a:solidFill>
                <a:latin typeface="Open Sans"/>
                <a:ea typeface="Open Sans"/>
                <a:cs typeface="Open Sans"/>
                <a:sym typeface="Open Sans"/>
              </a:rPr>
              <a:t>future data collection and analysis to better understand IFDA member companies’ recruitment challenges.</a:t>
            </a:r>
            <a:endParaRPr b="1" sz="1300"/>
          </a:p>
        </p:txBody>
      </p:sp>
      <p:sp>
        <p:nvSpPr>
          <p:cNvPr id="130" name="Google Shape;130;p23"/>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Introduction:</a:t>
            </a:r>
            <a:endParaRPr/>
          </a:p>
        </p:txBody>
      </p:sp>
      <p:grpSp>
        <p:nvGrpSpPr>
          <p:cNvPr id="136" name="Google Shape;136;p24"/>
          <p:cNvGrpSpPr/>
          <p:nvPr/>
        </p:nvGrpSpPr>
        <p:grpSpPr>
          <a:xfrm>
            <a:off x="1293489" y="2497611"/>
            <a:ext cx="1226150" cy="1528131"/>
            <a:chOff x="618820" y="1574020"/>
            <a:chExt cx="1418334" cy="2416781"/>
          </a:xfrm>
        </p:grpSpPr>
        <p:cxnSp>
          <p:nvCxnSpPr>
            <p:cNvPr id="137" name="Google Shape;137;p24"/>
            <p:cNvCxnSpPr/>
            <p:nvPr/>
          </p:nvCxnSpPr>
          <p:spPr>
            <a:xfrm>
              <a:off x="1299277" y="1695421"/>
              <a:ext cx="718500" cy="741900"/>
            </a:xfrm>
            <a:prstGeom prst="straightConnector1">
              <a:avLst/>
            </a:prstGeom>
            <a:noFill/>
            <a:ln cap="flat" cmpd="sng" w="9525">
              <a:solidFill>
                <a:srgbClr val="0B7743"/>
              </a:solidFill>
              <a:prstDash val="solid"/>
              <a:round/>
              <a:headEnd len="sm" w="sm" type="none"/>
              <a:tailEnd len="sm" w="sm" type="none"/>
            </a:ln>
          </p:spPr>
        </p:cxnSp>
        <p:sp>
          <p:nvSpPr>
            <p:cNvPr id="138" name="Google Shape;138;p24"/>
            <p:cNvSpPr/>
            <p:nvPr/>
          </p:nvSpPr>
          <p:spPr>
            <a:xfrm flipH="1">
              <a:off x="618820" y="2306625"/>
              <a:ext cx="1418100" cy="143400"/>
            </a:xfrm>
            <a:prstGeom prst="parallelogram">
              <a:avLst>
                <a:gd fmla="val 96952"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39" name="Google Shape;139;p24"/>
            <p:cNvSpPr/>
            <p:nvPr/>
          </p:nvSpPr>
          <p:spPr>
            <a:xfrm>
              <a:off x="619055" y="2460450"/>
              <a:ext cx="1418100" cy="143400"/>
            </a:xfrm>
            <a:prstGeom prst="parallelogram">
              <a:avLst>
                <a:gd fmla="val 96952"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 name="Google Shape;140;p24"/>
            <p:cNvGrpSpPr/>
            <p:nvPr/>
          </p:nvGrpSpPr>
          <p:grpSpPr>
            <a:xfrm>
              <a:off x="624874" y="1574020"/>
              <a:ext cx="1223173" cy="2416781"/>
              <a:chOff x="1219832" y="1574020"/>
              <a:chExt cx="1223173" cy="2416781"/>
            </a:xfrm>
          </p:grpSpPr>
          <p:sp>
            <p:nvSpPr>
              <p:cNvPr id="141" name="Google Shape;141;p24"/>
              <p:cNvSpPr txBox="1"/>
              <p:nvPr/>
            </p:nvSpPr>
            <p:spPr>
              <a:xfrm>
                <a:off x="1219905" y="2884186"/>
                <a:ext cx="12231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t/>
                </a:r>
                <a:endParaRPr b="1" sz="1100">
                  <a:latin typeface="Times New Roman"/>
                  <a:ea typeface="Times New Roman"/>
                  <a:cs typeface="Times New Roman"/>
                  <a:sym typeface="Times New Roman"/>
                </a:endParaRPr>
              </a:p>
              <a:p>
                <a:pPr indent="0" lvl="0" marL="0" rtl="0" algn="l">
                  <a:lnSpc>
                    <a:spcPct val="115000"/>
                  </a:lnSpc>
                  <a:spcBef>
                    <a:spcPts val="0"/>
                  </a:spcBef>
                  <a:spcAft>
                    <a:spcPts val="0"/>
                  </a:spcAft>
                  <a:buClr>
                    <a:srgbClr val="000000"/>
                  </a:buClr>
                  <a:buSzPts val="1100"/>
                  <a:buFont typeface="Arial"/>
                  <a:buNone/>
                </a:pPr>
                <a:r>
                  <a:t/>
                </a:r>
                <a:endParaRPr b="1" sz="1100">
                  <a:latin typeface="Times New Roman"/>
                  <a:ea typeface="Times New Roman"/>
                  <a:cs typeface="Times New Roman"/>
                  <a:sym typeface="Times New Roman"/>
                </a:endParaRPr>
              </a:p>
              <a:p>
                <a:pPr indent="0" lvl="0" marL="0" rtl="0" algn="l">
                  <a:lnSpc>
                    <a:spcPct val="115000"/>
                  </a:lnSpc>
                  <a:spcBef>
                    <a:spcPts val="0"/>
                  </a:spcBef>
                  <a:spcAft>
                    <a:spcPts val="0"/>
                  </a:spcAft>
                  <a:buClr>
                    <a:srgbClr val="000000"/>
                  </a:buClr>
                  <a:buSzPts val="1100"/>
                  <a:buFont typeface="Arial"/>
                  <a:buNone/>
                </a:pPr>
                <a:r>
                  <a:rPr b="1" lang="en" sz="1100">
                    <a:latin typeface="Times New Roman"/>
                    <a:ea typeface="Times New Roman"/>
                    <a:cs typeface="Times New Roman"/>
                    <a:sym typeface="Times New Roman"/>
                  </a:rPr>
                  <a:t>Internal Kickoff</a:t>
                </a:r>
                <a:endParaRPr b="1" sz="1000">
                  <a:latin typeface="Times New Roman"/>
                  <a:ea typeface="Times New Roman"/>
                  <a:cs typeface="Times New Roman"/>
                  <a:sym typeface="Times New Roman"/>
                </a:endParaRPr>
              </a:p>
            </p:txBody>
          </p:sp>
          <p:sp>
            <p:nvSpPr>
              <p:cNvPr id="142" name="Google Shape;142;p24"/>
              <p:cNvSpPr txBox="1"/>
              <p:nvPr/>
            </p:nvSpPr>
            <p:spPr>
              <a:xfrm>
                <a:off x="1247804" y="3253401"/>
                <a:ext cx="11673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latin typeface="Times New Roman"/>
                    <a:ea typeface="Times New Roman"/>
                    <a:cs typeface="Times New Roman"/>
                    <a:sym typeface="Times New Roman"/>
                  </a:rPr>
                  <a:t>With IFDA sponsors </a:t>
                </a:r>
                <a:endParaRPr sz="800">
                  <a:latin typeface="Times New Roman"/>
                  <a:ea typeface="Times New Roman"/>
                  <a:cs typeface="Times New Roman"/>
                  <a:sym typeface="Times New Roman"/>
                </a:endParaRPr>
              </a:p>
            </p:txBody>
          </p:sp>
          <p:sp>
            <p:nvSpPr>
              <p:cNvPr id="143" name="Google Shape;143;p24"/>
              <p:cNvSpPr txBox="1"/>
              <p:nvPr/>
            </p:nvSpPr>
            <p:spPr>
              <a:xfrm>
                <a:off x="1219832" y="1574020"/>
                <a:ext cx="7185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Clr>
                    <a:srgbClr val="000000"/>
                  </a:buClr>
                  <a:buSzPts val="1100"/>
                  <a:buFont typeface="Arial"/>
                  <a:buNone/>
                </a:pPr>
                <a:r>
                  <a:rPr b="1" lang="en" sz="900">
                    <a:latin typeface="Times New Roman"/>
                    <a:ea typeface="Times New Roman"/>
                    <a:cs typeface="Times New Roman"/>
                    <a:sym typeface="Times New Roman"/>
                  </a:rPr>
                  <a:t>Feb 15th</a:t>
                </a:r>
                <a:endParaRPr sz="800">
                  <a:latin typeface="Times New Roman"/>
                  <a:ea typeface="Times New Roman"/>
                  <a:cs typeface="Times New Roman"/>
                  <a:sym typeface="Times New Roman"/>
                </a:endParaRPr>
              </a:p>
            </p:txBody>
          </p:sp>
        </p:grpSp>
      </p:grpSp>
      <p:grpSp>
        <p:nvGrpSpPr>
          <p:cNvPr id="144" name="Google Shape;144;p24"/>
          <p:cNvGrpSpPr/>
          <p:nvPr/>
        </p:nvGrpSpPr>
        <p:grpSpPr>
          <a:xfrm>
            <a:off x="1920366" y="2497620"/>
            <a:ext cx="1704758" cy="1463905"/>
            <a:chOff x="1363448" y="1575819"/>
            <a:chExt cx="1971959" cy="2315206"/>
          </a:xfrm>
        </p:grpSpPr>
        <p:cxnSp>
          <p:nvCxnSpPr>
            <p:cNvPr id="145" name="Google Shape;145;p24"/>
            <p:cNvCxnSpPr/>
            <p:nvPr/>
          </p:nvCxnSpPr>
          <p:spPr>
            <a:xfrm>
              <a:off x="2597529" y="1695421"/>
              <a:ext cx="718500" cy="741900"/>
            </a:xfrm>
            <a:prstGeom prst="straightConnector1">
              <a:avLst/>
            </a:prstGeom>
            <a:noFill/>
            <a:ln cap="flat" cmpd="sng" w="9525">
              <a:solidFill>
                <a:srgbClr val="0B7743"/>
              </a:solidFill>
              <a:prstDash val="solid"/>
              <a:round/>
              <a:headEnd len="sm" w="sm" type="none"/>
              <a:tailEnd len="sm" w="sm" type="none"/>
            </a:ln>
          </p:spPr>
        </p:cxnSp>
        <p:sp>
          <p:nvSpPr>
            <p:cNvPr id="146" name="Google Shape;146;p24"/>
            <p:cNvSpPr/>
            <p:nvPr/>
          </p:nvSpPr>
          <p:spPr>
            <a:xfrm flipH="1">
              <a:off x="1917073" y="2306625"/>
              <a:ext cx="1418100" cy="143400"/>
            </a:xfrm>
            <a:prstGeom prst="parallelogram">
              <a:avLst>
                <a:gd fmla="val 96952"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47" name="Google Shape;147;p24"/>
            <p:cNvSpPr/>
            <p:nvPr/>
          </p:nvSpPr>
          <p:spPr>
            <a:xfrm>
              <a:off x="1917307" y="2460450"/>
              <a:ext cx="1418100" cy="143400"/>
            </a:xfrm>
            <a:prstGeom prst="parallelogram">
              <a:avLst>
                <a:gd fmla="val 96952"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txBox="1"/>
            <p:nvPr/>
          </p:nvSpPr>
          <p:spPr>
            <a:xfrm>
              <a:off x="1871345" y="2863686"/>
              <a:ext cx="14184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100">
                  <a:latin typeface="Times New Roman"/>
                  <a:ea typeface="Times New Roman"/>
                  <a:cs typeface="Times New Roman"/>
                  <a:sym typeface="Times New Roman"/>
                </a:rPr>
                <a:t>Interview Sessions</a:t>
              </a:r>
              <a:endParaRPr b="1" sz="1000">
                <a:latin typeface="Times New Roman"/>
                <a:ea typeface="Times New Roman"/>
                <a:cs typeface="Times New Roman"/>
                <a:sym typeface="Times New Roman"/>
              </a:endParaRPr>
            </a:p>
          </p:txBody>
        </p:sp>
        <p:sp>
          <p:nvSpPr>
            <p:cNvPr id="149" name="Google Shape;149;p24"/>
            <p:cNvSpPr txBox="1"/>
            <p:nvPr/>
          </p:nvSpPr>
          <p:spPr>
            <a:xfrm>
              <a:off x="1871325" y="3153625"/>
              <a:ext cx="12747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latin typeface="Times New Roman"/>
                  <a:ea typeface="Times New Roman"/>
                  <a:cs typeface="Times New Roman"/>
                  <a:sym typeface="Times New Roman"/>
                </a:rPr>
                <a:t>Up to 5 initial member interview sessions</a:t>
              </a:r>
              <a:endParaRPr sz="800">
                <a:latin typeface="Times New Roman"/>
                <a:ea typeface="Times New Roman"/>
                <a:cs typeface="Times New Roman"/>
                <a:sym typeface="Times New Roman"/>
              </a:endParaRPr>
            </a:p>
          </p:txBody>
        </p:sp>
        <p:sp>
          <p:nvSpPr>
            <p:cNvPr id="150" name="Google Shape;150;p24"/>
            <p:cNvSpPr txBox="1"/>
            <p:nvPr/>
          </p:nvSpPr>
          <p:spPr>
            <a:xfrm>
              <a:off x="1363448" y="1575819"/>
              <a:ext cx="1358700" cy="2415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Clr>
                  <a:srgbClr val="000000"/>
                </a:buClr>
                <a:buSzPts val="1100"/>
                <a:buFont typeface="Arial"/>
                <a:buNone/>
              </a:pPr>
              <a:r>
                <a:rPr b="1" lang="en" sz="900">
                  <a:solidFill>
                    <a:schemeClr val="dk1"/>
                  </a:solidFill>
                  <a:latin typeface="Times New Roman"/>
                  <a:ea typeface="Times New Roman"/>
                  <a:cs typeface="Times New Roman"/>
                  <a:sym typeface="Times New Roman"/>
                </a:rPr>
                <a:t>Feb 22nd--Mar 5th</a:t>
              </a:r>
              <a:endParaRPr sz="800">
                <a:solidFill>
                  <a:schemeClr val="dk1"/>
                </a:solidFill>
                <a:latin typeface="Times New Roman"/>
                <a:ea typeface="Times New Roman"/>
                <a:cs typeface="Times New Roman"/>
                <a:sym typeface="Times New Roman"/>
              </a:endParaRPr>
            </a:p>
            <a:p>
              <a:pPr indent="0" lvl="0" marL="0" rtl="0" algn="r">
                <a:lnSpc>
                  <a:spcPct val="115000"/>
                </a:lnSpc>
                <a:spcBef>
                  <a:spcPts val="1600"/>
                </a:spcBef>
                <a:spcAft>
                  <a:spcPts val="1600"/>
                </a:spcAft>
                <a:buNone/>
              </a:pPr>
              <a:r>
                <a:t/>
              </a:r>
              <a:endParaRPr sz="800">
                <a:solidFill>
                  <a:srgbClr val="0B7140"/>
                </a:solidFill>
                <a:latin typeface="Roboto"/>
                <a:ea typeface="Roboto"/>
                <a:cs typeface="Roboto"/>
                <a:sym typeface="Roboto"/>
              </a:endParaRPr>
            </a:p>
          </p:txBody>
        </p:sp>
      </p:grpSp>
      <p:grpSp>
        <p:nvGrpSpPr>
          <p:cNvPr id="151" name="Google Shape;151;p24"/>
          <p:cNvGrpSpPr/>
          <p:nvPr/>
        </p:nvGrpSpPr>
        <p:grpSpPr>
          <a:xfrm>
            <a:off x="3294767" y="2497611"/>
            <a:ext cx="1498222" cy="1457325"/>
            <a:chOff x="2933775" y="1575825"/>
            <a:chExt cx="1733050" cy="2304800"/>
          </a:xfrm>
        </p:grpSpPr>
        <p:cxnSp>
          <p:nvCxnSpPr>
            <p:cNvPr id="152" name="Google Shape;152;p24"/>
            <p:cNvCxnSpPr/>
            <p:nvPr/>
          </p:nvCxnSpPr>
          <p:spPr>
            <a:xfrm>
              <a:off x="3894575"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153" name="Google Shape;153;p24"/>
            <p:cNvSpPr/>
            <p:nvPr/>
          </p:nvSpPr>
          <p:spPr>
            <a:xfrm flipH="1">
              <a:off x="3214118" y="2306625"/>
              <a:ext cx="1418100" cy="143400"/>
            </a:xfrm>
            <a:prstGeom prst="parallelogram">
              <a:avLst>
                <a:gd fmla="val 96952"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54" name="Google Shape;154;p24"/>
            <p:cNvSpPr/>
            <p:nvPr/>
          </p:nvSpPr>
          <p:spPr>
            <a:xfrm>
              <a:off x="3214352" y="2460450"/>
              <a:ext cx="1418100" cy="143400"/>
            </a:xfrm>
            <a:prstGeom prst="parallelogram">
              <a:avLst>
                <a:gd fmla="val 96952"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4"/>
            <p:cNvSpPr txBox="1"/>
            <p:nvPr/>
          </p:nvSpPr>
          <p:spPr>
            <a:xfrm>
              <a:off x="3232360" y="2650351"/>
              <a:ext cx="11673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100">
                  <a:solidFill>
                    <a:schemeClr val="dk1"/>
                  </a:solidFill>
                  <a:latin typeface="Times New Roman"/>
                  <a:ea typeface="Times New Roman"/>
                  <a:cs typeface="Times New Roman"/>
                  <a:sym typeface="Times New Roman"/>
                </a:rPr>
                <a:t>Explore Data</a:t>
              </a:r>
              <a:endParaRPr b="1" sz="1000">
                <a:solidFill>
                  <a:schemeClr val="dk1"/>
                </a:solidFill>
                <a:latin typeface="Times New Roman"/>
                <a:ea typeface="Times New Roman"/>
                <a:cs typeface="Times New Roman"/>
                <a:sym typeface="Times New Roman"/>
              </a:endParaRPr>
            </a:p>
          </p:txBody>
        </p:sp>
        <p:sp>
          <p:nvSpPr>
            <p:cNvPr id="156" name="Google Shape;156;p24"/>
            <p:cNvSpPr txBox="1"/>
            <p:nvPr/>
          </p:nvSpPr>
          <p:spPr>
            <a:xfrm>
              <a:off x="3248725" y="3143225"/>
              <a:ext cx="14181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chemeClr val="dk1"/>
                  </a:solidFill>
                  <a:latin typeface="Times New Roman"/>
                  <a:ea typeface="Times New Roman"/>
                  <a:cs typeface="Times New Roman"/>
                  <a:sym typeface="Times New Roman"/>
                </a:rPr>
                <a:t>Participating member cutoff for providing available data/info</a:t>
              </a:r>
              <a:endParaRPr sz="800">
                <a:solidFill>
                  <a:schemeClr val="dk1"/>
                </a:solidFill>
                <a:latin typeface="Times New Roman"/>
                <a:ea typeface="Times New Roman"/>
                <a:cs typeface="Times New Roman"/>
                <a:sym typeface="Times New Roman"/>
              </a:endParaRPr>
            </a:p>
          </p:txBody>
        </p:sp>
        <p:sp>
          <p:nvSpPr>
            <p:cNvPr id="157" name="Google Shape;157;p24"/>
            <p:cNvSpPr txBox="1"/>
            <p:nvPr/>
          </p:nvSpPr>
          <p:spPr>
            <a:xfrm>
              <a:off x="2933775" y="1575825"/>
              <a:ext cx="1007700" cy="241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lang="en" sz="900">
                  <a:solidFill>
                    <a:schemeClr val="dk1"/>
                  </a:solidFill>
                  <a:latin typeface="Times New Roman"/>
                  <a:ea typeface="Times New Roman"/>
                  <a:cs typeface="Times New Roman"/>
                  <a:sym typeface="Times New Roman"/>
                </a:rPr>
                <a:t>Mar 19th</a:t>
              </a:r>
              <a:endParaRPr b="1" sz="900">
                <a:solidFill>
                  <a:schemeClr val="dk1"/>
                </a:solidFill>
                <a:latin typeface="Times New Roman"/>
                <a:ea typeface="Times New Roman"/>
                <a:cs typeface="Times New Roman"/>
                <a:sym typeface="Times New Roman"/>
              </a:endParaRPr>
            </a:p>
            <a:p>
              <a:pPr indent="0" lvl="0" marL="0" rtl="0" algn="r">
                <a:lnSpc>
                  <a:spcPct val="115000"/>
                </a:lnSpc>
                <a:spcBef>
                  <a:spcPts val="1600"/>
                </a:spcBef>
                <a:spcAft>
                  <a:spcPts val="1600"/>
                </a:spcAft>
                <a:buNone/>
              </a:pPr>
              <a:r>
                <a:t/>
              </a:r>
              <a:endParaRPr sz="800">
                <a:solidFill>
                  <a:srgbClr val="858585"/>
                </a:solidFill>
                <a:latin typeface="Roboto"/>
                <a:ea typeface="Roboto"/>
                <a:cs typeface="Roboto"/>
                <a:sym typeface="Roboto"/>
              </a:endParaRPr>
            </a:p>
          </p:txBody>
        </p:sp>
      </p:grpSp>
      <p:grpSp>
        <p:nvGrpSpPr>
          <p:cNvPr id="158" name="Google Shape;158;p24"/>
          <p:cNvGrpSpPr/>
          <p:nvPr/>
        </p:nvGrpSpPr>
        <p:grpSpPr>
          <a:xfrm>
            <a:off x="4546322" y="2497611"/>
            <a:ext cx="1378246" cy="1577902"/>
            <a:chOff x="4381496" y="1575825"/>
            <a:chExt cx="1594269" cy="2495496"/>
          </a:xfrm>
        </p:grpSpPr>
        <p:cxnSp>
          <p:nvCxnSpPr>
            <p:cNvPr id="159" name="Google Shape;159;p24"/>
            <p:cNvCxnSpPr/>
            <p:nvPr/>
          </p:nvCxnSpPr>
          <p:spPr>
            <a:xfrm>
              <a:off x="5192001"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160" name="Google Shape;160;p24"/>
            <p:cNvSpPr/>
            <p:nvPr/>
          </p:nvSpPr>
          <p:spPr>
            <a:xfrm flipH="1">
              <a:off x="4511544" y="2306625"/>
              <a:ext cx="1418100" cy="143400"/>
            </a:xfrm>
            <a:prstGeom prst="parallelogram">
              <a:avLst>
                <a:gd fmla="val 96952"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61" name="Google Shape;161;p24"/>
            <p:cNvSpPr/>
            <p:nvPr/>
          </p:nvSpPr>
          <p:spPr>
            <a:xfrm>
              <a:off x="4511779" y="2460450"/>
              <a:ext cx="1418100" cy="143400"/>
            </a:xfrm>
            <a:prstGeom prst="parallelogram">
              <a:avLst>
                <a:gd fmla="val 96952"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4"/>
            <p:cNvSpPr txBox="1"/>
            <p:nvPr/>
          </p:nvSpPr>
          <p:spPr>
            <a:xfrm>
              <a:off x="4465865" y="2770528"/>
              <a:ext cx="1509900" cy="563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 sz="1100">
                  <a:solidFill>
                    <a:schemeClr val="dk1"/>
                  </a:solidFill>
                  <a:latin typeface="Times New Roman"/>
                  <a:ea typeface="Times New Roman"/>
                  <a:cs typeface="Times New Roman"/>
                  <a:sym typeface="Times New Roman"/>
                </a:rPr>
                <a:t>Checkpoint On WIP</a:t>
              </a:r>
              <a:endParaRPr b="1" sz="1000">
                <a:solidFill>
                  <a:schemeClr val="dk1"/>
                </a:solidFill>
                <a:latin typeface="Times New Roman"/>
                <a:ea typeface="Times New Roman"/>
                <a:cs typeface="Times New Roman"/>
                <a:sym typeface="Times New Roman"/>
              </a:endParaRPr>
            </a:p>
          </p:txBody>
        </p:sp>
        <p:sp>
          <p:nvSpPr>
            <p:cNvPr id="163" name="Google Shape;163;p24"/>
            <p:cNvSpPr txBox="1"/>
            <p:nvPr/>
          </p:nvSpPr>
          <p:spPr>
            <a:xfrm>
              <a:off x="4511781" y="3333921"/>
              <a:ext cx="11673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chemeClr val="dk1"/>
                  </a:solidFill>
                  <a:latin typeface="Times New Roman"/>
                  <a:ea typeface="Times New Roman"/>
                  <a:cs typeface="Times New Roman"/>
                  <a:sym typeface="Times New Roman"/>
                </a:rPr>
                <a:t>With IFDA sponsors </a:t>
              </a:r>
              <a:endParaRPr sz="800">
                <a:solidFill>
                  <a:schemeClr val="dk1"/>
                </a:solidFill>
                <a:latin typeface="Times New Roman"/>
                <a:ea typeface="Times New Roman"/>
                <a:cs typeface="Times New Roman"/>
                <a:sym typeface="Times New Roman"/>
              </a:endParaRPr>
            </a:p>
          </p:txBody>
        </p:sp>
        <p:sp>
          <p:nvSpPr>
            <p:cNvPr id="164" name="Google Shape;164;p24"/>
            <p:cNvSpPr txBox="1"/>
            <p:nvPr/>
          </p:nvSpPr>
          <p:spPr>
            <a:xfrm>
              <a:off x="4381496" y="1575825"/>
              <a:ext cx="8544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Clr>
                  <a:srgbClr val="000000"/>
                </a:buClr>
                <a:buSzPts val="1100"/>
                <a:buFont typeface="Arial"/>
                <a:buNone/>
              </a:pPr>
              <a:r>
                <a:rPr b="1" lang="en" sz="900">
                  <a:solidFill>
                    <a:schemeClr val="dk1"/>
                  </a:solidFill>
                  <a:latin typeface="Times New Roman"/>
                  <a:ea typeface="Times New Roman"/>
                  <a:cs typeface="Times New Roman"/>
                  <a:sym typeface="Times New Roman"/>
                </a:rPr>
                <a:t>April 9th</a:t>
              </a:r>
              <a:endParaRPr sz="800">
                <a:solidFill>
                  <a:schemeClr val="dk1"/>
                </a:solidFill>
                <a:latin typeface="Times New Roman"/>
                <a:ea typeface="Times New Roman"/>
                <a:cs typeface="Times New Roman"/>
                <a:sym typeface="Times New Roman"/>
              </a:endParaRPr>
            </a:p>
          </p:txBody>
        </p:sp>
      </p:grpSp>
      <p:grpSp>
        <p:nvGrpSpPr>
          <p:cNvPr id="165" name="Google Shape;165;p24"/>
          <p:cNvGrpSpPr/>
          <p:nvPr/>
        </p:nvGrpSpPr>
        <p:grpSpPr>
          <a:xfrm>
            <a:off x="5595466" y="2497611"/>
            <a:ext cx="1411158" cy="1523121"/>
            <a:chOff x="3000262" y="1575825"/>
            <a:chExt cx="1632340" cy="2408858"/>
          </a:xfrm>
        </p:grpSpPr>
        <p:cxnSp>
          <p:nvCxnSpPr>
            <p:cNvPr id="166" name="Google Shape;166;p24"/>
            <p:cNvCxnSpPr/>
            <p:nvPr/>
          </p:nvCxnSpPr>
          <p:spPr>
            <a:xfrm>
              <a:off x="3894575"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167" name="Google Shape;167;p24"/>
            <p:cNvSpPr/>
            <p:nvPr/>
          </p:nvSpPr>
          <p:spPr>
            <a:xfrm flipH="1">
              <a:off x="3214118" y="2306625"/>
              <a:ext cx="1418100" cy="143400"/>
            </a:xfrm>
            <a:prstGeom prst="parallelogram">
              <a:avLst>
                <a:gd fmla="val 96952"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68" name="Google Shape;168;p24"/>
            <p:cNvSpPr/>
            <p:nvPr/>
          </p:nvSpPr>
          <p:spPr>
            <a:xfrm>
              <a:off x="3214352" y="2460450"/>
              <a:ext cx="1418100" cy="143400"/>
            </a:xfrm>
            <a:prstGeom prst="parallelogram">
              <a:avLst>
                <a:gd fmla="val 96952"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txBox="1"/>
            <p:nvPr/>
          </p:nvSpPr>
          <p:spPr>
            <a:xfrm>
              <a:off x="3269451" y="2914338"/>
              <a:ext cx="13074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100">
                  <a:solidFill>
                    <a:schemeClr val="dk1"/>
                  </a:solidFill>
                  <a:latin typeface="Times New Roman"/>
                  <a:ea typeface="Times New Roman"/>
                  <a:cs typeface="Times New Roman"/>
                  <a:sym typeface="Times New Roman"/>
                </a:rPr>
                <a:t>Preliminary Draft</a:t>
              </a:r>
              <a:r>
                <a:rPr b="1" lang="en" sz="1000">
                  <a:solidFill>
                    <a:schemeClr val="dk1"/>
                  </a:solidFill>
                  <a:latin typeface="Times New Roman"/>
                  <a:ea typeface="Times New Roman"/>
                  <a:cs typeface="Times New Roman"/>
                  <a:sym typeface="Times New Roman"/>
                </a:rPr>
                <a:t> </a:t>
              </a:r>
              <a:endParaRPr b="1" sz="1000">
                <a:solidFill>
                  <a:schemeClr val="dk1"/>
                </a:solidFill>
                <a:latin typeface="Times New Roman"/>
                <a:ea typeface="Times New Roman"/>
                <a:cs typeface="Times New Roman"/>
                <a:sym typeface="Times New Roman"/>
              </a:endParaRPr>
            </a:p>
          </p:txBody>
        </p:sp>
        <p:sp>
          <p:nvSpPr>
            <p:cNvPr id="170" name="Google Shape;170;p24"/>
            <p:cNvSpPr txBox="1"/>
            <p:nvPr/>
          </p:nvSpPr>
          <p:spPr>
            <a:xfrm>
              <a:off x="3214201" y="3247283"/>
              <a:ext cx="14184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chemeClr val="dk1"/>
                  </a:solidFill>
                  <a:latin typeface="Times New Roman"/>
                  <a:ea typeface="Times New Roman"/>
                  <a:cs typeface="Times New Roman"/>
                  <a:sym typeface="Times New Roman"/>
                </a:rPr>
                <a:t>Draft of the findings/ recommendations provided to participating members</a:t>
              </a:r>
              <a:endParaRPr sz="800">
                <a:solidFill>
                  <a:schemeClr val="dk1"/>
                </a:solidFill>
                <a:latin typeface="Times New Roman"/>
                <a:ea typeface="Times New Roman"/>
                <a:cs typeface="Times New Roman"/>
                <a:sym typeface="Times New Roman"/>
              </a:endParaRPr>
            </a:p>
          </p:txBody>
        </p:sp>
        <p:sp>
          <p:nvSpPr>
            <p:cNvPr id="171" name="Google Shape;171;p24"/>
            <p:cNvSpPr txBox="1"/>
            <p:nvPr/>
          </p:nvSpPr>
          <p:spPr>
            <a:xfrm>
              <a:off x="3000262" y="1575825"/>
              <a:ext cx="9411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Clr>
                  <a:srgbClr val="000000"/>
                </a:buClr>
                <a:buSzPts val="1100"/>
                <a:buFont typeface="Arial"/>
                <a:buNone/>
              </a:pPr>
              <a:r>
                <a:rPr b="1" lang="en" sz="900">
                  <a:solidFill>
                    <a:schemeClr val="dk1"/>
                  </a:solidFill>
                  <a:latin typeface="Times New Roman"/>
                  <a:ea typeface="Times New Roman"/>
                  <a:cs typeface="Times New Roman"/>
                  <a:sym typeface="Times New Roman"/>
                </a:rPr>
                <a:t>April 23rd</a:t>
              </a:r>
              <a:endParaRPr sz="800">
                <a:solidFill>
                  <a:schemeClr val="dk1"/>
                </a:solidFill>
                <a:latin typeface="Times New Roman"/>
                <a:ea typeface="Times New Roman"/>
                <a:cs typeface="Times New Roman"/>
                <a:sym typeface="Times New Roman"/>
              </a:endParaRPr>
            </a:p>
          </p:txBody>
        </p:sp>
      </p:grpSp>
      <p:grpSp>
        <p:nvGrpSpPr>
          <p:cNvPr id="172" name="Google Shape;172;p24"/>
          <p:cNvGrpSpPr/>
          <p:nvPr/>
        </p:nvGrpSpPr>
        <p:grpSpPr>
          <a:xfrm>
            <a:off x="6855309" y="2497660"/>
            <a:ext cx="1272661" cy="1577902"/>
            <a:chOff x="4457743" y="1575825"/>
            <a:chExt cx="1472136" cy="2495496"/>
          </a:xfrm>
        </p:grpSpPr>
        <p:cxnSp>
          <p:nvCxnSpPr>
            <p:cNvPr id="173" name="Google Shape;173;p24"/>
            <p:cNvCxnSpPr/>
            <p:nvPr/>
          </p:nvCxnSpPr>
          <p:spPr>
            <a:xfrm>
              <a:off x="5192001"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174" name="Google Shape;174;p24"/>
            <p:cNvSpPr/>
            <p:nvPr/>
          </p:nvSpPr>
          <p:spPr>
            <a:xfrm flipH="1">
              <a:off x="4511544" y="2306625"/>
              <a:ext cx="1418100" cy="143400"/>
            </a:xfrm>
            <a:prstGeom prst="parallelogram">
              <a:avLst>
                <a:gd fmla="val 96952"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75" name="Google Shape;175;p24"/>
            <p:cNvSpPr/>
            <p:nvPr/>
          </p:nvSpPr>
          <p:spPr>
            <a:xfrm>
              <a:off x="4511779" y="2460450"/>
              <a:ext cx="1418100" cy="143400"/>
            </a:xfrm>
            <a:prstGeom prst="parallelogram">
              <a:avLst>
                <a:gd fmla="val 96952"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4"/>
            <p:cNvSpPr txBox="1"/>
            <p:nvPr/>
          </p:nvSpPr>
          <p:spPr>
            <a:xfrm>
              <a:off x="4535091" y="2939625"/>
              <a:ext cx="1371000" cy="446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b="1" lang="en" sz="1100">
                  <a:solidFill>
                    <a:schemeClr val="dk1"/>
                  </a:solidFill>
                  <a:latin typeface="Times New Roman"/>
                  <a:ea typeface="Times New Roman"/>
                  <a:cs typeface="Times New Roman"/>
                  <a:sym typeface="Times New Roman"/>
                </a:rPr>
                <a:t>Final Presentation </a:t>
              </a:r>
              <a:endParaRPr b="1" sz="1100">
                <a:solidFill>
                  <a:schemeClr val="dk1"/>
                </a:solidFill>
                <a:latin typeface="Times New Roman"/>
                <a:ea typeface="Times New Roman"/>
                <a:cs typeface="Times New Roman"/>
                <a:sym typeface="Times New Roman"/>
              </a:endParaRPr>
            </a:p>
          </p:txBody>
        </p:sp>
        <p:sp>
          <p:nvSpPr>
            <p:cNvPr id="177" name="Google Shape;177;p24"/>
            <p:cNvSpPr txBox="1"/>
            <p:nvPr/>
          </p:nvSpPr>
          <p:spPr>
            <a:xfrm>
              <a:off x="4535086" y="3333921"/>
              <a:ext cx="1167300" cy="73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chemeClr val="dk1"/>
                  </a:solidFill>
                  <a:latin typeface="Times New Roman"/>
                  <a:ea typeface="Times New Roman"/>
                  <a:cs typeface="Times New Roman"/>
                  <a:sym typeface="Times New Roman"/>
                </a:rPr>
                <a:t>Final Presentation complete</a:t>
              </a:r>
              <a:endParaRPr sz="800">
                <a:solidFill>
                  <a:schemeClr val="dk1"/>
                </a:solidFill>
                <a:latin typeface="Times New Roman"/>
                <a:ea typeface="Times New Roman"/>
                <a:cs typeface="Times New Roman"/>
                <a:sym typeface="Times New Roman"/>
              </a:endParaRPr>
            </a:p>
          </p:txBody>
        </p:sp>
        <p:sp>
          <p:nvSpPr>
            <p:cNvPr id="178" name="Google Shape;178;p24"/>
            <p:cNvSpPr txBox="1"/>
            <p:nvPr/>
          </p:nvSpPr>
          <p:spPr>
            <a:xfrm>
              <a:off x="4457743" y="1575825"/>
              <a:ext cx="778200" cy="241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Clr>
                  <a:srgbClr val="000000"/>
                </a:buClr>
                <a:buSzPts val="1100"/>
                <a:buFont typeface="Arial"/>
                <a:buNone/>
              </a:pPr>
              <a:r>
                <a:rPr b="1" lang="en" sz="900">
                  <a:solidFill>
                    <a:schemeClr val="dk1"/>
                  </a:solidFill>
                  <a:latin typeface="Times New Roman"/>
                  <a:ea typeface="Times New Roman"/>
                  <a:cs typeface="Times New Roman"/>
                  <a:sym typeface="Times New Roman"/>
                </a:rPr>
                <a:t>May 17th</a:t>
              </a:r>
              <a:endParaRPr sz="800">
                <a:solidFill>
                  <a:schemeClr val="dk1"/>
                </a:solidFill>
                <a:latin typeface="Times New Roman"/>
                <a:ea typeface="Times New Roman"/>
                <a:cs typeface="Times New Roman"/>
                <a:sym typeface="Times New Roman"/>
              </a:endParaRPr>
            </a:p>
          </p:txBody>
        </p:sp>
      </p:grpSp>
      <p:sp>
        <p:nvSpPr>
          <p:cNvPr id="179" name="Google Shape;179;p24"/>
          <p:cNvSpPr txBox="1"/>
          <p:nvPr/>
        </p:nvSpPr>
        <p:spPr>
          <a:xfrm>
            <a:off x="553350" y="799800"/>
            <a:ext cx="8037300" cy="785100"/>
          </a:xfrm>
          <a:prstGeom prst="rect">
            <a:avLst/>
          </a:prstGeom>
          <a:noFill/>
          <a:ln>
            <a:noFill/>
          </a:ln>
        </p:spPr>
        <p:txBody>
          <a:bodyPr anchorCtr="0" anchor="t" bIns="91425" lIns="91425" spcFirstLastPara="1" rIns="91425" wrap="square" tIns="91425">
            <a:spAutoFit/>
          </a:bodyPr>
          <a:lstStyle/>
          <a:p>
            <a:pPr indent="0" lvl="0" marL="0" rtl="0" algn="ctr">
              <a:spcBef>
                <a:spcPts val="600"/>
              </a:spcBef>
              <a:spcAft>
                <a:spcPts val="0"/>
              </a:spcAft>
              <a:buNone/>
            </a:pPr>
            <a:r>
              <a:rPr lang="en" sz="1300">
                <a:solidFill>
                  <a:srgbClr val="202122"/>
                </a:solidFill>
                <a:highlight>
                  <a:schemeClr val="lt1"/>
                </a:highlight>
                <a:latin typeface="Open Sans"/>
                <a:ea typeface="Open Sans"/>
                <a:cs typeface="Open Sans"/>
                <a:sym typeface="Open Sans"/>
              </a:rPr>
              <a:t>The foodservice distribution industry accounts for over $250 billion in annual sales that affect millions of restaurants and foodservice outlets everyday, but is experience a shortage in warehouse and driver labor markets. IFDA members are facing challenges in recruiting warehouse and driver positio</a:t>
            </a:r>
            <a:r>
              <a:rPr lang="en" sz="1300">
                <a:solidFill>
                  <a:srgbClr val="202122"/>
                </a:solidFill>
                <a:highlight>
                  <a:schemeClr val="lt1"/>
                </a:highlight>
                <a:latin typeface="Open Sans"/>
                <a:ea typeface="Open Sans"/>
                <a:cs typeface="Open Sans"/>
                <a:sym typeface="Open Sans"/>
              </a:rPr>
              <a:t>ns.</a:t>
            </a:r>
            <a:endParaRPr sz="1300">
              <a:latin typeface="Open Sans"/>
              <a:ea typeface="Open Sans"/>
              <a:cs typeface="Open Sans"/>
              <a:sym typeface="Open Sans"/>
            </a:endParaRPr>
          </a:p>
        </p:txBody>
      </p:sp>
      <p:sp>
        <p:nvSpPr>
          <p:cNvPr id="180" name="Google Shape;180;p24"/>
          <p:cNvSpPr txBox="1"/>
          <p:nvPr/>
        </p:nvSpPr>
        <p:spPr>
          <a:xfrm>
            <a:off x="1293500" y="1737450"/>
            <a:ext cx="3333600" cy="600300"/>
          </a:xfrm>
          <a:prstGeom prst="rect">
            <a:avLst/>
          </a:prstGeom>
          <a:solidFill>
            <a:srgbClr val="EFEFE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latin typeface="Open Sans"/>
                <a:ea typeface="Open Sans"/>
                <a:cs typeface="Open Sans"/>
                <a:sym typeface="Open Sans"/>
              </a:rPr>
              <a:t>Goal</a:t>
            </a:r>
            <a:r>
              <a:rPr b="1" lang="en" sz="900">
                <a:latin typeface="Open Sans"/>
                <a:ea typeface="Open Sans"/>
                <a:cs typeface="Open Sans"/>
                <a:sym typeface="Open Sans"/>
              </a:rPr>
              <a:t>: </a:t>
            </a:r>
            <a:r>
              <a:rPr lang="en" sz="900">
                <a:latin typeface="Open Sans"/>
                <a:ea typeface="Open Sans"/>
                <a:cs typeface="Open Sans"/>
                <a:sym typeface="Open Sans"/>
              </a:rPr>
              <a:t>Determine pain points and relevant information using internal data to strategize a recruitment improvement plan for foodservice distributors</a:t>
            </a:r>
            <a:endParaRPr b="1" sz="1100">
              <a:latin typeface="Open Sans"/>
              <a:ea typeface="Open Sans"/>
              <a:cs typeface="Open Sans"/>
              <a:sym typeface="Open Sans"/>
            </a:endParaRPr>
          </a:p>
        </p:txBody>
      </p:sp>
      <p:sp>
        <p:nvSpPr>
          <p:cNvPr id="181" name="Google Shape;181;p24"/>
          <p:cNvSpPr txBox="1"/>
          <p:nvPr/>
        </p:nvSpPr>
        <p:spPr>
          <a:xfrm>
            <a:off x="4627100" y="1737450"/>
            <a:ext cx="3522300" cy="600300"/>
          </a:xfrm>
          <a:prstGeom prst="rect">
            <a:avLst/>
          </a:prstGeom>
          <a:solidFill>
            <a:srgbClr val="EFEFE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latin typeface="Open Sans"/>
                <a:ea typeface="Open Sans"/>
                <a:cs typeface="Open Sans"/>
                <a:sym typeface="Open Sans"/>
              </a:rPr>
              <a:t>Research Question: </a:t>
            </a:r>
            <a:r>
              <a:rPr lang="en" sz="900">
                <a:solidFill>
                  <a:schemeClr val="dk1"/>
                </a:solidFill>
                <a:latin typeface="Open Sans"/>
                <a:ea typeface="Open Sans"/>
                <a:cs typeface="Open Sans"/>
                <a:sym typeface="Open Sans"/>
              </a:rPr>
              <a:t>How can we develop a data-driven framework to further our understanding of the candidate pool and improve recruitment efforts?</a:t>
            </a:r>
            <a:endParaRPr sz="900">
              <a:latin typeface="Open Sans"/>
              <a:ea typeface="Open Sans"/>
              <a:cs typeface="Open Sans"/>
              <a:sym typeface="Open Sans"/>
            </a:endParaRPr>
          </a:p>
        </p:txBody>
      </p:sp>
      <p:sp>
        <p:nvSpPr>
          <p:cNvPr id="182" name="Google Shape;182;p24"/>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Data</a:t>
            </a:r>
            <a:r>
              <a:rPr lang="en"/>
              <a:t>:</a:t>
            </a:r>
            <a:endParaRPr/>
          </a:p>
        </p:txBody>
      </p:sp>
      <p:sp>
        <p:nvSpPr>
          <p:cNvPr id="188" name="Google Shape;188;p25"/>
          <p:cNvSpPr txBox="1"/>
          <p:nvPr>
            <p:ph idx="1" type="body"/>
          </p:nvPr>
        </p:nvSpPr>
        <p:spPr>
          <a:xfrm>
            <a:off x="311700" y="978675"/>
            <a:ext cx="8520600" cy="3354000"/>
          </a:xfrm>
          <a:prstGeom prst="rect">
            <a:avLst/>
          </a:prstGeom>
        </p:spPr>
        <p:txBody>
          <a:bodyPr anchorCtr="0" anchor="t" bIns="45700" lIns="91425" spcFirstLastPara="1" rIns="91425" wrap="square" tIns="45700">
            <a:noAutofit/>
          </a:bodyPr>
          <a:lstStyle/>
          <a:p>
            <a:pPr indent="-304800" lvl="0" marL="457200" rtl="0" algn="l">
              <a:spcBef>
                <a:spcPts val="600"/>
              </a:spcBef>
              <a:spcAft>
                <a:spcPts val="0"/>
              </a:spcAft>
              <a:buClr>
                <a:schemeClr val="dk1"/>
              </a:buClr>
              <a:buSzPts val="1200"/>
              <a:buFont typeface="Open Sans"/>
              <a:buChar char="●"/>
            </a:pPr>
            <a:r>
              <a:rPr b="1" lang="en" sz="1200"/>
              <a:t>Bureau of Labor Statistics</a:t>
            </a:r>
            <a:r>
              <a:rPr lang="en" sz="1200"/>
              <a:t> (BLS)</a:t>
            </a:r>
            <a:endParaRPr sz="1200"/>
          </a:p>
          <a:p>
            <a:pPr indent="-304800" lvl="1" marL="914400" rtl="0" algn="l">
              <a:spcBef>
                <a:spcPts val="0"/>
              </a:spcBef>
              <a:spcAft>
                <a:spcPts val="0"/>
              </a:spcAft>
              <a:buSzPts val="1200"/>
              <a:buFont typeface="Open Sans"/>
              <a:buChar char="○"/>
            </a:pPr>
            <a:r>
              <a:rPr lang="en" sz="1200" u="sng"/>
              <a:t>Sectors:</a:t>
            </a:r>
            <a:r>
              <a:rPr lang="en" sz="1200"/>
              <a:t> Wholesale trade (Non-durable goods), Food &amp; Beverage stores, Transportation &amp; Warehousing</a:t>
            </a:r>
            <a:endParaRPr sz="1200"/>
          </a:p>
          <a:p>
            <a:pPr indent="-304800" lvl="1" marL="914400" rtl="0" algn="l">
              <a:spcBef>
                <a:spcPts val="0"/>
              </a:spcBef>
              <a:spcAft>
                <a:spcPts val="0"/>
              </a:spcAft>
              <a:buSzPts val="1200"/>
              <a:buFont typeface="Open Sans"/>
              <a:buChar char="○"/>
            </a:pPr>
            <a:r>
              <a:rPr lang="en" sz="1200"/>
              <a:t>Data collected (from 2017 - </a:t>
            </a:r>
            <a:r>
              <a:rPr lang="en" sz="1300"/>
              <a:t>2019</a:t>
            </a:r>
            <a:r>
              <a:rPr lang="en" sz="1200"/>
              <a:t>)</a:t>
            </a:r>
            <a:endParaRPr i="1" sz="1200"/>
          </a:p>
          <a:p>
            <a:pPr indent="-304800" lvl="0" marL="457200" rtl="0" algn="l">
              <a:spcBef>
                <a:spcPts val="0"/>
              </a:spcBef>
              <a:spcAft>
                <a:spcPts val="0"/>
              </a:spcAft>
              <a:buClr>
                <a:schemeClr val="dk1"/>
              </a:buClr>
              <a:buSzPts val="1200"/>
              <a:buFont typeface="Open Sans"/>
              <a:buChar char="●"/>
            </a:pPr>
            <a:r>
              <a:rPr b="1" lang="en" sz="1200"/>
              <a:t>Quantitative Client Dat</a:t>
            </a:r>
            <a:r>
              <a:rPr b="1" lang="en" sz="1200"/>
              <a:t>a</a:t>
            </a:r>
            <a:r>
              <a:rPr lang="en" sz="1200"/>
              <a:t> </a:t>
            </a:r>
            <a:endParaRPr sz="1200"/>
          </a:p>
          <a:p>
            <a:pPr indent="-313690" lvl="1" marL="914400" rtl="0" algn="l">
              <a:spcBef>
                <a:spcPts val="0"/>
              </a:spcBef>
              <a:spcAft>
                <a:spcPts val="0"/>
              </a:spcAft>
              <a:buSzPts val="1340"/>
              <a:buChar char="○"/>
            </a:pPr>
            <a:r>
              <a:rPr lang="en" sz="1200"/>
              <a:t>Employee Data</a:t>
            </a:r>
            <a:endParaRPr sz="1200"/>
          </a:p>
          <a:p>
            <a:pPr indent="-313690" lvl="1" marL="914400" rtl="0" algn="l">
              <a:spcBef>
                <a:spcPts val="0"/>
              </a:spcBef>
              <a:spcAft>
                <a:spcPts val="0"/>
              </a:spcAft>
              <a:buSzPts val="1340"/>
              <a:buChar char="○"/>
            </a:pPr>
            <a:r>
              <a:rPr lang="en" sz="1200"/>
              <a:t>Job Data</a:t>
            </a:r>
            <a:endParaRPr sz="1200"/>
          </a:p>
          <a:p>
            <a:pPr indent="-313690" lvl="1" marL="914400" rtl="0" algn="l">
              <a:spcBef>
                <a:spcPts val="0"/>
              </a:spcBef>
              <a:spcAft>
                <a:spcPts val="0"/>
              </a:spcAft>
              <a:buSzPts val="1340"/>
              <a:buChar char="○"/>
            </a:pPr>
            <a:r>
              <a:rPr lang="en" sz="1200"/>
              <a:t>Applicant Data</a:t>
            </a:r>
            <a:endParaRPr sz="1200"/>
          </a:p>
          <a:p>
            <a:pPr indent="-313690" lvl="1" marL="914400" rtl="0" algn="l">
              <a:spcBef>
                <a:spcPts val="0"/>
              </a:spcBef>
              <a:spcAft>
                <a:spcPts val="0"/>
              </a:spcAft>
              <a:buSzPts val="1340"/>
              <a:buChar char="○"/>
            </a:pPr>
            <a:r>
              <a:rPr lang="en" sz="1200"/>
              <a:t>Requisition Data</a:t>
            </a:r>
            <a:endParaRPr sz="1200"/>
          </a:p>
          <a:p>
            <a:pPr indent="-304800" lvl="0" marL="457200" rtl="0" algn="l">
              <a:spcBef>
                <a:spcPts val="0"/>
              </a:spcBef>
              <a:spcAft>
                <a:spcPts val="0"/>
              </a:spcAft>
              <a:buClr>
                <a:schemeClr val="dk1"/>
              </a:buClr>
              <a:buSzPts val="1200"/>
              <a:buFont typeface="Open Sans"/>
              <a:buChar char="●"/>
            </a:pPr>
            <a:r>
              <a:rPr b="1" lang="en" sz="1200"/>
              <a:t>Qualitative Client Data</a:t>
            </a:r>
            <a:endParaRPr b="1" sz="1200"/>
          </a:p>
          <a:p>
            <a:pPr indent="-304800" lvl="1" marL="914400" rtl="0" algn="l">
              <a:spcBef>
                <a:spcPts val="0"/>
              </a:spcBef>
              <a:spcAft>
                <a:spcPts val="0"/>
              </a:spcAft>
              <a:buSzPts val="1200"/>
              <a:buFont typeface="Open Sans"/>
              <a:buChar char="○"/>
            </a:pPr>
            <a:r>
              <a:rPr lang="en" sz="1200"/>
              <a:t>Interviews with all five IFDA-member clients</a:t>
            </a:r>
            <a:endParaRPr sz="1200"/>
          </a:p>
          <a:p>
            <a:pPr indent="-313690" lvl="1" marL="914400" rtl="0" algn="l">
              <a:spcBef>
                <a:spcPts val="0"/>
              </a:spcBef>
              <a:spcAft>
                <a:spcPts val="0"/>
              </a:spcAft>
              <a:buSzPts val="1340"/>
              <a:buChar char="○"/>
            </a:pPr>
            <a:r>
              <a:rPr lang="en" sz="1200"/>
              <a:t>Documents, benefits packages, incentive plans</a:t>
            </a:r>
            <a:endParaRPr b="1" sz="1200"/>
          </a:p>
          <a:p>
            <a:pPr indent="-304800" lvl="0" marL="457200" rtl="0" algn="l">
              <a:lnSpc>
                <a:spcPct val="115000"/>
              </a:lnSpc>
              <a:spcBef>
                <a:spcPts val="0"/>
              </a:spcBef>
              <a:spcAft>
                <a:spcPts val="0"/>
              </a:spcAft>
              <a:buClr>
                <a:schemeClr val="dk1"/>
              </a:buClr>
              <a:buSzPts val="1200"/>
              <a:buFont typeface="Open Sans"/>
              <a:buChar char="●"/>
            </a:pPr>
            <a:r>
              <a:rPr b="1" lang="en" sz="1200"/>
              <a:t>Merged Client Data</a:t>
            </a:r>
            <a:endParaRPr b="1" sz="1200"/>
          </a:p>
          <a:p>
            <a:pPr indent="-313690" lvl="1" marL="914400" rtl="0" algn="l">
              <a:lnSpc>
                <a:spcPct val="115000"/>
              </a:lnSpc>
              <a:spcBef>
                <a:spcPts val="0"/>
              </a:spcBef>
              <a:spcAft>
                <a:spcPts val="0"/>
              </a:spcAft>
              <a:buSzPts val="1340"/>
              <a:buFont typeface="Open Sans"/>
              <a:buChar char="○"/>
            </a:pPr>
            <a:r>
              <a:rPr lang="en" sz="1200" u="sng"/>
              <a:t>Job title</a:t>
            </a:r>
            <a:r>
              <a:rPr lang="en" sz="1200"/>
              <a:t>: CDL &amp; non-CDL delivery driver, warehouse selector, other warehouse workers, other workers</a:t>
            </a:r>
            <a:endParaRPr sz="1200"/>
          </a:p>
          <a:p>
            <a:pPr indent="-313690" lvl="1" marL="914400" rtl="0" algn="l">
              <a:lnSpc>
                <a:spcPct val="115000"/>
              </a:lnSpc>
              <a:spcBef>
                <a:spcPts val="0"/>
              </a:spcBef>
              <a:spcAft>
                <a:spcPts val="0"/>
              </a:spcAft>
              <a:buSzPts val="1340"/>
              <a:buFont typeface="Open Sans"/>
              <a:buChar char="○"/>
            </a:pPr>
            <a:r>
              <a:rPr lang="en" sz="1200" u="sng"/>
              <a:t>Application disposition</a:t>
            </a:r>
            <a:r>
              <a:rPr lang="en" sz="1200"/>
              <a:t>: Withdrew - Screening/Interviews; Unsatisfied - Experience, History, Skills; No Show - Pre-screen, post-hiring, interviews; Incomplete - Applications, Portal; Hired</a:t>
            </a:r>
            <a:endParaRPr b="1" sz="1200"/>
          </a:p>
          <a:p>
            <a:pPr indent="0" lvl="0" marL="457200" rtl="0" algn="l">
              <a:spcBef>
                <a:spcPts val="600"/>
              </a:spcBef>
              <a:spcAft>
                <a:spcPts val="0"/>
              </a:spcAft>
              <a:buNone/>
            </a:pPr>
            <a:r>
              <a:t/>
            </a:r>
            <a:endParaRPr/>
          </a:p>
          <a:p>
            <a:pPr indent="0" lvl="0" marL="0" rtl="0" algn="l">
              <a:spcBef>
                <a:spcPts val="600"/>
              </a:spcBef>
              <a:spcAft>
                <a:spcPts val="0"/>
              </a:spcAft>
              <a:buNone/>
            </a:pPr>
            <a:r>
              <a:t/>
            </a:r>
            <a:endParaRPr/>
          </a:p>
        </p:txBody>
      </p:sp>
      <p:sp>
        <p:nvSpPr>
          <p:cNvPr id="189" name="Google Shape;189;p25"/>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90" name="Google Shape;190;p25"/>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Methods</a:t>
            </a:r>
            <a:r>
              <a:rPr lang="en"/>
              <a:t>:</a:t>
            </a:r>
            <a:endParaRPr/>
          </a:p>
        </p:txBody>
      </p:sp>
      <p:sp>
        <p:nvSpPr>
          <p:cNvPr id="196" name="Google Shape;196;p26"/>
          <p:cNvSpPr txBox="1"/>
          <p:nvPr>
            <p:ph idx="1" type="body"/>
          </p:nvPr>
        </p:nvSpPr>
        <p:spPr>
          <a:xfrm>
            <a:off x="311700" y="1225225"/>
            <a:ext cx="8520600" cy="3354000"/>
          </a:xfrm>
          <a:prstGeom prst="rect">
            <a:avLst/>
          </a:prstGeom>
        </p:spPr>
        <p:txBody>
          <a:bodyPr anchorCtr="0" anchor="t" bIns="45700" lIns="91425" spcFirstLastPara="1" rIns="91425" wrap="square" tIns="45700">
            <a:noAutofit/>
          </a:bodyPr>
          <a:lstStyle/>
          <a:p>
            <a:pPr indent="-311150" lvl="0" marL="457200" rtl="0" algn="l">
              <a:lnSpc>
                <a:spcPct val="115000"/>
              </a:lnSpc>
              <a:spcBef>
                <a:spcPts val="600"/>
              </a:spcBef>
              <a:spcAft>
                <a:spcPts val="0"/>
              </a:spcAft>
              <a:buClr>
                <a:schemeClr val="dk1"/>
              </a:buClr>
              <a:buSzPts val="1300"/>
              <a:buFont typeface="Open Sans"/>
              <a:buChar char="●"/>
            </a:pPr>
            <a:r>
              <a:rPr b="1" lang="en" sz="1300"/>
              <a:t>Compare public data with client data from five client companies</a:t>
            </a:r>
            <a:endParaRPr sz="1300"/>
          </a:p>
          <a:p>
            <a:pPr indent="-311150" lvl="0" marL="457200" rtl="0" algn="l">
              <a:lnSpc>
                <a:spcPct val="115000"/>
              </a:lnSpc>
              <a:spcBef>
                <a:spcPts val="0"/>
              </a:spcBef>
              <a:spcAft>
                <a:spcPts val="0"/>
              </a:spcAft>
              <a:buClr>
                <a:schemeClr val="dk1"/>
              </a:buClr>
              <a:buSzPts val="1300"/>
              <a:buFont typeface="Open Sans"/>
              <a:buChar char="●"/>
            </a:pPr>
            <a:r>
              <a:rPr b="1" lang="en" sz="1300"/>
              <a:t>Normalization: </a:t>
            </a:r>
            <a:r>
              <a:rPr lang="en" sz="1300"/>
              <a:t>Merge client data based on variable mappings</a:t>
            </a:r>
            <a:endParaRPr sz="1300"/>
          </a:p>
          <a:p>
            <a:pPr indent="-311150" lvl="0" marL="457200" rtl="0" algn="l">
              <a:lnSpc>
                <a:spcPct val="115000"/>
              </a:lnSpc>
              <a:spcBef>
                <a:spcPts val="0"/>
              </a:spcBef>
              <a:spcAft>
                <a:spcPts val="0"/>
              </a:spcAft>
              <a:buSzPts val="1300"/>
              <a:buChar char="●"/>
            </a:pPr>
            <a:r>
              <a:rPr b="1" lang="en" sz="1300"/>
              <a:t>Conduct exploratory data analysis on the merged dataset</a:t>
            </a:r>
            <a:endParaRPr b="1" sz="1300"/>
          </a:p>
          <a:p>
            <a:pPr indent="-311150" lvl="0" marL="457200" rtl="0" algn="l">
              <a:lnSpc>
                <a:spcPct val="115000"/>
              </a:lnSpc>
              <a:spcBef>
                <a:spcPts val="0"/>
              </a:spcBef>
              <a:spcAft>
                <a:spcPts val="0"/>
              </a:spcAft>
              <a:buClr>
                <a:schemeClr val="dk1"/>
              </a:buClr>
              <a:buSzPts val="1300"/>
              <a:buFont typeface="Open Sans"/>
              <a:buChar char="●"/>
            </a:pPr>
            <a:r>
              <a:rPr b="1" lang="en" sz="1300"/>
              <a:t>Conduct statistical analysis on the merged dataset (see Appendix)</a:t>
            </a:r>
            <a:endParaRPr b="1" sz="1300"/>
          </a:p>
          <a:p>
            <a:pPr indent="-311150" lvl="1" marL="914400" rtl="0" algn="l">
              <a:lnSpc>
                <a:spcPct val="115000"/>
              </a:lnSpc>
              <a:spcBef>
                <a:spcPts val="0"/>
              </a:spcBef>
              <a:spcAft>
                <a:spcPts val="0"/>
              </a:spcAft>
              <a:buSzPts val="1300"/>
              <a:buFont typeface="Open Sans"/>
              <a:buChar char="○"/>
            </a:pPr>
            <a:r>
              <a:rPr lang="en" sz="1300"/>
              <a:t>Predict employee tenure with multiple regression models and decision tree</a:t>
            </a:r>
            <a:endParaRPr sz="1300"/>
          </a:p>
          <a:p>
            <a:pPr indent="-320040" lvl="1" marL="914400" rtl="0" algn="l">
              <a:lnSpc>
                <a:spcPct val="115000"/>
              </a:lnSpc>
              <a:spcBef>
                <a:spcPts val="0"/>
              </a:spcBef>
              <a:spcAft>
                <a:spcPts val="0"/>
              </a:spcAft>
              <a:buSzPts val="1440"/>
              <a:buFont typeface="Open Sans"/>
              <a:buChar char="○"/>
            </a:pPr>
            <a:r>
              <a:rPr lang="en" sz="1300"/>
              <a:t>Predict candidate hiring and withdrawal with logistic regression and tree models</a:t>
            </a:r>
            <a:endParaRPr sz="1300"/>
          </a:p>
          <a:p>
            <a:pPr indent="-311150" lvl="0" marL="457200" rtl="0" algn="l">
              <a:lnSpc>
                <a:spcPct val="115000"/>
              </a:lnSpc>
              <a:spcBef>
                <a:spcPts val="0"/>
              </a:spcBef>
              <a:spcAft>
                <a:spcPts val="0"/>
              </a:spcAft>
              <a:buClr>
                <a:schemeClr val="dk1"/>
              </a:buClr>
              <a:buSzPts val="1300"/>
              <a:buFont typeface="Open Sans"/>
              <a:buChar char="●"/>
            </a:pPr>
            <a:r>
              <a:rPr b="1" lang="en" sz="1300"/>
              <a:t>Provide roadmap highlighting needs assessment</a:t>
            </a:r>
            <a:endParaRPr b="1" sz="1300"/>
          </a:p>
          <a:p>
            <a:pPr indent="-320040" lvl="1" marL="914400" rtl="0" algn="l">
              <a:lnSpc>
                <a:spcPct val="115000"/>
              </a:lnSpc>
              <a:spcBef>
                <a:spcPts val="0"/>
              </a:spcBef>
              <a:spcAft>
                <a:spcPts val="0"/>
              </a:spcAft>
              <a:buSzPts val="1440"/>
              <a:buFont typeface="Open Sans"/>
              <a:buChar char="○"/>
            </a:pPr>
            <a:r>
              <a:rPr lang="en" sz="1300"/>
              <a:t>Identify important variables for recruitment analytics and give recommendations on data tracking and the granularity of data</a:t>
            </a:r>
            <a:endParaRPr sz="1300"/>
          </a:p>
          <a:p>
            <a:pPr indent="-326390" lvl="1" marL="914400" rtl="0" algn="l">
              <a:lnSpc>
                <a:spcPct val="115000"/>
              </a:lnSpc>
              <a:spcBef>
                <a:spcPts val="0"/>
              </a:spcBef>
              <a:spcAft>
                <a:spcPts val="0"/>
              </a:spcAft>
              <a:buSzPts val="1540"/>
              <a:buFont typeface="Open Sans"/>
              <a:buChar char="○"/>
            </a:pPr>
            <a:r>
              <a:rPr lang="en" sz="1300"/>
              <a:t>Propose data analysis methods for variables we suggest trackin</a:t>
            </a:r>
            <a:r>
              <a:rPr lang="en"/>
              <a:t>g</a:t>
            </a:r>
            <a:endParaRPr b="1"/>
          </a:p>
          <a:p>
            <a:pPr indent="0" lvl="0" marL="457200" rtl="0" algn="l">
              <a:spcBef>
                <a:spcPts val="600"/>
              </a:spcBef>
              <a:spcAft>
                <a:spcPts val="0"/>
              </a:spcAft>
              <a:buNone/>
            </a:pPr>
            <a:r>
              <a:t/>
            </a:r>
            <a:endParaRPr/>
          </a:p>
          <a:p>
            <a:pPr indent="0" lvl="0" marL="0" rtl="0" algn="l">
              <a:spcBef>
                <a:spcPts val="600"/>
              </a:spcBef>
              <a:spcAft>
                <a:spcPts val="0"/>
              </a:spcAft>
              <a:buNone/>
            </a:pPr>
            <a:r>
              <a:t/>
            </a:r>
            <a:endParaRPr/>
          </a:p>
        </p:txBody>
      </p:sp>
      <p:sp>
        <p:nvSpPr>
          <p:cNvPr id="197" name="Google Shape;197;p26"/>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7"/>
          <p:cNvSpPr txBox="1"/>
          <p:nvPr>
            <p:ph type="title"/>
          </p:nvPr>
        </p:nvSpPr>
        <p:spPr>
          <a:xfrm>
            <a:off x="311700" y="315925"/>
            <a:ext cx="85206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Results - Interview </a:t>
            </a:r>
            <a:r>
              <a:rPr lang="en"/>
              <a:t>Summary</a:t>
            </a:r>
            <a:endParaRPr/>
          </a:p>
        </p:txBody>
      </p:sp>
      <p:sp>
        <p:nvSpPr>
          <p:cNvPr id="203" name="Google Shape;203;p27"/>
          <p:cNvSpPr txBox="1"/>
          <p:nvPr>
            <p:ph idx="1" type="body"/>
          </p:nvPr>
        </p:nvSpPr>
        <p:spPr>
          <a:xfrm>
            <a:off x="251200" y="1147225"/>
            <a:ext cx="8520600" cy="3354000"/>
          </a:xfrm>
          <a:prstGeom prst="rect">
            <a:avLst/>
          </a:prstGeom>
        </p:spPr>
        <p:txBody>
          <a:bodyPr anchorCtr="0" anchor="t" bIns="45700" lIns="91425" spcFirstLastPara="1" rIns="91425" wrap="square" tIns="45700">
            <a:noAutofit/>
          </a:bodyPr>
          <a:lstStyle/>
          <a:p>
            <a:pPr indent="-317500" lvl="0" marL="457200" rtl="0" algn="l">
              <a:spcBef>
                <a:spcPts val="600"/>
              </a:spcBef>
              <a:spcAft>
                <a:spcPts val="0"/>
              </a:spcAft>
              <a:buSzPts val="1400"/>
              <a:buFont typeface="Open Sans"/>
              <a:buChar char="●"/>
            </a:pPr>
            <a:r>
              <a:rPr b="1" lang="en"/>
              <a:t>Recruiting</a:t>
            </a:r>
            <a:r>
              <a:rPr b="1" lang="en"/>
              <a:t> Challenges</a:t>
            </a:r>
            <a:r>
              <a:rPr lang="en"/>
              <a:t>:</a:t>
            </a:r>
            <a:endParaRPr/>
          </a:p>
          <a:p>
            <a:pPr indent="-326390" lvl="1" marL="914400" rtl="0" algn="l">
              <a:spcBef>
                <a:spcPts val="0"/>
              </a:spcBef>
              <a:spcAft>
                <a:spcPts val="0"/>
              </a:spcAft>
              <a:buSzPts val="1540"/>
              <a:buFont typeface="Open Sans"/>
              <a:buChar char="○"/>
            </a:pPr>
            <a:r>
              <a:rPr lang="en"/>
              <a:t>R</a:t>
            </a:r>
            <a:r>
              <a:rPr lang="en"/>
              <a:t>ecruiting challenges have been a growing problem in the recent years</a:t>
            </a:r>
            <a:endParaRPr/>
          </a:p>
          <a:p>
            <a:pPr indent="-317500" lvl="0" marL="457200" rtl="0" algn="l">
              <a:spcBef>
                <a:spcPts val="0"/>
              </a:spcBef>
              <a:spcAft>
                <a:spcPts val="0"/>
              </a:spcAft>
              <a:buSzPts val="1400"/>
              <a:buChar char="●"/>
            </a:pPr>
            <a:r>
              <a:rPr b="1" lang="en"/>
              <a:t>Influence of Pandemic</a:t>
            </a:r>
            <a:r>
              <a:rPr lang="en"/>
              <a:t>:</a:t>
            </a:r>
            <a:endParaRPr/>
          </a:p>
          <a:p>
            <a:pPr indent="-326390" lvl="1" marL="914400" rtl="0" algn="l">
              <a:spcBef>
                <a:spcPts val="0"/>
              </a:spcBef>
              <a:spcAft>
                <a:spcPts val="0"/>
              </a:spcAft>
              <a:buSzPts val="1540"/>
              <a:buChar char="○"/>
            </a:pPr>
            <a:r>
              <a:rPr lang="en"/>
              <a:t>Paycheck offered by the government</a:t>
            </a:r>
            <a:endParaRPr/>
          </a:p>
          <a:p>
            <a:pPr indent="-317500" lvl="1" marL="914400" rtl="0" algn="l">
              <a:lnSpc>
                <a:spcPct val="115000"/>
              </a:lnSpc>
              <a:spcBef>
                <a:spcPts val="0"/>
              </a:spcBef>
              <a:spcAft>
                <a:spcPts val="0"/>
              </a:spcAft>
              <a:buSzPts val="1400"/>
              <a:buFont typeface="Open Sans"/>
              <a:buChar char="○"/>
            </a:pPr>
            <a:r>
              <a:rPr lang="en"/>
              <a:t>Safety concerns</a:t>
            </a:r>
            <a:endParaRPr/>
          </a:p>
          <a:p>
            <a:pPr indent="-317500" lvl="2" marL="1371600" rtl="0" algn="l">
              <a:lnSpc>
                <a:spcPct val="115000"/>
              </a:lnSpc>
              <a:spcBef>
                <a:spcPts val="0"/>
              </a:spcBef>
              <a:spcAft>
                <a:spcPts val="0"/>
              </a:spcAft>
              <a:buSzPts val="1400"/>
              <a:buFont typeface="Open Sans"/>
              <a:buChar char="■"/>
            </a:pPr>
            <a:r>
              <a:rPr lang="en"/>
              <a:t>COVID-19 restrictions on warehouses</a:t>
            </a:r>
            <a:endParaRPr/>
          </a:p>
          <a:p>
            <a:pPr indent="-326390" lvl="1" marL="914400" rtl="0" algn="l">
              <a:lnSpc>
                <a:spcPct val="115000"/>
              </a:lnSpc>
              <a:spcBef>
                <a:spcPts val="0"/>
              </a:spcBef>
              <a:spcAft>
                <a:spcPts val="0"/>
              </a:spcAft>
              <a:buSzPts val="1540"/>
              <a:buChar char="○"/>
            </a:pPr>
            <a:r>
              <a:rPr lang="en"/>
              <a:t>The effects of furlough and lay offs on business operations</a:t>
            </a:r>
            <a:endParaRPr/>
          </a:p>
          <a:p>
            <a:pPr indent="-317500" lvl="0" marL="457200" rtl="0" algn="l">
              <a:spcBef>
                <a:spcPts val="0"/>
              </a:spcBef>
              <a:spcAft>
                <a:spcPts val="0"/>
              </a:spcAft>
              <a:buSzPts val="1400"/>
              <a:buChar char="●"/>
            </a:pPr>
            <a:r>
              <a:rPr b="1" lang="en"/>
              <a:t>Proposed Measure to Deal with Worker Shortage</a:t>
            </a:r>
            <a:r>
              <a:rPr lang="en"/>
              <a:t>:</a:t>
            </a:r>
            <a:endParaRPr/>
          </a:p>
          <a:p>
            <a:pPr indent="-326390" lvl="1" marL="914400" rtl="0" algn="l">
              <a:spcBef>
                <a:spcPts val="0"/>
              </a:spcBef>
              <a:spcAft>
                <a:spcPts val="0"/>
              </a:spcAft>
              <a:buSzPts val="1540"/>
              <a:buChar char="○"/>
            </a:pPr>
            <a:r>
              <a:rPr lang="en"/>
              <a:t>More investment in recruiting advertisement</a:t>
            </a:r>
            <a:endParaRPr/>
          </a:p>
          <a:p>
            <a:pPr indent="-326390" lvl="1" marL="914400" rtl="0" algn="l">
              <a:spcBef>
                <a:spcPts val="0"/>
              </a:spcBef>
              <a:spcAft>
                <a:spcPts val="0"/>
              </a:spcAft>
              <a:buSzPts val="1540"/>
              <a:buChar char="○"/>
            </a:pPr>
            <a:r>
              <a:rPr lang="en"/>
              <a:t>Higher salaries</a:t>
            </a:r>
            <a:endParaRPr/>
          </a:p>
          <a:p>
            <a:pPr indent="-326390" lvl="1" marL="914400" rtl="0" algn="l">
              <a:spcBef>
                <a:spcPts val="0"/>
              </a:spcBef>
              <a:spcAft>
                <a:spcPts val="0"/>
              </a:spcAft>
              <a:buSzPts val="1540"/>
              <a:buChar char="○"/>
            </a:pPr>
            <a:r>
              <a:rPr lang="en"/>
              <a:t>Incentive &amp; rewards and recognition programs </a:t>
            </a:r>
            <a:endParaRPr/>
          </a:p>
          <a:p>
            <a:pPr indent="-317500" lvl="0" marL="457200" rtl="0" algn="l">
              <a:spcBef>
                <a:spcPts val="0"/>
              </a:spcBef>
              <a:spcAft>
                <a:spcPts val="0"/>
              </a:spcAft>
              <a:buSzPts val="1400"/>
              <a:buChar char="●"/>
            </a:pPr>
            <a:r>
              <a:rPr b="1" lang="en"/>
              <a:t>High Technology</a:t>
            </a:r>
            <a:r>
              <a:rPr lang="en"/>
              <a:t>:</a:t>
            </a:r>
            <a:endParaRPr/>
          </a:p>
          <a:p>
            <a:pPr indent="-317500" lvl="1" marL="914400" rtl="0" algn="l">
              <a:lnSpc>
                <a:spcPct val="115000"/>
              </a:lnSpc>
              <a:spcBef>
                <a:spcPts val="0"/>
              </a:spcBef>
              <a:spcAft>
                <a:spcPts val="0"/>
              </a:spcAft>
              <a:buSzPts val="1400"/>
              <a:buFont typeface="Open Sans"/>
              <a:buChar char="○"/>
            </a:pPr>
            <a:r>
              <a:rPr lang="en"/>
              <a:t>Possible solution, but it is in its infancy </a:t>
            </a:r>
            <a:endParaRPr/>
          </a:p>
        </p:txBody>
      </p:sp>
      <p:sp>
        <p:nvSpPr>
          <p:cNvPr id="204" name="Google Shape;204;p27"/>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05" name="Google Shape;205;p27"/>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8"/>
          <p:cNvSpPr txBox="1"/>
          <p:nvPr>
            <p:ph type="title"/>
          </p:nvPr>
        </p:nvSpPr>
        <p:spPr>
          <a:xfrm>
            <a:off x="311700" y="315925"/>
            <a:ext cx="8606700" cy="83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Results - Normalized Data </a:t>
            </a:r>
            <a:endParaRPr/>
          </a:p>
        </p:txBody>
      </p:sp>
      <p:sp>
        <p:nvSpPr>
          <p:cNvPr id="211" name="Google Shape;211;p28"/>
          <p:cNvSpPr txBox="1"/>
          <p:nvPr/>
        </p:nvSpPr>
        <p:spPr>
          <a:xfrm>
            <a:off x="5467575" y="1379975"/>
            <a:ext cx="3364800" cy="4002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a:latin typeface="Open Sans"/>
              <a:ea typeface="Open Sans"/>
              <a:cs typeface="Open Sans"/>
              <a:sym typeface="Open Sans"/>
            </a:endParaRPr>
          </a:p>
        </p:txBody>
      </p:sp>
      <p:sp>
        <p:nvSpPr>
          <p:cNvPr id="212" name="Google Shape;212;p28"/>
          <p:cNvSpPr txBox="1"/>
          <p:nvPr>
            <p:ph idx="12" type="sldNum"/>
          </p:nvPr>
        </p:nvSpPr>
        <p:spPr>
          <a:xfrm>
            <a:off x="7327352" y="4431451"/>
            <a:ext cx="413100" cy="449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13" name="Google Shape;213;p28"/>
          <p:cNvSpPr txBox="1"/>
          <p:nvPr/>
        </p:nvSpPr>
        <p:spPr>
          <a:xfrm>
            <a:off x="443075" y="814175"/>
            <a:ext cx="64137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i="1" lang="en" sz="1200">
                <a:solidFill>
                  <a:schemeClr val="dk1"/>
                </a:solidFill>
                <a:latin typeface="Open Sans"/>
                <a:ea typeface="Open Sans"/>
                <a:cs typeface="Open Sans"/>
                <a:sym typeface="Open Sans"/>
              </a:rPr>
              <a:t>1. </a:t>
            </a:r>
            <a:r>
              <a:rPr i="1" lang="en" sz="1200">
                <a:solidFill>
                  <a:schemeClr val="dk1"/>
                </a:solidFill>
                <a:latin typeface="Open Sans"/>
                <a:ea typeface="Open Sans"/>
                <a:cs typeface="Open Sans"/>
                <a:sym typeface="Open Sans"/>
              </a:rPr>
              <a:t>What</a:t>
            </a:r>
            <a:r>
              <a:rPr i="1" lang="en" sz="1200">
                <a:solidFill>
                  <a:schemeClr val="dk1"/>
                </a:solidFill>
                <a:latin typeface="Open Sans"/>
                <a:ea typeface="Open Sans"/>
                <a:cs typeface="Open Sans"/>
                <a:sym typeface="Open Sans"/>
              </a:rPr>
              <a:t> is the main disposition for different job positions?</a:t>
            </a:r>
            <a:endParaRPr i="1" sz="1200">
              <a:solidFill>
                <a:schemeClr val="dk1"/>
              </a:solidFill>
              <a:latin typeface="Open Sans"/>
              <a:ea typeface="Open Sans"/>
              <a:cs typeface="Open Sans"/>
              <a:sym typeface="Open Sans"/>
            </a:endParaRPr>
          </a:p>
        </p:txBody>
      </p:sp>
      <p:sp>
        <p:nvSpPr>
          <p:cNvPr id="214" name="Google Shape;214;p28"/>
          <p:cNvSpPr txBox="1"/>
          <p:nvPr/>
        </p:nvSpPr>
        <p:spPr>
          <a:xfrm>
            <a:off x="4788150" y="1976675"/>
            <a:ext cx="3854700" cy="14316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1200"/>
              </a:spcBef>
              <a:spcAft>
                <a:spcPts val="0"/>
              </a:spcAft>
              <a:buSzPts val="1200"/>
              <a:buFont typeface="Open Sans"/>
              <a:buChar char="●"/>
            </a:pPr>
            <a:r>
              <a:rPr b="1" lang="en" sz="1200">
                <a:solidFill>
                  <a:schemeClr val="dk1"/>
                </a:solidFill>
                <a:latin typeface="Open Sans"/>
                <a:ea typeface="Open Sans"/>
                <a:cs typeface="Open Sans"/>
                <a:sym typeface="Open Sans"/>
              </a:rPr>
              <a:t>Finding</a:t>
            </a:r>
            <a:r>
              <a:rPr lang="en" sz="1200">
                <a:solidFill>
                  <a:schemeClr val="dk1"/>
                </a:solidFill>
                <a:latin typeface="Open Sans"/>
                <a:ea typeface="Open Sans"/>
                <a:cs typeface="Open Sans"/>
                <a:sym typeface="Open Sans"/>
              </a:rPr>
              <a:t>: M</a:t>
            </a:r>
            <a:r>
              <a:rPr lang="en" sz="1200">
                <a:solidFill>
                  <a:schemeClr val="dk1"/>
                </a:solidFill>
                <a:latin typeface="Open Sans"/>
                <a:ea typeface="Open Sans"/>
                <a:cs typeface="Open Sans"/>
                <a:sym typeface="Open Sans"/>
              </a:rPr>
              <a:t>ajority of the applicants leave applications incomplete</a:t>
            </a:r>
            <a:r>
              <a:rPr lang="en" sz="1200">
                <a:solidFill>
                  <a:schemeClr val="dk1"/>
                </a:solidFill>
                <a:latin typeface="Open Sans"/>
                <a:ea typeface="Open Sans"/>
                <a:cs typeface="Open Sans"/>
                <a:sym typeface="Open Sans"/>
              </a:rPr>
              <a:t>,</a:t>
            </a:r>
            <a:r>
              <a:rPr lang="en" sz="1200">
                <a:solidFill>
                  <a:schemeClr val="dk1"/>
                </a:solidFill>
                <a:latin typeface="Open Sans"/>
                <a:ea typeface="Open Sans"/>
                <a:cs typeface="Open Sans"/>
                <a:sym typeface="Open Sans"/>
              </a:rPr>
              <a:t> followed by withdrawals in interviews and screening</a:t>
            </a:r>
            <a:endParaRPr sz="1200">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b="1" lang="en" sz="1200">
                <a:solidFill>
                  <a:schemeClr val="dk1"/>
                </a:solidFill>
                <a:latin typeface="Open Sans"/>
                <a:ea typeface="Open Sans"/>
                <a:cs typeface="Open Sans"/>
                <a:sym typeface="Open Sans"/>
              </a:rPr>
              <a:t>Possible reasons</a:t>
            </a:r>
            <a:r>
              <a:rPr lang="en" sz="1200">
                <a:solidFill>
                  <a:schemeClr val="dk1"/>
                </a:solidFill>
                <a:latin typeface="Open Sans"/>
                <a:ea typeface="Open Sans"/>
                <a:cs typeface="Open Sans"/>
                <a:sym typeface="Open Sans"/>
              </a:rPr>
              <a:t>: Candidate interest in the role, inconsistencies in the portal system, or other parts of the application process</a:t>
            </a:r>
            <a:endParaRPr sz="1200">
              <a:solidFill>
                <a:schemeClr val="dk1"/>
              </a:solidFill>
              <a:latin typeface="Open Sans"/>
              <a:ea typeface="Open Sans"/>
              <a:cs typeface="Open Sans"/>
              <a:sym typeface="Open Sans"/>
            </a:endParaRPr>
          </a:p>
        </p:txBody>
      </p:sp>
      <p:pic>
        <p:nvPicPr>
          <p:cNvPr id="215" name="Google Shape;215;p28"/>
          <p:cNvPicPr preferRelativeResize="0"/>
          <p:nvPr/>
        </p:nvPicPr>
        <p:blipFill>
          <a:blip r:embed="rId3">
            <a:alphaModFix/>
          </a:blip>
          <a:stretch>
            <a:fillRect/>
          </a:stretch>
        </p:blipFill>
        <p:spPr>
          <a:xfrm>
            <a:off x="707900" y="1183475"/>
            <a:ext cx="4277150" cy="3554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MU PPT Theme">
  <a:themeElements>
    <a:clrScheme name="Custom 1">
      <a:dk1>
        <a:srgbClr val="000000"/>
      </a:dk1>
      <a:lt1>
        <a:srgbClr val="FFFFFF"/>
      </a:lt1>
      <a:dk2>
        <a:srgbClr val="75787B"/>
      </a:dk2>
      <a:lt2>
        <a:srgbClr val="C8C9C7"/>
      </a:lt2>
      <a:accent1>
        <a:srgbClr val="BB0000"/>
      </a:accent1>
      <a:accent2>
        <a:srgbClr val="75787B"/>
      </a:accent2>
      <a:accent3>
        <a:srgbClr val="00833C"/>
      </a:accent3>
      <a:accent4>
        <a:srgbClr val="F2A900"/>
      </a:accent4>
      <a:accent5>
        <a:srgbClr val="002C71"/>
      </a:accent5>
      <a:accent6>
        <a:srgbClr val="C8C9C7"/>
      </a:accent6>
      <a:hlink>
        <a:srgbClr val="BB0000"/>
      </a:hlink>
      <a:folHlink>
        <a:srgbClr val="82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MU PPT Theme">
  <a:themeElements>
    <a:clrScheme name="Custom 1">
      <a:dk1>
        <a:srgbClr val="000000"/>
      </a:dk1>
      <a:lt1>
        <a:srgbClr val="FFFFFF"/>
      </a:lt1>
      <a:dk2>
        <a:srgbClr val="75787B"/>
      </a:dk2>
      <a:lt2>
        <a:srgbClr val="C8C9C7"/>
      </a:lt2>
      <a:accent1>
        <a:srgbClr val="BB0000"/>
      </a:accent1>
      <a:accent2>
        <a:srgbClr val="75787B"/>
      </a:accent2>
      <a:accent3>
        <a:srgbClr val="00833C"/>
      </a:accent3>
      <a:accent4>
        <a:srgbClr val="F2A900"/>
      </a:accent4>
      <a:accent5>
        <a:srgbClr val="002C71"/>
      </a:accent5>
      <a:accent6>
        <a:srgbClr val="C8C9C7"/>
      </a:accent6>
      <a:hlink>
        <a:srgbClr val="BB0000"/>
      </a:hlink>
      <a:folHlink>
        <a:srgbClr val="82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