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6858000" cx="12192000"/>
  <p:notesSz cx="6858000" cy="9144000"/>
  <p:embeddedFontLst>
    <p:embeddedFont>
      <p:font typeface="Roboto"/>
      <p:regular r:id="rId44"/>
      <p:bold r:id="rId45"/>
      <p:italic r:id="rId46"/>
      <p:boldItalic r:id="rId47"/>
    </p:embeddedFont>
    <p:embeddedFont>
      <p:font typeface="Open Sans ExtraBold"/>
      <p:bold r:id="rId48"/>
      <p:boldItalic r:id="rId49"/>
    </p:embeddedFont>
    <p:embeddedFont>
      <p:font typeface="Crimson Text"/>
      <p:regular r:id="rId50"/>
      <p:bold r:id="rId51"/>
      <p:italic r:id="rId52"/>
      <p:boldItalic r:id="rId53"/>
    </p:embeddedFont>
    <p:embeddedFont>
      <p:font typeface="Open Sans Light"/>
      <p:regular r:id="rId54"/>
      <p:bold r:id="rId55"/>
      <p:italic r:id="rId56"/>
      <p:boldItalic r:id="rId57"/>
    </p:embeddedFont>
    <p:embeddedFont>
      <p:font typeface="Ope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Valérie Ventura"/>
  <p:cmAuthor clrIdx="1" id="1" initials="" lastIdx="1" name="Pragya Ja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D6FF1CC-76C2-4B55-8A27-87EA834724AF}">
  <a:tblStyle styleId="{9D6FF1CC-76C2-4B55-8A27-87EA834724A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Roboto-regular.fntdata"/><Relationship Id="rId43" Type="http://schemas.openxmlformats.org/officeDocument/2006/relationships/slide" Target="slides/slide37.xml"/><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OpenSansExtraBold-bold.fntdata"/><Relationship Id="rId47" Type="http://schemas.openxmlformats.org/officeDocument/2006/relationships/font" Target="fonts/Roboto-boldItalic.fntdata"/><Relationship Id="rId49" Type="http://schemas.openxmlformats.org/officeDocument/2006/relationships/font" Target="fonts/OpenSansExtraBol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schemas.openxmlformats.org/officeDocument/2006/relationships/font" Target="fonts/OpenSans-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rimsonText-bold.fntdata"/><Relationship Id="rId50" Type="http://schemas.openxmlformats.org/officeDocument/2006/relationships/font" Target="fonts/CrimsonText-regular.fntdata"/><Relationship Id="rId53" Type="http://schemas.openxmlformats.org/officeDocument/2006/relationships/font" Target="fonts/CrimsonText-boldItalic.fntdata"/><Relationship Id="rId52" Type="http://schemas.openxmlformats.org/officeDocument/2006/relationships/font" Target="fonts/CrimsonText-italic.fntdata"/><Relationship Id="rId11" Type="http://schemas.openxmlformats.org/officeDocument/2006/relationships/slide" Target="slides/slide5.xml"/><Relationship Id="rId55" Type="http://schemas.openxmlformats.org/officeDocument/2006/relationships/font" Target="fonts/OpenSansLight-bold.fntdata"/><Relationship Id="rId10" Type="http://schemas.openxmlformats.org/officeDocument/2006/relationships/slide" Target="slides/slide4.xml"/><Relationship Id="rId54" Type="http://schemas.openxmlformats.org/officeDocument/2006/relationships/font" Target="fonts/OpenSansLight-regular.fntdata"/><Relationship Id="rId13" Type="http://schemas.openxmlformats.org/officeDocument/2006/relationships/slide" Target="slides/slide7.xml"/><Relationship Id="rId57" Type="http://schemas.openxmlformats.org/officeDocument/2006/relationships/font" Target="fonts/OpenSansLight-boldItalic.fntdata"/><Relationship Id="rId12" Type="http://schemas.openxmlformats.org/officeDocument/2006/relationships/slide" Target="slides/slide6.xml"/><Relationship Id="rId56" Type="http://schemas.openxmlformats.org/officeDocument/2006/relationships/font" Target="fonts/OpenSansLight-italic.fntdata"/><Relationship Id="rId15" Type="http://schemas.openxmlformats.org/officeDocument/2006/relationships/slide" Target="slides/slide9.xml"/><Relationship Id="rId59" Type="http://schemas.openxmlformats.org/officeDocument/2006/relationships/font" Target="fonts/OpenSans-bold.fntdata"/><Relationship Id="rId14" Type="http://schemas.openxmlformats.org/officeDocument/2006/relationships/slide" Target="slides/slide8.xml"/><Relationship Id="rId58" Type="http://schemas.openxmlformats.org/officeDocument/2006/relationships/font" Target="fonts/OpenSans-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5-11T21:41:01.267">
    <p:pos x="1792" y="1349"/>
    <p:text>Make sure to point to the slow drift anomaly that you were able to detect with the sequential filters (you would not have been able to detect with a single dynamic filter)
Also mention that the cut-off bounds can be changed to detect only the most extreme anomalies</p:text>
  </p:cm>
  <p:cm authorId="1" idx="1" dt="2021-05-11T21:41:01.267">
    <p:pos x="1792" y="1349"/>
    <p:text>Yes, thank you got that!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Open Sans"/>
                <a:ea typeface="Open Sans"/>
                <a:cs typeface="Open Sans"/>
                <a:sym typeface="Open Sans"/>
              </a:defRPr>
            </a:lvl1pPr>
            <a:lvl2pPr indent="-228600" lvl="1" marL="914400" marR="0" rtl="0" algn="l">
              <a:spcBef>
                <a:spcPts val="0"/>
              </a:spcBef>
              <a:spcAft>
                <a:spcPts val="0"/>
              </a:spcAft>
              <a:buSzPts val="1400"/>
              <a:buNone/>
              <a:defRPr b="0" i="0" sz="1200" u="none" cap="none" strike="noStrike">
                <a:latin typeface="Open Sans"/>
                <a:ea typeface="Open Sans"/>
                <a:cs typeface="Open Sans"/>
                <a:sym typeface="Open Sans"/>
              </a:defRPr>
            </a:lvl2pPr>
            <a:lvl3pPr indent="-228600" lvl="2" marL="1371600" marR="0" rtl="0" algn="l">
              <a:spcBef>
                <a:spcPts val="0"/>
              </a:spcBef>
              <a:spcAft>
                <a:spcPts val="0"/>
              </a:spcAft>
              <a:buSzPts val="1400"/>
              <a:buNone/>
              <a:defRPr b="0" i="0" sz="1200" u="none" cap="none" strike="noStrike">
                <a:latin typeface="Open Sans"/>
                <a:ea typeface="Open Sans"/>
                <a:cs typeface="Open Sans"/>
                <a:sym typeface="Open Sans"/>
              </a:defRPr>
            </a:lvl3pPr>
            <a:lvl4pPr indent="-228600" lvl="3" marL="1828800" marR="0" rtl="0" algn="l">
              <a:spcBef>
                <a:spcPts val="0"/>
              </a:spcBef>
              <a:spcAft>
                <a:spcPts val="0"/>
              </a:spcAft>
              <a:buSzPts val="1400"/>
              <a:buNone/>
              <a:defRPr b="0" i="0" sz="1200" u="none" cap="none" strike="noStrike">
                <a:latin typeface="Open Sans"/>
                <a:ea typeface="Open Sans"/>
                <a:cs typeface="Open Sans"/>
                <a:sym typeface="Open Sans"/>
              </a:defRPr>
            </a:lvl4pPr>
            <a:lvl5pPr indent="-228600" lvl="4" marL="2286000" marR="0" rtl="0" algn="l">
              <a:spcBef>
                <a:spcPts val="0"/>
              </a:spcBef>
              <a:spcAft>
                <a:spcPts val="0"/>
              </a:spcAft>
              <a:buSzPts val="1400"/>
              <a:buNone/>
              <a:defRPr b="0" i="0" sz="1200" u="none" cap="none" strike="noStrike">
                <a:latin typeface="Open Sans"/>
                <a:ea typeface="Open Sans"/>
                <a:cs typeface="Open Sans"/>
                <a:sym typeface="Open Sans"/>
              </a:defRPr>
            </a:lvl5pPr>
            <a:lvl6pPr indent="-228600" lvl="5" marL="2743200" marR="0" rtl="0" algn="l">
              <a:spcBef>
                <a:spcPts val="0"/>
              </a:spcBef>
              <a:spcAft>
                <a:spcPts val="0"/>
              </a:spcAft>
              <a:buSzPts val="1400"/>
              <a:buNone/>
              <a:defRPr b="0" i="0" sz="1200" u="none" cap="none" strike="noStrike">
                <a:latin typeface="Open Sans"/>
                <a:ea typeface="Open Sans"/>
                <a:cs typeface="Open Sans"/>
                <a:sym typeface="Open Sans"/>
              </a:defRPr>
            </a:lvl6pPr>
            <a:lvl7pPr indent="-228600" lvl="6" marL="3200400" marR="0" rtl="0" algn="l">
              <a:spcBef>
                <a:spcPts val="0"/>
              </a:spcBef>
              <a:spcAft>
                <a:spcPts val="0"/>
              </a:spcAft>
              <a:buSzPts val="1400"/>
              <a:buNone/>
              <a:defRPr b="0" i="0" sz="1200" u="none" cap="none" strike="noStrike">
                <a:latin typeface="Open Sans"/>
                <a:ea typeface="Open Sans"/>
                <a:cs typeface="Open Sans"/>
                <a:sym typeface="Open Sans"/>
              </a:defRPr>
            </a:lvl7pPr>
            <a:lvl8pPr indent="-228600" lvl="7" marL="3657600" marR="0" rtl="0" algn="l">
              <a:spcBef>
                <a:spcPts val="0"/>
              </a:spcBef>
              <a:spcAft>
                <a:spcPts val="0"/>
              </a:spcAft>
              <a:buSzPts val="1400"/>
              <a:buNone/>
              <a:defRPr b="0" i="0" sz="1200" u="none" cap="none" strike="noStrike">
                <a:latin typeface="Open Sans"/>
                <a:ea typeface="Open Sans"/>
                <a:cs typeface="Open Sans"/>
                <a:sym typeface="Open Sans"/>
              </a:defRPr>
            </a:lvl8pPr>
            <a:lvl9pPr indent="-228600" lvl="8" marL="4114800" marR="0" rtl="0" algn="l">
              <a:spcBef>
                <a:spcPts val="0"/>
              </a:spcBef>
              <a:spcAft>
                <a:spcPts val="0"/>
              </a:spcAft>
              <a:buSzPts val="1400"/>
              <a:buNone/>
              <a:defRPr b="0" i="0" sz="1200" u="none" cap="none" strike="noStrike">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search?q=robust+linear+regression+vs+ols+prediction&amp;tbm=isch&amp;ved=2ahUKEwiI18b5_7zwAhXRL1kFHaERBVMQ2-cCegQIABAA&amp;oq=robust+linear+regression+vs+ols+prediction&amp;gs_lcp=CgNpbWcQA1Dy-RhYsY8ZYLaRGWgCcAB4AIABWogBoQaSAQIxM5gBAKABAaoBC2d3cy13aXotaW1nwAEB&amp;sclient=img&amp;ei=FguYYIj0JNHf5NoPoaOUmAU&amp;bih=754&amp;biw=1536&amp;rlz=1C1CHBF_enUS832US832#imgrc=thPz5AOA2ZGe5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Consistent_estimator" TargetMode="External"/><Relationship Id="rId3" Type="http://schemas.openxmlformats.org/officeDocument/2006/relationships/hyperlink" Target="https://en.wikipedia.org/wiki/Scale_parameter#Estimation" TargetMode="External"/><Relationship Id="rId4" Type="http://schemas.openxmlformats.org/officeDocument/2006/relationships/hyperlink" Target="https://en.wikipedia.org/wiki/Standard_deviation" TargetMode="External"/><Relationship Id="rId5" Type="http://schemas.openxmlformats.org/officeDocument/2006/relationships/hyperlink" Target="https://en.wikipedia.org/wiki/Scale_factor" TargetMode="External"/><Relationship Id="rId6" Type="http://schemas.openxmlformats.org/officeDocument/2006/relationships/hyperlink" Target="https://en.wikipedia.org/wiki/Median_absolute_deviation#cite_note-1" TargetMode="External"/><Relationship Id="rId7" Type="http://schemas.openxmlformats.org/officeDocument/2006/relationships/hyperlink" Target="https://en.wikipedia.org/wiki/Normal_distributio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Wonil</a:t>
            </a:r>
            <a:endParaRPr/>
          </a:p>
        </p:txBody>
      </p:sp>
      <p:sp>
        <p:nvSpPr>
          <p:cNvPr id="111" name="Google Shape;11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d76e48ddb7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d76e48ddb7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Wonil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d4fe054dab_0_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d4fe054dab_0_1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Wonil</a:t>
            </a:r>
            <a:endParaRPr>
              <a:solidFill>
                <a:schemeClr val="dk1"/>
              </a:solidFill>
            </a:endParaRPr>
          </a:p>
          <a:p>
            <a:pPr indent="0" lvl="0" marL="0" rtl="0" algn="l">
              <a:lnSpc>
                <a:spcPct val="115000"/>
              </a:lnSpc>
              <a:spcBef>
                <a:spcPts val="0"/>
              </a:spcBef>
              <a:spcAft>
                <a:spcPts val="0"/>
              </a:spcAft>
              <a:buNone/>
            </a:pPr>
            <a:r>
              <a:rPr lang="en-US">
                <a:solidFill>
                  <a:schemeClr val="dk1"/>
                </a:solidFill>
              </a:rPr>
              <a:t>mainly focus on receipt_count (always higher than panelists)</a:t>
            </a:r>
            <a:endParaRPr>
              <a:solidFill>
                <a:schemeClr val="dk1"/>
              </a:solidFill>
            </a:endParaRPr>
          </a:p>
          <a:p>
            <a:pPr indent="0" lvl="0" marL="0" rtl="0" algn="l">
              <a:lnSpc>
                <a:spcPct val="115000"/>
              </a:lnSpc>
              <a:spcBef>
                <a:spcPts val="0"/>
              </a:spcBef>
              <a:spcAft>
                <a:spcPts val="0"/>
              </a:spcAft>
              <a:buNone/>
            </a:pPr>
            <a:r>
              <a:rPr lang="en-US">
                <a:solidFill>
                  <a:schemeClr val="dk1"/>
                </a:solidFill>
              </a:rPr>
              <a:t>Sum_total_paid &amp; Items_total: also important.</a:t>
            </a:r>
            <a:endParaRPr>
              <a:solidFill>
                <a:schemeClr val="dk1"/>
              </a:solidFill>
            </a:endParaRPr>
          </a:p>
          <a:p>
            <a:pPr indent="-228600" lvl="0" marL="457200" rtl="0" algn="l">
              <a:lnSpc>
                <a:spcPct val="115000"/>
              </a:lnSpc>
              <a:spcBef>
                <a:spcPts val="0"/>
              </a:spcBef>
              <a:spcAft>
                <a:spcPts val="0"/>
              </a:spcAft>
              <a:buClr>
                <a:schemeClr val="dk1"/>
              </a:buClr>
              <a:buSzPts val="1400"/>
              <a:buNone/>
            </a:pPr>
            <a:r>
              <a:rPr lang="en-US">
                <a:solidFill>
                  <a:schemeClr val="dk1"/>
                </a:solidFill>
              </a:rPr>
              <a:t>Field Descriptions</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MerchantID: retailer identifier, (int) and MerchantName: retailer name, (str)</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AcquireTypeID: data source, (3:'iPhone', 4:'Android', 7:'Sift', 8:'reciptpalondevice'</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StartDate: beginning of week</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receipt_count: number of receipts collected</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sum_total_paid: summed receipt spends, using parsed totals from receipt (as opposed to itemized prices)</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item_total: total of non-distinct items parsed (2 bags of socks == 2)</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sum_items_distinct: count of distinct items (2 bags of socks counted as 1) </a:t>
            </a:r>
            <a:r>
              <a:rPr b="1" lang="en-US">
                <a:solidFill>
                  <a:schemeClr val="dk1"/>
                </a:solidFill>
              </a:rPr>
              <a:t>Note: </a:t>
            </a:r>
            <a:r>
              <a:rPr lang="en-US">
                <a:solidFill>
                  <a:schemeClr val="dk1"/>
                </a:solidFill>
              </a:rPr>
              <a:t>it's possible for distinct totals to be slightly higher, that owes to edge cases like fast food and gas purchases. Ignore if close in value</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sum_item_spend: sum of itemized prices</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panelists: distinct user count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7412b21d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d7412b21d8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Pragya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300"/>
              <a:t>We will now present our first approach to anomaly detection using RLM filter</a:t>
            </a:r>
            <a:endParaRP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84f3af8a5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d84f3af8a5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Pragya</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300"/>
              <a:t>The first anomaly detection method we developed uses </a:t>
            </a:r>
            <a:r>
              <a:rPr b="1" lang="en-US" sz="1300"/>
              <a:t>robust linear regression</a:t>
            </a:r>
            <a:endParaRPr b="1" sz="1300"/>
          </a:p>
          <a:p>
            <a:pPr indent="0" lvl="0" marL="0" rtl="0" algn="l">
              <a:lnSpc>
                <a:spcPct val="100000"/>
              </a:lnSpc>
              <a:spcBef>
                <a:spcPts val="0"/>
              </a:spcBef>
              <a:spcAft>
                <a:spcPts val="0"/>
              </a:spcAft>
              <a:buSzPts val="1100"/>
              <a:buNone/>
            </a:pPr>
            <a:r>
              <a:t/>
            </a:r>
            <a:endParaRPr sz="1300"/>
          </a:p>
          <a:p>
            <a:pPr indent="0" lvl="0" marL="0" rtl="0" algn="l">
              <a:spcBef>
                <a:spcPts val="0"/>
              </a:spcBef>
              <a:spcAft>
                <a:spcPts val="0"/>
              </a:spcAft>
              <a:buClr>
                <a:schemeClr val="dk1"/>
              </a:buClr>
              <a:buSzPts val="1100"/>
              <a:buFont typeface="Arial"/>
              <a:buNone/>
            </a:pPr>
            <a:r>
              <a:rPr lang="en-US" sz="1300">
                <a:solidFill>
                  <a:schemeClr val="dk1"/>
                </a:solidFill>
              </a:rPr>
              <a:t>Advantage of robust linear regression over other widely used regression methods such as ordinary least squares</a:t>
            </a:r>
            <a:endParaRPr sz="1300">
              <a:solidFill>
                <a:schemeClr val="dk1"/>
              </a:solidFill>
            </a:endParaRPr>
          </a:p>
          <a:p>
            <a:pPr indent="0" lvl="0" marL="0" rtl="0" algn="l">
              <a:spcBef>
                <a:spcPts val="0"/>
              </a:spcBef>
              <a:spcAft>
                <a:spcPts val="0"/>
              </a:spcAft>
              <a:buClr>
                <a:schemeClr val="dk1"/>
              </a:buClr>
              <a:buSzPts val="1100"/>
              <a:buFont typeface="Arial"/>
              <a:buNone/>
            </a:pPr>
            <a:r>
              <a:rPr lang="en-US" sz="1300">
                <a:solidFill>
                  <a:schemeClr val="dk1"/>
                </a:solidFill>
              </a:rPr>
              <a:t>that it is </a:t>
            </a:r>
            <a:r>
              <a:rPr b="1" lang="en-US" sz="1300">
                <a:solidFill>
                  <a:schemeClr val="dk1"/>
                </a:solidFill>
              </a:rPr>
              <a:t>less sensitive to outliers.</a:t>
            </a:r>
            <a:endParaRPr b="1" sz="1300">
              <a:solidFill>
                <a:schemeClr val="dk1"/>
              </a:solidFill>
            </a:endParaRPr>
          </a:p>
          <a:p>
            <a:pPr indent="0" lvl="0" marL="0" rtl="0" algn="l">
              <a:spcBef>
                <a:spcPts val="0"/>
              </a:spcBef>
              <a:spcAft>
                <a:spcPts val="0"/>
              </a:spcAft>
              <a:buSzPts val="1100"/>
              <a:buNone/>
            </a:pPr>
            <a:r>
              <a:t/>
            </a:r>
            <a:endParaRPr sz="1300">
              <a:solidFill>
                <a:schemeClr val="dk1"/>
              </a:solidFill>
            </a:endParaRPr>
          </a:p>
          <a:p>
            <a:pPr indent="0" lvl="0" marL="0" rtl="0" algn="l">
              <a:spcBef>
                <a:spcPts val="0"/>
              </a:spcBef>
              <a:spcAft>
                <a:spcPts val="0"/>
              </a:spcAft>
              <a:buSzPts val="1100"/>
              <a:buNone/>
            </a:pPr>
            <a:r>
              <a:rPr lang="en-US" sz="1300">
                <a:solidFill>
                  <a:schemeClr val="dk1"/>
                </a:solidFill>
              </a:rPr>
              <a:t>In the figure, </a:t>
            </a:r>
            <a:endParaRPr sz="1300">
              <a:solidFill>
                <a:schemeClr val="dk1"/>
              </a:solidFill>
            </a:endParaRPr>
          </a:p>
          <a:p>
            <a:pPr indent="0" lvl="0" marL="0" rtl="0" algn="l">
              <a:spcBef>
                <a:spcPts val="0"/>
              </a:spcBef>
              <a:spcAft>
                <a:spcPts val="0"/>
              </a:spcAft>
              <a:buClr>
                <a:schemeClr val="dk1"/>
              </a:buClr>
              <a:buSzPts val="1100"/>
              <a:buFont typeface="Arial"/>
              <a:buNone/>
            </a:pPr>
            <a:r>
              <a:rPr lang="en-US" sz="1300">
                <a:solidFill>
                  <a:schemeClr val="dk1"/>
                </a:solidFill>
              </a:rPr>
              <a:t>RLM, </a:t>
            </a:r>
            <a:r>
              <a:rPr b="1" lang="en-US" sz="1300">
                <a:solidFill>
                  <a:schemeClr val="dk1"/>
                </a:solidFill>
              </a:rPr>
              <a:t>the green line passing through the blue points</a:t>
            </a:r>
            <a:r>
              <a:rPr lang="en-US" sz="1300">
                <a:solidFill>
                  <a:schemeClr val="dk1"/>
                </a:solidFill>
              </a:rPr>
              <a:t>, penalizes outliers less, the fit is closer to the general trend, </a:t>
            </a:r>
            <a:endParaRPr sz="1300">
              <a:solidFill>
                <a:schemeClr val="dk1"/>
              </a:solidFill>
            </a:endParaRPr>
          </a:p>
          <a:p>
            <a:pPr indent="0" lvl="0" marL="0" rtl="0" algn="l">
              <a:spcBef>
                <a:spcPts val="0"/>
              </a:spcBef>
              <a:spcAft>
                <a:spcPts val="0"/>
              </a:spcAft>
              <a:buClr>
                <a:schemeClr val="dk1"/>
              </a:buClr>
              <a:buSzPts val="1100"/>
              <a:buFont typeface="Arial"/>
              <a:buNone/>
            </a:pPr>
            <a:r>
              <a:rPr lang="en-US" sz="1300">
                <a:solidFill>
                  <a:schemeClr val="dk1"/>
                </a:solidFill>
              </a:rPr>
              <a:t>unlike the SOLID red line using OLS, which is closer to anomalies</a:t>
            </a:r>
            <a:endParaRPr sz="1300">
              <a:solidFill>
                <a:schemeClr val="dk1"/>
              </a:solidFill>
            </a:endParaRPr>
          </a:p>
          <a:p>
            <a:pPr indent="0" lvl="0" marL="0" rtl="0" algn="l">
              <a:spcBef>
                <a:spcPts val="0"/>
              </a:spcBef>
              <a:spcAft>
                <a:spcPts val="0"/>
              </a:spcAft>
              <a:buSzPts val="1100"/>
              <a:buNone/>
            </a:pPr>
            <a:r>
              <a:t/>
            </a:r>
            <a:endParaRPr sz="1300">
              <a:solidFill>
                <a:schemeClr val="dk1"/>
              </a:solidFill>
            </a:endParaRPr>
          </a:p>
          <a:p>
            <a:pPr indent="0" lvl="0" marL="0" rtl="0" algn="l">
              <a:spcBef>
                <a:spcPts val="0"/>
              </a:spcBef>
              <a:spcAft>
                <a:spcPts val="0"/>
              </a:spcAft>
              <a:buSzPts val="1100"/>
              <a:buNone/>
            </a:pPr>
            <a:r>
              <a:rPr lang="en-US" sz="1300">
                <a:solidFill>
                  <a:schemeClr val="dk1"/>
                </a:solidFill>
              </a:rPr>
              <a:t>using RLM results is </a:t>
            </a:r>
            <a:r>
              <a:rPr b="1" lang="en-US" sz="1300">
                <a:solidFill>
                  <a:schemeClr val="dk1"/>
                </a:solidFill>
              </a:rPr>
              <a:t>robust detection of anomalies</a:t>
            </a:r>
            <a:endParaRPr sz="1300">
              <a:solidFill>
                <a:schemeClr val="dk1"/>
              </a:solidFill>
            </a:endParaRPr>
          </a:p>
          <a:p>
            <a:pPr indent="0" lvl="0" marL="0" rtl="0" algn="l">
              <a:spcBef>
                <a:spcPts val="0"/>
              </a:spcBef>
              <a:spcAft>
                <a:spcPts val="0"/>
              </a:spcAft>
              <a:buSzPts val="1100"/>
              <a:buNone/>
            </a:pPr>
            <a:r>
              <a:t/>
            </a:r>
            <a:endParaRPr sz="1300">
              <a:solidFill>
                <a:schemeClr val="dk1"/>
              </a:solidFill>
            </a:endParaRPr>
          </a:p>
          <a:p>
            <a:pPr indent="0" lvl="0" marL="0" rtl="0" algn="l">
              <a:spcBef>
                <a:spcPts val="0"/>
              </a:spcBef>
              <a:spcAft>
                <a:spcPts val="0"/>
              </a:spcAft>
              <a:buSzPts val="1100"/>
              <a:buNone/>
            </a:pPr>
            <a:r>
              <a:t/>
            </a:r>
            <a:endParaRPr sz="1300">
              <a:solidFill>
                <a:schemeClr val="dk1"/>
              </a:solidFill>
            </a:endParaRPr>
          </a:p>
          <a:p>
            <a:pPr indent="0" lvl="0" marL="0" rtl="0" algn="l">
              <a:lnSpc>
                <a:spcPct val="100000"/>
              </a:lnSpc>
              <a:spcBef>
                <a:spcPts val="0"/>
              </a:spcBef>
              <a:spcAft>
                <a:spcPts val="0"/>
              </a:spcAft>
              <a:buSzPts val="1100"/>
              <a:buNone/>
            </a:pPr>
            <a:r>
              <a:rPr lang="en-US" sz="1300"/>
              <a:t>Suppose we are testing point at t+1 for anomalous behaviour</a:t>
            </a:r>
            <a:endParaRPr sz="1300"/>
          </a:p>
          <a:p>
            <a:pPr indent="0" lvl="0" marL="0" rtl="0" algn="l">
              <a:lnSpc>
                <a:spcPct val="100000"/>
              </a:lnSpc>
              <a:spcBef>
                <a:spcPts val="0"/>
              </a:spcBef>
              <a:spcAft>
                <a:spcPts val="0"/>
              </a:spcAft>
              <a:buSzPts val="1100"/>
              <a:buNone/>
            </a:pPr>
            <a:r>
              <a:rPr lang="en-US" sz="1300"/>
              <a:t>RLM filter fits a model using a window of n points before t, using time as a predictor variable.</a:t>
            </a:r>
            <a:endParaRPr sz="1300"/>
          </a:p>
          <a:p>
            <a:pPr indent="0" lvl="0" marL="0" rtl="0" algn="l">
              <a:lnSpc>
                <a:spcPct val="100000"/>
              </a:lnSpc>
              <a:spcBef>
                <a:spcPts val="0"/>
              </a:spcBef>
              <a:spcAft>
                <a:spcPts val="0"/>
              </a:spcAft>
              <a:buSzPts val="1100"/>
              <a:buNone/>
            </a:pPr>
            <a:r>
              <a:rPr lang="en-US" sz="1300"/>
              <a:t>and then generates a  prediction at the future point, t+1</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lang="en-US" sz="1300"/>
              <a:t>This prediction + standard deviation bounds </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000"/>
              <a:t>picture link: </a:t>
            </a:r>
            <a:r>
              <a:rPr lang="en-US" sz="1000" u="sng">
                <a:solidFill>
                  <a:schemeClr val="hlink"/>
                </a:solidFill>
                <a:hlinkClick r:id="rId2"/>
              </a:rPr>
              <a:t>https://www.google.com/search?q=robust+linear+regression+vs+ols+prediction&amp;tbm=isch&amp;ved=2ahUKEwiI18b5_7zwAhXRL1kFHaERBVMQ2-cCegQIABAA&amp;oq=robust+linear+regression+vs+ols+prediction&amp;gs_lcp=CgNpbWcQA1Dy-RhYsY8ZYLaRGWgCcAB4AIABWogBoQaSAQIxM5gBAKABAaoBC2d3cy13aXotaW1nwAEB&amp;sclient=img&amp;ei=FguYYIj0JNHf5NoPoaOUmAU&amp;bih=754&amp;biw=1536&amp;rlz=1C1CHBF_enUS832US832#imgrc=thPz5AOA2ZGe5M</a:t>
            </a:r>
            <a:r>
              <a:rPr lang="en-US" sz="1000"/>
              <a:t> </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t/>
            </a:r>
            <a:endParaRPr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d62ac5c6e9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d62ac5c6e9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Pragya</a:t>
            </a:r>
            <a:endParaRPr sz="1000"/>
          </a:p>
          <a:p>
            <a:pPr indent="0" lvl="0" marL="0" rtl="0" algn="l">
              <a:lnSpc>
                <a:spcPct val="100000"/>
              </a:lnSpc>
              <a:spcBef>
                <a:spcPts val="0"/>
              </a:spcBef>
              <a:spcAft>
                <a:spcPts val="0"/>
              </a:spcAft>
              <a:buSzPts val="1100"/>
              <a:buNone/>
            </a:pPr>
            <a:r>
              <a:t/>
            </a:r>
            <a:endParaRPr sz="1000"/>
          </a:p>
          <a:p>
            <a:pPr indent="0" lvl="0" marL="0" rtl="0" algn="l">
              <a:spcBef>
                <a:spcPts val="0"/>
              </a:spcBef>
              <a:spcAft>
                <a:spcPts val="0"/>
              </a:spcAft>
              <a:buSzPts val="1100"/>
              <a:buNone/>
            </a:pPr>
            <a:r>
              <a:rPr lang="en-US" sz="1300">
                <a:solidFill>
                  <a:schemeClr val="dk1"/>
                </a:solidFill>
              </a:rPr>
              <a:t>Once we have  generated a prediction at the future point, </a:t>
            </a:r>
            <a:endParaRPr sz="1300">
              <a:solidFill>
                <a:schemeClr val="dk1"/>
              </a:solidFill>
            </a:endParaRPr>
          </a:p>
          <a:p>
            <a:pPr indent="0" lvl="0" marL="0" rtl="0" algn="l">
              <a:spcBef>
                <a:spcPts val="0"/>
              </a:spcBef>
              <a:spcAft>
                <a:spcPts val="0"/>
              </a:spcAft>
              <a:buSzPts val="1100"/>
              <a:buNone/>
            </a:pPr>
            <a:r>
              <a:rPr b="1" lang="en-US" sz="1300">
                <a:solidFill>
                  <a:schemeClr val="dk1"/>
                </a:solidFill>
              </a:rPr>
              <a:t>we now define bounds surrounding the predicted value.</a:t>
            </a:r>
            <a:endParaRPr b="1" sz="1300">
              <a:solidFill>
                <a:schemeClr val="dk1"/>
              </a:solidFill>
            </a:endParaRPr>
          </a:p>
          <a:p>
            <a:pPr indent="0" lvl="0" marL="0" rtl="0" algn="l">
              <a:spcBef>
                <a:spcPts val="0"/>
              </a:spcBef>
              <a:spcAft>
                <a:spcPts val="0"/>
              </a:spcAft>
              <a:buSzPts val="1100"/>
              <a:buNone/>
            </a:pPr>
            <a:r>
              <a:t/>
            </a:r>
            <a:endParaRPr sz="1300">
              <a:solidFill>
                <a:schemeClr val="dk1"/>
              </a:solidFill>
            </a:endParaRPr>
          </a:p>
          <a:p>
            <a:pPr indent="0" lvl="0" marL="0" rtl="0" algn="l">
              <a:spcBef>
                <a:spcPts val="0"/>
              </a:spcBef>
              <a:spcAft>
                <a:spcPts val="0"/>
              </a:spcAft>
              <a:buSzPts val="1100"/>
              <a:buNone/>
            </a:pPr>
            <a:r>
              <a:rPr lang="en-US" sz="1300">
                <a:solidFill>
                  <a:srgbClr val="404040"/>
                </a:solidFill>
              </a:rPr>
              <a:t>we use a robust estimate of standard deviation</a:t>
            </a:r>
            <a:endParaRPr sz="1400">
              <a:solidFill>
                <a:schemeClr val="dk1"/>
              </a:solidFill>
            </a:endParaRPr>
          </a:p>
          <a:p>
            <a:pPr indent="0" lvl="0" marL="0" rtl="0" algn="l">
              <a:spcBef>
                <a:spcPts val="0"/>
              </a:spcBef>
              <a:spcAft>
                <a:spcPts val="0"/>
              </a:spcAft>
              <a:buSzPts val="1100"/>
              <a:buNone/>
            </a:pPr>
            <a:r>
              <a:rPr lang="en-US" sz="1300">
                <a:solidFill>
                  <a:schemeClr val="dk1"/>
                </a:solidFill>
              </a:rPr>
              <a:t>which uses median absolute deviation of first differences to estimate the bounds</a:t>
            </a:r>
            <a:endParaRPr sz="1300">
              <a:solidFill>
                <a:schemeClr val="dk1"/>
              </a:solidFill>
            </a:endParaRPr>
          </a:p>
          <a:p>
            <a:pPr indent="0" lvl="0" marL="0" rtl="0" algn="l">
              <a:spcBef>
                <a:spcPts val="0"/>
              </a:spcBef>
              <a:spcAft>
                <a:spcPts val="0"/>
              </a:spcAft>
              <a:buSzPts val="1100"/>
              <a:buNone/>
            </a:pPr>
            <a:r>
              <a:t/>
            </a:r>
            <a:endParaRPr sz="1300">
              <a:solidFill>
                <a:schemeClr val="dk1"/>
              </a:solidFill>
            </a:endParaRPr>
          </a:p>
          <a:p>
            <a:pPr indent="0" lvl="0" marL="0" rtl="0" algn="l">
              <a:spcBef>
                <a:spcPts val="0"/>
              </a:spcBef>
              <a:spcAft>
                <a:spcPts val="0"/>
              </a:spcAft>
              <a:buSzPts val="1100"/>
              <a:buNone/>
            </a:pPr>
            <a:r>
              <a:rPr b="1" lang="en-US" sz="1300">
                <a:solidFill>
                  <a:schemeClr val="dk1"/>
                </a:solidFill>
              </a:rPr>
              <a:t>On the next slide we go through its derivation</a:t>
            </a:r>
            <a:endParaRPr b="1" sz="1300">
              <a:solidFill>
                <a:schemeClr val="dk1"/>
              </a:solidFill>
            </a:endParaRPr>
          </a:p>
          <a:p>
            <a:pPr indent="0" lvl="0" marL="0" rtl="0" algn="l">
              <a:spcBef>
                <a:spcPts val="0"/>
              </a:spcBef>
              <a:spcAft>
                <a:spcPts val="0"/>
              </a:spcAft>
              <a:buSzPts val="1100"/>
              <a:buNone/>
            </a:pPr>
            <a:r>
              <a:t/>
            </a:r>
            <a:endParaRPr sz="1300">
              <a:solidFill>
                <a:schemeClr val="dk1"/>
              </a:solidFill>
            </a:endParaRPr>
          </a:p>
          <a:p>
            <a:pPr indent="0" lvl="0" marL="0" rtl="0" algn="l">
              <a:spcBef>
                <a:spcPts val="0"/>
              </a:spcBef>
              <a:spcAft>
                <a:spcPts val="0"/>
              </a:spcAft>
              <a:buSzPts val="1100"/>
              <a:buNone/>
            </a:pPr>
            <a:r>
              <a:rPr lang="en-US" sz="1300">
                <a:solidFill>
                  <a:schemeClr val="dk1"/>
                </a:solidFill>
              </a:rPr>
              <a:t>If the actual value at t+1, lies within the region defined by these bounds, it is NOT considered an anomaly.</a:t>
            </a:r>
            <a:endParaRPr sz="1300">
              <a:solidFill>
                <a:schemeClr val="dk1"/>
              </a:solidFill>
            </a:endParaRPr>
          </a:p>
          <a:p>
            <a:pPr indent="0" lvl="0" marL="0" rtl="0" algn="l">
              <a:spcBef>
                <a:spcPts val="0"/>
              </a:spcBef>
              <a:spcAft>
                <a:spcPts val="0"/>
              </a:spcAft>
              <a:buSzPts val="1100"/>
              <a:buNone/>
            </a:pPr>
            <a:r>
              <a:rPr lang="en-US" sz="1300">
                <a:solidFill>
                  <a:schemeClr val="dk1"/>
                </a:solidFill>
              </a:rPr>
              <a:t>However, if it lies outside, it is flagged as an anomaly.</a:t>
            </a:r>
            <a:endParaRPr sz="1300">
              <a:solidFill>
                <a:schemeClr val="dk1"/>
              </a:solidFill>
            </a:endParaRPr>
          </a:p>
          <a:p>
            <a:pPr indent="0" lvl="0" marL="0" rtl="0" algn="l">
              <a:spcBef>
                <a:spcPts val="0"/>
              </a:spcBef>
              <a:spcAft>
                <a:spcPts val="0"/>
              </a:spcAft>
              <a:buSzPts val="1100"/>
              <a:buNone/>
            </a:pPr>
            <a:r>
              <a:t/>
            </a:r>
            <a:endParaRPr sz="1300">
              <a:solidFill>
                <a:schemeClr val="dk1"/>
              </a:solidFill>
            </a:endParaRPr>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d62ac5c6e9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d62ac5c6e9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Pragya</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300"/>
              <a:t>In this slide we have </a:t>
            </a:r>
            <a:r>
              <a:rPr b="1" lang="en-US" sz="1300"/>
              <a:t>provided broad steps on the derivation</a:t>
            </a:r>
            <a:r>
              <a:rPr lang="en-US" sz="1300"/>
              <a:t> of  robust estimate for standard deviation</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t/>
            </a:r>
            <a:endParaRPr sz="1300"/>
          </a:p>
          <a:p>
            <a:pPr indent="0" lvl="0" marL="0" rtl="0" algn="l">
              <a:lnSpc>
                <a:spcPct val="100000"/>
              </a:lnSpc>
              <a:spcBef>
                <a:spcPts val="0"/>
              </a:spcBef>
              <a:spcAft>
                <a:spcPts val="0"/>
              </a:spcAft>
              <a:buSzPts val="1100"/>
              <a:buNone/>
            </a:pPr>
            <a:r>
              <a:rPr b="1" lang="en-US" sz="1300"/>
              <a:t>We then use MAD which is Median Absolute Deviation of the first differences, </a:t>
            </a:r>
            <a:endParaRPr b="1" sz="1300"/>
          </a:p>
          <a:p>
            <a:pPr indent="0" lvl="0" marL="0" rtl="0" algn="l">
              <a:lnSpc>
                <a:spcPct val="100000"/>
              </a:lnSpc>
              <a:spcBef>
                <a:spcPts val="0"/>
              </a:spcBef>
              <a:spcAft>
                <a:spcPts val="0"/>
              </a:spcAft>
              <a:buSzPts val="1100"/>
              <a:buNone/>
            </a:pPr>
            <a:r>
              <a:t/>
            </a:r>
            <a:endParaRPr b="1" sz="1300"/>
          </a:p>
          <a:p>
            <a:pPr indent="0" lvl="0" marL="0" rtl="0" algn="l">
              <a:lnSpc>
                <a:spcPct val="100000"/>
              </a:lnSpc>
              <a:spcBef>
                <a:spcPts val="0"/>
              </a:spcBef>
              <a:spcAft>
                <a:spcPts val="0"/>
              </a:spcAft>
              <a:buSzPts val="1100"/>
              <a:buNone/>
            </a:pPr>
            <a:r>
              <a:rPr b="1" lang="en-US" sz="1300"/>
              <a:t>and multiplied it with a factor of 1.4826 to generate an estimate for tau</a:t>
            </a:r>
            <a:endParaRPr b="1" sz="1300"/>
          </a:p>
          <a:p>
            <a:pPr indent="0" lvl="0" marL="0" rtl="0" algn="l">
              <a:lnSpc>
                <a:spcPct val="100000"/>
              </a:lnSpc>
              <a:spcBef>
                <a:spcPts val="0"/>
              </a:spcBef>
              <a:spcAft>
                <a:spcPts val="0"/>
              </a:spcAft>
              <a:buSzPts val="1100"/>
              <a:buNone/>
            </a:pPr>
            <a:r>
              <a:t/>
            </a:r>
            <a:endParaRPr sz="1300"/>
          </a:p>
          <a:p>
            <a:pPr indent="0" lvl="0" marL="0" rtl="0" algn="l">
              <a:lnSpc>
                <a:spcPct val="115000"/>
              </a:lnSpc>
              <a:spcBef>
                <a:spcPts val="500"/>
              </a:spcBef>
              <a:spcAft>
                <a:spcPts val="0"/>
              </a:spcAft>
              <a:buNone/>
            </a:pPr>
            <a:r>
              <a:rPr lang="en-US" sz="1050">
                <a:solidFill>
                  <a:srgbClr val="202122"/>
                </a:solidFill>
                <a:latin typeface="Arial"/>
                <a:ea typeface="Arial"/>
                <a:cs typeface="Arial"/>
                <a:sym typeface="Arial"/>
              </a:rPr>
              <a:t>n order to use the MAD as a </a:t>
            </a:r>
            <a:r>
              <a:rPr lang="en-US" sz="1050">
                <a:solidFill>
                  <a:srgbClr val="0B0080"/>
                </a:solidFill>
                <a:uFill>
                  <a:noFill/>
                </a:uFill>
                <a:latin typeface="Arial"/>
                <a:ea typeface="Arial"/>
                <a:cs typeface="Arial"/>
                <a:sym typeface="Arial"/>
                <a:hlinkClick r:id="rId2">
                  <a:extLst>
                    <a:ext uri="{A12FA001-AC4F-418D-AE19-62706E023703}">
                      <ahyp:hlinkClr val="tx"/>
                    </a:ext>
                  </a:extLst>
                </a:hlinkClick>
              </a:rPr>
              <a:t>consistent estimator</a:t>
            </a:r>
            <a:r>
              <a:rPr lang="en-US" sz="1050">
                <a:solidFill>
                  <a:srgbClr val="202122"/>
                </a:solidFill>
                <a:latin typeface="Arial"/>
                <a:ea typeface="Arial"/>
                <a:cs typeface="Arial"/>
                <a:sym typeface="Arial"/>
              </a:rPr>
              <a:t> for the </a:t>
            </a:r>
            <a:r>
              <a:rPr lang="en-US" sz="1050">
                <a:solidFill>
                  <a:srgbClr val="0B0080"/>
                </a:solidFill>
                <a:uFill>
                  <a:noFill/>
                </a:uFill>
                <a:latin typeface="Arial"/>
                <a:ea typeface="Arial"/>
                <a:cs typeface="Arial"/>
                <a:sym typeface="Arial"/>
                <a:hlinkClick r:id="rId3">
                  <a:extLst>
                    <a:ext uri="{A12FA001-AC4F-418D-AE19-62706E023703}">
                      <ahyp:hlinkClr val="tx"/>
                    </a:ext>
                  </a:extLst>
                </a:hlinkClick>
              </a:rPr>
              <a:t>estimation</a:t>
            </a:r>
            <a:r>
              <a:rPr lang="en-US" sz="1050">
                <a:solidFill>
                  <a:srgbClr val="202122"/>
                </a:solidFill>
                <a:latin typeface="Arial"/>
                <a:ea typeface="Arial"/>
                <a:cs typeface="Arial"/>
                <a:sym typeface="Arial"/>
              </a:rPr>
              <a:t> of the </a:t>
            </a:r>
            <a:r>
              <a:rPr lang="en-US" sz="1050">
                <a:solidFill>
                  <a:srgbClr val="0B0080"/>
                </a:solidFill>
                <a:uFill>
                  <a:noFill/>
                </a:uFill>
                <a:latin typeface="Arial"/>
                <a:ea typeface="Arial"/>
                <a:cs typeface="Arial"/>
                <a:sym typeface="Arial"/>
                <a:hlinkClick r:id="rId4">
                  <a:extLst>
                    <a:ext uri="{A12FA001-AC4F-418D-AE19-62706E023703}">
                      <ahyp:hlinkClr val="tx"/>
                    </a:ext>
                  </a:extLst>
                </a:hlinkClick>
              </a:rPr>
              <a:t>standard deviation</a:t>
            </a:r>
            <a:r>
              <a:rPr lang="en-US" sz="1050">
                <a:solidFill>
                  <a:srgbClr val="202122"/>
                </a:solidFill>
                <a:latin typeface="Arial"/>
                <a:ea typeface="Arial"/>
                <a:cs typeface="Arial"/>
                <a:sym typeface="Arial"/>
              </a:rPr>
              <a:t> , one takes</a:t>
            </a:r>
            <a:endParaRPr sz="1050">
              <a:solidFill>
                <a:srgbClr val="202122"/>
              </a:solidFill>
              <a:latin typeface="Arial"/>
              <a:ea typeface="Arial"/>
              <a:cs typeface="Arial"/>
              <a:sym typeface="Arial"/>
            </a:endParaRPr>
          </a:p>
          <a:p>
            <a:pPr indent="0" lvl="0" marL="0" rtl="0" algn="l">
              <a:lnSpc>
                <a:spcPct val="115000"/>
              </a:lnSpc>
              <a:spcBef>
                <a:spcPts val="500"/>
              </a:spcBef>
              <a:spcAft>
                <a:spcPts val="0"/>
              </a:spcAft>
              <a:buNone/>
            </a:pPr>
            <a:r>
              <a:rPr lang="en-US" sz="1050">
                <a:solidFill>
                  <a:srgbClr val="202122"/>
                </a:solidFill>
                <a:latin typeface="Arial"/>
                <a:ea typeface="Arial"/>
                <a:cs typeface="Arial"/>
                <a:sym typeface="Arial"/>
              </a:rPr>
              <a:t>where  is a constant </a:t>
            </a:r>
            <a:r>
              <a:rPr lang="en-US" sz="1050">
                <a:solidFill>
                  <a:srgbClr val="0B0080"/>
                </a:solidFill>
                <a:uFill>
                  <a:noFill/>
                </a:uFill>
                <a:latin typeface="Arial"/>
                <a:ea typeface="Arial"/>
                <a:cs typeface="Arial"/>
                <a:sym typeface="Arial"/>
                <a:hlinkClick r:id="rId5">
                  <a:extLst>
                    <a:ext uri="{A12FA001-AC4F-418D-AE19-62706E023703}">
                      <ahyp:hlinkClr val="tx"/>
                    </a:ext>
                  </a:extLst>
                </a:hlinkClick>
              </a:rPr>
              <a:t>scale factor</a:t>
            </a:r>
            <a:r>
              <a:rPr lang="en-US" sz="1050">
                <a:solidFill>
                  <a:srgbClr val="202122"/>
                </a:solidFill>
                <a:latin typeface="Arial"/>
                <a:ea typeface="Arial"/>
                <a:cs typeface="Arial"/>
                <a:sym typeface="Arial"/>
              </a:rPr>
              <a:t>, which depends on the distribution.</a:t>
            </a:r>
            <a:r>
              <a:rPr baseline="30000" lang="en-US" sz="1400">
                <a:solidFill>
                  <a:srgbClr val="0B0080"/>
                </a:solidFill>
                <a:uFill>
                  <a:noFill/>
                </a:uFill>
                <a:latin typeface="Arial"/>
                <a:ea typeface="Arial"/>
                <a:cs typeface="Arial"/>
                <a:sym typeface="Arial"/>
                <a:hlinkClick r:id="rId6">
                  <a:extLst>
                    <a:ext uri="{A12FA001-AC4F-418D-AE19-62706E023703}">
                      <ahyp:hlinkClr val="tx"/>
                    </a:ext>
                  </a:extLst>
                </a:hlinkClick>
              </a:rPr>
              <a:t>[1]</a:t>
            </a:r>
            <a:endParaRPr baseline="30000" sz="1400">
              <a:solidFill>
                <a:srgbClr val="0B0080"/>
              </a:solidFill>
              <a:latin typeface="Arial"/>
              <a:ea typeface="Arial"/>
              <a:cs typeface="Arial"/>
              <a:sym typeface="Arial"/>
            </a:endParaRPr>
          </a:p>
          <a:p>
            <a:pPr indent="0" lvl="0" marL="0" rtl="0" algn="l">
              <a:lnSpc>
                <a:spcPct val="115000"/>
              </a:lnSpc>
              <a:spcBef>
                <a:spcPts val="500"/>
              </a:spcBef>
              <a:spcAft>
                <a:spcPts val="0"/>
              </a:spcAft>
              <a:buNone/>
            </a:pPr>
            <a:r>
              <a:rPr lang="en-US" sz="1050">
                <a:solidFill>
                  <a:srgbClr val="202122"/>
                </a:solidFill>
                <a:latin typeface="Arial"/>
                <a:ea typeface="Arial"/>
                <a:cs typeface="Arial"/>
                <a:sym typeface="Arial"/>
              </a:rPr>
              <a:t>For </a:t>
            </a:r>
            <a:r>
              <a:rPr lang="en-US" sz="1050">
                <a:solidFill>
                  <a:srgbClr val="0B0080"/>
                </a:solidFill>
                <a:uFill>
                  <a:noFill/>
                </a:uFill>
                <a:latin typeface="Arial"/>
                <a:ea typeface="Arial"/>
                <a:cs typeface="Arial"/>
                <a:sym typeface="Arial"/>
                <a:hlinkClick r:id="rId7">
                  <a:extLst>
                    <a:ext uri="{A12FA001-AC4F-418D-AE19-62706E023703}">
                      <ahyp:hlinkClr val="tx"/>
                    </a:ext>
                  </a:extLst>
                </a:hlinkClick>
              </a:rPr>
              <a:t>normally distributed</a:t>
            </a:r>
            <a:r>
              <a:rPr lang="en-US" sz="1050">
                <a:solidFill>
                  <a:srgbClr val="202122"/>
                </a:solidFill>
                <a:latin typeface="Arial"/>
                <a:ea typeface="Arial"/>
                <a:cs typeface="Arial"/>
                <a:sym typeface="Arial"/>
              </a:rPr>
              <a:t> data  is taken to be</a:t>
            </a:r>
            <a:endParaRPr sz="1050">
              <a:solidFill>
                <a:srgbClr val="202122"/>
              </a:solidFill>
              <a:latin typeface="Arial"/>
              <a:ea typeface="Arial"/>
              <a:cs typeface="Arial"/>
              <a:sym typeface="Arial"/>
            </a:endParaRPr>
          </a:p>
          <a:p>
            <a:pPr indent="0" lvl="0" marL="0" rtl="0" algn="l">
              <a:lnSpc>
                <a:spcPct val="100000"/>
              </a:lnSpc>
              <a:spcBef>
                <a:spcPts val="500"/>
              </a:spcBef>
              <a:spcAft>
                <a:spcPts val="0"/>
              </a:spcAft>
              <a:buSzPts val="1100"/>
              <a:buNone/>
            </a:pPr>
            <a:r>
              <a:t/>
            </a:r>
            <a:endParaRPr sz="1300"/>
          </a:p>
          <a:p>
            <a:pPr indent="0" lvl="0" marL="0" rtl="0" algn="l">
              <a:lnSpc>
                <a:spcPct val="100000"/>
              </a:lnSpc>
              <a:spcBef>
                <a:spcPts val="0"/>
              </a:spcBef>
              <a:spcAft>
                <a:spcPts val="0"/>
              </a:spcAft>
              <a:buSzPts val="1100"/>
              <a:buNone/>
            </a:pPr>
            <a:r>
              <a:rPr lang="en-US" sz="1300"/>
              <a:t>estimate for sigma can then be written as shown</a:t>
            </a:r>
            <a:endParaRP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d89b69e88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d89b69e88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Pragya</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400"/>
              <a:t>We have discussed robust mean and standard deviation,</a:t>
            </a:r>
            <a:endParaRPr sz="14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400"/>
              <a:t>Together, both of these define ranges to perform anomaly detection.</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Because we are</a:t>
            </a:r>
            <a:r>
              <a:rPr b="1" lang="en-US" sz="1400"/>
              <a:t> more interested in detecting dips than detecting sudden peaks</a:t>
            </a:r>
            <a:r>
              <a:rPr lang="en-US" sz="1400"/>
              <a:t>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we defined a </a:t>
            </a:r>
            <a:r>
              <a:rPr b="1" lang="en-US" sz="1400"/>
              <a:t>larger upper bound</a:t>
            </a:r>
            <a:r>
              <a:rPr lang="en-US" sz="1400"/>
              <a:t> using 4 standard deviations and lower bound as 3 standard deviations down </a:t>
            </a:r>
            <a:endParaRPr sz="1400"/>
          </a:p>
          <a:p>
            <a:pPr indent="0" lvl="0" marL="0" rtl="0" algn="l">
              <a:lnSpc>
                <a:spcPct val="100000"/>
              </a:lnSpc>
              <a:spcBef>
                <a:spcPts val="0"/>
              </a:spcBef>
              <a:spcAft>
                <a:spcPts val="0"/>
              </a:spcAft>
              <a:buSzPts val="1100"/>
              <a:buNone/>
            </a:pPr>
            <a:r>
              <a:rPr lang="en-US" sz="1400"/>
              <a:t>If a new observation lies outside this range, it will be marked as an anomaly by the filter</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These are default values</a:t>
            </a:r>
            <a:endParaRPr sz="1400"/>
          </a:p>
          <a:p>
            <a:pPr indent="0" lvl="0" marL="0" rtl="0" algn="l">
              <a:spcBef>
                <a:spcPts val="0"/>
              </a:spcBef>
              <a:spcAft>
                <a:spcPts val="0"/>
              </a:spcAft>
              <a:buSzPts val="1100"/>
              <a:buNone/>
            </a:pPr>
            <a:r>
              <a:rPr lang="en-US" sz="1400">
                <a:solidFill>
                  <a:srgbClr val="3C4043"/>
                </a:solidFill>
                <a:highlight>
                  <a:srgbClr val="FFFFFF"/>
                </a:highlight>
                <a:latin typeface="Roboto"/>
                <a:ea typeface="Roboto"/>
                <a:cs typeface="Roboto"/>
                <a:sym typeface="Roboto"/>
              </a:rPr>
              <a:t>cut-off bounds can be changed, they are </a:t>
            </a:r>
            <a:r>
              <a:rPr b="1" lang="en-US" sz="1400">
                <a:solidFill>
                  <a:srgbClr val="3C4043"/>
                </a:solidFill>
                <a:highlight>
                  <a:srgbClr val="FFFFFF"/>
                </a:highlight>
                <a:latin typeface="Roboto"/>
                <a:ea typeface="Roboto"/>
                <a:cs typeface="Roboto"/>
                <a:sym typeface="Roboto"/>
              </a:rPr>
              <a:t>user specified</a:t>
            </a:r>
            <a:r>
              <a:rPr lang="en-US" sz="1400">
                <a:solidFill>
                  <a:srgbClr val="3C4043"/>
                </a:solidFill>
                <a:highlight>
                  <a:srgbClr val="FFFFFF"/>
                </a:highlight>
                <a:latin typeface="Roboto"/>
                <a:ea typeface="Roboto"/>
                <a:cs typeface="Roboto"/>
                <a:sym typeface="Roboto"/>
              </a:rPr>
              <a:t> in the code, </a:t>
            </a:r>
            <a:endParaRPr sz="140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US" sz="1400">
                <a:solidFill>
                  <a:srgbClr val="3C4043"/>
                </a:solidFill>
                <a:highlight>
                  <a:srgbClr val="FFFFFF"/>
                </a:highlight>
                <a:latin typeface="Roboto"/>
                <a:ea typeface="Roboto"/>
                <a:cs typeface="Roboto"/>
                <a:sym typeface="Roboto"/>
              </a:rPr>
              <a:t>they can be made larger  to detect only the most extreme anomalies</a:t>
            </a:r>
            <a:endParaRPr sz="1400">
              <a:solidFill>
                <a:schemeClr val="dk1"/>
              </a:solidFill>
            </a:endParaRPr>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d62ac5c6e9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d62ac5c6e9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Pragya</a:t>
            </a:r>
            <a:endParaRPr sz="10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Anomaly detection method uses four consecutive filters. </a:t>
            </a:r>
            <a:endParaRPr sz="1400"/>
          </a:p>
          <a:p>
            <a:pPr indent="0" lvl="0" marL="0" rtl="0" algn="l">
              <a:lnSpc>
                <a:spcPct val="100000"/>
              </a:lnSpc>
              <a:spcBef>
                <a:spcPts val="0"/>
              </a:spcBef>
              <a:spcAft>
                <a:spcPts val="0"/>
              </a:spcAft>
              <a:buSzPts val="1100"/>
              <a:buNone/>
            </a:pPr>
            <a:r>
              <a:rPr lang="en-US" sz="1400"/>
              <a:t>Each filter is based on the logic we just presented and has the same window size.</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In the illustration we see four filters each of window size 10.</a:t>
            </a:r>
            <a:endParaRPr sz="1400"/>
          </a:p>
          <a:p>
            <a:pPr indent="0" lvl="0" marL="0" rtl="0" algn="l">
              <a:lnSpc>
                <a:spcPct val="100000"/>
              </a:lnSpc>
              <a:spcBef>
                <a:spcPts val="0"/>
              </a:spcBef>
              <a:spcAft>
                <a:spcPts val="0"/>
              </a:spcAft>
              <a:buSzPts val="1100"/>
              <a:buNone/>
            </a:pPr>
            <a:r>
              <a:rPr lang="en-US" sz="1400"/>
              <a:t>If we  are detecting an anomaly at point t+1, then Filter 1 immediately precedes it and considers 10 previous points.</a:t>
            </a:r>
            <a:endParaRPr sz="1400"/>
          </a:p>
          <a:p>
            <a:pPr indent="0" lvl="0" marL="0" rtl="0" algn="l">
              <a:lnSpc>
                <a:spcPct val="100000"/>
              </a:lnSpc>
              <a:spcBef>
                <a:spcPts val="0"/>
              </a:spcBef>
              <a:spcAft>
                <a:spcPts val="0"/>
              </a:spcAft>
              <a:buSzPts val="1100"/>
              <a:buNone/>
            </a:pPr>
            <a:r>
              <a:rPr lang="en-US" sz="1400"/>
              <a:t>Filter 2 is also of size 10, but starts one time prior to Filter 1.</a:t>
            </a:r>
            <a:endParaRPr sz="1400"/>
          </a:p>
          <a:p>
            <a:pPr indent="0" lvl="0" marL="0" rtl="0" algn="l">
              <a:lnSpc>
                <a:spcPct val="100000"/>
              </a:lnSpc>
              <a:spcBef>
                <a:spcPts val="0"/>
              </a:spcBef>
              <a:spcAft>
                <a:spcPts val="0"/>
              </a:spcAft>
              <a:buSzPts val="1100"/>
              <a:buNone/>
            </a:pPr>
            <a:r>
              <a:rPr lang="en-US" sz="1400"/>
              <a:t>Similarly for Filter 3 and 4</a:t>
            </a:r>
            <a:endParaRPr sz="1400"/>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d507f82bd6_1_1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d507f82bd6_1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Pragya</a:t>
            </a:r>
            <a:endParaRPr sz="10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In this illustration we see, </a:t>
            </a:r>
            <a:r>
              <a:rPr b="1" lang="en-US" sz="1400"/>
              <a:t>why using sequential filters </a:t>
            </a:r>
            <a:r>
              <a:rPr lang="en-US" sz="1400"/>
              <a:t>is beneficial for anomaly detection</a:t>
            </a:r>
            <a:endParaRPr sz="1400"/>
          </a:p>
          <a:p>
            <a:pPr indent="0" lvl="0" marL="0" rtl="0" algn="l">
              <a:lnSpc>
                <a:spcPct val="100000"/>
              </a:lnSpc>
              <a:spcBef>
                <a:spcPts val="0"/>
              </a:spcBef>
              <a:spcAft>
                <a:spcPts val="0"/>
              </a:spcAft>
              <a:buSzPts val="1100"/>
              <a:buNone/>
            </a:pPr>
            <a:r>
              <a:rPr lang="en-US" sz="1400"/>
              <a:t>The blue points represent the data points.</a:t>
            </a:r>
            <a:endParaRPr sz="1400"/>
          </a:p>
          <a:p>
            <a:pPr indent="0" lvl="0" marL="0" rtl="0" algn="l">
              <a:lnSpc>
                <a:spcPct val="100000"/>
              </a:lnSpc>
              <a:spcBef>
                <a:spcPts val="0"/>
              </a:spcBef>
              <a:spcAft>
                <a:spcPts val="0"/>
              </a:spcAft>
              <a:buSzPts val="1100"/>
              <a:buNone/>
            </a:pPr>
            <a:r>
              <a:rPr lang="en-US" sz="1400"/>
              <a:t>We see that there is a downward trend in the data, and it is </a:t>
            </a:r>
            <a:r>
              <a:rPr b="1" lang="en-US" sz="1400"/>
              <a:t>more gradual than sudden</a:t>
            </a:r>
            <a:r>
              <a:rPr lang="en-US" sz="1400"/>
              <a:t>.</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b="1" lang="en-US" sz="1400"/>
              <a:t>The new point, that we are checking for </a:t>
            </a:r>
            <a:r>
              <a:rPr b="1" lang="en-US" sz="1400"/>
              <a:t>anomalous</a:t>
            </a:r>
            <a:r>
              <a:rPr b="1" lang="en-US" sz="1400"/>
              <a:t> behaviour is at t+1</a:t>
            </a:r>
            <a:endParaRPr b="1"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Filter 1 ends just before point t+1 and is unable to detect value at point t+1 as an anomaly, since it lies within its bounds.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However, window for Filter 4 ends some points before t+1, and due to a gap, the new point lies outside its bounds and we are able to detect an anomaly even in a</a:t>
            </a:r>
            <a:r>
              <a:rPr b="1" lang="en-US" sz="1400"/>
              <a:t> slow moving trend</a:t>
            </a:r>
            <a:r>
              <a:rPr lang="en-US" sz="1400"/>
              <a:t>.</a:t>
            </a:r>
            <a:endParaRPr sz="1400"/>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d507f82bd6_1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d507f82bd6_1_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Pragya</a:t>
            </a:r>
            <a:endParaRPr/>
          </a:p>
          <a:p>
            <a:pPr indent="0" lvl="0" marL="0" rtl="0" algn="l">
              <a:spcBef>
                <a:spcPts val="0"/>
              </a:spcBef>
              <a:spcAft>
                <a:spcPts val="0"/>
              </a:spcAft>
              <a:buNone/>
            </a:pPr>
            <a:r>
              <a:t/>
            </a:r>
            <a:endParaRPr sz="1300"/>
          </a:p>
          <a:p>
            <a:pPr indent="0" lvl="0" marL="0" rtl="0" algn="l">
              <a:spcBef>
                <a:spcPts val="0"/>
              </a:spcBef>
              <a:spcAft>
                <a:spcPts val="0"/>
              </a:spcAft>
              <a:buNone/>
            </a:pPr>
            <a:r>
              <a:rPr lang="en-US" sz="1300"/>
              <a:t>Now we will consider an example:</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US" sz="1300"/>
              <a:t>In this plot we have the RECEIPT COUNT  data series </a:t>
            </a:r>
            <a:endParaRPr sz="1300"/>
          </a:p>
          <a:p>
            <a:pPr indent="0" lvl="0" marL="0" rtl="0" algn="l">
              <a:spcBef>
                <a:spcPts val="0"/>
              </a:spcBef>
              <a:spcAft>
                <a:spcPts val="0"/>
              </a:spcAft>
              <a:buNone/>
            </a:pPr>
            <a:r>
              <a:rPr lang="en-US" sz="1300"/>
              <a:t>for Merchant - Dollar General and Receipt Pal On Device acquire type.</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US" sz="1300"/>
              <a:t>The red dotted line marks the start of the pandemic.</a:t>
            </a:r>
            <a:endParaRPr sz="1300"/>
          </a:p>
          <a:p>
            <a:pPr indent="0" lvl="0" marL="0" rtl="0" algn="l">
              <a:spcBef>
                <a:spcPts val="0"/>
              </a:spcBef>
              <a:spcAft>
                <a:spcPts val="0"/>
              </a:spcAft>
              <a:buNone/>
            </a:pPr>
            <a:r>
              <a:rPr lang="en-US" sz="1300"/>
              <a:t>and the big red dot just before January 2021 represents the existing error flagged by your team, which you shared with us earlier.</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US" sz="1300"/>
              <a:t>The circles mark some anomalies we might want to catch.</a:t>
            </a:r>
            <a:endParaRPr sz="1300"/>
          </a:p>
          <a:p>
            <a:pPr indent="0" lvl="0" marL="0" rtl="0" algn="l">
              <a:spcBef>
                <a:spcPts val="0"/>
              </a:spcBef>
              <a:spcAft>
                <a:spcPts val="0"/>
              </a:spcAft>
              <a:buNone/>
            </a:pPr>
            <a:r>
              <a:rPr lang="en-US" sz="1300"/>
              <a:t>As discussed during the EDA presentation, it will be helpful to detect the dip observed after the pandemic and any large peaks.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US" sz="1300"/>
              <a:t>We will now see  how the RLM filter works on this series.</a:t>
            </a:r>
            <a:endParaRPr sz="1300"/>
          </a:p>
          <a:p>
            <a:pPr indent="0" lvl="0" marL="0" rtl="0" algn="l">
              <a:spcBef>
                <a:spcPts val="0"/>
              </a:spcBef>
              <a:spcAft>
                <a:spcPts val="0"/>
              </a:spcAft>
              <a:buNone/>
            </a:pPr>
            <a:r>
              <a:t/>
            </a:r>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84f3af8a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84f3af8a5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Wonil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d507f82bd6_1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d507f82bd6_1_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Pragya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the visualization from the RLM filter.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blue line represents the original data points</a:t>
            </a:r>
            <a:endParaRPr/>
          </a:p>
          <a:p>
            <a:pPr indent="0" lvl="0" marL="0" rtl="0" algn="l">
              <a:spcBef>
                <a:spcPts val="0"/>
              </a:spcBef>
              <a:spcAft>
                <a:spcPts val="0"/>
              </a:spcAft>
              <a:buNone/>
            </a:pPr>
            <a:r>
              <a:rPr lang="en-US"/>
              <a:t>The red line is the RLM fitted 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shaded region represents the standard deviation bounds around the fitted line, for FILTER 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legend we can see, different shapes and colors have been used to mark anomalies being detected by 4 different filters.</a:t>
            </a:r>
            <a:endParaRPr/>
          </a:p>
          <a:p>
            <a:pPr indent="0" lvl="0" marL="0" rtl="0" algn="l">
              <a:spcBef>
                <a:spcPts val="0"/>
              </a:spcBef>
              <a:spcAft>
                <a:spcPts val="0"/>
              </a:spcAft>
              <a:buNone/>
            </a:pPr>
            <a:r>
              <a:rPr lang="en-US"/>
              <a:t>For example: Red Square marks anomalies for FILTER 1</a:t>
            </a:r>
            <a:endParaRPr/>
          </a:p>
          <a:p>
            <a:pPr indent="0" lvl="0" marL="0" rtl="0" algn="l">
              <a:spcBef>
                <a:spcPts val="0"/>
              </a:spcBef>
              <a:spcAft>
                <a:spcPts val="0"/>
              </a:spcAft>
              <a:buNone/>
            </a:pPr>
            <a:r>
              <a:rPr lang="en-US"/>
              <a:t>Green Circle for </a:t>
            </a:r>
            <a:r>
              <a:rPr lang="en-US">
                <a:solidFill>
                  <a:schemeClr val="dk1"/>
                </a:solidFill>
              </a:rPr>
              <a:t>FILTER</a:t>
            </a:r>
            <a:r>
              <a:rPr lang="en-US"/>
              <a:t> 2</a:t>
            </a:r>
            <a:endParaRPr/>
          </a:p>
          <a:p>
            <a:pPr indent="0" lvl="0" marL="0" rtl="0" algn="l">
              <a:spcBef>
                <a:spcPts val="0"/>
              </a:spcBef>
              <a:spcAft>
                <a:spcPts val="0"/>
              </a:spcAft>
              <a:buNone/>
            </a:pPr>
            <a:r>
              <a:rPr lang="en-US"/>
              <a:t>Black Star marks anomalies for FILTER 3</a:t>
            </a:r>
            <a:endParaRPr/>
          </a:p>
          <a:p>
            <a:pPr indent="0" lvl="0" marL="0" rtl="0" algn="l">
              <a:spcBef>
                <a:spcPts val="0"/>
              </a:spcBef>
              <a:spcAft>
                <a:spcPts val="0"/>
              </a:spcAft>
              <a:buNone/>
            </a:pPr>
            <a:r>
              <a:rPr lang="en-US"/>
              <a:t>Yellow dot for FILTER 4</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see this method successfully detects the ORIGINAL ERROR - All 4 filters detect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slower, more gradual dip however, around week 80, was not detected by FILTER 1 and FILTER 2 and only detected by FILTER 3</a:t>
            </a:r>
            <a:endParaRPr/>
          </a:p>
          <a:p>
            <a:pPr indent="0" lvl="0" marL="0" rtl="0" algn="l">
              <a:spcBef>
                <a:spcPts val="0"/>
              </a:spcBef>
              <a:spcAft>
                <a:spcPts val="0"/>
              </a:spcAft>
              <a:buNone/>
            </a:pPr>
            <a:r>
              <a:rPr lang="en-US"/>
              <a:t>Thus, we see </a:t>
            </a:r>
            <a:r>
              <a:rPr lang="en-US"/>
              <a:t>sequential</a:t>
            </a:r>
            <a:r>
              <a:rPr lang="en-US"/>
              <a:t> filters were helpful in detecting slow drift right after pandemic, which we wouldn’t have detected with a single moving filter.</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US" sz="1400">
                <a:solidFill>
                  <a:srgbClr val="3C4043"/>
                </a:solidFill>
                <a:highlight>
                  <a:srgbClr val="FFFFFF"/>
                </a:highlight>
                <a:latin typeface="Roboto"/>
                <a:ea typeface="Roboto"/>
                <a:cs typeface="Roboto"/>
                <a:sym typeface="Roboto"/>
              </a:rPr>
              <a:t>Also, the cut-off bounds can be changed to detect only the most extreme anomalies</a:t>
            </a:r>
            <a:endParaRPr sz="1400"/>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d507f82bd6_1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d507f82bd6_1_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Thank you Pragya.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Similar to the previous plot, this EDA plot showcases the receipt count data series for Dollar General, but this time with Sift as our Acquired Type. </a:t>
            </a:r>
            <a:r>
              <a:rPr lang="en-US" sz="1300">
                <a:solidFill>
                  <a:schemeClr val="dk1"/>
                </a:solidFill>
              </a:rPr>
              <a:t>The circles to the right marked a similar sharp drop which is also shown from the previous plot.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d782559670_0_1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d782559670_0_19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moving on to the errors that the RLM Filter was able to detect, we see that to the right, all fours filters was able to detect the original error, and there are other errors which has been identified by 1 to 2 moving filters (out of 4). It’s important to point out that, the number of times that an error has been identified is not associated with the severity of that error point. Sometimes, some slow drift could only being spotted by one or two filters, it doesn’t </a:t>
            </a:r>
            <a:r>
              <a:rPr lang="en-US"/>
              <a:t>necessary</a:t>
            </a:r>
            <a:r>
              <a:rPr lang="en-US"/>
              <a:t> means that they are less important than the rapid changes, they are just harder to detect.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d84f3af8a5_0_4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d84f3af8a5_0_4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I will discuss some of the improvements that could be made to RLM filter, the first one being the window size. Currently, we are letting the users to manually choose a window size for the filter. What could be improved is that, we could develop a cross validation function, which would take a range of window sizes, run the model using each of them, then generate the absolute error loss. The window size with the smallest loss would be chosen as the optimal  window size to fit in RLM filter.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solidFill>
                  <a:schemeClr val="dk1"/>
                </a:solidFill>
                <a:highlight>
                  <a:srgbClr val="E4E8EE"/>
                </a:highlight>
                <a:latin typeface="Arial"/>
                <a:ea typeface="Arial"/>
                <a:cs typeface="Arial"/>
                <a:sym typeface="Arial"/>
              </a:rPr>
              <a:t>Moving on to the second line, for RLM, we are currently using Median Absolute Deviation to help compute standard deviations  of  each  rolling  window.  However,  there  is  another  alternative  way  to  calculate  the  standard deviations, which could potentially be more </a:t>
            </a:r>
            <a:r>
              <a:rPr lang="en-US">
                <a:solidFill>
                  <a:schemeClr val="dk1"/>
                </a:solidFill>
                <a:highlight>
                  <a:srgbClr val="E4E8EE"/>
                </a:highlight>
                <a:latin typeface="Arial"/>
                <a:ea typeface="Arial"/>
                <a:cs typeface="Arial"/>
                <a:sym typeface="Arial"/>
              </a:rPr>
              <a:t>convenient</a:t>
            </a:r>
            <a:r>
              <a:rPr lang="en-US">
                <a:solidFill>
                  <a:schemeClr val="dk1"/>
                </a:solidFill>
                <a:highlight>
                  <a:srgbClr val="E4E8EE"/>
                </a:highlight>
                <a:latin typeface="Arial"/>
                <a:ea typeface="Arial"/>
                <a:cs typeface="Arial"/>
                <a:sym typeface="Arial"/>
              </a:rPr>
              <a:t>.  That is using the standard deviations computed by the RLM models directly.</a:t>
            </a:r>
            <a:endParaRPr>
              <a:solidFill>
                <a:schemeClr val="dk1"/>
              </a:solidFill>
              <a:highlight>
                <a:srgbClr val="E4E8EE"/>
              </a:highlight>
              <a:latin typeface="Arial"/>
              <a:ea typeface="Arial"/>
              <a:cs typeface="Arial"/>
              <a:sym typeface="Arial"/>
            </a:endParaRPr>
          </a:p>
          <a:p>
            <a:pPr indent="0" lvl="0" marL="0" rtl="0" algn="l">
              <a:spcBef>
                <a:spcPts val="0"/>
              </a:spcBef>
              <a:spcAft>
                <a:spcPts val="0"/>
              </a:spcAft>
              <a:buNone/>
            </a:pPr>
            <a:r>
              <a:t/>
            </a:r>
            <a:endParaRPr>
              <a:solidFill>
                <a:schemeClr val="dk1"/>
              </a:solidFill>
              <a:highlight>
                <a:srgbClr val="E4E8EE"/>
              </a:highlight>
              <a:latin typeface="Arial"/>
              <a:ea typeface="Arial"/>
              <a:cs typeface="Arial"/>
              <a:sym typeface="Arial"/>
            </a:endParaRPr>
          </a:p>
          <a:p>
            <a:pPr indent="0" lvl="0" marL="0" rtl="0" algn="l">
              <a:spcBef>
                <a:spcPts val="0"/>
              </a:spcBef>
              <a:spcAft>
                <a:spcPts val="0"/>
              </a:spcAft>
              <a:buNone/>
            </a:pPr>
            <a:r>
              <a:rPr lang="en-US">
                <a:solidFill>
                  <a:schemeClr val="dk1"/>
                </a:solidFill>
                <a:highlight>
                  <a:srgbClr val="E4E8EE"/>
                </a:highlight>
                <a:latin typeface="Arial"/>
                <a:ea typeface="Arial"/>
                <a:cs typeface="Arial"/>
                <a:sym typeface="Arial"/>
              </a:rPr>
              <a:t>Lastly, for now we are using 4 standard deviations up and 3 standard deviations down as our default error boundaries. To increase or reduce the number of errors detected, users could try lower/higher boundaries instead. </a:t>
            </a:r>
            <a:endParaRPr>
              <a:solidFill>
                <a:schemeClr val="dk1"/>
              </a:solidFill>
              <a:highlight>
                <a:srgbClr val="E4E8EE"/>
              </a:highlight>
              <a:latin typeface="Arial"/>
              <a:ea typeface="Arial"/>
              <a:cs typeface="Arial"/>
              <a:sym typeface="Arial"/>
            </a:endParaRPr>
          </a:p>
          <a:p>
            <a:pPr indent="0" lvl="0" marL="0" rtl="0" algn="l">
              <a:spcBef>
                <a:spcPts val="0"/>
              </a:spcBef>
              <a:spcAft>
                <a:spcPts val="0"/>
              </a:spcAft>
              <a:buNone/>
            </a:pPr>
            <a:r>
              <a:t/>
            </a:r>
            <a:endParaRPr>
              <a:solidFill>
                <a:schemeClr val="dk1"/>
              </a:solidFill>
              <a:highlight>
                <a:srgbClr val="E4E8EE"/>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a:solidFill>
                  <a:schemeClr val="dk1"/>
                </a:solidFill>
                <a:highlight>
                  <a:srgbClr val="E4E8EE"/>
                </a:highlight>
                <a:latin typeface="Arial"/>
                <a:ea typeface="Arial"/>
                <a:cs typeface="Arial"/>
                <a:sym typeface="Arial"/>
              </a:rPr>
              <a:t>Now I’ll pass on to Frank to explain the second filter that we developed.</a:t>
            </a:r>
            <a:endParaRPr>
              <a:solidFill>
                <a:schemeClr val="dk1"/>
              </a:solidFill>
              <a:highlight>
                <a:srgbClr val="E4E8EE"/>
              </a:highlight>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d76e48ddb7_0_1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d76e48ddb7_0_1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Frank</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d76e48ddb7_0_1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d76e48ddb7_0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Frank</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000"/>
              <a:t>Taking in a window parameter we will compute both the prediction and error bounds</a:t>
            </a:r>
            <a:endParaRPr sz="1000"/>
          </a:p>
          <a:p>
            <a:pPr indent="0" lvl="0" marL="0" rtl="0" algn="l">
              <a:lnSpc>
                <a:spcPct val="100000"/>
              </a:lnSpc>
              <a:spcBef>
                <a:spcPts val="0"/>
              </a:spcBef>
              <a:spcAft>
                <a:spcPts val="0"/>
              </a:spcAft>
              <a:buSzPts val="1100"/>
              <a:buNone/>
            </a:pPr>
            <a:r>
              <a:rPr lang="en-US" sz="1000"/>
              <a:t>As a reminder all variables are considered the sum of individual characteristics aside from the panelists</a:t>
            </a:r>
            <a:endParaRPr sz="1000"/>
          </a:p>
          <a:p>
            <a:pPr indent="0" lvl="0" marL="0" rtl="0" algn="l">
              <a:lnSpc>
                <a:spcPct val="100000"/>
              </a:lnSpc>
              <a:spcBef>
                <a:spcPts val="0"/>
              </a:spcBef>
              <a:spcAft>
                <a:spcPts val="0"/>
              </a:spcAft>
              <a:buSzPts val="1100"/>
              <a:buNone/>
            </a:pPr>
            <a:r>
              <a:rPr lang="en-US" sz="1000"/>
              <a:t>In some of our EDA we saw that issues were a function of panelists rather than true variation</a:t>
            </a:r>
            <a:endParaRPr sz="1000"/>
          </a:p>
          <a:p>
            <a:pPr indent="0" lvl="0" marL="0" rtl="0" algn="l">
              <a:lnSpc>
                <a:spcPct val="100000"/>
              </a:lnSpc>
              <a:spcBef>
                <a:spcPts val="0"/>
              </a:spcBef>
              <a:spcAft>
                <a:spcPts val="0"/>
              </a:spcAft>
              <a:buSzPts val="1100"/>
              <a:buNone/>
            </a:pPr>
            <a:r>
              <a:rPr lang="en-US" sz="1000"/>
              <a:t>So we will use a modified MLE to determine the individual-level and total-level parameters </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000"/>
              <a:t>add pros and cons of each method</a:t>
            </a:r>
            <a:endParaRPr sz="1000"/>
          </a:p>
          <a:p>
            <a:pPr indent="-292100" lvl="0" marL="457200" rtl="0" algn="l">
              <a:lnSpc>
                <a:spcPct val="100000"/>
              </a:lnSpc>
              <a:spcBef>
                <a:spcPts val="0"/>
              </a:spcBef>
              <a:spcAft>
                <a:spcPts val="0"/>
              </a:spcAft>
              <a:buSzPts val="1000"/>
              <a:buChar char="-"/>
            </a:pPr>
            <a:r>
              <a:rPr lang="en-US" sz="1000"/>
              <a:t>flexibility which comes from non-parametric aspect of the method</a:t>
            </a:r>
            <a:endParaRPr sz="1000"/>
          </a:p>
          <a:p>
            <a:pPr indent="-292100" lvl="0" marL="457200" rtl="0" algn="l">
              <a:lnSpc>
                <a:spcPct val="100000"/>
              </a:lnSpc>
              <a:spcBef>
                <a:spcPts val="0"/>
              </a:spcBef>
              <a:spcAft>
                <a:spcPts val="0"/>
              </a:spcAft>
              <a:buSzPts val="1000"/>
              <a:buChar char="-"/>
            </a:pPr>
            <a:r>
              <a:rPr lang="en-US" sz="1000"/>
              <a:t>calculating quantiles based on limited data size (e.g. 50) is generally not reasonable</a:t>
            </a:r>
            <a:endParaRPr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d76e48ddb7_0_1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d76e48ddb7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000"/>
              <a:t>Frank</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000"/>
              <a:t>For a given window of data, we determined two robust measures to define the data, median and mad</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000"/>
              <a:t>Using these two measures we will fit a gaussian distribution for the slice of data using a center and spread previously calculated. </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000"/>
              <a:t>The lower and upper bounds are defined to be the alpha and beta quantiles, or 2.5% and 99%, respectively. We </a:t>
            </a:r>
            <a:r>
              <a:rPr lang="en-US" sz="1000"/>
              <a:t>exploit</a:t>
            </a:r>
            <a:r>
              <a:rPr lang="en-US" sz="1000"/>
              <a:t> the de-trending of the data in the first differences to better model the data</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000"/>
              <a:t>Taking in a window parameter we will compute both the prediction and error bounds</a:t>
            </a:r>
            <a:endParaRPr sz="1000"/>
          </a:p>
          <a:p>
            <a:pPr indent="0" lvl="0" marL="0" rtl="0" algn="l">
              <a:lnSpc>
                <a:spcPct val="100000"/>
              </a:lnSpc>
              <a:spcBef>
                <a:spcPts val="0"/>
              </a:spcBef>
              <a:spcAft>
                <a:spcPts val="0"/>
              </a:spcAft>
              <a:buSzPts val="1100"/>
              <a:buNone/>
            </a:pPr>
            <a:r>
              <a:rPr lang="en-US" sz="1000"/>
              <a:t>As a reminder all variables are considered the sum of individual characteristics aside from the panelists</a:t>
            </a:r>
            <a:endParaRPr sz="1000"/>
          </a:p>
          <a:p>
            <a:pPr indent="0" lvl="0" marL="0" rtl="0" algn="l">
              <a:lnSpc>
                <a:spcPct val="100000"/>
              </a:lnSpc>
              <a:spcBef>
                <a:spcPts val="0"/>
              </a:spcBef>
              <a:spcAft>
                <a:spcPts val="0"/>
              </a:spcAft>
              <a:buSzPts val="1100"/>
              <a:buNone/>
            </a:pPr>
            <a:r>
              <a:rPr lang="en-US" sz="1000"/>
              <a:t>In some of our EDA we saw that issues were a function of panelists rather than true variation</a:t>
            </a:r>
            <a:endParaRPr sz="1000"/>
          </a:p>
          <a:p>
            <a:pPr indent="0" lvl="0" marL="0" rtl="0" algn="l">
              <a:lnSpc>
                <a:spcPct val="100000"/>
              </a:lnSpc>
              <a:spcBef>
                <a:spcPts val="0"/>
              </a:spcBef>
              <a:spcAft>
                <a:spcPts val="0"/>
              </a:spcAft>
              <a:buSzPts val="1100"/>
              <a:buNone/>
            </a:pPr>
            <a:r>
              <a:rPr lang="en-US" sz="1000"/>
              <a:t>So we will use a modified MLE to determine the individual-level and total-level parameters </a:t>
            </a:r>
            <a:endParaRPr sz="1000"/>
          </a:p>
          <a:p>
            <a:pPr indent="0" lvl="0" marL="0" rtl="0" algn="l">
              <a:lnSpc>
                <a:spcPct val="100000"/>
              </a:lnSpc>
              <a:spcBef>
                <a:spcPts val="0"/>
              </a:spcBef>
              <a:spcAft>
                <a:spcPts val="0"/>
              </a:spcAft>
              <a:buSzPts val="1100"/>
              <a:buNone/>
            </a:pPr>
            <a:r>
              <a:t/>
            </a:r>
            <a:endParaRPr sz="1000"/>
          </a:p>
          <a:p>
            <a:pPr indent="0" lvl="0" marL="0" rtl="0" algn="l">
              <a:lnSpc>
                <a:spcPct val="100000"/>
              </a:lnSpc>
              <a:spcBef>
                <a:spcPts val="0"/>
              </a:spcBef>
              <a:spcAft>
                <a:spcPts val="0"/>
              </a:spcAft>
              <a:buSzPts val="1100"/>
              <a:buNone/>
            </a:pPr>
            <a:r>
              <a:rPr lang="en-US" sz="1000"/>
              <a:t>add pros and cons of each method</a:t>
            </a:r>
            <a:endParaRPr sz="1000"/>
          </a:p>
          <a:p>
            <a:pPr indent="-292100" lvl="0" marL="457200" rtl="0" algn="l">
              <a:lnSpc>
                <a:spcPct val="100000"/>
              </a:lnSpc>
              <a:spcBef>
                <a:spcPts val="0"/>
              </a:spcBef>
              <a:spcAft>
                <a:spcPts val="0"/>
              </a:spcAft>
              <a:buSzPts val="1000"/>
              <a:buChar char="-"/>
            </a:pPr>
            <a:r>
              <a:rPr lang="en-US" sz="1000"/>
              <a:t>flexibility which comes from non-parametric aspect of the method</a:t>
            </a:r>
            <a:endParaRPr sz="1000"/>
          </a:p>
          <a:p>
            <a:pPr indent="-292100" lvl="0" marL="457200" rtl="0" algn="l">
              <a:lnSpc>
                <a:spcPct val="100000"/>
              </a:lnSpc>
              <a:spcBef>
                <a:spcPts val="0"/>
              </a:spcBef>
              <a:spcAft>
                <a:spcPts val="0"/>
              </a:spcAft>
              <a:buSzPts val="1000"/>
              <a:buChar char="-"/>
            </a:pPr>
            <a:r>
              <a:rPr lang="en-US" sz="1000"/>
              <a:t>calculating quantiles based on limited data size (e.g. 50) is generally not reasonable</a:t>
            </a:r>
            <a:endParaRPr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d84f3af8a5_0_4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d84f3af8a5_0_49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Frank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Lets take a look at everyone’s favroite fast food restaurant, McDonalds. We identified three trends we wanted to flag -- a covid drop, a sharp summer drop and resulting rebound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first drop can be thought of as a semi-slow drop while the latter are both sharp drops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d76e48ddb7_0_2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d76e48ddb7_0_20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Frank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Putting it on a first difference scale we were able to see them even more clearly the three areas we wanted to identify. Furthermore we were able to differentiate the points surrounding the most extreme dip or peak</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d84f3af8a5_0_4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d84f3af8a5_0_49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Frank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we see a time series with an overall trend but with one large drop.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want to highlight the the ability to avoid over-classifying results as errors (although expecting some level of over-prediction). This fits in with the client more tolerant of type 1 error (</a:t>
            </a:r>
            <a:r>
              <a:rPr b="1" lang="en-US"/>
              <a:t>False positive</a:t>
            </a:r>
            <a:r>
              <a:rPr lang="en-US"/>
              <a:t>) rather than type 2 errors.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782559670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Wonil</a:t>
            </a:r>
            <a:endParaRPr/>
          </a:p>
        </p:txBody>
      </p:sp>
      <p:sp>
        <p:nvSpPr>
          <p:cNvPr id="123" name="Google Shape;123;gd782559670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d76e48ddb7_0_2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d76e48ddb7_0_2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Frank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transformed to the first difference scale we see that the trend is entirely removed and the originally identified error stands out even more. </a:t>
            </a:r>
            <a:r>
              <a:rPr lang="en-US"/>
              <a:t>furthermore</a:t>
            </a:r>
            <a:r>
              <a:rPr lang="en-US"/>
              <a:t> we see some points were identified as errors very close to the dip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Specifically we saw a small variation before the </a:t>
            </a:r>
            <a:r>
              <a:rPr lang="en-US"/>
              <a:t>pandemic</a:t>
            </a:r>
            <a:r>
              <a:rPr lang="en-US"/>
              <a:t> correctly identified</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d76e48ddb7_0_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d76e48ddb7_0_2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Frank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Use of mixture distribution</a:t>
            </a:r>
            <a:endParaRPr/>
          </a:p>
          <a:p>
            <a:pPr indent="0" lvl="0" marL="0" rtl="0" algn="l">
              <a:spcBef>
                <a:spcPts val="0"/>
              </a:spcBef>
              <a:spcAft>
                <a:spcPts val="0"/>
              </a:spcAft>
              <a:buNone/>
            </a:pPr>
            <a:r>
              <a:rPr lang="en-US"/>
              <a:t>	One of the biggest strengths of this model is its non-parametric approach to fit the data </a:t>
            </a:r>
            <a:endParaRPr/>
          </a:p>
          <a:p>
            <a:pPr indent="0" lvl="0" marL="0" rtl="0" algn="l">
              <a:spcBef>
                <a:spcPts val="0"/>
              </a:spcBef>
              <a:spcAft>
                <a:spcPts val="0"/>
              </a:spcAft>
              <a:buNone/>
            </a:pPr>
            <a:r>
              <a:rPr lang="en-US"/>
              <a:t>	G</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d62ac5c6e9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d62ac5c6e9_0_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FRANK</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US"/>
              <a:t>Walk them through the documentation</a:t>
            </a:r>
            <a:endParaRPr/>
          </a:p>
          <a:p>
            <a:pPr indent="-317500" lvl="1" marL="914400" rtl="0" algn="l">
              <a:spcBef>
                <a:spcPts val="0"/>
              </a:spcBef>
              <a:spcAft>
                <a:spcPts val="0"/>
              </a:spcAft>
              <a:buSzPts val="1400"/>
              <a:buAutoNum type="alphaLcPeriod"/>
            </a:pPr>
            <a:r>
              <a:rPr lang="en-US"/>
              <a:t>Data preparation</a:t>
            </a:r>
            <a:endParaRPr/>
          </a:p>
          <a:p>
            <a:pPr indent="-317500" lvl="1" marL="914400" rtl="0" algn="l">
              <a:spcBef>
                <a:spcPts val="0"/>
              </a:spcBef>
              <a:spcAft>
                <a:spcPts val="0"/>
              </a:spcAft>
              <a:buSzPts val="1400"/>
              <a:buAutoNum type="alphaLcPeriod"/>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d89b69e886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d89b69e886_0_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Thank you Frank for sharing all those great insights. As a recap, we </a:t>
            </a:r>
            <a:r>
              <a:rPr lang="en-US"/>
              <a:t>already</a:t>
            </a:r>
            <a:r>
              <a:rPr lang="en-US"/>
              <a:t> gone through EDA part, where we showcased variable selection; we saw two filters developed, which are the Robust Linear Regression Filter and the First Difference Filter. So now, we want to know what are some takeaways from what we learned so-far, and moving on, what are some further steps we could take to polish the algorithms even more.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d4fe054dab_0_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d4fe054dab_0_1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let’s compare the two filters. For RLM, one of the advantages is that the choice of the window size is quite flexible. User’s can </a:t>
            </a:r>
            <a:r>
              <a:rPr lang="en-US"/>
              <a:t>easily</a:t>
            </a:r>
            <a:r>
              <a:rPr lang="en-US"/>
              <a:t> input different window size parameters and check if the filter performs nicely. RLM is also able to detect slow drifts due the fact that it has 4 sequential filters. So say if there’s a gradual increase or decrease in receipt-count, which is alarming, RLM will be able to detect that.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Both filters are robust in a sense that the impact of outliers was reduced. For RLM, it was the robust linear model which helped predict the real trend without being affected by potential outliers. For first difference, differencing really helps </a:t>
            </a:r>
            <a:r>
              <a:rPr lang="en-US"/>
              <a:t>stabilize mean and variance, thus also reduces the effects of outliers.</a:t>
            </a:r>
            <a:r>
              <a:rPr lang="en-US"/>
              <a:t> Both filters are detrended. RLM grants local predictions that reflect only previous trend within a certain time limit, and first difference can remove seasonality and </a:t>
            </a:r>
            <a:r>
              <a:rPr lang="en-US"/>
              <a:t>transform</a:t>
            </a:r>
            <a:r>
              <a:rPr lang="en-US"/>
              <a:t> a non-stationary time series to stationary.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Lastly, first difference is non-parametric,  </a:t>
            </a:r>
            <a:r>
              <a:rPr lang="en-US"/>
              <a:t>meaning</a:t>
            </a:r>
            <a:r>
              <a:rPr lang="en-US"/>
              <a:t> that we don’t need to know a lot about the data previously, and we are still able to generate meaningful results. All we need is to input a window size that is greater than 50 for the filter to do a good job.</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d507f82bd6_1_2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d507f82bd6_1_2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sz="1100">
                <a:solidFill>
                  <a:schemeClr val="dk1"/>
                </a:solidFill>
                <a:latin typeface="Open Sans Light"/>
                <a:ea typeface="Open Sans Light"/>
                <a:cs typeface="Open Sans Light"/>
                <a:sym typeface="Open Sans Light"/>
              </a:rPr>
              <a:t>Ning</a:t>
            </a:r>
            <a:endParaRPr sz="1100">
              <a:solidFill>
                <a:schemeClr val="dk1"/>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US" sz="1100">
                <a:solidFill>
                  <a:schemeClr val="dk1"/>
                </a:solidFill>
                <a:latin typeface="Open Sans Light"/>
                <a:ea typeface="Open Sans Light"/>
                <a:cs typeface="Open Sans Light"/>
                <a:sym typeface="Open Sans Light"/>
              </a:rPr>
              <a:t>Next, let’s talk about some future steps we could do to better utilize the 2 filters delivered. We </a:t>
            </a:r>
            <a:r>
              <a:rPr lang="en-US" sz="1100">
                <a:solidFill>
                  <a:schemeClr val="dk1"/>
                </a:solidFill>
                <a:latin typeface="Open Sans Light"/>
                <a:ea typeface="Open Sans Light"/>
                <a:cs typeface="Open Sans Light"/>
                <a:sym typeface="Open Sans Light"/>
              </a:rPr>
              <a:t>previously ran all our filters on receipt_count since we identified it as the most important response column, panelists has high correlations with receipt_count, and the behaviors are similar. On top of that, we could easily apply the existing filters to another 2 variables, which are sum_total_paid and item_total. So for both filter, the only thing that the user will need to change is to replace the response column name with one out of these 2 variables.</a:t>
            </a:r>
            <a:endParaRPr sz="1100">
              <a:solidFill>
                <a:schemeClr val="dk1"/>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t/>
            </a:r>
            <a:endParaRPr sz="1100">
              <a:solidFill>
                <a:schemeClr val="dk1"/>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US" sz="1100">
                <a:solidFill>
                  <a:schemeClr val="dk1"/>
                </a:solidFill>
                <a:latin typeface="Open Sans Light"/>
                <a:ea typeface="Open Sans Light"/>
                <a:cs typeface="Open Sans Light"/>
                <a:sym typeface="Open Sans Light"/>
              </a:rPr>
              <a:t>Additionally, we could compute a new variable, which is the average sum_total_paid per receipt. Similarly, we could also compute the </a:t>
            </a:r>
            <a:r>
              <a:rPr lang="en-US" sz="1100">
                <a:solidFill>
                  <a:srgbClr val="404040"/>
                </a:solidFill>
                <a:latin typeface="Open Sans Light"/>
                <a:ea typeface="Open Sans Light"/>
                <a:cs typeface="Open Sans Light"/>
                <a:sym typeface="Open Sans Light"/>
              </a:rPr>
              <a:t>average item_total per Receipt which is equal to item_total / receipt_count. </a:t>
            </a:r>
            <a:r>
              <a:rPr lang="en-US" sz="1100">
                <a:solidFill>
                  <a:schemeClr val="dk1"/>
                </a:solidFill>
                <a:latin typeface="Open Sans Light"/>
                <a:ea typeface="Open Sans Light"/>
                <a:cs typeface="Open Sans Light"/>
                <a:sym typeface="Open Sans Light"/>
              </a:rPr>
              <a:t>The motivation behind is that when we aggregate something, we tend to lose information. All of the three variables we discussed so far are summations, and to detect variation in the amount spent per receipt, we will need to break-down the summation accordingly. Tracking this average will help us detect if an average customer is spending more or less than usual.</a:t>
            </a:r>
            <a:endParaRPr sz="1100">
              <a:solidFill>
                <a:schemeClr val="dk1"/>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t/>
            </a:r>
            <a:endParaRPr sz="1100">
              <a:solidFill>
                <a:schemeClr val="dk1"/>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rPr lang="en-US" sz="1100">
                <a:solidFill>
                  <a:schemeClr val="dk1"/>
                </a:solidFill>
                <a:latin typeface="Open Sans Light"/>
                <a:ea typeface="Open Sans Light"/>
                <a:cs typeface="Open Sans Light"/>
                <a:sym typeface="Open Sans Light"/>
              </a:rPr>
              <a:t>Now I’ll pass it to Pragya to explain the second part of our next steps.</a:t>
            </a:r>
            <a:endParaRPr sz="1100">
              <a:solidFill>
                <a:schemeClr val="dk1"/>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t/>
            </a:r>
            <a:endParaRPr sz="1100">
              <a:solidFill>
                <a:schemeClr val="dk1"/>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t/>
            </a:r>
            <a:endParaRPr sz="1100">
              <a:solidFill>
                <a:schemeClr val="dk1"/>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t/>
            </a:r>
            <a:endParaRPr sz="1100">
              <a:solidFill>
                <a:schemeClr val="dk1"/>
              </a:solidFill>
              <a:latin typeface="Open Sans Light"/>
              <a:ea typeface="Open Sans Light"/>
              <a:cs typeface="Open Sans Light"/>
              <a:sym typeface="Open Sans Light"/>
            </a:endParaRPr>
          </a:p>
          <a:p>
            <a:pPr indent="-326388" lvl="2" marL="1234438" rtl="0" algn="l">
              <a:lnSpc>
                <a:spcPct val="150000"/>
              </a:lnSpc>
              <a:spcBef>
                <a:spcPts val="0"/>
              </a:spcBef>
              <a:spcAft>
                <a:spcPts val="0"/>
              </a:spcAft>
              <a:buClr>
                <a:srgbClr val="5D5D5D"/>
              </a:buClr>
              <a:buSzPts val="1900"/>
              <a:buChar char="■"/>
            </a:pPr>
            <a:r>
              <a:rPr lang="en-US" sz="1900">
                <a:solidFill>
                  <a:srgbClr val="5D5D5D"/>
                </a:solidFill>
                <a:latin typeface="Open Sans Light"/>
                <a:ea typeface="Open Sans Light"/>
                <a:cs typeface="Open Sans Light"/>
                <a:sym typeface="Open Sans Light"/>
              </a:rPr>
              <a:t>Revise calculation of </a:t>
            </a:r>
            <a:r>
              <a:rPr lang="en-US" sz="1900">
                <a:solidFill>
                  <a:srgbClr val="5D5D5D"/>
                </a:solidFill>
                <a:latin typeface="Open Sans Light"/>
                <a:ea typeface="Open Sans Light"/>
                <a:cs typeface="Open Sans Light"/>
                <a:sym typeface="Open Sans Light"/>
              </a:rPr>
              <a:t>standard deviatio</a:t>
            </a:r>
            <a:r>
              <a:rPr lang="en-US" sz="1900">
                <a:solidFill>
                  <a:srgbClr val="5D5D5D"/>
                </a:solidFill>
                <a:latin typeface="Open Sans Light"/>
                <a:ea typeface="Open Sans Light"/>
                <a:cs typeface="Open Sans Light"/>
                <a:sym typeface="Open Sans Light"/>
              </a:rPr>
              <a:t>n </a:t>
            </a:r>
            <a:endParaRPr sz="1900">
              <a:solidFill>
                <a:srgbClr val="5D5D5D"/>
              </a:solidFill>
              <a:latin typeface="Open Sans Light"/>
              <a:ea typeface="Open Sans Light"/>
              <a:cs typeface="Open Sans Light"/>
              <a:sym typeface="Open Sans Light"/>
            </a:endParaRPr>
          </a:p>
          <a:p>
            <a:pPr indent="-326388" lvl="2" marL="1234438" rtl="0" algn="l">
              <a:lnSpc>
                <a:spcPct val="150000"/>
              </a:lnSpc>
              <a:spcBef>
                <a:spcPts val="0"/>
              </a:spcBef>
              <a:spcAft>
                <a:spcPts val="0"/>
              </a:spcAft>
              <a:buClr>
                <a:srgbClr val="5D5D5D"/>
              </a:buClr>
              <a:buSzPts val="1900"/>
              <a:buChar char="■"/>
            </a:pPr>
            <a:r>
              <a:rPr lang="en-US" sz="1900">
                <a:solidFill>
                  <a:srgbClr val="5D5D5D"/>
                </a:solidFill>
                <a:latin typeface="Open Sans Light"/>
                <a:ea typeface="Open Sans Light"/>
                <a:cs typeface="Open Sans Light"/>
                <a:sym typeface="Open Sans Light"/>
              </a:rPr>
              <a:t>Scaling of standard deviation needed using receipt_count </a:t>
            </a:r>
            <a:endParaRPr sz="1900">
              <a:solidFill>
                <a:srgbClr val="5D5D5D"/>
              </a:solidFill>
              <a:latin typeface="Open Sans Light"/>
              <a:ea typeface="Open Sans Light"/>
              <a:cs typeface="Open Sans Light"/>
              <a:sym typeface="Open Sans Light"/>
            </a:endParaRPr>
          </a:p>
          <a:p>
            <a:pPr indent="0" lvl="0" marL="0" rtl="0" algn="l">
              <a:lnSpc>
                <a:spcPct val="150000"/>
              </a:lnSpc>
              <a:spcBef>
                <a:spcPts val="0"/>
              </a:spcBef>
              <a:spcAft>
                <a:spcPts val="0"/>
              </a:spcAft>
              <a:buNone/>
            </a:pPr>
            <a:r>
              <a:t/>
            </a:r>
            <a:endParaRPr sz="110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7b11311a84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7b11311a84_1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sz="1100">
                <a:solidFill>
                  <a:schemeClr val="dk1"/>
                </a:solidFill>
                <a:latin typeface="Open Sans Light"/>
                <a:ea typeface="Open Sans Light"/>
                <a:cs typeface="Open Sans Light"/>
                <a:sym typeface="Open Sans Light"/>
              </a:rPr>
              <a:t>Pragya</a:t>
            </a:r>
            <a:endParaRPr sz="1100">
              <a:solidFill>
                <a:schemeClr val="dk1"/>
              </a:solidFill>
              <a:latin typeface="Open Sans Light"/>
              <a:ea typeface="Open Sans Light"/>
              <a:cs typeface="Open Sans Light"/>
              <a:sym typeface="Open Sans Light"/>
            </a:endParaRPr>
          </a:p>
          <a:p>
            <a:pPr indent="-222250" lvl="1" marL="723900" rtl="0" algn="l">
              <a:lnSpc>
                <a:spcPct val="150000"/>
              </a:lnSpc>
              <a:spcBef>
                <a:spcPts val="0"/>
              </a:spcBef>
              <a:spcAft>
                <a:spcPts val="0"/>
              </a:spcAft>
              <a:buClr>
                <a:schemeClr val="dk1"/>
              </a:buClr>
              <a:buSzPts val="1100"/>
              <a:buFont typeface="Open Sans Light"/>
              <a:buChar char="○"/>
            </a:pPr>
            <a:r>
              <a:rPr lang="en-US" sz="1100">
                <a:solidFill>
                  <a:schemeClr val="dk1"/>
                </a:solidFill>
                <a:latin typeface="Open Sans Light"/>
                <a:ea typeface="Open Sans Light"/>
                <a:cs typeface="Open Sans Light"/>
                <a:sym typeface="Open Sans Light"/>
              </a:rPr>
              <a:t>Average item_total per Receipt = item_total / receipt_count</a:t>
            </a:r>
            <a:endParaRPr sz="1100">
              <a:solidFill>
                <a:schemeClr val="dk1"/>
              </a:solidFill>
              <a:latin typeface="Open Sans Light"/>
              <a:ea typeface="Open Sans Light"/>
              <a:cs typeface="Open Sans Light"/>
              <a:sym typeface="Open Sans Light"/>
            </a:endParaRPr>
          </a:p>
          <a:p>
            <a:pPr indent="-275588" lvl="2" marL="1234438" rtl="0" algn="l">
              <a:lnSpc>
                <a:spcPct val="150000"/>
              </a:lnSpc>
              <a:spcBef>
                <a:spcPts val="0"/>
              </a:spcBef>
              <a:spcAft>
                <a:spcPts val="0"/>
              </a:spcAft>
              <a:buClr>
                <a:schemeClr val="dk1"/>
              </a:buClr>
              <a:buSzPts val="1100"/>
              <a:buFont typeface="Open Sans Light"/>
              <a:buChar char="■"/>
            </a:pPr>
            <a:r>
              <a:rPr lang="en-US" sz="1100">
                <a:solidFill>
                  <a:schemeClr val="dk1"/>
                </a:solidFill>
                <a:latin typeface="Open Sans Light"/>
                <a:ea typeface="Open Sans Light"/>
                <a:cs typeface="Open Sans Light"/>
                <a:sym typeface="Open Sans Light"/>
              </a:rPr>
              <a:t>Scaling of standard deviation needed using receipt_count </a:t>
            </a:r>
            <a:endParaRPr sz="110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c944c4c51b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c944c4c51b_0_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Calculation of standard deviation (include outliers is important)</a:t>
            </a:r>
            <a:endParaRPr/>
          </a:p>
          <a:p>
            <a:pPr indent="0" lvl="0" marL="0" rtl="0" algn="l">
              <a:spcBef>
                <a:spcPts val="0"/>
              </a:spcBef>
              <a:spcAft>
                <a:spcPts val="0"/>
              </a:spcAft>
              <a:buNone/>
            </a:pPr>
            <a:r>
              <a:rPr lang="en-US"/>
              <a:t>First difference: mixture of distribution can cover any model, so no need to change it to </a:t>
            </a:r>
            <a:r>
              <a:rPr lang="en-US"/>
              <a:t>other</a:t>
            </a:r>
            <a:r>
              <a:rPr lang="en-US"/>
              <a:t> distribution.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EM Algo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Justify that we could center the </a:t>
            </a:r>
            <a:r>
              <a:rPr lang="en-US"/>
              <a:t>boundaries around median than zero (for potential outliers that still present in the first difference)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RLM (non stationary -&gt; when you do cv, it’s adaptable, it doesn’t use much data (window size small)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First Difference (stationary -&gt; easy to detect, quartile does not change that much, great for non-normal)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mention why receipt count is the most important variable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78255967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Wonil</a:t>
            </a:r>
            <a:endParaRPr/>
          </a:p>
        </p:txBody>
      </p:sp>
      <p:sp>
        <p:nvSpPr>
          <p:cNvPr id="141" name="Google Shape;141;gd78255967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782559670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d782559670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Wonil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d76e48ddb7_0_1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d76e48ddb7_0_16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Wonil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d4fe054dab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d4fe054dab_0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1"/>
                </a:solidFill>
              </a:rPr>
              <a:t>Wonil</a:t>
            </a:r>
            <a:endParaRPr>
              <a:solidFill>
                <a:schemeClr val="dk1"/>
              </a:solidFill>
            </a:endParaRPr>
          </a:p>
          <a:p>
            <a:pPr indent="-228600" lvl="0" marL="457200" rtl="0" algn="l">
              <a:lnSpc>
                <a:spcPct val="115000"/>
              </a:lnSpc>
              <a:spcBef>
                <a:spcPts val="0"/>
              </a:spcBef>
              <a:spcAft>
                <a:spcPts val="0"/>
              </a:spcAft>
              <a:buClr>
                <a:schemeClr val="dk1"/>
              </a:buClr>
              <a:buSzPts val="1400"/>
              <a:buNone/>
            </a:pPr>
            <a:r>
              <a:rPr lang="en-US">
                <a:solidFill>
                  <a:schemeClr val="dk1"/>
                </a:solidFill>
              </a:rPr>
              <a:t>Field Descriptions</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MerchantID: retailer identifier, (int) and MerchantName: retailer name, (str)</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AcquireTypeID: data source, (3:'iPhone', 4:'Android', 7:'Sift', 8:'reciptpalondevice'</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StartDate: beginning of week</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receipt_count: number of receipts collected</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sum_total_paid: summed receipt spends, using parsed totals from receipt (as opposed to itemized prices)</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item_total: total of non-distinct items parsed (2 bags of socks == 2)</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sum_items_distinct: count of distinct items (2 bags of socks counted as 1) </a:t>
            </a:r>
            <a:r>
              <a:rPr b="1" lang="en-US">
                <a:solidFill>
                  <a:schemeClr val="dk1"/>
                </a:solidFill>
              </a:rPr>
              <a:t>Note: </a:t>
            </a:r>
            <a:r>
              <a:rPr lang="en-US">
                <a:solidFill>
                  <a:schemeClr val="dk1"/>
                </a:solidFill>
              </a:rPr>
              <a:t>it's possible for distinct totals to be slightly higher, that owes to edge cases like fast food and gas purchases. Ignore if close in value</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sum_item_spend: sum of itemized prices</a:t>
            </a:r>
            <a:endParaRPr>
              <a:solidFill>
                <a:schemeClr val="dk1"/>
              </a:solidFill>
            </a:endParaRPr>
          </a:p>
          <a:p>
            <a:pPr indent="-228600" lvl="1" marL="914400" rtl="0" algn="l">
              <a:lnSpc>
                <a:spcPct val="115000"/>
              </a:lnSpc>
              <a:spcBef>
                <a:spcPts val="0"/>
              </a:spcBef>
              <a:spcAft>
                <a:spcPts val="0"/>
              </a:spcAft>
              <a:buClr>
                <a:schemeClr val="dk1"/>
              </a:buClr>
              <a:buSzPts val="1400"/>
              <a:buNone/>
            </a:pPr>
            <a:r>
              <a:rPr lang="en-US">
                <a:solidFill>
                  <a:schemeClr val="dk1"/>
                </a:solidFill>
              </a:rPr>
              <a:t>panelists: distinct user count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76e48ddb7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76e48ddb7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Wonil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d76e48ddb7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d76e48ddb7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Wonil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 name="Shape 9"/>
        <p:cNvGrpSpPr/>
        <p:nvPr/>
      </p:nvGrpSpPr>
      <p:grpSpPr>
        <a:xfrm>
          <a:off x="0" y="0"/>
          <a:ext cx="0" cy="0"/>
          <a:chOff x="0" y="0"/>
          <a:chExt cx="0" cy="0"/>
        </a:xfrm>
      </p:grpSpPr>
      <p:pic>
        <p:nvPicPr>
          <p:cNvPr descr="Picture 6" id="10" name="Google Shape;10;p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 name="Google Shape;11;p2"/>
          <p:cNvSpPr/>
          <p:nvPr/>
        </p:nvSpPr>
        <p:spPr>
          <a:xfrm>
            <a:off x="4972833" y="0"/>
            <a:ext cx="7219167" cy="6858000"/>
          </a:xfrm>
          <a:prstGeom prst="rect">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12" name="Google Shape;12;p2"/>
          <p:cNvCxnSpPr/>
          <p:nvPr/>
        </p:nvCxnSpPr>
        <p:spPr>
          <a:xfrm>
            <a:off x="5776231" y="3745282"/>
            <a:ext cx="5687223" cy="0"/>
          </a:xfrm>
          <a:prstGeom prst="straightConnector1">
            <a:avLst/>
          </a:prstGeom>
          <a:noFill/>
          <a:ln cap="flat" cmpd="sng" w="12700">
            <a:solidFill>
              <a:srgbClr val="A5A5A5"/>
            </a:solidFill>
            <a:prstDash val="solid"/>
            <a:miter lim="800000"/>
            <a:headEnd len="sm" w="sm" type="none"/>
            <a:tailEnd len="sm" w="sm" type="none"/>
          </a:ln>
        </p:spPr>
      </p:cxnSp>
      <p:sp>
        <p:nvSpPr>
          <p:cNvPr id="13" name="Google Shape;13;p2"/>
          <p:cNvSpPr txBox="1"/>
          <p:nvPr>
            <p:ph idx="1" type="body"/>
          </p:nvPr>
        </p:nvSpPr>
        <p:spPr>
          <a:xfrm>
            <a:off x="5732463" y="2284413"/>
            <a:ext cx="5730875" cy="1200150"/>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55600" lvl="4" marL="2286000" algn="l">
              <a:lnSpc>
                <a:spcPct val="90000"/>
              </a:lnSpc>
              <a:spcBef>
                <a:spcPts val="1000"/>
              </a:spcBef>
              <a:spcAft>
                <a:spcPts val="0"/>
              </a:spcAft>
              <a:buClr>
                <a:srgbClr val="5D5D5D"/>
              </a:buClr>
              <a:buSzPts val="20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4" name="Google Shape;14;p2"/>
          <p:cNvSpPr txBox="1"/>
          <p:nvPr>
            <p:ph idx="2" type="body"/>
          </p:nvPr>
        </p:nvSpPr>
        <p:spPr>
          <a:xfrm>
            <a:off x="5788025" y="4026802"/>
            <a:ext cx="3270250" cy="338137"/>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1600"/>
              <a:buNone/>
              <a:defRPr b="1" sz="1600" cap="none">
                <a:solidFill>
                  <a:srgbClr val="5D5D5D"/>
                </a:solidFill>
                <a:latin typeface="Open Sans"/>
                <a:ea typeface="Open Sans"/>
                <a:cs typeface="Open Sans"/>
                <a:sym typeface="Open Sans"/>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pic>
        <p:nvPicPr>
          <p:cNvPr id="15" name="Google Shape;15;p2"/>
          <p:cNvPicPr preferRelativeResize="0"/>
          <p:nvPr/>
        </p:nvPicPr>
        <p:blipFill rotWithShape="1">
          <a:blip r:embed="rId3">
            <a:alphaModFix/>
          </a:blip>
          <a:srcRect b="0" l="0" r="0" t="0"/>
          <a:stretch/>
        </p:blipFill>
        <p:spPr>
          <a:xfrm>
            <a:off x="2604543" y="2556221"/>
            <a:ext cx="2078103" cy="1319671"/>
          </a:xfrm>
          <a:prstGeom prst="rect">
            <a:avLst/>
          </a:prstGeom>
          <a:noFill/>
          <a:ln>
            <a:noFill/>
          </a:ln>
        </p:spPr>
      </p:pic>
      <p:sp>
        <p:nvSpPr>
          <p:cNvPr id="16" name="Google Shape;16;p2"/>
          <p:cNvSpPr txBox="1"/>
          <p:nvPr>
            <p:ph idx="3" type="body"/>
          </p:nvPr>
        </p:nvSpPr>
        <p:spPr>
          <a:xfrm>
            <a:off x="5781891" y="4449077"/>
            <a:ext cx="5926137" cy="646112"/>
          </a:xfrm>
          <a:prstGeom prst="rect">
            <a:avLst/>
          </a:prstGeom>
          <a:noFill/>
          <a:ln>
            <a:noFill/>
          </a:ln>
        </p:spPr>
        <p:txBody>
          <a:bodyPr anchorCtr="0" anchor="t" bIns="45700" lIns="45700" spcFirstLastPara="1" rIns="45700" wrap="square" tIns="45700">
            <a:noAutofit/>
          </a:bodyPr>
          <a:lstStyle>
            <a:lvl1pPr indent="-228600" lvl="0" marL="457200" algn="l">
              <a:lnSpc>
                <a:spcPct val="100000"/>
              </a:lnSpc>
              <a:spcBef>
                <a:spcPts val="0"/>
              </a:spcBef>
              <a:spcAft>
                <a:spcPts val="0"/>
              </a:spcAft>
              <a:buClr>
                <a:srgbClr val="5D5D5D"/>
              </a:buClr>
              <a:buSzPts val="1800"/>
              <a:buNone/>
              <a:defRPr sz="1800">
                <a:solidFill>
                  <a:srgbClr val="5D5D5D"/>
                </a:solidFill>
                <a:latin typeface="Open Sans"/>
                <a:ea typeface="Open Sans"/>
                <a:cs typeface="Open Sans"/>
                <a:sym typeface="Open Sans"/>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and Photo">
  <p:cSld name="Column and Photo">
    <p:spTree>
      <p:nvGrpSpPr>
        <p:cNvPr id="87" name="Shape 87"/>
        <p:cNvGrpSpPr/>
        <p:nvPr/>
      </p:nvGrpSpPr>
      <p:grpSpPr>
        <a:xfrm>
          <a:off x="0" y="0"/>
          <a:ext cx="0" cy="0"/>
          <a:chOff x="0" y="0"/>
          <a:chExt cx="0" cy="0"/>
        </a:xfrm>
      </p:grpSpPr>
      <p:pic>
        <p:nvPicPr>
          <p:cNvPr descr="Picture 6" id="88" name="Google Shape;88;p1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9" name="Google Shape;89;p11"/>
          <p:cNvSpPr/>
          <p:nvPr/>
        </p:nvSpPr>
        <p:spPr>
          <a:xfrm>
            <a:off x="0" y="0"/>
            <a:ext cx="12192000" cy="68580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90" name="Google Shape;90;p11"/>
          <p:cNvCxnSpPr/>
          <p:nvPr/>
        </p:nvCxnSpPr>
        <p:spPr>
          <a:xfrm>
            <a:off x="813071" y="2001772"/>
            <a:ext cx="3295669" cy="0"/>
          </a:xfrm>
          <a:prstGeom prst="straightConnector1">
            <a:avLst/>
          </a:prstGeom>
          <a:noFill/>
          <a:ln cap="flat" cmpd="sng" w="12700">
            <a:solidFill>
              <a:srgbClr val="A5A5A5"/>
            </a:solidFill>
            <a:prstDash val="solid"/>
            <a:miter lim="800000"/>
            <a:headEnd len="sm" w="sm" type="none"/>
            <a:tailEnd len="sm" w="sm" type="none"/>
          </a:ln>
        </p:spPr>
      </p:cxnSp>
      <p:sp>
        <p:nvSpPr>
          <p:cNvPr id="91" name="Google Shape;91;p11"/>
          <p:cNvSpPr txBox="1"/>
          <p:nvPr>
            <p:ph idx="1" type="body"/>
          </p:nvPr>
        </p:nvSpPr>
        <p:spPr>
          <a:xfrm>
            <a:off x="812800" y="600075"/>
            <a:ext cx="3295940" cy="120015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92" name="Google Shape;92;p11"/>
          <p:cNvSpPr txBox="1"/>
          <p:nvPr>
            <p:ph idx="2" type="body"/>
          </p:nvPr>
        </p:nvSpPr>
        <p:spPr>
          <a:xfrm>
            <a:off x="776288" y="2535238"/>
            <a:ext cx="3332452" cy="163195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a:solidFill>
                  <a:srgbClr val="5D5D5D"/>
                </a:solidFill>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93" name="Google Shape;93;p11"/>
          <p:cNvSpPr txBox="1"/>
          <p:nvPr>
            <p:ph idx="12" type="sldNum"/>
          </p:nvPr>
        </p:nvSpPr>
        <p:spPr>
          <a:xfrm>
            <a:off x="812800" y="6332948"/>
            <a:ext cx="350415" cy="33855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and Image">
  <p:cSld name="Column and Image">
    <p:spTree>
      <p:nvGrpSpPr>
        <p:cNvPr id="94" name="Shape 94"/>
        <p:cNvGrpSpPr/>
        <p:nvPr/>
      </p:nvGrpSpPr>
      <p:grpSpPr>
        <a:xfrm>
          <a:off x="0" y="0"/>
          <a:ext cx="0" cy="0"/>
          <a:chOff x="0" y="0"/>
          <a:chExt cx="0" cy="0"/>
        </a:xfrm>
      </p:grpSpPr>
      <p:cxnSp>
        <p:nvCxnSpPr>
          <p:cNvPr id="95" name="Google Shape;95;p12"/>
          <p:cNvCxnSpPr/>
          <p:nvPr/>
        </p:nvCxnSpPr>
        <p:spPr>
          <a:xfrm>
            <a:off x="813071" y="2001772"/>
            <a:ext cx="3295669" cy="0"/>
          </a:xfrm>
          <a:prstGeom prst="straightConnector1">
            <a:avLst/>
          </a:prstGeom>
          <a:noFill/>
          <a:ln cap="flat" cmpd="sng" w="12700">
            <a:solidFill>
              <a:srgbClr val="A5A5A5"/>
            </a:solidFill>
            <a:prstDash val="solid"/>
            <a:miter lim="800000"/>
            <a:headEnd len="sm" w="sm" type="none"/>
            <a:tailEnd len="sm" w="sm" type="none"/>
          </a:ln>
        </p:spPr>
      </p:cxnSp>
      <p:sp>
        <p:nvSpPr>
          <p:cNvPr id="96" name="Google Shape;96;p12"/>
          <p:cNvSpPr txBox="1"/>
          <p:nvPr>
            <p:ph idx="1" type="body"/>
          </p:nvPr>
        </p:nvSpPr>
        <p:spPr>
          <a:xfrm>
            <a:off x="812800" y="600075"/>
            <a:ext cx="3295940" cy="120015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97" name="Google Shape;97;p12"/>
          <p:cNvSpPr txBox="1"/>
          <p:nvPr>
            <p:ph idx="2" type="body"/>
          </p:nvPr>
        </p:nvSpPr>
        <p:spPr>
          <a:xfrm>
            <a:off x="776288" y="2535238"/>
            <a:ext cx="3332452" cy="3036888"/>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a:solidFill>
                  <a:srgbClr val="5D5D5D"/>
                </a:solidFill>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98" name="Google Shape;98;p12"/>
          <p:cNvSpPr/>
          <p:nvPr>
            <p:ph idx="3" type="pic"/>
          </p:nvPr>
        </p:nvSpPr>
        <p:spPr>
          <a:xfrm>
            <a:off x="4884738" y="1190625"/>
            <a:ext cx="6977409" cy="5127626"/>
          </a:xfrm>
          <a:prstGeom prst="rect">
            <a:avLst/>
          </a:prstGeom>
          <a:noFill/>
          <a:ln>
            <a:noFill/>
          </a:ln>
        </p:spPr>
        <p:txBody>
          <a:bodyPr anchorCtr="0" anchor="t" bIns="45700" lIns="45700" spcFirstLastPara="1" rIns="45700" wrap="square" tIns="45700">
            <a:noAutofit/>
          </a:bodyPr>
          <a:lstStyle>
            <a:lvl1pPr lvl="0" marR="0" rtl="0" algn="l">
              <a:lnSpc>
                <a:spcPct val="90000"/>
              </a:lnSpc>
              <a:spcBef>
                <a:spcPts val="1000"/>
              </a:spcBef>
              <a:spcAft>
                <a:spcPts val="0"/>
              </a:spcAft>
              <a:buClr>
                <a:srgbClr val="828282"/>
              </a:buClr>
              <a:buSzPts val="2000"/>
              <a:buFont typeface="Arial"/>
              <a:buNone/>
              <a:defRPr b="0" i="0" sz="2000" u="none" cap="none" strike="noStrike">
                <a:solidFill>
                  <a:srgbClr val="828282"/>
                </a:solidFill>
                <a:latin typeface="Open Sans Light"/>
                <a:ea typeface="Open Sans Light"/>
                <a:cs typeface="Open Sans Light"/>
                <a:sym typeface="Open Sans Light"/>
              </a:defRPr>
            </a:lvl1pPr>
            <a:lvl2pPr lvl="1"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2pPr>
            <a:lvl3pPr lvl="2"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3pPr>
            <a:lvl4pPr lvl="3"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4pPr>
            <a:lvl5pPr lvl="4"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5pPr>
            <a:lvl6pPr lvl="5"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6pPr>
            <a:lvl7pPr lvl="6"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7pPr>
            <a:lvl8pPr lvl="7"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8pPr>
            <a:lvl9pPr lvl="8"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9pPr>
          </a:lstStyle>
          <a:p/>
        </p:txBody>
      </p:sp>
      <p:sp>
        <p:nvSpPr>
          <p:cNvPr id="99" name="Google Shape;99;p12"/>
          <p:cNvSpPr txBox="1"/>
          <p:nvPr>
            <p:ph idx="12" type="sldNum"/>
          </p:nvPr>
        </p:nvSpPr>
        <p:spPr>
          <a:xfrm>
            <a:off x="810122" y="6332948"/>
            <a:ext cx="350415" cy="33855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lide Photo">
  <p:cSld name="Full-Slide Photo">
    <p:spTree>
      <p:nvGrpSpPr>
        <p:cNvPr id="100" name="Shape 100"/>
        <p:cNvGrpSpPr/>
        <p:nvPr/>
      </p:nvGrpSpPr>
      <p:grpSpPr>
        <a:xfrm>
          <a:off x="0" y="0"/>
          <a:ext cx="0" cy="0"/>
          <a:chOff x="0" y="0"/>
          <a:chExt cx="0" cy="0"/>
        </a:xfrm>
      </p:grpSpPr>
      <p:sp>
        <p:nvSpPr>
          <p:cNvPr id="101" name="Google Shape;101;p13"/>
          <p:cNvSpPr/>
          <p:nvPr>
            <p:ph idx="2" type="pic"/>
          </p:nvPr>
        </p:nvSpPr>
        <p:spPr>
          <a:xfrm>
            <a:off x="0" y="0"/>
            <a:ext cx="12192000" cy="6858000"/>
          </a:xfrm>
          <a:prstGeom prst="rect">
            <a:avLst/>
          </a:prstGeom>
          <a:noFill/>
          <a:ln>
            <a:noFill/>
          </a:ln>
        </p:spPr>
        <p:txBody>
          <a:bodyPr anchorCtr="0" anchor="t" bIns="45700" lIns="45700" spcFirstLastPara="1" rIns="45700" wrap="square" tIns="45700">
            <a:noAutofit/>
          </a:bodyPr>
          <a:lstStyle>
            <a:lvl1pPr lvl="0" marR="0" rtl="0" algn="l">
              <a:lnSpc>
                <a:spcPct val="90000"/>
              </a:lnSpc>
              <a:spcBef>
                <a:spcPts val="1000"/>
              </a:spcBef>
              <a:spcAft>
                <a:spcPts val="0"/>
              </a:spcAft>
              <a:buClr>
                <a:srgbClr val="828282"/>
              </a:buClr>
              <a:buSzPts val="2000"/>
              <a:buFont typeface="Arial"/>
              <a:buNone/>
              <a:defRPr b="0" i="0" sz="2000" u="none" cap="none" strike="noStrike">
                <a:solidFill>
                  <a:srgbClr val="828282"/>
                </a:solidFill>
                <a:latin typeface="Open Sans Light"/>
                <a:ea typeface="Open Sans Light"/>
                <a:cs typeface="Open Sans Light"/>
                <a:sym typeface="Open Sans Light"/>
              </a:defRPr>
            </a:lvl1pPr>
            <a:lvl2pPr lvl="1"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2pPr>
            <a:lvl3pPr lvl="2"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3pPr>
            <a:lvl4pPr lvl="3"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4pPr>
            <a:lvl5pPr lvl="4"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5pPr>
            <a:lvl6pPr lvl="5"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6pPr>
            <a:lvl7pPr lvl="6"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7pPr>
            <a:lvl8pPr lvl="7"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8pPr>
            <a:lvl9pPr lvl="8"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 Photo &amp; Text">
  <p:cSld name="3-Column Photo &amp; Text">
    <p:spTree>
      <p:nvGrpSpPr>
        <p:cNvPr id="102" name="Shape 102"/>
        <p:cNvGrpSpPr/>
        <p:nvPr/>
      </p:nvGrpSpPr>
      <p:grpSpPr>
        <a:xfrm>
          <a:off x="0" y="0"/>
          <a:ext cx="0" cy="0"/>
          <a:chOff x="0" y="0"/>
          <a:chExt cx="0" cy="0"/>
        </a:xfrm>
      </p:grpSpPr>
      <p:sp>
        <p:nvSpPr>
          <p:cNvPr id="103" name="Google Shape;103;p14"/>
          <p:cNvSpPr/>
          <p:nvPr/>
        </p:nvSpPr>
        <p:spPr>
          <a:xfrm>
            <a:off x="4186479" y="134938"/>
            <a:ext cx="3862775" cy="6595235"/>
          </a:xfrm>
          <a:prstGeom prst="rect">
            <a:avLst/>
          </a:prstGeom>
          <a:solidFill>
            <a:srgbClr val="BFBFB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4" name="Google Shape;104;p14"/>
          <p:cNvSpPr/>
          <p:nvPr/>
        </p:nvSpPr>
        <p:spPr>
          <a:xfrm>
            <a:off x="8184191" y="134938"/>
            <a:ext cx="3862775" cy="6595235"/>
          </a:xfrm>
          <a:prstGeom prst="rect">
            <a:avLst/>
          </a:prstGeom>
          <a:solidFill>
            <a:srgbClr val="BFBFB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5" name="Google Shape;105;p14"/>
          <p:cNvSpPr/>
          <p:nvPr/>
        </p:nvSpPr>
        <p:spPr>
          <a:xfrm>
            <a:off x="166464" y="134938"/>
            <a:ext cx="3885077" cy="6595235"/>
          </a:xfrm>
          <a:prstGeom prst="rect">
            <a:avLst/>
          </a:prstGeom>
          <a:solidFill>
            <a:srgbClr val="BFBFB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6" name="Google Shape;106;p14"/>
          <p:cNvSpPr txBox="1"/>
          <p:nvPr>
            <p:ph idx="1" type="body"/>
          </p:nvPr>
        </p:nvSpPr>
        <p:spPr>
          <a:xfrm>
            <a:off x="166688" y="134938"/>
            <a:ext cx="3884612" cy="659606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828282"/>
              </a:buClr>
              <a:buSzPts val="2000"/>
              <a:buNone/>
              <a:defRPr>
                <a:solidFill>
                  <a:srgbClr val="828282"/>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07" name="Google Shape;107;p14"/>
          <p:cNvSpPr txBox="1"/>
          <p:nvPr>
            <p:ph idx="2" type="body"/>
          </p:nvPr>
        </p:nvSpPr>
        <p:spPr>
          <a:xfrm>
            <a:off x="4186478" y="134938"/>
            <a:ext cx="3862776" cy="659606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828282"/>
              </a:buClr>
              <a:buSzPts val="2000"/>
              <a:buNone/>
              <a:defRPr>
                <a:solidFill>
                  <a:srgbClr val="828282"/>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08" name="Google Shape;108;p14"/>
          <p:cNvSpPr txBox="1"/>
          <p:nvPr>
            <p:ph idx="3" type="body"/>
          </p:nvPr>
        </p:nvSpPr>
        <p:spPr>
          <a:xfrm>
            <a:off x="8184191" y="134938"/>
            <a:ext cx="3862775" cy="659606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828282"/>
              </a:buClr>
              <a:buSzPts val="2000"/>
              <a:buNone/>
              <a:defRPr>
                <a:solidFill>
                  <a:srgbClr val="828282"/>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17" name="Shape 17"/>
        <p:cNvGrpSpPr/>
        <p:nvPr/>
      </p:nvGrpSpPr>
      <p:grpSpPr>
        <a:xfrm>
          <a:off x="0" y="0"/>
          <a:ext cx="0" cy="0"/>
          <a:chOff x="0" y="0"/>
          <a:chExt cx="0" cy="0"/>
        </a:xfrm>
      </p:grpSpPr>
      <p:pic>
        <p:nvPicPr>
          <p:cNvPr descr="Picture 6" id="18" name="Google Shape;18;p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3"/>
          <p:cNvSpPr/>
          <p:nvPr/>
        </p:nvSpPr>
        <p:spPr>
          <a:xfrm>
            <a:off x="588723" y="588724"/>
            <a:ext cx="11014553" cy="5680551"/>
          </a:xfrm>
          <a:prstGeom prst="rect">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20" name="Google Shape;20;p3"/>
          <p:cNvCxnSpPr/>
          <p:nvPr/>
        </p:nvCxnSpPr>
        <p:spPr>
          <a:xfrm>
            <a:off x="1757819" y="2035793"/>
            <a:ext cx="8538576" cy="0"/>
          </a:xfrm>
          <a:prstGeom prst="straightConnector1">
            <a:avLst/>
          </a:prstGeom>
          <a:noFill/>
          <a:ln cap="flat" cmpd="sng" w="12700">
            <a:solidFill>
              <a:srgbClr val="A5A5A5"/>
            </a:solidFill>
            <a:prstDash val="solid"/>
            <a:miter lim="800000"/>
            <a:headEnd len="sm" w="sm" type="none"/>
            <a:tailEnd len="sm" w="sm" type="none"/>
          </a:ln>
        </p:spPr>
      </p:cxnSp>
      <p:sp>
        <p:nvSpPr>
          <p:cNvPr id="21" name="Google Shape;21;p3"/>
          <p:cNvSpPr txBox="1"/>
          <p:nvPr>
            <p:ph idx="1" type="body"/>
          </p:nvPr>
        </p:nvSpPr>
        <p:spPr>
          <a:xfrm>
            <a:off x="1720850" y="2438400"/>
            <a:ext cx="8575545" cy="2803525"/>
          </a:xfrm>
          <a:prstGeom prst="rect">
            <a:avLst/>
          </a:prstGeom>
          <a:noFill/>
          <a:ln>
            <a:noFill/>
          </a:ln>
        </p:spPr>
        <p:txBody>
          <a:bodyPr anchorCtr="0" anchor="t" bIns="45700" lIns="45700" spcFirstLastPara="1" rIns="45700" wrap="square" tIns="45700">
            <a:normAutofit/>
          </a:bodyPr>
          <a:lstStyle>
            <a:lvl1pPr indent="-381000" lvl="0" marL="457200" algn="l">
              <a:lnSpc>
                <a:spcPct val="150000"/>
              </a:lnSpc>
              <a:spcBef>
                <a:spcPts val="0"/>
              </a:spcBef>
              <a:spcAft>
                <a:spcPts val="0"/>
              </a:spcAft>
              <a:buClr>
                <a:srgbClr val="5D5D5D"/>
              </a:buClr>
              <a:buSzPts val="2400"/>
              <a:buFont typeface="Open Sans ExtraBold"/>
              <a:buAutoNum type="arabicPeriod"/>
              <a:defRPr sz="2400">
                <a:solidFill>
                  <a:srgbClr val="5D5D5D"/>
                </a:solidFill>
                <a:latin typeface="Open Sans"/>
                <a:ea typeface="Open Sans"/>
                <a:cs typeface="Open Sans"/>
                <a:sym typeface="Open Sans"/>
              </a:defRPr>
            </a:lvl1pPr>
            <a:lvl2pPr indent="-381000" lvl="1" marL="914400" algn="l">
              <a:lnSpc>
                <a:spcPct val="150000"/>
              </a:lnSpc>
              <a:spcBef>
                <a:spcPts val="1000"/>
              </a:spcBef>
              <a:spcAft>
                <a:spcPts val="0"/>
              </a:spcAft>
              <a:buClr>
                <a:srgbClr val="828282"/>
              </a:buClr>
              <a:buSzPts val="2400"/>
              <a:buFont typeface="Open Sans ExtraBold"/>
              <a:buAutoNum type="arabicPeriod"/>
              <a:defRPr sz="2400">
                <a:solidFill>
                  <a:srgbClr val="828282"/>
                </a:solidFill>
                <a:latin typeface="Open Sans"/>
                <a:ea typeface="Open Sans"/>
                <a:cs typeface="Open Sans"/>
                <a:sym typeface="Open Sans"/>
              </a:defRPr>
            </a:lvl2pPr>
            <a:lvl3pPr indent="-381000" lvl="2" marL="1371600" algn="l">
              <a:lnSpc>
                <a:spcPct val="150000"/>
              </a:lnSpc>
              <a:spcBef>
                <a:spcPts val="1000"/>
              </a:spcBef>
              <a:spcAft>
                <a:spcPts val="0"/>
              </a:spcAft>
              <a:buClr>
                <a:srgbClr val="828282"/>
              </a:buClr>
              <a:buSzPts val="2400"/>
              <a:buFont typeface="Open Sans ExtraBold"/>
              <a:buAutoNum type="arabicPeriod"/>
              <a:defRPr sz="2400">
                <a:solidFill>
                  <a:srgbClr val="828282"/>
                </a:solidFill>
                <a:latin typeface="Open Sans"/>
                <a:ea typeface="Open Sans"/>
                <a:cs typeface="Open Sans"/>
                <a:sym typeface="Open Sans"/>
              </a:defRPr>
            </a:lvl3pPr>
            <a:lvl4pPr indent="-381000" lvl="3" marL="1828800" algn="l">
              <a:lnSpc>
                <a:spcPct val="150000"/>
              </a:lnSpc>
              <a:spcBef>
                <a:spcPts val="1000"/>
              </a:spcBef>
              <a:spcAft>
                <a:spcPts val="0"/>
              </a:spcAft>
              <a:buClr>
                <a:srgbClr val="828282"/>
              </a:buClr>
              <a:buSzPts val="2400"/>
              <a:buFont typeface="Open Sans ExtraBold"/>
              <a:buAutoNum type="arabicPeriod"/>
              <a:defRPr sz="2400">
                <a:solidFill>
                  <a:srgbClr val="828282"/>
                </a:solidFill>
                <a:latin typeface="Open Sans"/>
                <a:ea typeface="Open Sans"/>
                <a:cs typeface="Open Sans"/>
                <a:sym typeface="Open Sans"/>
              </a:defRPr>
            </a:lvl4pPr>
            <a:lvl5pPr indent="-381000" lvl="4" marL="2286000" algn="l">
              <a:lnSpc>
                <a:spcPct val="150000"/>
              </a:lnSpc>
              <a:spcBef>
                <a:spcPts val="1000"/>
              </a:spcBef>
              <a:spcAft>
                <a:spcPts val="0"/>
              </a:spcAft>
              <a:buClr>
                <a:srgbClr val="828282"/>
              </a:buClr>
              <a:buSzPts val="2400"/>
              <a:buFont typeface="Open Sans ExtraBold"/>
              <a:buAutoNum type="arabicPeriod"/>
              <a:defRPr sz="2400">
                <a:solidFill>
                  <a:srgbClr val="828282"/>
                </a:solidFill>
                <a:latin typeface="Open Sans"/>
                <a:ea typeface="Open Sans"/>
                <a:cs typeface="Open Sans"/>
                <a:sym typeface="Open Sans"/>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2" name="Google Shape;22;p3"/>
          <p:cNvSpPr txBox="1"/>
          <p:nvPr/>
        </p:nvSpPr>
        <p:spPr>
          <a:xfrm>
            <a:off x="1820450" y="1220947"/>
            <a:ext cx="5883057" cy="64633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5D5D5D"/>
              </a:buClr>
              <a:buSzPts val="3600"/>
              <a:buFont typeface="Open Sans Light"/>
              <a:buNone/>
            </a:pPr>
            <a:r>
              <a:rPr b="0" i="0" lang="en-US" sz="3600" u="none" cap="none" strike="noStrike">
                <a:solidFill>
                  <a:srgbClr val="5D5D5D"/>
                </a:solidFill>
                <a:latin typeface="Open Sans Light"/>
                <a:ea typeface="Open Sans Light"/>
                <a:cs typeface="Open Sans Light"/>
                <a:sym typeface="Open Sans Light"/>
              </a:rPr>
              <a:t>Agenda</a:t>
            </a:r>
            <a:endParaRPr b="0" i="0" sz="3600" u="none" cap="none" strike="noStrike">
              <a:solidFill>
                <a:srgbClr val="5D5D5D"/>
              </a:solidFill>
              <a:latin typeface="Open Sans Light"/>
              <a:ea typeface="Open Sans Light"/>
              <a:cs typeface="Open Sans Light"/>
              <a:sym typeface="Open Sans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23" name="Shape 23"/>
        <p:cNvGrpSpPr/>
        <p:nvPr/>
      </p:nvGrpSpPr>
      <p:grpSpPr>
        <a:xfrm>
          <a:off x="0" y="0"/>
          <a:ext cx="0" cy="0"/>
          <a:chOff x="0" y="0"/>
          <a:chExt cx="0" cy="0"/>
        </a:xfrm>
      </p:grpSpPr>
      <p:pic>
        <p:nvPicPr>
          <p:cNvPr descr="Picture 6" id="24" name="Google Shape;24;p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p4"/>
          <p:cNvSpPr txBox="1"/>
          <p:nvPr>
            <p:ph idx="1" type="body"/>
          </p:nvPr>
        </p:nvSpPr>
        <p:spPr>
          <a:xfrm>
            <a:off x="3154363" y="3044825"/>
            <a:ext cx="5883275" cy="768350"/>
          </a:xfrm>
          <a:prstGeom prst="rect">
            <a:avLst/>
          </a:prstGeom>
          <a:noFill/>
          <a:ln>
            <a:noFill/>
          </a:ln>
        </p:spPr>
        <p:txBody>
          <a:bodyPr anchorCtr="0" anchor="ctr" bIns="45700" lIns="45700" spcFirstLastPara="1" rIns="45700" wrap="square" tIns="45700">
            <a:noAutofit/>
          </a:bodyPr>
          <a:lstStyle>
            <a:lvl1pPr indent="-228600" lvl="0" marL="457200" algn="ctr">
              <a:lnSpc>
                <a:spcPct val="100000"/>
              </a:lnSpc>
              <a:spcBef>
                <a:spcPts val="0"/>
              </a:spcBef>
              <a:spcAft>
                <a:spcPts val="0"/>
              </a:spcAft>
              <a:buClr>
                <a:schemeClr val="lt1"/>
              </a:buClr>
              <a:buSzPts val="4400"/>
              <a:buNone/>
              <a:defRPr sz="4400">
                <a:solidFill>
                  <a:schemeClr val="lt1"/>
                </a:solidFill>
              </a:defRPr>
            </a:lvl1pPr>
            <a:lvl2pPr indent="-508000" lvl="1" marL="914400" algn="l">
              <a:lnSpc>
                <a:spcPct val="90000"/>
              </a:lnSpc>
              <a:spcBef>
                <a:spcPts val="1000"/>
              </a:spcBef>
              <a:spcAft>
                <a:spcPts val="0"/>
              </a:spcAft>
              <a:buClr>
                <a:srgbClr val="5D5D5D"/>
              </a:buClr>
              <a:buSzPts val="4400"/>
              <a:buChar char="•"/>
              <a:defRPr sz="4400"/>
            </a:lvl2pPr>
            <a:lvl3pPr indent="-508000" lvl="2" marL="1371600" algn="l">
              <a:lnSpc>
                <a:spcPct val="90000"/>
              </a:lnSpc>
              <a:spcBef>
                <a:spcPts val="1000"/>
              </a:spcBef>
              <a:spcAft>
                <a:spcPts val="0"/>
              </a:spcAft>
              <a:buClr>
                <a:srgbClr val="5D5D5D"/>
              </a:buClr>
              <a:buSzPts val="4400"/>
              <a:buChar char="•"/>
              <a:defRPr sz="4400"/>
            </a:lvl3pPr>
            <a:lvl4pPr indent="-508000" lvl="3" marL="1828800" algn="l">
              <a:lnSpc>
                <a:spcPct val="90000"/>
              </a:lnSpc>
              <a:spcBef>
                <a:spcPts val="1000"/>
              </a:spcBef>
              <a:spcAft>
                <a:spcPts val="0"/>
              </a:spcAft>
              <a:buClr>
                <a:srgbClr val="5D5D5D"/>
              </a:buClr>
              <a:buSzPts val="4400"/>
              <a:buChar char="•"/>
              <a:defRPr sz="4400"/>
            </a:lvl4pPr>
            <a:lvl5pPr indent="-508000" lvl="4" marL="2286000" algn="l">
              <a:lnSpc>
                <a:spcPct val="90000"/>
              </a:lnSpc>
              <a:spcBef>
                <a:spcPts val="1000"/>
              </a:spcBef>
              <a:spcAft>
                <a:spcPts val="0"/>
              </a:spcAft>
              <a:buClr>
                <a:srgbClr val="5D5D5D"/>
              </a:buClr>
              <a:buSzPts val="4400"/>
              <a:buChar char="•"/>
              <a:defRPr sz="44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Headline">
  <p:cSld name="Text with Headline">
    <p:spTree>
      <p:nvGrpSpPr>
        <p:cNvPr id="26" name="Shape 26"/>
        <p:cNvGrpSpPr/>
        <p:nvPr/>
      </p:nvGrpSpPr>
      <p:grpSpPr>
        <a:xfrm>
          <a:off x="0" y="0"/>
          <a:ext cx="0" cy="0"/>
          <a:chOff x="0" y="0"/>
          <a:chExt cx="0" cy="0"/>
        </a:xfrm>
      </p:grpSpPr>
      <p:pic>
        <p:nvPicPr>
          <p:cNvPr descr="Picture 6" id="27" name="Google Shape;27;p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5"/>
          <p:cNvSpPr/>
          <p:nvPr/>
        </p:nvSpPr>
        <p:spPr>
          <a:xfrm>
            <a:off x="1152395" y="0"/>
            <a:ext cx="11039605" cy="68580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29" name="Google Shape;29;p5"/>
          <p:cNvCxnSpPr/>
          <p:nvPr/>
        </p:nvCxnSpPr>
        <p:spPr>
          <a:xfrm>
            <a:off x="2384121" y="2001772"/>
            <a:ext cx="9177402" cy="0"/>
          </a:xfrm>
          <a:prstGeom prst="straightConnector1">
            <a:avLst/>
          </a:prstGeom>
          <a:noFill/>
          <a:ln cap="flat" cmpd="sng" w="12700">
            <a:solidFill>
              <a:srgbClr val="A5A5A5"/>
            </a:solidFill>
            <a:prstDash val="solid"/>
            <a:miter lim="800000"/>
            <a:headEnd len="sm" w="sm" type="none"/>
            <a:tailEnd len="sm" w="sm" type="none"/>
          </a:ln>
        </p:spPr>
      </p:cxnSp>
      <p:sp>
        <p:nvSpPr>
          <p:cNvPr id="30" name="Google Shape;30;p5"/>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1" name="Google Shape;31;p5"/>
          <p:cNvSpPr txBox="1"/>
          <p:nvPr>
            <p:ph idx="2" type="body"/>
          </p:nvPr>
        </p:nvSpPr>
        <p:spPr>
          <a:xfrm>
            <a:off x="2346325" y="3081338"/>
            <a:ext cx="6746875" cy="163195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a:solidFill>
                  <a:srgbClr val="5D5D5D"/>
                </a:solidFill>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2" name="Google Shape;32;p5"/>
          <p:cNvSpPr txBox="1"/>
          <p:nvPr>
            <p:ph idx="3" type="body"/>
          </p:nvPr>
        </p:nvSpPr>
        <p:spPr>
          <a:xfrm>
            <a:off x="2346325" y="2535238"/>
            <a:ext cx="6638925" cy="40005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b="1">
                <a:solidFill>
                  <a:srgbClr val="5D5D5D"/>
                </a:solidFill>
                <a:latin typeface="Open Sans"/>
                <a:ea typeface="Open Sans"/>
                <a:cs typeface="Open Sans"/>
                <a:sym typeface="Open Sans"/>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3" name="Google Shape;33;p5"/>
          <p:cNvSpPr txBox="1"/>
          <p:nvPr>
            <p:ph idx="12" type="sldNum"/>
          </p:nvPr>
        </p:nvSpPr>
        <p:spPr>
          <a:xfrm>
            <a:off x="2346325" y="6318042"/>
            <a:ext cx="350415" cy="338554"/>
          </a:xfrm>
          <a:prstGeom prst="rect">
            <a:avLst/>
          </a:prstGeom>
          <a:noFill/>
          <a:ln>
            <a:noFill/>
          </a:ln>
        </p:spPr>
        <p:txBody>
          <a:bodyPr anchorCtr="0" anchor="ctr" bIns="45700" lIns="45700" spcFirstLastPara="1" rIns="45700" wrap="square" tIns="45700">
            <a:spAutoFit/>
          </a:bodyPr>
          <a:lstStyle>
            <a:lvl1pPr indent="0" lvl="0" marL="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algn="l">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lumn">
  <p:cSld name="Two-Column">
    <p:spTree>
      <p:nvGrpSpPr>
        <p:cNvPr id="34" name="Shape 34"/>
        <p:cNvGrpSpPr/>
        <p:nvPr/>
      </p:nvGrpSpPr>
      <p:grpSpPr>
        <a:xfrm>
          <a:off x="0" y="0"/>
          <a:ext cx="0" cy="0"/>
          <a:chOff x="0" y="0"/>
          <a:chExt cx="0" cy="0"/>
        </a:xfrm>
      </p:grpSpPr>
      <p:pic>
        <p:nvPicPr>
          <p:cNvPr descr="Picture 6" id="35" name="Google Shape;35;p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6" name="Google Shape;36;p6"/>
          <p:cNvSpPr/>
          <p:nvPr/>
        </p:nvSpPr>
        <p:spPr>
          <a:xfrm>
            <a:off x="1152395" y="0"/>
            <a:ext cx="11039605" cy="68580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 name="Google Shape;37;p6"/>
          <p:cNvSpPr txBox="1"/>
          <p:nvPr>
            <p:ph idx="1" type="body"/>
          </p:nvPr>
        </p:nvSpPr>
        <p:spPr>
          <a:xfrm>
            <a:off x="2346325" y="2978150"/>
            <a:ext cx="4289425" cy="224631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a:solidFill>
                  <a:srgbClr val="5D5D5D"/>
                </a:solidFill>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cxnSp>
        <p:nvCxnSpPr>
          <p:cNvPr id="38" name="Google Shape;38;p6"/>
          <p:cNvCxnSpPr/>
          <p:nvPr/>
        </p:nvCxnSpPr>
        <p:spPr>
          <a:xfrm>
            <a:off x="2384121" y="2001772"/>
            <a:ext cx="9177402" cy="0"/>
          </a:xfrm>
          <a:prstGeom prst="straightConnector1">
            <a:avLst/>
          </a:prstGeom>
          <a:noFill/>
          <a:ln cap="flat" cmpd="sng" w="12700">
            <a:solidFill>
              <a:srgbClr val="A5A5A5"/>
            </a:solidFill>
            <a:prstDash val="solid"/>
            <a:miter lim="800000"/>
            <a:headEnd len="sm" w="sm" type="none"/>
            <a:tailEnd len="sm" w="sm" type="none"/>
          </a:ln>
        </p:spPr>
      </p:cxnSp>
      <p:cxnSp>
        <p:nvCxnSpPr>
          <p:cNvPr id="39" name="Google Shape;39;p6"/>
          <p:cNvCxnSpPr/>
          <p:nvPr/>
        </p:nvCxnSpPr>
        <p:spPr>
          <a:xfrm flipH="1">
            <a:off x="6861569" y="2624443"/>
            <a:ext cx="36096" cy="2600020"/>
          </a:xfrm>
          <a:prstGeom prst="straightConnector1">
            <a:avLst/>
          </a:prstGeom>
          <a:noFill/>
          <a:ln cap="flat" cmpd="sng" w="19050">
            <a:solidFill>
              <a:srgbClr val="7F7F7F">
                <a:alpha val="20000"/>
              </a:srgbClr>
            </a:solidFill>
            <a:prstDash val="solid"/>
            <a:miter lim="8000"/>
            <a:headEnd len="sm" w="sm" type="none"/>
            <a:tailEnd len="sm" w="sm" type="none"/>
          </a:ln>
        </p:spPr>
      </p:cxnSp>
      <p:sp>
        <p:nvSpPr>
          <p:cNvPr id="40" name="Google Shape;40;p6"/>
          <p:cNvSpPr txBox="1"/>
          <p:nvPr>
            <p:ph idx="2"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41" name="Google Shape;41;p6"/>
          <p:cNvSpPr txBox="1"/>
          <p:nvPr>
            <p:ph idx="3" type="body"/>
          </p:nvPr>
        </p:nvSpPr>
        <p:spPr>
          <a:xfrm>
            <a:off x="2346324" y="2535238"/>
            <a:ext cx="4288651" cy="40005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b="1">
                <a:solidFill>
                  <a:srgbClr val="5D5D5D"/>
                </a:solidFill>
                <a:latin typeface="Open Sans"/>
                <a:ea typeface="Open Sans"/>
                <a:cs typeface="Open Sans"/>
                <a:sym typeface="Open Sans"/>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42" name="Google Shape;42;p6"/>
          <p:cNvSpPr txBox="1"/>
          <p:nvPr>
            <p:ph idx="4" type="body"/>
          </p:nvPr>
        </p:nvSpPr>
        <p:spPr>
          <a:xfrm>
            <a:off x="7269053" y="2535238"/>
            <a:ext cx="4288651" cy="400050"/>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b="1">
                <a:solidFill>
                  <a:srgbClr val="5D5D5D"/>
                </a:solidFill>
                <a:latin typeface="Open Sans"/>
                <a:ea typeface="Open Sans"/>
                <a:cs typeface="Open Sans"/>
                <a:sym typeface="Open Sans"/>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43" name="Google Shape;43;p6"/>
          <p:cNvSpPr txBox="1"/>
          <p:nvPr>
            <p:ph idx="5" type="body"/>
          </p:nvPr>
        </p:nvSpPr>
        <p:spPr>
          <a:xfrm>
            <a:off x="7272098" y="2974975"/>
            <a:ext cx="4289425" cy="2246313"/>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2000"/>
              <a:buNone/>
              <a:defRPr>
                <a:solidFill>
                  <a:srgbClr val="5D5D5D"/>
                </a:solidFill>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44" name="Google Shape;44;p6"/>
          <p:cNvSpPr txBox="1"/>
          <p:nvPr>
            <p:ph idx="12" type="sldNum"/>
          </p:nvPr>
        </p:nvSpPr>
        <p:spPr>
          <a:xfrm>
            <a:off x="2347165" y="6318250"/>
            <a:ext cx="350415" cy="33855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5" name="Shape 45"/>
        <p:cNvGrpSpPr/>
        <p:nvPr/>
      </p:nvGrpSpPr>
      <p:grpSpPr>
        <a:xfrm>
          <a:off x="0" y="0"/>
          <a:ext cx="0" cy="0"/>
          <a:chOff x="0" y="0"/>
          <a:chExt cx="0" cy="0"/>
        </a:xfrm>
      </p:grpSpPr>
      <p:pic>
        <p:nvPicPr>
          <p:cNvPr descr="Picture 6" id="46" name="Google Shape;46;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7" name="Google Shape;47;p7"/>
          <p:cNvSpPr/>
          <p:nvPr/>
        </p:nvSpPr>
        <p:spPr>
          <a:xfrm>
            <a:off x="1152395" y="0"/>
            <a:ext cx="11039605" cy="68580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48" name="Google Shape;48;p7"/>
          <p:cNvCxnSpPr/>
          <p:nvPr/>
        </p:nvCxnSpPr>
        <p:spPr>
          <a:xfrm>
            <a:off x="2384121" y="2001772"/>
            <a:ext cx="9177402" cy="0"/>
          </a:xfrm>
          <a:prstGeom prst="straightConnector1">
            <a:avLst/>
          </a:prstGeom>
          <a:noFill/>
          <a:ln cap="flat" cmpd="sng" w="12700">
            <a:solidFill>
              <a:srgbClr val="A5A5A5"/>
            </a:solidFill>
            <a:prstDash val="solid"/>
            <a:miter lim="800000"/>
            <a:headEnd len="sm" w="sm" type="none"/>
            <a:tailEnd len="sm" w="sm" type="none"/>
          </a:ln>
        </p:spPr>
      </p:cxnSp>
      <p:sp>
        <p:nvSpPr>
          <p:cNvPr id="49" name="Google Shape;49;p7"/>
          <p:cNvSpPr/>
          <p:nvPr/>
        </p:nvSpPr>
        <p:spPr>
          <a:xfrm>
            <a:off x="2346544" y="2596953"/>
            <a:ext cx="393056"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5A5A5"/>
              </a:buClr>
              <a:buSzPts val="5400"/>
              <a:buFont typeface="Crimson Text"/>
              <a:buNone/>
            </a:pPr>
            <a:r>
              <a:rPr b="0" i="0" lang="en-US" sz="5400" u="none" cap="none" strike="noStrike">
                <a:solidFill>
                  <a:srgbClr val="A5A5A5"/>
                </a:solidFill>
                <a:latin typeface="Crimson Text"/>
                <a:ea typeface="Crimson Text"/>
                <a:cs typeface="Crimson Text"/>
                <a:sym typeface="Crimson Text"/>
              </a:rPr>
              <a:t>“</a:t>
            </a:r>
            <a:endParaRPr b="0" i="0" sz="5400" u="none" cap="none" strike="noStrike">
              <a:solidFill>
                <a:srgbClr val="A5A5A5"/>
              </a:solidFill>
              <a:latin typeface="Crimson Text"/>
              <a:ea typeface="Crimson Text"/>
              <a:cs typeface="Crimson Text"/>
              <a:sym typeface="Crimson Text"/>
            </a:endParaRPr>
          </a:p>
        </p:txBody>
      </p:sp>
      <p:sp>
        <p:nvSpPr>
          <p:cNvPr id="50" name="Google Shape;50;p7"/>
          <p:cNvSpPr/>
          <p:nvPr>
            <p:ph idx="2" type="pic"/>
          </p:nvPr>
        </p:nvSpPr>
        <p:spPr>
          <a:xfrm rot="429021">
            <a:off x="8715166" y="1582670"/>
            <a:ext cx="2665962" cy="4175125"/>
          </a:xfrm>
          <a:prstGeom prst="rect">
            <a:avLst/>
          </a:prstGeom>
          <a:noFill/>
          <a:ln>
            <a:noFill/>
          </a:ln>
        </p:spPr>
        <p:txBody>
          <a:bodyPr anchorCtr="0" anchor="t" bIns="45700" lIns="45700" spcFirstLastPara="1" rIns="45700" wrap="square" tIns="45700">
            <a:noAutofit/>
          </a:bodyPr>
          <a:lstStyle>
            <a:lvl1pPr lvl="0" marR="0" rtl="0" algn="l">
              <a:lnSpc>
                <a:spcPct val="90000"/>
              </a:lnSpc>
              <a:spcBef>
                <a:spcPts val="1000"/>
              </a:spcBef>
              <a:spcAft>
                <a:spcPts val="0"/>
              </a:spcAft>
              <a:buClr>
                <a:srgbClr val="828282"/>
              </a:buClr>
              <a:buSzPts val="2000"/>
              <a:buFont typeface="Arial"/>
              <a:buNone/>
              <a:defRPr b="0" i="0" sz="2000" u="none" cap="none" strike="noStrike">
                <a:solidFill>
                  <a:srgbClr val="828282"/>
                </a:solidFill>
                <a:latin typeface="Open Sans Light"/>
                <a:ea typeface="Open Sans Light"/>
                <a:cs typeface="Open Sans Light"/>
                <a:sym typeface="Open Sans Light"/>
              </a:defRPr>
            </a:lvl1pPr>
            <a:lvl2pPr lvl="1"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2pPr>
            <a:lvl3pPr lvl="2"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3pPr>
            <a:lvl4pPr lvl="3"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4pPr>
            <a:lvl5pPr lvl="4"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5pPr>
            <a:lvl6pPr lvl="5"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6pPr>
            <a:lvl7pPr lvl="6"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7pPr>
            <a:lvl8pPr lvl="7"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8pPr>
            <a:lvl9pPr lvl="8"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9pPr>
          </a:lstStyle>
          <a:p/>
        </p:txBody>
      </p:sp>
      <p:sp>
        <p:nvSpPr>
          <p:cNvPr id="51" name="Google Shape;51;p7"/>
          <p:cNvSpPr txBox="1"/>
          <p:nvPr>
            <p:ph idx="1" type="body"/>
          </p:nvPr>
        </p:nvSpPr>
        <p:spPr>
          <a:xfrm>
            <a:off x="2676100" y="5367415"/>
            <a:ext cx="4413250" cy="369887"/>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1800"/>
              <a:buNone/>
              <a:defRPr sz="1800" cap="none">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52" name="Google Shape;52;p7"/>
          <p:cNvSpPr txBox="1"/>
          <p:nvPr>
            <p:ph idx="3" type="body"/>
          </p:nvPr>
        </p:nvSpPr>
        <p:spPr>
          <a:xfrm>
            <a:off x="2676525" y="2779713"/>
            <a:ext cx="5286375" cy="2216150"/>
          </a:xfrm>
          <a:prstGeom prst="rect">
            <a:avLst/>
          </a:prstGeom>
          <a:noFill/>
          <a:ln>
            <a:noFill/>
          </a:ln>
        </p:spPr>
        <p:txBody>
          <a:bodyPr anchorCtr="0" anchor="t" bIns="45700" lIns="45700" spcFirstLastPara="1" rIns="45700" wrap="square" tIns="45700">
            <a:noAutofit/>
          </a:bodyPr>
          <a:lstStyle>
            <a:lvl1pPr indent="-228600" lvl="0" marL="457200" algn="l">
              <a:lnSpc>
                <a:spcPct val="90000"/>
              </a:lnSpc>
              <a:spcBef>
                <a:spcPts val="1000"/>
              </a:spcBef>
              <a:spcAft>
                <a:spcPts val="0"/>
              </a:spcAft>
              <a:buClr>
                <a:srgbClr val="5D5D5D"/>
              </a:buClr>
              <a:buSzPts val="2400"/>
              <a:buNone/>
              <a:defRPr sz="2400">
                <a:solidFill>
                  <a:srgbClr val="5D5D5D"/>
                </a:solidFill>
              </a:defRPr>
            </a:lvl1pPr>
            <a:lvl2pPr indent="-381000" lvl="1" marL="914400" algn="l">
              <a:lnSpc>
                <a:spcPct val="90000"/>
              </a:lnSpc>
              <a:spcBef>
                <a:spcPts val="1000"/>
              </a:spcBef>
              <a:spcAft>
                <a:spcPts val="0"/>
              </a:spcAft>
              <a:buClr>
                <a:srgbClr val="828282"/>
              </a:buClr>
              <a:buSzPts val="2400"/>
              <a:buChar char="•"/>
              <a:defRPr sz="2400">
                <a:solidFill>
                  <a:srgbClr val="828282"/>
                </a:solidFill>
              </a:defRPr>
            </a:lvl2pPr>
            <a:lvl3pPr indent="-381000" lvl="2" marL="1371600" algn="l">
              <a:lnSpc>
                <a:spcPct val="90000"/>
              </a:lnSpc>
              <a:spcBef>
                <a:spcPts val="1000"/>
              </a:spcBef>
              <a:spcAft>
                <a:spcPts val="0"/>
              </a:spcAft>
              <a:buClr>
                <a:srgbClr val="828282"/>
              </a:buClr>
              <a:buSzPts val="2400"/>
              <a:buChar char="•"/>
              <a:defRPr sz="2400">
                <a:solidFill>
                  <a:srgbClr val="828282"/>
                </a:solidFill>
              </a:defRPr>
            </a:lvl3pPr>
            <a:lvl4pPr indent="-381000" lvl="3" marL="1828800" algn="l">
              <a:lnSpc>
                <a:spcPct val="90000"/>
              </a:lnSpc>
              <a:spcBef>
                <a:spcPts val="1000"/>
              </a:spcBef>
              <a:spcAft>
                <a:spcPts val="0"/>
              </a:spcAft>
              <a:buClr>
                <a:srgbClr val="828282"/>
              </a:buClr>
              <a:buSzPts val="2400"/>
              <a:buChar char="•"/>
              <a:defRPr sz="2400">
                <a:solidFill>
                  <a:srgbClr val="828282"/>
                </a:solidFill>
              </a:defRPr>
            </a:lvl4pPr>
            <a:lvl5pPr indent="-381000" lvl="4" marL="2286000" algn="l">
              <a:lnSpc>
                <a:spcPct val="90000"/>
              </a:lnSpc>
              <a:spcBef>
                <a:spcPts val="1000"/>
              </a:spcBef>
              <a:spcAft>
                <a:spcPts val="0"/>
              </a:spcAft>
              <a:buClr>
                <a:srgbClr val="828282"/>
              </a:buClr>
              <a:buSzPts val="2400"/>
              <a:buChar char="•"/>
              <a:defRPr sz="2400">
                <a:solidFill>
                  <a:srgbClr val="828282"/>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53" name="Google Shape;53;p7"/>
          <p:cNvSpPr txBox="1"/>
          <p:nvPr>
            <p:ph idx="4"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54" name="Google Shape;54;p7"/>
          <p:cNvSpPr txBox="1"/>
          <p:nvPr>
            <p:ph idx="12" type="sldNum"/>
          </p:nvPr>
        </p:nvSpPr>
        <p:spPr>
          <a:xfrm>
            <a:off x="2325685" y="6332948"/>
            <a:ext cx="350415" cy="33855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p:cSld name="Bulleted List">
    <p:spTree>
      <p:nvGrpSpPr>
        <p:cNvPr id="55" name="Shape 55"/>
        <p:cNvGrpSpPr/>
        <p:nvPr/>
      </p:nvGrpSpPr>
      <p:grpSpPr>
        <a:xfrm>
          <a:off x="0" y="0"/>
          <a:ext cx="0" cy="0"/>
          <a:chOff x="0" y="0"/>
          <a:chExt cx="0" cy="0"/>
        </a:xfrm>
      </p:grpSpPr>
      <p:pic>
        <p:nvPicPr>
          <p:cNvPr descr="Picture 6" id="56" name="Google Shape;56;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7" name="Google Shape;57;p8"/>
          <p:cNvSpPr/>
          <p:nvPr/>
        </p:nvSpPr>
        <p:spPr>
          <a:xfrm>
            <a:off x="1152395" y="0"/>
            <a:ext cx="11039605" cy="68580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 name="Google Shape;58;p8"/>
          <p:cNvSpPr txBox="1"/>
          <p:nvPr>
            <p:ph idx="12" type="sldNum"/>
          </p:nvPr>
        </p:nvSpPr>
        <p:spPr>
          <a:xfrm>
            <a:off x="2335568" y="6328495"/>
            <a:ext cx="350415" cy="33855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cxnSp>
        <p:nvCxnSpPr>
          <p:cNvPr id="59" name="Google Shape;59;p8"/>
          <p:cNvCxnSpPr/>
          <p:nvPr/>
        </p:nvCxnSpPr>
        <p:spPr>
          <a:xfrm>
            <a:off x="2384121" y="2001772"/>
            <a:ext cx="9177402" cy="0"/>
          </a:xfrm>
          <a:prstGeom prst="straightConnector1">
            <a:avLst/>
          </a:prstGeom>
          <a:noFill/>
          <a:ln cap="flat" cmpd="sng" w="12700">
            <a:solidFill>
              <a:srgbClr val="A5A5A5"/>
            </a:solidFill>
            <a:prstDash val="solid"/>
            <a:miter lim="800000"/>
            <a:headEnd len="sm" w="sm" type="none"/>
            <a:tailEnd len="sm" w="sm" type="none"/>
          </a:ln>
        </p:spPr>
      </p:cxnSp>
      <p:sp>
        <p:nvSpPr>
          <p:cNvPr id="60" name="Google Shape;60;p8"/>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61" name="Google Shape;61;p8"/>
          <p:cNvSpPr txBox="1"/>
          <p:nvPr>
            <p:ph idx="2" type="body"/>
          </p:nvPr>
        </p:nvSpPr>
        <p:spPr>
          <a:xfrm>
            <a:off x="2393950" y="2535238"/>
            <a:ext cx="6816725" cy="3067050"/>
          </a:xfrm>
          <a:prstGeom prst="rect">
            <a:avLst/>
          </a:prstGeom>
          <a:noFill/>
          <a:ln>
            <a:noFill/>
          </a:ln>
        </p:spPr>
        <p:txBody>
          <a:bodyPr anchorCtr="0" anchor="t" bIns="45700" lIns="45700" spcFirstLastPara="1" rIns="45700" wrap="square" tIns="45700">
            <a:normAutofit/>
          </a:bodyPr>
          <a:lstStyle>
            <a:lvl1pPr indent="-355600" lvl="0" marL="457200" algn="l">
              <a:lnSpc>
                <a:spcPct val="100000"/>
              </a:lnSpc>
              <a:spcBef>
                <a:spcPts val="0"/>
              </a:spcBef>
              <a:spcAft>
                <a:spcPts val="0"/>
              </a:spcAft>
              <a:buClr>
                <a:srgbClr val="5D5D5D"/>
              </a:buClr>
              <a:buSzPts val="2000"/>
              <a:buChar char="•"/>
              <a:defRPr>
                <a:solidFill>
                  <a:srgbClr val="5D5D5D"/>
                </a:solidFill>
              </a:defRPr>
            </a:lvl1pPr>
            <a:lvl2pPr indent="-342900" lvl="1" marL="914400" algn="l">
              <a:lnSpc>
                <a:spcPct val="90000"/>
              </a:lnSpc>
              <a:spcBef>
                <a:spcPts val="2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62" name="Google Shape;62;p8"/>
          <p:cNvSpPr txBox="1"/>
          <p:nvPr>
            <p:ph idx="3" type="body"/>
          </p:nvPr>
        </p:nvSpPr>
        <p:spPr>
          <a:xfrm>
            <a:off x="2708275" y="6342063"/>
            <a:ext cx="5768163" cy="276225"/>
          </a:xfrm>
          <a:prstGeom prst="rect">
            <a:avLst/>
          </a:prstGeom>
          <a:noFill/>
          <a:ln>
            <a:noFill/>
          </a:ln>
        </p:spPr>
        <p:txBody>
          <a:bodyPr anchorCtr="0" anchor="ctr" bIns="45700" lIns="45700" spcFirstLastPara="1" rIns="45700" wrap="square" tIns="45700">
            <a:normAutofit/>
          </a:bodyPr>
          <a:lstStyle>
            <a:lvl1pPr indent="-228600" lvl="0" marL="457200" algn="l">
              <a:lnSpc>
                <a:spcPct val="100000"/>
              </a:lnSpc>
              <a:spcBef>
                <a:spcPts val="0"/>
              </a:spcBef>
              <a:spcAft>
                <a:spcPts val="0"/>
              </a:spcAft>
              <a:buClr>
                <a:srgbClr val="7F7F7F"/>
              </a:buClr>
              <a:buSzPts val="1200"/>
              <a:buNone/>
              <a:defRPr i="1" sz="1200">
                <a:solidFill>
                  <a:srgbClr val="7F7F7F"/>
                </a:solidFill>
                <a:latin typeface="Calibri"/>
                <a:ea typeface="Calibri"/>
                <a:cs typeface="Calibri"/>
                <a:sym typeface="Calibri"/>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p:cSld name="Call-Out">
    <p:spTree>
      <p:nvGrpSpPr>
        <p:cNvPr id="63" name="Shape 63"/>
        <p:cNvGrpSpPr/>
        <p:nvPr/>
      </p:nvGrpSpPr>
      <p:grpSpPr>
        <a:xfrm>
          <a:off x="0" y="0"/>
          <a:ext cx="0" cy="0"/>
          <a:chOff x="0" y="0"/>
          <a:chExt cx="0" cy="0"/>
        </a:xfrm>
      </p:grpSpPr>
      <p:pic>
        <p:nvPicPr>
          <p:cNvPr descr="Picture 6" id="64" name="Google Shape;64;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5" name="Google Shape;65;p9"/>
          <p:cNvSpPr/>
          <p:nvPr/>
        </p:nvSpPr>
        <p:spPr>
          <a:xfrm>
            <a:off x="1152395" y="0"/>
            <a:ext cx="11039605" cy="68580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66" name="Google Shape;66;p9"/>
          <p:cNvCxnSpPr/>
          <p:nvPr/>
        </p:nvCxnSpPr>
        <p:spPr>
          <a:xfrm>
            <a:off x="2384121" y="2001772"/>
            <a:ext cx="9177402" cy="0"/>
          </a:xfrm>
          <a:prstGeom prst="straightConnector1">
            <a:avLst/>
          </a:prstGeom>
          <a:noFill/>
          <a:ln cap="flat" cmpd="sng" w="12700">
            <a:solidFill>
              <a:srgbClr val="A5A5A5"/>
            </a:solidFill>
            <a:prstDash val="solid"/>
            <a:miter lim="800000"/>
            <a:headEnd len="sm" w="sm" type="none"/>
            <a:tailEnd len="sm" w="sm" type="none"/>
          </a:ln>
        </p:spPr>
      </p:cxnSp>
      <p:cxnSp>
        <p:nvCxnSpPr>
          <p:cNvPr id="67" name="Google Shape;67;p9"/>
          <p:cNvCxnSpPr/>
          <p:nvPr/>
        </p:nvCxnSpPr>
        <p:spPr>
          <a:xfrm>
            <a:off x="2382685" y="3389704"/>
            <a:ext cx="9202993" cy="0"/>
          </a:xfrm>
          <a:prstGeom prst="straightConnector1">
            <a:avLst/>
          </a:prstGeom>
          <a:noFill/>
          <a:ln cap="flat" cmpd="sng" w="19050">
            <a:solidFill>
              <a:srgbClr val="7F7F7F">
                <a:alpha val="20000"/>
              </a:srgbClr>
            </a:solidFill>
            <a:prstDash val="solid"/>
            <a:miter lim="8000"/>
            <a:headEnd len="sm" w="sm" type="none"/>
            <a:tailEnd len="sm" w="sm" type="none"/>
          </a:ln>
        </p:spPr>
      </p:cxnSp>
      <p:cxnSp>
        <p:nvCxnSpPr>
          <p:cNvPr id="68" name="Google Shape;68;p9"/>
          <p:cNvCxnSpPr/>
          <p:nvPr/>
        </p:nvCxnSpPr>
        <p:spPr>
          <a:xfrm>
            <a:off x="2382685" y="4675735"/>
            <a:ext cx="9202993" cy="0"/>
          </a:xfrm>
          <a:prstGeom prst="straightConnector1">
            <a:avLst/>
          </a:prstGeom>
          <a:noFill/>
          <a:ln cap="flat" cmpd="sng" w="19050">
            <a:solidFill>
              <a:srgbClr val="7F7F7F">
                <a:alpha val="20000"/>
              </a:srgbClr>
            </a:solidFill>
            <a:prstDash val="solid"/>
            <a:miter lim="8000"/>
            <a:headEnd len="sm" w="sm" type="none"/>
            <a:tailEnd len="sm" w="sm" type="none"/>
          </a:ln>
        </p:spPr>
      </p:cxnSp>
      <p:cxnSp>
        <p:nvCxnSpPr>
          <p:cNvPr id="69" name="Google Shape;69;p9"/>
          <p:cNvCxnSpPr/>
          <p:nvPr/>
        </p:nvCxnSpPr>
        <p:spPr>
          <a:xfrm>
            <a:off x="2382685" y="6017521"/>
            <a:ext cx="9202993" cy="0"/>
          </a:xfrm>
          <a:prstGeom prst="straightConnector1">
            <a:avLst/>
          </a:prstGeom>
          <a:noFill/>
          <a:ln cap="flat" cmpd="sng" w="19050">
            <a:solidFill>
              <a:srgbClr val="7F7F7F">
                <a:alpha val="20000"/>
              </a:srgbClr>
            </a:solidFill>
            <a:prstDash val="solid"/>
            <a:miter lim="8000"/>
            <a:headEnd len="sm" w="sm" type="none"/>
            <a:tailEnd len="sm" w="sm" type="none"/>
          </a:ln>
        </p:spPr>
      </p:cxnSp>
      <p:sp>
        <p:nvSpPr>
          <p:cNvPr id="70" name="Google Shape;70;p9"/>
          <p:cNvSpPr txBox="1"/>
          <p:nvPr>
            <p:ph idx="1" type="body"/>
          </p:nvPr>
        </p:nvSpPr>
        <p:spPr>
          <a:xfrm>
            <a:off x="2384425" y="1157288"/>
            <a:ext cx="5883275" cy="64611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1" name="Google Shape;71;p9"/>
          <p:cNvSpPr txBox="1"/>
          <p:nvPr>
            <p:ph idx="2" type="body"/>
          </p:nvPr>
        </p:nvSpPr>
        <p:spPr>
          <a:xfrm>
            <a:off x="2457450" y="2378670"/>
            <a:ext cx="1503363" cy="923330"/>
          </a:xfrm>
          <a:prstGeom prst="rect">
            <a:avLst/>
          </a:prstGeom>
          <a:noFill/>
          <a:ln>
            <a:noFill/>
          </a:ln>
        </p:spPr>
        <p:txBody>
          <a:bodyPr anchorCtr="0" anchor="b" bIns="45700" lIns="45700" spcFirstLastPara="1" rIns="45700" wrap="square" tIns="45700">
            <a:spAutoFit/>
          </a:bodyPr>
          <a:lstStyle>
            <a:lvl1pPr indent="-228600" lvl="0" marL="457200" algn="r">
              <a:lnSpc>
                <a:spcPct val="100000"/>
              </a:lnSpc>
              <a:spcBef>
                <a:spcPts val="0"/>
              </a:spcBef>
              <a:spcAft>
                <a:spcPts val="0"/>
              </a:spcAft>
              <a:buClr>
                <a:schemeClr val="accent1"/>
              </a:buClr>
              <a:buSzPts val="5400"/>
              <a:buNone/>
              <a:defRPr sz="5400">
                <a:solidFill>
                  <a:schemeClr val="accent1"/>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2" name="Google Shape;72;p9"/>
          <p:cNvSpPr txBox="1"/>
          <p:nvPr>
            <p:ph idx="3" type="body"/>
          </p:nvPr>
        </p:nvSpPr>
        <p:spPr>
          <a:xfrm>
            <a:off x="4302125" y="2448025"/>
            <a:ext cx="6832600" cy="554037"/>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1800"/>
              <a:buNone/>
              <a:defRPr sz="18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3" name="Google Shape;73;p9"/>
          <p:cNvSpPr txBox="1"/>
          <p:nvPr>
            <p:ph idx="4" type="body"/>
          </p:nvPr>
        </p:nvSpPr>
        <p:spPr>
          <a:xfrm>
            <a:off x="2457450" y="3601170"/>
            <a:ext cx="1503363" cy="923330"/>
          </a:xfrm>
          <a:prstGeom prst="rect">
            <a:avLst/>
          </a:prstGeom>
          <a:noFill/>
          <a:ln>
            <a:noFill/>
          </a:ln>
        </p:spPr>
        <p:txBody>
          <a:bodyPr anchorCtr="0" anchor="b" bIns="45700" lIns="45700" spcFirstLastPara="1" rIns="45700" wrap="square" tIns="45700">
            <a:spAutoFit/>
          </a:bodyPr>
          <a:lstStyle>
            <a:lvl1pPr indent="-228600" lvl="0" marL="457200" algn="r">
              <a:lnSpc>
                <a:spcPct val="100000"/>
              </a:lnSpc>
              <a:spcBef>
                <a:spcPts val="0"/>
              </a:spcBef>
              <a:spcAft>
                <a:spcPts val="0"/>
              </a:spcAft>
              <a:buClr>
                <a:schemeClr val="accent1"/>
              </a:buClr>
              <a:buSzPts val="5400"/>
              <a:buNone/>
              <a:defRPr sz="5400">
                <a:solidFill>
                  <a:schemeClr val="accent1"/>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4" name="Google Shape;74;p9"/>
          <p:cNvSpPr txBox="1"/>
          <p:nvPr>
            <p:ph idx="5" type="body"/>
          </p:nvPr>
        </p:nvSpPr>
        <p:spPr>
          <a:xfrm>
            <a:off x="4302125" y="3670525"/>
            <a:ext cx="6832600" cy="554037"/>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1800"/>
              <a:buNone/>
              <a:defRPr sz="18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5" name="Google Shape;75;p9"/>
          <p:cNvSpPr txBox="1"/>
          <p:nvPr>
            <p:ph idx="6" type="body"/>
          </p:nvPr>
        </p:nvSpPr>
        <p:spPr>
          <a:xfrm>
            <a:off x="2457450" y="4884025"/>
            <a:ext cx="1503363" cy="923330"/>
          </a:xfrm>
          <a:prstGeom prst="rect">
            <a:avLst/>
          </a:prstGeom>
          <a:noFill/>
          <a:ln>
            <a:noFill/>
          </a:ln>
        </p:spPr>
        <p:txBody>
          <a:bodyPr anchorCtr="0" anchor="b" bIns="45700" lIns="45700" spcFirstLastPara="1" rIns="45700" wrap="square" tIns="45700">
            <a:spAutoFit/>
          </a:bodyPr>
          <a:lstStyle>
            <a:lvl1pPr indent="-228600" lvl="0" marL="457200" algn="r">
              <a:lnSpc>
                <a:spcPct val="100000"/>
              </a:lnSpc>
              <a:spcBef>
                <a:spcPts val="0"/>
              </a:spcBef>
              <a:spcAft>
                <a:spcPts val="0"/>
              </a:spcAft>
              <a:buClr>
                <a:schemeClr val="accent1"/>
              </a:buClr>
              <a:buSzPts val="5400"/>
              <a:buNone/>
              <a:defRPr sz="5400">
                <a:solidFill>
                  <a:schemeClr val="accent1"/>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6" name="Google Shape;76;p9"/>
          <p:cNvSpPr txBox="1"/>
          <p:nvPr>
            <p:ph idx="7" type="body"/>
          </p:nvPr>
        </p:nvSpPr>
        <p:spPr>
          <a:xfrm>
            <a:off x="4302125" y="4953380"/>
            <a:ext cx="6832600" cy="554037"/>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1800"/>
              <a:buNone/>
              <a:defRPr sz="18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7" name="Google Shape;77;p9"/>
          <p:cNvSpPr txBox="1"/>
          <p:nvPr>
            <p:ph idx="12" type="sldNum"/>
          </p:nvPr>
        </p:nvSpPr>
        <p:spPr>
          <a:xfrm>
            <a:off x="2341697" y="6316472"/>
            <a:ext cx="350415" cy="33855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spTree>
      <p:nvGrpSpPr>
        <p:cNvPr id="78" name="Shape 78"/>
        <p:cNvGrpSpPr/>
        <p:nvPr/>
      </p:nvGrpSpPr>
      <p:grpSpPr>
        <a:xfrm>
          <a:off x="0" y="0"/>
          <a:ext cx="0" cy="0"/>
          <a:chOff x="0" y="0"/>
          <a:chExt cx="0" cy="0"/>
        </a:xfrm>
      </p:grpSpPr>
      <p:pic>
        <p:nvPicPr>
          <p:cNvPr descr="Picture 6" id="79" name="Google Shape;79;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0" name="Google Shape;80;p10"/>
          <p:cNvSpPr/>
          <p:nvPr/>
        </p:nvSpPr>
        <p:spPr>
          <a:xfrm>
            <a:off x="1152395" y="0"/>
            <a:ext cx="11039605" cy="6858000"/>
          </a:xfrm>
          <a:prstGeom prst="rect">
            <a:avLst/>
          </a:prstGeom>
          <a:solidFill>
            <a:schemeClr val="lt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1" name="Google Shape;81;p10"/>
          <p:cNvSpPr txBox="1"/>
          <p:nvPr>
            <p:ph idx="12" type="sldNum"/>
          </p:nvPr>
        </p:nvSpPr>
        <p:spPr>
          <a:xfrm>
            <a:off x="2308225" y="6320927"/>
            <a:ext cx="350415" cy="33855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1pPr>
            <a:lvl2pPr indent="0" lvl="1"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2pPr>
            <a:lvl3pPr indent="0" lvl="2"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3pPr>
            <a:lvl4pPr indent="0" lvl="3"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4pPr>
            <a:lvl5pPr indent="0" lvl="4"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5pPr>
            <a:lvl6pPr indent="0" lvl="5"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6pPr>
            <a:lvl7pPr indent="0" lvl="6"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7pPr>
            <a:lvl8pPr indent="0" lvl="7"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8pPr>
            <a:lvl9pPr indent="0" lvl="8" marL="0" algn="r">
              <a:lnSpc>
                <a:spcPct val="100000"/>
              </a:lnSpc>
              <a:spcBef>
                <a:spcPts val="0"/>
              </a:spcBef>
              <a:spcAft>
                <a:spcPts val="0"/>
              </a:spcAft>
              <a:buClr>
                <a:srgbClr val="828282"/>
              </a:buClr>
              <a:buSzPts val="1600"/>
              <a:buFont typeface="Open Sans"/>
              <a:buNone/>
              <a:defRPr b="0" i="0" sz="1600" u="none" cap="none" strike="noStrike">
                <a:solidFill>
                  <a:srgbClr val="82828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10"/>
          <p:cNvSpPr/>
          <p:nvPr>
            <p:ph idx="2" type="chart"/>
          </p:nvPr>
        </p:nvSpPr>
        <p:spPr>
          <a:xfrm>
            <a:off x="2308225" y="2682875"/>
            <a:ext cx="7102475" cy="3189288"/>
          </a:xfrm>
          <a:prstGeom prst="rect">
            <a:avLst/>
          </a:prstGeom>
          <a:noFill/>
          <a:ln>
            <a:noFill/>
          </a:ln>
        </p:spPr>
        <p:txBody>
          <a:bodyPr anchorCtr="0" anchor="t" bIns="45700" lIns="45700" spcFirstLastPara="1" rIns="45700" wrap="square" tIns="45700">
            <a:noAutofit/>
          </a:bodyPr>
          <a:lstStyle>
            <a:lvl1pPr lvl="0" marR="0" rtl="0" algn="l">
              <a:lnSpc>
                <a:spcPct val="90000"/>
              </a:lnSpc>
              <a:spcBef>
                <a:spcPts val="1000"/>
              </a:spcBef>
              <a:spcAft>
                <a:spcPts val="0"/>
              </a:spcAft>
              <a:buClr>
                <a:srgbClr val="5D5D5D"/>
              </a:buClr>
              <a:buSzPts val="2000"/>
              <a:buFont typeface="Arial"/>
              <a:buNone/>
              <a:defRPr b="0" i="0" sz="2000" u="none" cap="none" strike="noStrike">
                <a:solidFill>
                  <a:srgbClr val="5D5D5D"/>
                </a:solidFill>
                <a:latin typeface="Open Sans Light"/>
                <a:ea typeface="Open Sans Light"/>
                <a:cs typeface="Open Sans Light"/>
                <a:sym typeface="Open Sans Light"/>
              </a:defRPr>
            </a:lvl1pPr>
            <a:lvl2pPr lvl="1"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2pPr>
            <a:lvl3pPr lvl="2"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3pPr>
            <a:lvl4pPr lvl="3"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4pPr>
            <a:lvl5pPr lvl="4"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5pPr>
            <a:lvl6pPr lvl="5"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6pPr>
            <a:lvl7pPr lvl="6"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7pPr>
            <a:lvl8pPr lvl="7"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8pPr>
            <a:lvl9pPr lvl="8"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9pPr>
          </a:lstStyle>
          <a:p/>
        </p:txBody>
      </p:sp>
      <p:cxnSp>
        <p:nvCxnSpPr>
          <p:cNvPr id="83" name="Google Shape;83;p10"/>
          <p:cNvCxnSpPr/>
          <p:nvPr/>
        </p:nvCxnSpPr>
        <p:spPr>
          <a:xfrm>
            <a:off x="2384121" y="1615723"/>
            <a:ext cx="9177402" cy="0"/>
          </a:xfrm>
          <a:prstGeom prst="straightConnector1">
            <a:avLst/>
          </a:prstGeom>
          <a:noFill/>
          <a:ln cap="flat" cmpd="sng" w="12700">
            <a:solidFill>
              <a:srgbClr val="A5A5A5"/>
            </a:solidFill>
            <a:prstDash val="solid"/>
            <a:miter lim="800000"/>
            <a:headEnd len="sm" w="sm" type="none"/>
            <a:tailEnd len="sm" w="sm" type="none"/>
          </a:ln>
        </p:spPr>
      </p:cxnSp>
      <p:pic>
        <p:nvPicPr>
          <p:cNvPr id="84" name="Google Shape;84;p10"/>
          <p:cNvPicPr preferRelativeResize="0"/>
          <p:nvPr/>
        </p:nvPicPr>
        <p:blipFill rotWithShape="1">
          <a:blip r:embed="rId3">
            <a:alphaModFix/>
          </a:blip>
          <a:srcRect b="0" l="0" r="0" t="0"/>
          <a:stretch/>
        </p:blipFill>
        <p:spPr>
          <a:xfrm>
            <a:off x="3704639" y="2683253"/>
            <a:ext cx="4782721" cy="3188480"/>
          </a:xfrm>
          <a:prstGeom prst="rect">
            <a:avLst/>
          </a:prstGeom>
          <a:noFill/>
          <a:ln>
            <a:noFill/>
          </a:ln>
        </p:spPr>
      </p:pic>
      <p:sp>
        <p:nvSpPr>
          <p:cNvPr id="85" name="Google Shape;85;p10"/>
          <p:cNvSpPr txBox="1"/>
          <p:nvPr>
            <p:ph idx="1" type="body"/>
          </p:nvPr>
        </p:nvSpPr>
        <p:spPr>
          <a:xfrm>
            <a:off x="2384425" y="823913"/>
            <a:ext cx="5883275" cy="646112"/>
          </a:xfrm>
          <a:prstGeom prst="rect">
            <a:avLst/>
          </a:prstGeom>
          <a:noFill/>
          <a:ln>
            <a:noFill/>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5D5D5D"/>
              </a:buClr>
              <a:buSzPts val="3600"/>
              <a:buNone/>
              <a:defRPr sz="3600">
                <a:solidFill>
                  <a:srgbClr val="5D5D5D"/>
                </a:solidFill>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86" name="Google Shape;86;p10"/>
          <p:cNvSpPr txBox="1"/>
          <p:nvPr>
            <p:ph idx="3" type="body"/>
          </p:nvPr>
        </p:nvSpPr>
        <p:spPr>
          <a:xfrm>
            <a:off x="2308225" y="2179638"/>
            <a:ext cx="6676559" cy="3683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5D5D5D"/>
              </a:buClr>
              <a:buSzPts val="1800"/>
              <a:buNone/>
              <a:defRPr b="1" sz="1800">
                <a:solidFill>
                  <a:srgbClr val="5D5D5D"/>
                </a:solidFill>
                <a:latin typeface="Open Sans"/>
                <a:ea typeface="Open Sans"/>
                <a:cs typeface="Open Sans"/>
                <a:sym typeface="Open Sans"/>
              </a:defRPr>
            </a:lvl1pPr>
            <a:lvl2pPr indent="-342900" lvl="1" marL="914400" algn="l">
              <a:lnSpc>
                <a:spcPct val="90000"/>
              </a:lnSpc>
              <a:spcBef>
                <a:spcPts val="1000"/>
              </a:spcBef>
              <a:spcAft>
                <a:spcPts val="0"/>
              </a:spcAft>
              <a:buClr>
                <a:srgbClr val="5D5D5D"/>
              </a:buClr>
              <a:buSzPts val="1800"/>
              <a:buChar char="•"/>
              <a:defRPr/>
            </a:lvl2pPr>
            <a:lvl3pPr indent="-342900" lvl="2" marL="1371600" algn="l">
              <a:lnSpc>
                <a:spcPct val="90000"/>
              </a:lnSpc>
              <a:spcBef>
                <a:spcPts val="1000"/>
              </a:spcBef>
              <a:spcAft>
                <a:spcPts val="0"/>
              </a:spcAft>
              <a:buClr>
                <a:srgbClr val="5D5D5D"/>
              </a:buClr>
              <a:buSzPts val="1800"/>
              <a:buChar char="•"/>
              <a:defRPr/>
            </a:lvl3pPr>
            <a:lvl4pPr indent="-342900" lvl="3" marL="1828800" algn="l">
              <a:lnSpc>
                <a:spcPct val="90000"/>
              </a:lnSpc>
              <a:spcBef>
                <a:spcPts val="1000"/>
              </a:spcBef>
              <a:spcAft>
                <a:spcPts val="0"/>
              </a:spcAft>
              <a:buClr>
                <a:srgbClr val="5D5D5D"/>
              </a:buClr>
              <a:buSzPts val="1800"/>
              <a:buChar char="•"/>
              <a:defRPr/>
            </a:lvl4pPr>
            <a:lvl5pPr indent="-342900" lvl="4" marL="2286000" algn="l">
              <a:lnSpc>
                <a:spcPct val="90000"/>
              </a:lnSpc>
              <a:spcBef>
                <a:spcPts val="1000"/>
              </a:spcBef>
              <a:spcAft>
                <a:spcPts val="0"/>
              </a:spcAft>
              <a:buClr>
                <a:srgbClr val="5D5D5D"/>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45700" spcFirstLastPara="1" rIns="45700" wrap="square" tIns="45700">
            <a:normAutofit/>
          </a:bodyPr>
          <a:lstStyle>
            <a:lvl1pPr lvl="0" marR="0" rtl="0" algn="l">
              <a:lnSpc>
                <a:spcPct val="90000"/>
              </a:lnSpc>
              <a:spcBef>
                <a:spcPts val="0"/>
              </a:spcBef>
              <a:spcAft>
                <a:spcPts val="0"/>
              </a:spcAft>
              <a:buClr>
                <a:srgbClr val="5D5D5D"/>
              </a:buClr>
              <a:buSzPts val="3600"/>
              <a:buFont typeface="Open Sans Light"/>
              <a:buNone/>
              <a:defRPr b="0" i="0" sz="3600" u="none" cap="none" strike="noStrike">
                <a:solidFill>
                  <a:srgbClr val="5D5D5D"/>
                </a:solidFill>
                <a:latin typeface="Open Sans Light"/>
                <a:ea typeface="Open Sans Light"/>
                <a:cs typeface="Open Sans Light"/>
                <a:sym typeface="Open Sans Light"/>
              </a:defRPr>
            </a:lvl1pPr>
            <a:lvl2pPr lvl="1"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45700" spcFirstLastPara="1" rIns="45700" wrap="square" tIns="45700">
            <a:normAutofit/>
          </a:bodyPr>
          <a:lstStyle>
            <a:lvl1pPr indent="-355600" lvl="0" marL="457200"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1pPr>
            <a:lvl2pPr indent="-355600" lvl="1" marL="914400"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2pPr>
            <a:lvl3pPr indent="-355600" lvl="2" marL="1371600"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3pPr>
            <a:lvl4pPr indent="-355600" lvl="3" marL="1828800"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4pPr>
            <a:lvl5pPr indent="-355600" lvl="4" marL="2286000" marR="0" rtl="0" algn="l">
              <a:lnSpc>
                <a:spcPct val="90000"/>
              </a:lnSpc>
              <a:spcBef>
                <a:spcPts val="1000"/>
              </a:spcBef>
              <a:spcAft>
                <a:spcPts val="0"/>
              </a:spcAft>
              <a:buClr>
                <a:srgbClr val="5D5D5D"/>
              </a:buClr>
              <a:buSzPts val="2000"/>
              <a:buFont typeface="Arial"/>
              <a:buChar char="•"/>
              <a:defRPr b="0" i="0" sz="2000" u="none" cap="none" strike="noStrike">
                <a:solidFill>
                  <a:srgbClr val="5D5D5D"/>
                </a:solidFill>
                <a:latin typeface="Open Sans Light"/>
                <a:ea typeface="Open Sans Light"/>
                <a:cs typeface="Open Sans Light"/>
                <a:sym typeface="Open Sans Light"/>
              </a:defRPr>
            </a:lvl5pPr>
            <a:lvl6pPr indent="-406400" lvl="5" marL="2743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6pPr>
            <a:lvl7pPr indent="-406400" lvl="6" marL="3200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7pPr>
            <a:lvl8pPr indent="-406400" lvl="7" marL="3657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8pPr>
            <a:lvl9pPr indent="-406400" lvl="8" marL="4114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Open Sans ExtraBold"/>
                <a:ea typeface="Open Sans ExtraBold"/>
                <a:cs typeface="Open Sans ExtraBold"/>
                <a:sym typeface="Open Sans ExtraBold"/>
              </a:defRPr>
            </a:lvl9pPr>
          </a:lstStyle>
          <a:p/>
        </p:txBody>
      </p:sp>
      <p:sp>
        <p:nvSpPr>
          <p:cNvPr id="8" name="Google Shape;8;p1"/>
          <p:cNvSpPr txBox="1"/>
          <p:nvPr>
            <p:ph idx="12" type="sldNum"/>
          </p:nvPr>
        </p:nvSpPr>
        <p:spPr>
          <a:xfrm>
            <a:off x="11073918" y="6400413"/>
            <a:ext cx="279883" cy="276999"/>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888888"/>
              </a:buClr>
              <a:buSzPts val="1200"/>
              <a:buFont typeface="Open Sans Light"/>
              <a:buNone/>
              <a:defRPr b="0" i="0" sz="1200" u="none" cap="none" strike="noStrike">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comments" Target="../comments/commen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4.jpg"/><Relationship Id="rId6"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txBox="1"/>
          <p:nvPr>
            <p:ph idx="1" type="body"/>
          </p:nvPr>
        </p:nvSpPr>
        <p:spPr>
          <a:xfrm>
            <a:off x="5732463" y="2284413"/>
            <a:ext cx="5730875" cy="120015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5D5D5D"/>
              </a:buClr>
              <a:buSzPts val="3600"/>
              <a:buNone/>
            </a:pPr>
            <a:r>
              <a:rPr lang="en-US"/>
              <a:t>NPD Client Final Report</a:t>
            </a:r>
            <a:endParaRPr/>
          </a:p>
        </p:txBody>
      </p:sp>
      <p:sp>
        <p:nvSpPr>
          <p:cNvPr id="114" name="Google Shape;114;p15"/>
          <p:cNvSpPr txBox="1"/>
          <p:nvPr>
            <p:ph idx="2" type="body"/>
          </p:nvPr>
        </p:nvSpPr>
        <p:spPr>
          <a:xfrm>
            <a:off x="5788025" y="4026802"/>
            <a:ext cx="3270250" cy="338137"/>
          </a:xfrm>
          <a:prstGeom prst="rect">
            <a:avLst/>
          </a:prstGeom>
          <a:noFill/>
          <a:ln>
            <a:noFill/>
          </a:ln>
        </p:spPr>
        <p:txBody>
          <a:bodyPr anchorCtr="0" anchor="ctr" bIns="45700" lIns="45700" spcFirstLastPara="1" rIns="45700" wrap="square" tIns="45700">
            <a:normAutofit fontScale="55000" lnSpcReduction="20000"/>
          </a:bodyPr>
          <a:lstStyle/>
          <a:p>
            <a:pPr indent="0" lvl="0" marL="0" rtl="0" algn="l">
              <a:spcBef>
                <a:spcPts val="0"/>
              </a:spcBef>
              <a:spcAft>
                <a:spcPts val="0"/>
              </a:spcAft>
              <a:buClr>
                <a:srgbClr val="5D5D5D"/>
              </a:buClr>
              <a:buSzPct val="40000"/>
              <a:buNone/>
            </a:pPr>
            <a:r>
              <a:rPr lang="en-US" sz="4000"/>
              <a:t>May 12, 2021</a:t>
            </a:r>
            <a:endParaRPr sz="4000"/>
          </a:p>
        </p:txBody>
      </p:sp>
      <p:sp>
        <p:nvSpPr>
          <p:cNvPr id="115" name="Google Shape;115;p15"/>
          <p:cNvSpPr txBox="1"/>
          <p:nvPr>
            <p:ph idx="3" type="body"/>
          </p:nvPr>
        </p:nvSpPr>
        <p:spPr>
          <a:xfrm>
            <a:off x="5788025" y="4462450"/>
            <a:ext cx="5157000" cy="1056000"/>
          </a:xfrm>
          <a:prstGeom prst="rect">
            <a:avLst/>
          </a:prstGeom>
          <a:noFill/>
          <a:ln>
            <a:noFill/>
          </a:ln>
        </p:spPr>
        <p:txBody>
          <a:bodyPr anchorCtr="0" anchor="t" bIns="45700" lIns="45700" spcFirstLastPara="1" rIns="45700" wrap="square" tIns="45700">
            <a:noAutofit/>
          </a:bodyPr>
          <a:lstStyle/>
          <a:p>
            <a:pPr indent="0" lvl="0" marL="0" rtl="0" algn="l">
              <a:spcBef>
                <a:spcPts val="0"/>
              </a:spcBef>
              <a:spcAft>
                <a:spcPts val="0"/>
              </a:spcAft>
              <a:buClr>
                <a:srgbClr val="5D5D5D"/>
              </a:buClr>
              <a:buSzPts val="1800"/>
              <a:buNone/>
            </a:pPr>
            <a:r>
              <a:rPr lang="en-US"/>
              <a:t>Ning Gao, Pragya Jain, </a:t>
            </a:r>
            <a:r>
              <a:rPr lang="en-US"/>
              <a:t>Frank Kovacs, Wonil Lee</a:t>
            </a:r>
            <a:endParaRPr/>
          </a:p>
          <a:p>
            <a:pPr indent="0" lvl="0" marL="0" rtl="0" algn="l">
              <a:spcBef>
                <a:spcPts val="0"/>
              </a:spcBef>
              <a:spcAft>
                <a:spcPts val="0"/>
              </a:spcAft>
              <a:buClr>
                <a:srgbClr val="5D5D5D"/>
              </a:buClr>
              <a:buSzPts val="1800"/>
              <a:buNone/>
            </a:pPr>
            <a:r>
              <a:t/>
            </a:r>
            <a:endParaRPr/>
          </a:p>
          <a:p>
            <a:pPr indent="0" lvl="0" marL="0" rtl="0" algn="l">
              <a:spcBef>
                <a:spcPts val="0"/>
              </a:spcBef>
              <a:spcAft>
                <a:spcPts val="0"/>
              </a:spcAft>
              <a:buClr>
                <a:srgbClr val="5D5D5D"/>
              </a:buClr>
              <a:buSzPts val="1800"/>
              <a:buNone/>
            </a:pPr>
            <a:r>
              <a:rPr lang="en-US"/>
              <a:t>Project Advisor: Valerie Ventura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193" name="Google Shape;193;p24"/>
          <p:cNvSpPr txBox="1"/>
          <p:nvPr>
            <p:ph idx="1" type="body"/>
          </p:nvPr>
        </p:nvSpPr>
        <p:spPr>
          <a:xfrm>
            <a:off x="2384425" y="1157300"/>
            <a:ext cx="9165000" cy="646200"/>
          </a:xfrm>
          <a:prstGeom prst="rect">
            <a:avLst/>
          </a:prstGeom>
        </p:spPr>
        <p:txBody>
          <a:bodyPr anchorCtr="0" anchor="ctr" bIns="45700" lIns="45700" spcFirstLastPara="1" rIns="45700" wrap="square" tIns="45700">
            <a:noAutofit/>
          </a:bodyPr>
          <a:lstStyle/>
          <a:p>
            <a:pPr indent="0" lvl="0" marL="0" rtl="0" algn="l">
              <a:spcBef>
                <a:spcPts val="1000"/>
              </a:spcBef>
              <a:spcAft>
                <a:spcPts val="0"/>
              </a:spcAft>
              <a:buNone/>
            </a:pPr>
            <a:r>
              <a:rPr lang="en-US" sz="2500"/>
              <a:t>The </a:t>
            </a:r>
            <a:r>
              <a:rPr b="1" lang="en-US" sz="2500">
                <a:solidFill>
                  <a:srgbClr val="08D6C5"/>
                </a:solidFill>
                <a:latin typeface="Open Sans"/>
                <a:ea typeface="Open Sans"/>
                <a:cs typeface="Open Sans"/>
                <a:sym typeface="Open Sans"/>
              </a:rPr>
              <a:t>I</a:t>
            </a:r>
            <a:r>
              <a:rPr b="1" lang="en-US" sz="2500">
                <a:solidFill>
                  <a:srgbClr val="08D6C5"/>
                </a:solidFill>
                <a:latin typeface="Open Sans"/>
                <a:ea typeface="Open Sans"/>
                <a:cs typeface="Open Sans"/>
                <a:sym typeface="Open Sans"/>
              </a:rPr>
              <a:t>tems_Total</a:t>
            </a:r>
            <a:r>
              <a:rPr lang="en-US" sz="2500"/>
              <a:t> and </a:t>
            </a:r>
            <a:r>
              <a:rPr b="1" lang="en-US" sz="2500">
                <a:solidFill>
                  <a:srgbClr val="FF0000"/>
                </a:solidFill>
                <a:latin typeface="Open Sans"/>
                <a:ea typeface="Open Sans"/>
                <a:cs typeface="Open Sans"/>
                <a:sym typeface="Open Sans"/>
              </a:rPr>
              <a:t>Sum_items_distinct</a:t>
            </a:r>
            <a:r>
              <a:rPr lang="en-US" sz="2500"/>
              <a:t> time series are</a:t>
            </a:r>
            <a:endParaRPr sz="2500"/>
          </a:p>
          <a:p>
            <a:pPr indent="0" lvl="0" marL="0" rtl="0" algn="l">
              <a:spcBef>
                <a:spcPts val="1000"/>
              </a:spcBef>
              <a:spcAft>
                <a:spcPts val="0"/>
              </a:spcAft>
              <a:buNone/>
            </a:pPr>
            <a:r>
              <a:rPr lang="en-US" sz="2500"/>
              <a:t>highly correlated (r = 0.999)</a:t>
            </a:r>
            <a:endParaRPr sz="2500"/>
          </a:p>
        </p:txBody>
      </p:sp>
      <p:cxnSp>
        <p:nvCxnSpPr>
          <p:cNvPr id="194" name="Google Shape;194;p24"/>
          <p:cNvCxnSpPr/>
          <p:nvPr/>
        </p:nvCxnSpPr>
        <p:spPr>
          <a:xfrm>
            <a:off x="10463525" y="386375"/>
            <a:ext cx="1389300" cy="0"/>
          </a:xfrm>
          <a:prstGeom prst="straightConnector1">
            <a:avLst/>
          </a:prstGeom>
          <a:noFill/>
          <a:ln cap="flat" cmpd="sng" w="9525">
            <a:solidFill>
              <a:srgbClr val="000000"/>
            </a:solidFill>
            <a:prstDash val="solid"/>
            <a:round/>
            <a:headEnd len="med" w="med" type="none"/>
            <a:tailEnd len="med" w="med" type="none"/>
          </a:ln>
        </p:spPr>
      </p:cxnSp>
      <p:cxnSp>
        <p:nvCxnSpPr>
          <p:cNvPr id="195" name="Google Shape;195;p24"/>
          <p:cNvCxnSpPr/>
          <p:nvPr/>
        </p:nvCxnSpPr>
        <p:spPr>
          <a:xfrm>
            <a:off x="10463525" y="804250"/>
            <a:ext cx="1389300" cy="0"/>
          </a:xfrm>
          <a:prstGeom prst="straightConnector1">
            <a:avLst/>
          </a:prstGeom>
          <a:noFill/>
          <a:ln cap="flat" cmpd="sng" w="9525">
            <a:solidFill>
              <a:srgbClr val="000000"/>
            </a:solidFill>
            <a:prstDash val="solid"/>
            <a:round/>
            <a:headEnd len="med" w="med" type="none"/>
            <a:tailEnd len="med" w="med" type="none"/>
          </a:ln>
        </p:spPr>
      </p:cxnSp>
      <p:sp>
        <p:nvSpPr>
          <p:cNvPr id="196" name="Google Shape;196;p24"/>
          <p:cNvSpPr txBox="1"/>
          <p:nvPr>
            <p:ph idx="1" type="body"/>
          </p:nvPr>
        </p:nvSpPr>
        <p:spPr>
          <a:xfrm>
            <a:off x="10653275" y="-14613"/>
            <a:ext cx="3295800" cy="1200300"/>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SzPts val="5760"/>
              <a:buNone/>
            </a:pPr>
            <a:r>
              <a:rPr b="1" i="1" lang="en-US" sz="1700">
                <a:latin typeface="Open Sans"/>
                <a:ea typeface="Open Sans"/>
                <a:cs typeface="Open Sans"/>
                <a:sym typeface="Open Sans"/>
              </a:rPr>
              <a:t>Example</a:t>
            </a:r>
            <a:endParaRPr b="1" i="1" sz="1700">
              <a:latin typeface="Open Sans"/>
              <a:ea typeface="Open Sans"/>
              <a:cs typeface="Open Sans"/>
              <a:sym typeface="Open Sans"/>
            </a:endParaRPr>
          </a:p>
        </p:txBody>
      </p:sp>
      <p:pic>
        <p:nvPicPr>
          <p:cNvPr id="197" name="Google Shape;197;p24"/>
          <p:cNvPicPr preferRelativeResize="0"/>
          <p:nvPr/>
        </p:nvPicPr>
        <p:blipFill>
          <a:blip r:embed="rId3">
            <a:alphaModFix/>
          </a:blip>
          <a:stretch>
            <a:fillRect/>
          </a:stretch>
        </p:blipFill>
        <p:spPr>
          <a:xfrm>
            <a:off x="3767328" y="2295144"/>
            <a:ext cx="6025896" cy="3730752"/>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idx="1" type="body"/>
          </p:nvPr>
        </p:nvSpPr>
        <p:spPr>
          <a:xfrm>
            <a:off x="2384425" y="1157300"/>
            <a:ext cx="7846200" cy="646200"/>
          </a:xfrm>
          <a:prstGeom prst="rect">
            <a:avLst/>
          </a:prstGeom>
        </p:spPr>
        <p:txBody>
          <a:bodyPr anchorCtr="0" anchor="ctr" bIns="45700" lIns="45700" spcFirstLastPara="1" rIns="45700" wrap="square" tIns="45700">
            <a:normAutofit fontScale="70000"/>
          </a:bodyPr>
          <a:lstStyle/>
          <a:p>
            <a:pPr indent="0" lvl="0" marL="0" rtl="0" algn="l">
              <a:spcBef>
                <a:spcPts val="1000"/>
              </a:spcBef>
              <a:spcAft>
                <a:spcPts val="0"/>
              </a:spcAft>
              <a:buNone/>
            </a:pPr>
            <a:r>
              <a:rPr lang="en-US"/>
              <a:t>Project Dataset Overview - Key Variables and Sources</a:t>
            </a:r>
            <a:endParaRPr/>
          </a:p>
        </p:txBody>
      </p:sp>
      <p:sp>
        <p:nvSpPr>
          <p:cNvPr id="203" name="Google Shape;203;p25"/>
          <p:cNvSpPr txBox="1"/>
          <p:nvPr>
            <p:ph idx="2" type="body"/>
          </p:nvPr>
        </p:nvSpPr>
        <p:spPr>
          <a:xfrm>
            <a:off x="2393950" y="2535250"/>
            <a:ext cx="4478700" cy="3066900"/>
          </a:xfrm>
          <a:prstGeom prst="rect">
            <a:avLst/>
          </a:prstGeom>
        </p:spPr>
        <p:txBody>
          <a:bodyPr anchorCtr="0" anchor="t" bIns="45700" lIns="45700" spcFirstLastPara="1" rIns="45700" wrap="square" tIns="45700">
            <a:normAutofit lnSpcReduction="10000"/>
          </a:bodyPr>
          <a:lstStyle/>
          <a:p>
            <a:pPr indent="-355600" lvl="0" marL="457200" rtl="0" algn="l">
              <a:lnSpc>
                <a:spcPct val="150000"/>
              </a:lnSpc>
              <a:spcBef>
                <a:spcPts val="0"/>
              </a:spcBef>
              <a:spcAft>
                <a:spcPts val="0"/>
              </a:spcAft>
              <a:buSzPts val="2000"/>
              <a:buChar char="●"/>
            </a:pPr>
            <a:r>
              <a:rPr b="1" lang="en-US">
                <a:latin typeface="Open Sans"/>
                <a:ea typeface="Open Sans"/>
                <a:cs typeface="Open Sans"/>
                <a:sym typeface="Open Sans"/>
              </a:rPr>
              <a:t>6 Key Variables </a:t>
            </a:r>
            <a:endParaRPr b="1">
              <a:latin typeface="Open Sans"/>
              <a:ea typeface="Open Sans"/>
              <a:cs typeface="Open Sans"/>
              <a:sym typeface="Open Sans"/>
            </a:endParaRPr>
          </a:p>
          <a:p>
            <a:pPr indent="-285750" lvl="1" marL="723900" rtl="0" algn="l">
              <a:lnSpc>
                <a:spcPct val="150000"/>
              </a:lnSpc>
              <a:spcBef>
                <a:spcPts val="0"/>
              </a:spcBef>
              <a:spcAft>
                <a:spcPts val="0"/>
              </a:spcAft>
              <a:buClr>
                <a:srgbClr val="980000"/>
              </a:buClr>
              <a:buSzPts val="2100"/>
              <a:buChar char="○"/>
            </a:pPr>
            <a:r>
              <a:rPr b="1" lang="en-US">
                <a:solidFill>
                  <a:schemeClr val="accent1"/>
                </a:solidFill>
                <a:latin typeface="Open Sans"/>
                <a:ea typeface="Open Sans"/>
                <a:cs typeface="Open Sans"/>
                <a:sym typeface="Open Sans"/>
              </a:rPr>
              <a:t>Receipt_count</a:t>
            </a:r>
            <a:endParaRPr b="1">
              <a:solidFill>
                <a:schemeClr val="accent1"/>
              </a:solidFill>
              <a:latin typeface="Open Sans"/>
              <a:ea typeface="Open Sans"/>
              <a:cs typeface="Open Sans"/>
              <a:sym typeface="Open Sans"/>
            </a:endParaRPr>
          </a:p>
          <a:p>
            <a:pPr indent="-285750" lvl="1" marL="723900" rtl="0" algn="l">
              <a:lnSpc>
                <a:spcPct val="150000"/>
              </a:lnSpc>
              <a:spcBef>
                <a:spcPts val="0"/>
              </a:spcBef>
              <a:spcAft>
                <a:spcPts val="0"/>
              </a:spcAft>
              <a:buClr>
                <a:srgbClr val="E06666"/>
              </a:buClr>
              <a:buSzPts val="2100"/>
              <a:buChar char="○"/>
            </a:pPr>
            <a:r>
              <a:rPr b="1" lang="en-US">
                <a:solidFill>
                  <a:srgbClr val="E06666"/>
                </a:solidFill>
                <a:latin typeface="Open Sans"/>
                <a:ea typeface="Open Sans"/>
                <a:cs typeface="Open Sans"/>
                <a:sym typeface="Open Sans"/>
              </a:rPr>
              <a:t>Sum_total_paid</a:t>
            </a:r>
            <a:endParaRPr b="1">
              <a:solidFill>
                <a:srgbClr val="E06666"/>
              </a:solidFill>
              <a:latin typeface="Open Sans"/>
              <a:ea typeface="Open Sans"/>
              <a:cs typeface="Open Sans"/>
              <a:sym typeface="Open Sans"/>
            </a:endParaRPr>
          </a:p>
          <a:p>
            <a:pPr indent="-285750" lvl="1" marL="723900" rtl="0" algn="l">
              <a:lnSpc>
                <a:spcPct val="150000"/>
              </a:lnSpc>
              <a:spcBef>
                <a:spcPts val="0"/>
              </a:spcBef>
              <a:spcAft>
                <a:spcPts val="0"/>
              </a:spcAft>
              <a:buClr>
                <a:srgbClr val="E06666"/>
              </a:buClr>
              <a:buSzPts val="2100"/>
              <a:buChar char="○"/>
            </a:pPr>
            <a:r>
              <a:rPr b="1" lang="en-US">
                <a:solidFill>
                  <a:srgbClr val="E06666"/>
                </a:solidFill>
                <a:latin typeface="Open Sans"/>
                <a:ea typeface="Open Sans"/>
                <a:cs typeface="Open Sans"/>
                <a:sym typeface="Open Sans"/>
              </a:rPr>
              <a:t>Items_total</a:t>
            </a:r>
            <a:endParaRPr b="1" sz="2300">
              <a:solidFill>
                <a:srgbClr val="E06666"/>
              </a:solidFill>
              <a:latin typeface="Open Sans"/>
              <a:ea typeface="Open Sans"/>
              <a:cs typeface="Open Sans"/>
              <a:sym typeface="Open Sans"/>
            </a:endParaRPr>
          </a:p>
          <a:p>
            <a:pPr indent="-266700" lvl="1" marL="723900" rtl="0" algn="l">
              <a:lnSpc>
                <a:spcPct val="150000"/>
              </a:lnSpc>
              <a:spcBef>
                <a:spcPts val="0"/>
              </a:spcBef>
              <a:spcAft>
                <a:spcPts val="0"/>
              </a:spcAft>
              <a:buSzPts val="1800"/>
              <a:buChar char="○"/>
            </a:pPr>
            <a:r>
              <a:rPr lang="en-US"/>
              <a:t>Sum_items_distinct</a:t>
            </a:r>
            <a:endParaRPr/>
          </a:p>
          <a:p>
            <a:pPr indent="-266700" lvl="1" marL="723900" rtl="0" algn="l">
              <a:lnSpc>
                <a:spcPct val="150000"/>
              </a:lnSpc>
              <a:spcBef>
                <a:spcPts val="0"/>
              </a:spcBef>
              <a:spcAft>
                <a:spcPts val="0"/>
              </a:spcAft>
              <a:buSzPts val="1800"/>
              <a:buChar char="○"/>
            </a:pPr>
            <a:r>
              <a:rPr lang="en-US"/>
              <a:t>Sum_item_spend</a:t>
            </a:r>
            <a:endParaRPr/>
          </a:p>
          <a:p>
            <a:pPr indent="-266700" lvl="1" marL="723900" rtl="0" algn="l">
              <a:lnSpc>
                <a:spcPct val="150000"/>
              </a:lnSpc>
              <a:spcBef>
                <a:spcPts val="0"/>
              </a:spcBef>
              <a:spcAft>
                <a:spcPts val="0"/>
              </a:spcAft>
              <a:buSzPts val="1800"/>
              <a:buChar char="○"/>
            </a:pPr>
            <a:r>
              <a:rPr lang="en-US"/>
              <a:t>Panelists</a:t>
            </a:r>
            <a:endParaRPr/>
          </a:p>
        </p:txBody>
      </p:sp>
      <p:sp>
        <p:nvSpPr>
          <p:cNvPr id="204" name="Google Shape;204;p25"/>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None/>
            </a:pPr>
            <a:fld id="{00000000-1234-1234-1234-123412341234}" type="slidenum">
              <a:rPr lang="en-US"/>
              <a:t>‹#›</a:t>
            </a:fld>
            <a:endParaRPr/>
          </a:p>
        </p:txBody>
      </p:sp>
      <p:sp>
        <p:nvSpPr>
          <p:cNvPr id="205" name="Google Shape;205;p25"/>
          <p:cNvSpPr txBox="1"/>
          <p:nvPr>
            <p:ph idx="2" type="body"/>
          </p:nvPr>
        </p:nvSpPr>
        <p:spPr>
          <a:xfrm>
            <a:off x="7003750" y="2535250"/>
            <a:ext cx="4478700" cy="3066900"/>
          </a:xfrm>
          <a:prstGeom prst="rect">
            <a:avLst/>
          </a:prstGeom>
        </p:spPr>
        <p:txBody>
          <a:bodyPr anchorCtr="0" anchor="t" bIns="45700" lIns="45700" spcFirstLastPara="1" rIns="45700" wrap="square" tIns="45700">
            <a:normAutofit/>
          </a:bodyPr>
          <a:lstStyle/>
          <a:p>
            <a:pPr indent="-355600" lvl="0" marL="457200" marR="0" rtl="0" algn="l">
              <a:lnSpc>
                <a:spcPct val="150000"/>
              </a:lnSpc>
              <a:spcBef>
                <a:spcPts val="0"/>
              </a:spcBef>
              <a:spcAft>
                <a:spcPts val="0"/>
              </a:spcAft>
              <a:buSzPts val="2000"/>
              <a:buChar char="●"/>
            </a:pPr>
            <a:r>
              <a:rPr b="1" lang="en-US">
                <a:latin typeface="Open Sans"/>
                <a:ea typeface="Open Sans"/>
                <a:cs typeface="Open Sans"/>
                <a:sym typeface="Open Sans"/>
              </a:rPr>
              <a:t>4 Acquire types</a:t>
            </a:r>
            <a:endParaRPr b="1">
              <a:latin typeface="Open Sans"/>
              <a:ea typeface="Open Sans"/>
              <a:cs typeface="Open Sans"/>
              <a:sym typeface="Open Sans"/>
            </a:endParaRPr>
          </a:p>
          <a:p>
            <a:pPr indent="-266700" lvl="1" marL="723900" marR="0" rtl="0" algn="l">
              <a:lnSpc>
                <a:spcPct val="150000"/>
              </a:lnSpc>
              <a:spcBef>
                <a:spcPts val="0"/>
              </a:spcBef>
              <a:spcAft>
                <a:spcPts val="0"/>
              </a:spcAft>
              <a:buSzPts val="1800"/>
              <a:buFont typeface="Open Sans Light"/>
              <a:buChar char="○"/>
            </a:pPr>
            <a:r>
              <a:rPr lang="en-US"/>
              <a:t>iPhone</a:t>
            </a:r>
            <a:endParaRPr/>
          </a:p>
          <a:p>
            <a:pPr indent="-266700" lvl="1" marL="723900" marR="0" rtl="0" algn="l">
              <a:lnSpc>
                <a:spcPct val="150000"/>
              </a:lnSpc>
              <a:spcBef>
                <a:spcPts val="0"/>
              </a:spcBef>
              <a:spcAft>
                <a:spcPts val="0"/>
              </a:spcAft>
              <a:buSzPts val="1800"/>
              <a:buFont typeface="Open Sans Light"/>
              <a:buChar char="○"/>
            </a:pPr>
            <a:r>
              <a:rPr lang="en-US"/>
              <a:t>Android</a:t>
            </a:r>
            <a:endParaRPr/>
          </a:p>
          <a:p>
            <a:pPr indent="-266700" lvl="1" marL="723900" marR="0" rtl="0" algn="l">
              <a:lnSpc>
                <a:spcPct val="150000"/>
              </a:lnSpc>
              <a:spcBef>
                <a:spcPts val="0"/>
              </a:spcBef>
              <a:spcAft>
                <a:spcPts val="0"/>
              </a:spcAft>
              <a:buSzPts val="1800"/>
              <a:buFont typeface="Open Sans Light"/>
              <a:buChar char="○"/>
            </a:pPr>
            <a:r>
              <a:rPr lang="en-US"/>
              <a:t>Sift</a:t>
            </a:r>
            <a:endParaRPr/>
          </a:p>
          <a:p>
            <a:pPr indent="-266700" lvl="1" marL="723900" marR="0" rtl="0" algn="l">
              <a:lnSpc>
                <a:spcPct val="150000"/>
              </a:lnSpc>
              <a:spcBef>
                <a:spcPts val="0"/>
              </a:spcBef>
              <a:spcAft>
                <a:spcPts val="0"/>
              </a:spcAft>
              <a:buSzPts val="1800"/>
              <a:buFont typeface="Open Sans Light"/>
              <a:buChar char="○"/>
            </a:pPr>
            <a:r>
              <a:rPr lang="en-US"/>
              <a:t>ReceiptPalOnDevice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6"/>
          <p:cNvSpPr txBox="1"/>
          <p:nvPr>
            <p:ph idx="1" type="body"/>
          </p:nvPr>
        </p:nvSpPr>
        <p:spPr>
          <a:xfrm>
            <a:off x="2582838" y="2952000"/>
            <a:ext cx="5883300" cy="768300"/>
          </a:xfrm>
          <a:prstGeom prst="rect">
            <a:avLst/>
          </a:prstGeom>
        </p:spPr>
        <p:txBody>
          <a:bodyPr anchorCtr="0" anchor="ctr" bIns="45700" lIns="45700" spcFirstLastPara="1" rIns="45700" wrap="square" tIns="45700">
            <a:noAutofit/>
          </a:bodyPr>
          <a:lstStyle/>
          <a:p>
            <a:pPr indent="457200" lvl="0" marL="457200" rtl="0" algn="l">
              <a:spcBef>
                <a:spcPts val="0"/>
              </a:spcBef>
              <a:spcAft>
                <a:spcPts val="0"/>
              </a:spcAft>
              <a:buNone/>
            </a:pPr>
            <a:r>
              <a:rPr lang="en-US"/>
              <a:t>Filter 1</a:t>
            </a:r>
            <a:endParaRPr/>
          </a:p>
        </p:txBody>
      </p:sp>
      <p:sp>
        <p:nvSpPr>
          <p:cNvPr id="211" name="Google Shape;211;p26"/>
          <p:cNvSpPr txBox="1"/>
          <p:nvPr>
            <p:ph idx="1" type="body"/>
          </p:nvPr>
        </p:nvSpPr>
        <p:spPr>
          <a:xfrm>
            <a:off x="6308688" y="2952000"/>
            <a:ext cx="5883300" cy="768300"/>
          </a:xfrm>
          <a:prstGeom prst="rect">
            <a:avLst/>
          </a:prstGeom>
        </p:spPr>
        <p:txBody>
          <a:bodyPr anchorCtr="0" anchor="ctr" bIns="45700" lIns="45700" spcFirstLastPara="1" rIns="45700" wrap="square" tIns="45700">
            <a:noAutofit/>
          </a:bodyPr>
          <a:lstStyle/>
          <a:p>
            <a:pPr indent="0" lvl="0" marL="457200" rtl="0" algn="l">
              <a:spcBef>
                <a:spcPts val="0"/>
              </a:spcBef>
              <a:spcAft>
                <a:spcPts val="0"/>
              </a:spcAft>
              <a:buNone/>
            </a:pPr>
            <a:r>
              <a:rPr lang="en-US" sz="2900"/>
              <a:t>Robust Linear</a:t>
            </a:r>
            <a:endParaRPr sz="2900"/>
          </a:p>
          <a:p>
            <a:pPr indent="0" lvl="0" marL="457200" rtl="0" algn="l">
              <a:spcBef>
                <a:spcPts val="0"/>
              </a:spcBef>
              <a:spcAft>
                <a:spcPts val="0"/>
              </a:spcAft>
              <a:buNone/>
            </a:pPr>
            <a:r>
              <a:rPr lang="en-US" sz="2900"/>
              <a:t>Model</a:t>
            </a:r>
            <a:endParaRPr sz="2900"/>
          </a:p>
        </p:txBody>
      </p:sp>
      <p:cxnSp>
        <p:nvCxnSpPr>
          <p:cNvPr id="212" name="Google Shape;212;p26"/>
          <p:cNvCxnSpPr/>
          <p:nvPr/>
        </p:nvCxnSpPr>
        <p:spPr>
          <a:xfrm>
            <a:off x="6386525" y="2914650"/>
            <a:ext cx="0" cy="843000"/>
          </a:xfrm>
          <a:prstGeom prst="straightConnector1">
            <a:avLst/>
          </a:prstGeom>
          <a:noFill/>
          <a:ln cap="flat" cmpd="sng" w="28575">
            <a:solidFill>
              <a:srgbClr val="FFFFFF"/>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7"/>
          <p:cNvSpPr txBox="1"/>
          <p:nvPr>
            <p:ph idx="1" type="body"/>
          </p:nvPr>
        </p:nvSpPr>
        <p:spPr>
          <a:xfrm>
            <a:off x="2384425" y="1157300"/>
            <a:ext cx="7211100" cy="64620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1000"/>
              </a:spcBef>
              <a:spcAft>
                <a:spcPts val="0"/>
              </a:spcAft>
              <a:buSzPts val="3600"/>
              <a:buNone/>
            </a:pPr>
            <a:r>
              <a:rPr lang="en-US"/>
              <a:t>Robust Linear Model Filter</a:t>
            </a:r>
            <a:endParaRPr/>
          </a:p>
        </p:txBody>
      </p:sp>
      <p:sp>
        <p:nvSpPr>
          <p:cNvPr id="218" name="Google Shape;218;p27"/>
          <p:cNvSpPr txBox="1"/>
          <p:nvPr>
            <p:ph idx="2" type="body"/>
          </p:nvPr>
        </p:nvSpPr>
        <p:spPr>
          <a:xfrm>
            <a:off x="2268575" y="2260875"/>
            <a:ext cx="4447200" cy="3970200"/>
          </a:xfrm>
          <a:prstGeom prst="rect">
            <a:avLst/>
          </a:prstGeom>
          <a:noFill/>
          <a:ln>
            <a:noFill/>
          </a:ln>
        </p:spPr>
        <p:txBody>
          <a:bodyPr anchorCtr="0" anchor="t" bIns="45700" lIns="45700" spcFirstLastPara="1" rIns="45700" wrap="square" tIns="45700">
            <a:normAutofit/>
          </a:bodyPr>
          <a:lstStyle/>
          <a:p>
            <a:pPr indent="-328422" lvl="0" marL="347472" marR="0" rtl="0" algn="l">
              <a:lnSpc>
                <a:spcPct val="150000"/>
              </a:lnSpc>
              <a:spcBef>
                <a:spcPts val="0"/>
              </a:spcBef>
              <a:spcAft>
                <a:spcPts val="0"/>
              </a:spcAft>
              <a:buSzPts val="1700"/>
              <a:buChar char="●"/>
            </a:pPr>
            <a:r>
              <a:rPr b="1" lang="en-US" sz="1700">
                <a:solidFill>
                  <a:schemeClr val="accent1"/>
                </a:solidFill>
                <a:latin typeface="Open Sans"/>
                <a:ea typeface="Open Sans"/>
                <a:cs typeface="Open Sans"/>
                <a:sym typeface="Open Sans"/>
              </a:rPr>
              <a:t>Robust</a:t>
            </a:r>
            <a:r>
              <a:rPr b="1" lang="en-US" sz="1700">
                <a:latin typeface="Open Sans"/>
                <a:ea typeface="Open Sans"/>
                <a:cs typeface="Open Sans"/>
                <a:sym typeface="Open Sans"/>
              </a:rPr>
              <a:t> estimate of mean</a:t>
            </a:r>
            <a:endParaRPr sz="1616"/>
          </a:p>
          <a:p>
            <a:pPr indent="-255029" lvl="1" marL="723900" marR="0" rtl="0" algn="l">
              <a:lnSpc>
                <a:spcPct val="150000"/>
              </a:lnSpc>
              <a:spcBef>
                <a:spcPts val="0"/>
              </a:spcBef>
              <a:spcAft>
                <a:spcPts val="0"/>
              </a:spcAft>
              <a:buSzPts val="1616"/>
              <a:buChar char="○"/>
            </a:pPr>
            <a:r>
              <a:rPr lang="en-US" sz="1616"/>
              <a:t>At each time t, fit a </a:t>
            </a:r>
            <a:r>
              <a:rPr lang="en-US" sz="1616">
                <a:solidFill>
                  <a:schemeClr val="accent1"/>
                </a:solidFill>
              </a:rPr>
              <a:t>robust </a:t>
            </a:r>
            <a:r>
              <a:rPr lang="en-US" sz="1616"/>
              <a:t>linear regression model (RLM) starting from t, till </a:t>
            </a:r>
            <a:r>
              <a:rPr lang="en-US" sz="1616"/>
              <a:t>n points before t</a:t>
            </a:r>
            <a:endParaRPr sz="1616"/>
          </a:p>
          <a:p>
            <a:pPr indent="-255029" lvl="1" marL="723900" marR="0" rtl="0" algn="l">
              <a:lnSpc>
                <a:spcPct val="150000"/>
              </a:lnSpc>
              <a:spcBef>
                <a:spcPts val="0"/>
              </a:spcBef>
              <a:spcAft>
                <a:spcPts val="0"/>
              </a:spcAft>
              <a:buSzPts val="1616"/>
              <a:buChar char="○"/>
            </a:pPr>
            <a:r>
              <a:rPr lang="en-US" sz="1616"/>
              <a:t>Generate prediction at time t+1</a:t>
            </a:r>
            <a:endParaRPr sz="1616"/>
          </a:p>
          <a:p>
            <a:pPr indent="0" lvl="0" marL="723900" marR="0" rtl="0" algn="l">
              <a:lnSpc>
                <a:spcPct val="150000"/>
              </a:lnSpc>
              <a:spcBef>
                <a:spcPts val="0"/>
              </a:spcBef>
              <a:spcAft>
                <a:spcPts val="0"/>
              </a:spcAft>
              <a:buNone/>
            </a:pPr>
            <a:r>
              <a:t/>
            </a:r>
            <a:endParaRPr sz="1616"/>
          </a:p>
          <a:p>
            <a:pPr indent="-323101" lvl="0" marL="347472" marR="0" rtl="0" algn="l">
              <a:lnSpc>
                <a:spcPct val="150000"/>
              </a:lnSpc>
              <a:spcBef>
                <a:spcPts val="0"/>
              </a:spcBef>
              <a:spcAft>
                <a:spcPts val="0"/>
              </a:spcAft>
              <a:buSzPts val="1616"/>
              <a:buFont typeface="Open Sans"/>
              <a:buChar char="●"/>
            </a:pPr>
            <a:r>
              <a:rPr b="1" lang="en-US" sz="1616">
                <a:latin typeface="Open Sans"/>
                <a:ea typeface="Open Sans"/>
                <a:cs typeface="Open Sans"/>
                <a:sym typeface="Open Sans"/>
              </a:rPr>
              <a:t>Why RLM?</a:t>
            </a:r>
            <a:endParaRPr b="1" sz="1616">
              <a:latin typeface="Open Sans"/>
              <a:ea typeface="Open Sans"/>
              <a:cs typeface="Open Sans"/>
              <a:sym typeface="Open Sans"/>
            </a:endParaRPr>
          </a:p>
          <a:p>
            <a:pPr indent="-255029" lvl="1" marL="723900" marR="0" rtl="0" algn="l">
              <a:lnSpc>
                <a:spcPct val="150000"/>
              </a:lnSpc>
              <a:spcBef>
                <a:spcPts val="0"/>
              </a:spcBef>
              <a:spcAft>
                <a:spcPts val="0"/>
              </a:spcAft>
              <a:buSzPts val="1616"/>
              <a:buFont typeface="Open Sans Light"/>
              <a:buChar char="○"/>
            </a:pPr>
            <a:r>
              <a:rPr lang="en-US" sz="1616"/>
              <a:t>Less sensitive to outliers</a:t>
            </a:r>
            <a:endParaRPr sz="1616"/>
          </a:p>
          <a:p>
            <a:pPr indent="-255029" lvl="1" marL="723900" marR="0" rtl="0" algn="l">
              <a:lnSpc>
                <a:spcPct val="150000"/>
              </a:lnSpc>
              <a:spcBef>
                <a:spcPts val="0"/>
              </a:spcBef>
              <a:spcAft>
                <a:spcPts val="0"/>
              </a:spcAft>
              <a:buSzPts val="1616"/>
              <a:buChar char="○"/>
            </a:pPr>
            <a:r>
              <a:rPr lang="en-US" sz="1616"/>
              <a:t>More accurate estimation</a:t>
            </a:r>
            <a:endParaRPr sz="1616"/>
          </a:p>
          <a:p>
            <a:pPr indent="0" lvl="0" marL="723900" rtl="0" algn="l">
              <a:lnSpc>
                <a:spcPct val="150000"/>
              </a:lnSpc>
              <a:spcBef>
                <a:spcPts val="0"/>
              </a:spcBef>
              <a:spcAft>
                <a:spcPts val="2000"/>
              </a:spcAft>
              <a:buNone/>
            </a:pPr>
            <a:r>
              <a:t/>
            </a:r>
            <a:endParaRPr sz="1616"/>
          </a:p>
        </p:txBody>
      </p:sp>
      <p:sp>
        <p:nvSpPr>
          <p:cNvPr id="219" name="Google Shape;219;p27"/>
          <p:cNvSpPr txBox="1"/>
          <p:nvPr>
            <p:ph idx="12" type="sldNum"/>
          </p:nvPr>
        </p:nvSpPr>
        <p:spPr>
          <a:xfrm>
            <a:off x="2335568" y="6328495"/>
            <a:ext cx="350400" cy="338700"/>
          </a:xfrm>
          <a:prstGeom prst="rect">
            <a:avLst/>
          </a:prstGeom>
          <a:noFill/>
          <a:ln>
            <a:noFill/>
          </a:ln>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grpSp>
        <p:nvGrpSpPr>
          <p:cNvPr id="220" name="Google Shape;220;p27"/>
          <p:cNvGrpSpPr/>
          <p:nvPr/>
        </p:nvGrpSpPr>
        <p:grpSpPr>
          <a:xfrm>
            <a:off x="6968300" y="2260877"/>
            <a:ext cx="4942450" cy="3880198"/>
            <a:chOff x="7143775" y="2350277"/>
            <a:chExt cx="4942450" cy="3880198"/>
          </a:xfrm>
        </p:grpSpPr>
        <p:grpSp>
          <p:nvGrpSpPr>
            <p:cNvPr id="221" name="Google Shape;221;p27"/>
            <p:cNvGrpSpPr/>
            <p:nvPr/>
          </p:nvGrpSpPr>
          <p:grpSpPr>
            <a:xfrm>
              <a:off x="7143775" y="2350277"/>
              <a:ext cx="4632149" cy="3405550"/>
              <a:chOff x="7143775" y="2350277"/>
              <a:chExt cx="4632149" cy="3405550"/>
            </a:xfrm>
          </p:grpSpPr>
          <p:pic>
            <p:nvPicPr>
              <p:cNvPr id="222" name="Google Shape;222;p27"/>
              <p:cNvPicPr preferRelativeResize="0"/>
              <p:nvPr/>
            </p:nvPicPr>
            <p:blipFill rotWithShape="1">
              <a:blip r:embed="rId3">
                <a:alphaModFix/>
              </a:blip>
              <a:srcRect b="6847" l="9630" r="20070" t="10350"/>
              <a:stretch/>
            </p:blipFill>
            <p:spPr>
              <a:xfrm>
                <a:off x="7143775" y="2350277"/>
                <a:ext cx="4632149" cy="3405550"/>
              </a:xfrm>
              <a:prstGeom prst="rect">
                <a:avLst/>
              </a:prstGeom>
              <a:noFill/>
              <a:ln>
                <a:noFill/>
              </a:ln>
            </p:spPr>
          </p:pic>
          <p:sp>
            <p:nvSpPr>
              <p:cNvPr id="223" name="Google Shape;223;p27"/>
              <p:cNvSpPr/>
              <p:nvPr/>
            </p:nvSpPr>
            <p:spPr>
              <a:xfrm>
                <a:off x="11580375" y="2902600"/>
                <a:ext cx="105300" cy="1053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7"/>
              <p:cNvSpPr/>
              <p:nvPr/>
            </p:nvSpPr>
            <p:spPr>
              <a:xfrm>
                <a:off x="11580375" y="3280600"/>
                <a:ext cx="105300" cy="1053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25" name="Google Shape;225;p27"/>
            <p:cNvCxnSpPr/>
            <p:nvPr/>
          </p:nvCxnSpPr>
          <p:spPr>
            <a:xfrm flipH="1" rot="10800000">
              <a:off x="9760625" y="6029925"/>
              <a:ext cx="1714500" cy="900"/>
            </a:xfrm>
            <a:prstGeom prst="straightConnector1">
              <a:avLst/>
            </a:prstGeom>
            <a:noFill/>
            <a:ln cap="flat" cmpd="sng" w="9525">
              <a:solidFill>
                <a:schemeClr val="dk2"/>
              </a:solidFill>
              <a:prstDash val="solid"/>
              <a:round/>
              <a:headEnd len="med" w="med" type="none"/>
              <a:tailEnd len="med" w="med" type="triangle"/>
            </a:ln>
          </p:spPr>
        </p:cxnSp>
        <p:cxnSp>
          <p:nvCxnSpPr>
            <p:cNvPr id="226" name="Google Shape;226;p27"/>
            <p:cNvCxnSpPr/>
            <p:nvPr/>
          </p:nvCxnSpPr>
          <p:spPr>
            <a:xfrm rot="10800000">
              <a:off x="7461525" y="6029925"/>
              <a:ext cx="1878000" cy="900"/>
            </a:xfrm>
            <a:prstGeom prst="straightConnector1">
              <a:avLst/>
            </a:prstGeom>
            <a:noFill/>
            <a:ln cap="flat" cmpd="sng" w="9525">
              <a:solidFill>
                <a:schemeClr val="dk2"/>
              </a:solidFill>
              <a:prstDash val="solid"/>
              <a:round/>
              <a:headEnd len="med" w="med" type="none"/>
              <a:tailEnd len="med" w="med" type="triangle"/>
            </a:ln>
          </p:spPr>
        </p:cxnSp>
        <p:sp>
          <p:nvSpPr>
            <p:cNvPr id="227" name="Google Shape;227;p27"/>
            <p:cNvSpPr txBox="1"/>
            <p:nvPr/>
          </p:nvSpPr>
          <p:spPr>
            <a:xfrm>
              <a:off x="9362125" y="5830275"/>
              <a:ext cx="37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Open Sans"/>
                  <a:ea typeface="Open Sans"/>
                  <a:cs typeface="Open Sans"/>
                  <a:sym typeface="Open Sans"/>
                </a:rPr>
                <a:t>t</a:t>
              </a:r>
              <a:endParaRPr b="1">
                <a:latin typeface="Open Sans"/>
                <a:ea typeface="Open Sans"/>
                <a:cs typeface="Open Sans"/>
                <a:sym typeface="Open Sans"/>
              </a:endParaRPr>
            </a:p>
          </p:txBody>
        </p:sp>
        <p:sp>
          <p:nvSpPr>
            <p:cNvPr id="228" name="Google Shape;228;p27"/>
            <p:cNvSpPr txBox="1"/>
            <p:nvPr/>
          </p:nvSpPr>
          <p:spPr>
            <a:xfrm>
              <a:off x="11475125" y="2944700"/>
              <a:ext cx="61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Open Sans"/>
                  <a:ea typeface="Open Sans"/>
                  <a:cs typeface="Open Sans"/>
                  <a:sym typeface="Open Sans"/>
                </a:rPr>
                <a:t>t+1</a:t>
              </a:r>
              <a:endParaRPr b="1">
                <a:latin typeface="Open Sans"/>
                <a:ea typeface="Open Sans"/>
                <a:cs typeface="Open Sans"/>
                <a:sym typeface="Open Sans"/>
              </a:endParaRPr>
            </a:p>
          </p:txBody>
        </p:sp>
      </p:grpSp>
      <p:sp>
        <p:nvSpPr>
          <p:cNvPr id="229" name="Google Shape;229;p27"/>
          <p:cNvSpPr/>
          <p:nvPr/>
        </p:nvSpPr>
        <p:spPr>
          <a:xfrm rot="9648333">
            <a:off x="10016201" y="3997865"/>
            <a:ext cx="1188046" cy="496206"/>
          </a:xfrm>
          <a:prstGeom prst="ellipse">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30" name="Google Shape;230;p27"/>
          <p:cNvSpPr txBox="1"/>
          <p:nvPr/>
        </p:nvSpPr>
        <p:spPr>
          <a:xfrm>
            <a:off x="9883750" y="4583375"/>
            <a:ext cx="119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Open Sans"/>
                <a:ea typeface="Open Sans"/>
                <a:cs typeface="Open Sans"/>
                <a:sym typeface="Open Sans"/>
              </a:rPr>
              <a:t>Anomalies</a:t>
            </a:r>
            <a:endParaRPr b="1">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8"/>
          <p:cNvSpPr txBox="1"/>
          <p:nvPr>
            <p:ph idx="1" type="body"/>
          </p:nvPr>
        </p:nvSpPr>
        <p:spPr>
          <a:xfrm>
            <a:off x="2384425" y="1157300"/>
            <a:ext cx="7211100" cy="64620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1000"/>
              </a:spcBef>
              <a:spcAft>
                <a:spcPts val="0"/>
              </a:spcAft>
              <a:buSzPts val="3600"/>
              <a:buNone/>
            </a:pPr>
            <a:r>
              <a:rPr lang="en-US"/>
              <a:t>Robust Linear Model Filter</a:t>
            </a:r>
            <a:endParaRPr/>
          </a:p>
        </p:txBody>
      </p:sp>
      <p:sp>
        <p:nvSpPr>
          <p:cNvPr id="236" name="Google Shape;236;p28"/>
          <p:cNvSpPr txBox="1"/>
          <p:nvPr>
            <p:ph idx="2" type="body"/>
          </p:nvPr>
        </p:nvSpPr>
        <p:spPr>
          <a:xfrm>
            <a:off x="2393950" y="2215875"/>
            <a:ext cx="9132000" cy="3970200"/>
          </a:xfrm>
          <a:prstGeom prst="rect">
            <a:avLst/>
          </a:prstGeom>
          <a:noFill/>
          <a:ln>
            <a:noFill/>
          </a:ln>
        </p:spPr>
        <p:txBody>
          <a:bodyPr anchorCtr="0" anchor="t" bIns="45700" lIns="45700" spcFirstLastPara="1" rIns="45700" wrap="square" tIns="45700">
            <a:normAutofit/>
          </a:bodyPr>
          <a:lstStyle/>
          <a:p>
            <a:pPr indent="0" lvl="0" marL="0" marR="0" rtl="0" algn="l">
              <a:lnSpc>
                <a:spcPct val="150000"/>
              </a:lnSpc>
              <a:spcBef>
                <a:spcPts val="0"/>
              </a:spcBef>
              <a:spcAft>
                <a:spcPts val="0"/>
              </a:spcAft>
              <a:buNone/>
            </a:pPr>
            <a:r>
              <a:rPr b="1" lang="en-US" sz="1616">
                <a:solidFill>
                  <a:schemeClr val="accent1"/>
                </a:solidFill>
                <a:latin typeface="Open Sans"/>
                <a:ea typeface="Open Sans"/>
                <a:cs typeface="Open Sans"/>
                <a:sym typeface="Open Sans"/>
              </a:rPr>
              <a:t>Robust</a:t>
            </a:r>
            <a:r>
              <a:rPr b="1" lang="en-US" sz="1616">
                <a:latin typeface="Open Sans"/>
                <a:ea typeface="Open Sans"/>
                <a:cs typeface="Open Sans"/>
                <a:sym typeface="Open Sans"/>
              </a:rPr>
              <a:t> Estimate of Standard Deviation (SD)</a:t>
            </a:r>
            <a:endParaRPr b="1" sz="1616">
              <a:latin typeface="Open Sans"/>
              <a:ea typeface="Open Sans"/>
              <a:cs typeface="Open Sans"/>
              <a:sym typeface="Open Sans"/>
            </a:endParaRPr>
          </a:p>
          <a:p>
            <a:pPr indent="-255029" lvl="1" marL="723900" rtl="0" algn="l">
              <a:lnSpc>
                <a:spcPct val="150000"/>
              </a:lnSpc>
              <a:spcBef>
                <a:spcPts val="0"/>
              </a:spcBef>
              <a:spcAft>
                <a:spcPts val="0"/>
              </a:spcAft>
              <a:buSzPts val="1616"/>
              <a:buChar char="○"/>
            </a:pPr>
            <a:r>
              <a:rPr lang="en-US" sz="1616"/>
              <a:t>Take the first differences of the data in a given window</a:t>
            </a:r>
            <a:endParaRPr sz="1616"/>
          </a:p>
          <a:p>
            <a:pPr indent="-255029" lvl="1" marL="723900" rtl="0" algn="l">
              <a:lnSpc>
                <a:spcPct val="150000"/>
              </a:lnSpc>
              <a:spcBef>
                <a:spcPts val="0"/>
              </a:spcBef>
              <a:spcAft>
                <a:spcPts val="0"/>
              </a:spcAft>
              <a:buSzPts val="1616"/>
              <a:buChar char="○"/>
            </a:pPr>
            <a:r>
              <a:rPr lang="en-US" sz="1616"/>
              <a:t>Calculate the variance of the first differences using the </a:t>
            </a:r>
            <a:r>
              <a:rPr i="1" lang="en-US" sz="1616"/>
              <a:t>Median Absolute Deviation (MAD)</a:t>
            </a:r>
            <a:endParaRPr i="1" sz="1616"/>
          </a:p>
          <a:p>
            <a:pPr indent="-255029" lvl="1" marL="723900" rtl="0" algn="l">
              <a:lnSpc>
                <a:spcPct val="150000"/>
              </a:lnSpc>
              <a:spcBef>
                <a:spcPts val="0"/>
              </a:spcBef>
              <a:spcAft>
                <a:spcPts val="0"/>
              </a:spcAft>
              <a:buSzPts val="1616"/>
              <a:buChar char="○"/>
            </a:pPr>
            <a:r>
              <a:rPr lang="en-US" sz="1616"/>
              <a:t>Estimate the standard deviation of the time series using an adjusted </a:t>
            </a:r>
            <a:r>
              <a:rPr i="1" lang="en-US" sz="1616"/>
              <a:t>MAD</a:t>
            </a:r>
            <a:r>
              <a:rPr lang="en-US" sz="1616"/>
              <a:t> </a:t>
            </a:r>
            <a:endParaRPr sz="1616"/>
          </a:p>
          <a:p>
            <a:pPr indent="0" lvl="0" marL="723900" rtl="0" algn="l">
              <a:lnSpc>
                <a:spcPct val="150000"/>
              </a:lnSpc>
              <a:spcBef>
                <a:spcPts val="0"/>
              </a:spcBef>
              <a:spcAft>
                <a:spcPts val="0"/>
              </a:spcAft>
              <a:buNone/>
            </a:pPr>
            <a:r>
              <a:t/>
            </a:r>
            <a:endParaRPr sz="1616"/>
          </a:p>
          <a:p>
            <a:pPr indent="0" lvl="0" marL="723900" rtl="0" algn="l">
              <a:lnSpc>
                <a:spcPct val="150000"/>
              </a:lnSpc>
              <a:spcBef>
                <a:spcPts val="2000"/>
              </a:spcBef>
              <a:spcAft>
                <a:spcPts val="0"/>
              </a:spcAft>
              <a:buNone/>
            </a:pPr>
            <a:r>
              <a:t/>
            </a:r>
            <a:endParaRPr sz="1616"/>
          </a:p>
          <a:p>
            <a:pPr indent="0" lvl="0" marL="723900" rtl="0" algn="l">
              <a:lnSpc>
                <a:spcPct val="150000"/>
              </a:lnSpc>
              <a:spcBef>
                <a:spcPts val="2000"/>
              </a:spcBef>
              <a:spcAft>
                <a:spcPts val="2000"/>
              </a:spcAft>
              <a:buNone/>
            </a:pPr>
            <a:r>
              <a:t/>
            </a:r>
            <a:endParaRPr sz="1616"/>
          </a:p>
        </p:txBody>
      </p:sp>
      <p:sp>
        <p:nvSpPr>
          <p:cNvPr id="237" name="Google Shape;237;p28"/>
          <p:cNvSpPr txBox="1"/>
          <p:nvPr>
            <p:ph idx="12" type="sldNum"/>
          </p:nvPr>
        </p:nvSpPr>
        <p:spPr>
          <a:xfrm>
            <a:off x="2335568" y="6328495"/>
            <a:ext cx="350400" cy="338700"/>
          </a:xfrm>
          <a:prstGeom prst="rect">
            <a:avLst/>
          </a:prstGeom>
          <a:noFill/>
          <a:ln>
            <a:noFill/>
          </a:ln>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9"/>
          <p:cNvSpPr txBox="1"/>
          <p:nvPr>
            <p:ph idx="12" type="sldNum"/>
          </p:nvPr>
        </p:nvSpPr>
        <p:spPr>
          <a:xfrm>
            <a:off x="2335568" y="6328495"/>
            <a:ext cx="350400" cy="338700"/>
          </a:xfrm>
          <a:prstGeom prst="rect">
            <a:avLst/>
          </a:prstGeom>
          <a:noFill/>
          <a:ln>
            <a:noFill/>
          </a:ln>
        </p:spPr>
        <p:txBody>
          <a:bodyPr anchorCtr="0" anchor="ctr" bIns="45700" lIns="45700" spcFirstLastPara="1" rIns="45700" wrap="square" tIns="45700">
            <a:spAutoFit/>
          </a:bodyPr>
          <a:lstStyle/>
          <a:p>
            <a:pPr indent="0" lvl="0" marL="0" rtl="0" algn="r">
              <a:spcBef>
                <a:spcPts val="0"/>
              </a:spcBef>
              <a:spcAft>
                <a:spcPts val="0"/>
              </a:spcAft>
              <a:buNone/>
            </a:pPr>
            <a:fld id="{00000000-1234-1234-1234-123412341234}" type="slidenum">
              <a:rPr lang="en-US"/>
              <a:t>‹#›</a:t>
            </a:fld>
            <a:endParaRPr/>
          </a:p>
        </p:txBody>
      </p:sp>
      <p:pic>
        <p:nvPicPr>
          <p:cNvPr id="243" name="Google Shape;243;p29"/>
          <p:cNvPicPr preferRelativeResize="0"/>
          <p:nvPr/>
        </p:nvPicPr>
        <p:blipFill>
          <a:blip r:embed="rId3">
            <a:alphaModFix/>
          </a:blip>
          <a:stretch>
            <a:fillRect/>
          </a:stretch>
        </p:blipFill>
        <p:spPr>
          <a:xfrm>
            <a:off x="2070950" y="379625"/>
            <a:ext cx="10036122" cy="60236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0"/>
          <p:cNvSpPr txBox="1"/>
          <p:nvPr>
            <p:ph idx="1" type="body"/>
          </p:nvPr>
        </p:nvSpPr>
        <p:spPr>
          <a:xfrm>
            <a:off x="2384425" y="1157300"/>
            <a:ext cx="7211100" cy="64620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1000"/>
              </a:spcBef>
              <a:spcAft>
                <a:spcPts val="0"/>
              </a:spcAft>
              <a:buSzPts val="3600"/>
              <a:buNone/>
            </a:pPr>
            <a:r>
              <a:rPr lang="en-US"/>
              <a:t>Robust Linear Model Filter</a:t>
            </a:r>
            <a:endParaRPr/>
          </a:p>
        </p:txBody>
      </p:sp>
      <p:sp>
        <p:nvSpPr>
          <p:cNvPr id="249" name="Google Shape;249;p30"/>
          <p:cNvSpPr txBox="1"/>
          <p:nvPr>
            <p:ph idx="2" type="body"/>
          </p:nvPr>
        </p:nvSpPr>
        <p:spPr>
          <a:xfrm>
            <a:off x="2393950" y="2215875"/>
            <a:ext cx="9132000" cy="3970200"/>
          </a:xfrm>
          <a:prstGeom prst="rect">
            <a:avLst/>
          </a:prstGeom>
          <a:noFill/>
          <a:ln>
            <a:noFill/>
          </a:ln>
        </p:spPr>
        <p:txBody>
          <a:bodyPr anchorCtr="0" anchor="t" bIns="45700" lIns="45700" spcFirstLastPara="1" rIns="45700" wrap="square" tIns="45700">
            <a:normAutofit/>
          </a:bodyPr>
          <a:lstStyle/>
          <a:p>
            <a:pPr indent="0" lvl="0" marL="0" rtl="0" algn="l">
              <a:lnSpc>
                <a:spcPct val="150000"/>
              </a:lnSpc>
              <a:spcBef>
                <a:spcPts val="0"/>
              </a:spcBef>
              <a:spcAft>
                <a:spcPts val="0"/>
              </a:spcAft>
              <a:buNone/>
            </a:pPr>
            <a:r>
              <a:rPr b="1" lang="en-US" sz="1616">
                <a:solidFill>
                  <a:schemeClr val="accent1"/>
                </a:solidFill>
                <a:latin typeface="Open Sans"/>
                <a:ea typeface="Open Sans"/>
                <a:cs typeface="Open Sans"/>
                <a:sym typeface="Open Sans"/>
              </a:rPr>
              <a:t>Default</a:t>
            </a:r>
            <a:r>
              <a:rPr b="1" lang="en-US" sz="1616">
                <a:latin typeface="Open Sans"/>
                <a:ea typeface="Open Sans"/>
                <a:cs typeface="Open Sans"/>
                <a:sym typeface="Open Sans"/>
              </a:rPr>
              <a:t> boundaries of new point at ‘t+1’</a:t>
            </a:r>
            <a:endParaRPr b="1" sz="1616">
              <a:latin typeface="Open Sans"/>
              <a:ea typeface="Open Sans"/>
              <a:cs typeface="Open Sans"/>
              <a:sym typeface="Open Sans"/>
            </a:endParaRPr>
          </a:p>
          <a:p>
            <a:pPr indent="-255029" lvl="1" marL="723900" rtl="0" algn="l">
              <a:lnSpc>
                <a:spcPct val="150000"/>
              </a:lnSpc>
              <a:spcBef>
                <a:spcPts val="0"/>
              </a:spcBef>
              <a:spcAft>
                <a:spcPts val="0"/>
              </a:spcAft>
              <a:buSzPts val="1616"/>
              <a:buFont typeface="Open Sans Light"/>
              <a:buChar char="○"/>
            </a:pPr>
            <a:r>
              <a:rPr lang="en-US" sz="1616"/>
              <a:t>Upper Bound = Predicted Value + </a:t>
            </a:r>
            <a:r>
              <a:rPr b="1" lang="en-US" sz="1616">
                <a:solidFill>
                  <a:schemeClr val="accent1"/>
                </a:solidFill>
                <a:latin typeface="Open Sans"/>
                <a:ea typeface="Open Sans"/>
                <a:cs typeface="Open Sans"/>
                <a:sym typeface="Open Sans"/>
              </a:rPr>
              <a:t>4</a:t>
            </a:r>
            <a:r>
              <a:rPr lang="en-US" sz="1616"/>
              <a:t> SD</a:t>
            </a:r>
            <a:endParaRPr sz="1616"/>
          </a:p>
          <a:p>
            <a:pPr indent="-255029" lvl="1" marL="723900" rtl="0" algn="l">
              <a:lnSpc>
                <a:spcPct val="150000"/>
              </a:lnSpc>
              <a:spcBef>
                <a:spcPts val="0"/>
              </a:spcBef>
              <a:spcAft>
                <a:spcPts val="0"/>
              </a:spcAft>
              <a:buSzPts val="1616"/>
              <a:buChar char="○"/>
            </a:pPr>
            <a:r>
              <a:rPr lang="en-US" sz="1616"/>
              <a:t>Lower Bound = Predicted Value - </a:t>
            </a:r>
            <a:r>
              <a:rPr b="1" lang="en-US" sz="1616">
                <a:solidFill>
                  <a:schemeClr val="accent1"/>
                </a:solidFill>
                <a:latin typeface="Open Sans"/>
                <a:ea typeface="Open Sans"/>
                <a:cs typeface="Open Sans"/>
                <a:sym typeface="Open Sans"/>
              </a:rPr>
              <a:t>3</a:t>
            </a:r>
            <a:r>
              <a:rPr lang="en-US" sz="1616"/>
              <a:t> SD</a:t>
            </a:r>
            <a:endParaRPr sz="1616"/>
          </a:p>
        </p:txBody>
      </p:sp>
      <p:sp>
        <p:nvSpPr>
          <p:cNvPr id="250" name="Google Shape;250;p30"/>
          <p:cNvSpPr txBox="1"/>
          <p:nvPr>
            <p:ph idx="12" type="sldNum"/>
          </p:nvPr>
        </p:nvSpPr>
        <p:spPr>
          <a:xfrm>
            <a:off x="2335568" y="6328495"/>
            <a:ext cx="350400" cy="338700"/>
          </a:xfrm>
          <a:prstGeom prst="rect">
            <a:avLst/>
          </a:prstGeom>
          <a:noFill/>
          <a:ln>
            <a:noFill/>
          </a:ln>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1"/>
          <p:cNvSpPr txBox="1"/>
          <p:nvPr>
            <p:ph idx="1" type="body"/>
          </p:nvPr>
        </p:nvSpPr>
        <p:spPr>
          <a:xfrm>
            <a:off x="2260500" y="821500"/>
            <a:ext cx="9443400" cy="1037100"/>
          </a:xfrm>
          <a:prstGeom prst="rect">
            <a:avLst/>
          </a:prstGeom>
          <a:noFill/>
          <a:ln>
            <a:noFill/>
          </a:ln>
        </p:spPr>
        <p:txBody>
          <a:bodyPr anchorCtr="0" anchor="ctr" bIns="45700" lIns="45700" spcFirstLastPara="1" rIns="45700" wrap="square" tIns="45700">
            <a:normAutofit lnSpcReduction="10000"/>
          </a:bodyPr>
          <a:lstStyle/>
          <a:p>
            <a:pPr indent="0" lvl="0" marL="0" rtl="0" algn="l">
              <a:lnSpc>
                <a:spcPct val="90000"/>
              </a:lnSpc>
              <a:spcBef>
                <a:spcPts val="1000"/>
              </a:spcBef>
              <a:spcAft>
                <a:spcPts val="0"/>
              </a:spcAft>
              <a:buSzPts val="3600"/>
              <a:buNone/>
            </a:pPr>
            <a:r>
              <a:rPr lang="en-US"/>
              <a:t>We apply </a:t>
            </a:r>
            <a:r>
              <a:rPr b="1" lang="en-US">
                <a:solidFill>
                  <a:schemeClr val="accent1"/>
                </a:solidFill>
                <a:latin typeface="Open Sans"/>
                <a:ea typeface="Open Sans"/>
                <a:cs typeface="Open Sans"/>
                <a:sym typeface="Open Sans"/>
              </a:rPr>
              <a:t>4</a:t>
            </a:r>
            <a:r>
              <a:rPr lang="en-US"/>
              <a:t> consecutive filters to facilitate the detection of slow trending anomalies</a:t>
            </a:r>
            <a:endParaRPr/>
          </a:p>
        </p:txBody>
      </p:sp>
      <p:sp>
        <p:nvSpPr>
          <p:cNvPr id="256" name="Google Shape;256;p31"/>
          <p:cNvSpPr txBox="1"/>
          <p:nvPr>
            <p:ph idx="12" type="sldNum"/>
          </p:nvPr>
        </p:nvSpPr>
        <p:spPr>
          <a:xfrm>
            <a:off x="2335568" y="6328495"/>
            <a:ext cx="350400" cy="338700"/>
          </a:xfrm>
          <a:prstGeom prst="rect">
            <a:avLst/>
          </a:prstGeom>
          <a:noFill/>
          <a:ln>
            <a:noFill/>
          </a:ln>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pic>
        <p:nvPicPr>
          <p:cNvPr id="257" name="Google Shape;257;p31"/>
          <p:cNvPicPr preferRelativeResize="0"/>
          <p:nvPr/>
        </p:nvPicPr>
        <p:blipFill>
          <a:blip r:embed="rId3">
            <a:alphaModFix/>
          </a:blip>
          <a:stretch>
            <a:fillRect/>
          </a:stretch>
        </p:blipFill>
        <p:spPr>
          <a:xfrm>
            <a:off x="1561875" y="2663750"/>
            <a:ext cx="10441250" cy="2472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2"/>
          <p:cNvSpPr txBox="1"/>
          <p:nvPr>
            <p:ph idx="1" type="body"/>
          </p:nvPr>
        </p:nvSpPr>
        <p:spPr>
          <a:xfrm>
            <a:off x="2260500" y="821500"/>
            <a:ext cx="9443400" cy="1037100"/>
          </a:xfrm>
          <a:prstGeom prst="rect">
            <a:avLst/>
          </a:prstGeom>
          <a:noFill/>
          <a:ln>
            <a:noFill/>
          </a:ln>
        </p:spPr>
        <p:txBody>
          <a:bodyPr anchorCtr="0" anchor="ctr" bIns="45700" lIns="45700" spcFirstLastPara="1" rIns="45700" wrap="square" tIns="45700">
            <a:normAutofit lnSpcReduction="10000"/>
          </a:bodyPr>
          <a:lstStyle/>
          <a:p>
            <a:pPr indent="0" lvl="0" marL="0" rtl="0" algn="l">
              <a:lnSpc>
                <a:spcPct val="90000"/>
              </a:lnSpc>
              <a:spcBef>
                <a:spcPts val="1000"/>
              </a:spcBef>
              <a:spcAft>
                <a:spcPts val="0"/>
              </a:spcAft>
              <a:buSzPts val="3600"/>
              <a:buNone/>
            </a:pPr>
            <a:r>
              <a:rPr lang="en-US"/>
              <a:t>We apply </a:t>
            </a:r>
            <a:r>
              <a:rPr b="1" lang="en-US">
                <a:solidFill>
                  <a:schemeClr val="accent1"/>
                </a:solidFill>
                <a:latin typeface="Open Sans"/>
                <a:ea typeface="Open Sans"/>
                <a:cs typeface="Open Sans"/>
                <a:sym typeface="Open Sans"/>
              </a:rPr>
              <a:t>4</a:t>
            </a:r>
            <a:r>
              <a:rPr lang="en-US"/>
              <a:t> consecutive filters to facilitate the detection of slow trending anomalies</a:t>
            </a:r>
            <a:endParaRPr/>
          </a:p>
        </p:txBody>
      </p:sp>
      <p:sp>
        <p:nvSpPr>
          <p:cNvPr id="263" name="Google Shape;263;p32"/>
          <p:cNvSpPr txBox="1"/>
          <p:nvPr>
            <p:ph idx="12" type="sldNum"/>
          </p:nvPr>
        </p:nvSpPr>
        <p:spPr>
          <a:xfrm>
            <a:off x="2335568" y="6328495"/>
            <a:ext cx="350400" cy="338700"/>
          </a:xfrm>
          <a:prstGeom prst="rect">
            <a:avLst/>
          </a:prstGeom>
          <a:noFill/>
          <a:ln>
            <a:noFill/>
          </a:ln>
        </p:spPr>
        <p:txBody>
          <a:bodyPr anchorCtr="0" anchor="ctr" bIns="45700" lIns="45700" spcFirstLastPara="1" rIns="45700" wrap="square" tIns="45700">
            <a:spAutoFit/>
          </a:bodyPr>
          <a:lstStyle/>
          <a:p>
            <a:pPr indent="0" lvl="0" marL="0" rtl="0" algn="r">
              <a:spcBef>
                <a:spcPts val="0"/>
              </a:spcBef>
              <a:spcAft>
                <a:spcPts val="0"/>
              </a:spcAft>
              <a:buNone/>
            </a:pPr>
            <a:fld id="{00000000-1234-1234-1234-123412341234}" type="slidenum">
              <a:rPr lang="en-US"/>
              <a:t>‹#›</a:t>
            </a:fld>
            <a:endParaRPr/>
          </a:p>
        </p:txBody>
      </p:sp>
      <p:pic>
        <p:nvPicPr>
          <p:cNvPr id="264" name="Google Shape;264;p32"/>
          <p:cNvPicPr preferRelativeResize="0"/>
          <p:nvPr/>
        </p:nvPicPr>
        <p:blipFill>
          <a:blip r:embed="rId3">
            <a:alphaModFix/>
          </a:blip>
          <a:stretch>
            <a:fillRect/>
          </a:stretch>
        </p:blipFill>
        <p:spPr>
          <a:xfrm>
            <a:off x="2335574" y="2820650"/>
            <a:ext cx="4426577" cy="2262619"/>
          </a:xfrm>
          <a:prstGeom prst="rect">
            <a:avLst/>
          </a:prstGeom>
          <a:noFill/>
          <a:ln>
            <a:noFill/>
          </a:ln>
        </p:spPr>
      </p:pic>
      <p:pic>
        <p:nvPicPr>
          <p:cNvPr id="265" name="Google Shape;265;p32"/>
          <p:cNvPicPr preferRelativeResize="0"/>
          <p:nvPr/>
        </p:nvPicPr>
        <p:blipFill>
          <a:blip r:embed="rId4">
            <a:alphaModFix/>
          </a:blip>
          <a:stretch>
            <a:fillRect/>
          </a:stretch>
        </p:blipFill>
        <p:spPr>
          <a:xfrm>
            <a:off x="7277324" y="2820656"/>
            <a:ext cx="4426577" cy="22626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3"/>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271" name="Google Shape;271;p33"/>
          <p:cNvSpPr txBox="1"/>
          <p:nvPr>
            <p:ph idx="1" type="body"/>
          </p:nvPr>
        </p:nvSpPr>
        <p:spPr>
          <a:xfrm>
            <a:off x="2384425" y="1157300"/>
            <a:ext cx="8809500" cy="646200"/>
          </a:xfrm>
          <a:prstGeom prst="rect">
            <a:avLst/>
          </a:prstGeom>
          <a:noFill/>
        </p:spPr>
        <p:txBody>
          <a:bodyPr anchorCtr="0" anchor="ctr" bIns="45700" lIns="45700" spcFirstLastPara="1" rIns="45700" wrap="square" tIns="45700">
            <a:normAutofit fontScale="55000" lnSpcReduction="20000"/>
          </a:bodyPr>
          <a:lstStyle/>
          <a:p>
            <a:pPr indent="0" lvl="0" marL="0" rtl="0" algn="l">
              <a:spcBef>
                <a:spcPts val="1000"/>
              </a:spcBef>
              <a:spcAft>
                <a:spcPts val="0"/>
              </a:spcAft>
              <a:buNone/>
            </a:pPr>
            <a:r>
              <a:rPr b="1" lang="en-US">
                <a:solidFill>
                  <a:srgbClr val="434343"/>
                </a:solidFill>
                <a:latin typeface="Open Sans"/>
                <a:ea typeface="Open Sans"/>
                <a:cs typeface="Open Sans"/>
                <a:sym typeface="Open Sans"/>
              </a:rPr>
              <a:t>EDA </a:t>
            </a:r>
            <a:r>
              <a:rPr b="1" lang="en-US">
                <a:solidFill>
                  <a:srgbClr val="434343"/>
                </a:solidFill>
                <a:latin typeface="Open Sans"/>
                <a:ea typeface="Open Sans"/>
                <a:cs typeface="Open Sans"/>
                <a:sym typeface="Open Sans"/>
              </a:rPr>
              <a:t>Visualization</a:t>
            </a:r>
            <a:endParaRPr b="1">
              <a:solidFill>
                <a:srgbClr val="434343"/>
              </a:solidFill>
              <a:latin typeface="Open Sans"/>
              <a:ea typeface="Open Sans"/>
              <a:cs typeface="Open Sans"/>
              <a:sym typeface="Open Sans"/>
            </a:endParaRPr>
          </a:p>
          <a:p>
            <a:pPr indent="0" lvl="0" marL="0" rtl="0" algn="l">
              <a:spcBef>
                <a:spcPts val="1000"/>
              </a:spcBef>
              <a:spcAft>
                <a:spcPts val="0"/>
              </a:spcAft>
              <a:buNone/>
            </a:pPr>
            <a:r>
              <a:rPr lang="en-US"/>
              <a:t>Merchant: </a:t>
            </a:r>
            <a:r>
              <a:rPr b="1" lang="en-US">
                <a:latin typeface="Open Sans"/>
                <a:ea typeface="Open Sans"/>
                <a:cs typeface="Open Sans"/>
                <a:sym typeface="Open Sans"/>
              </a:rPr>
              <a:t>Dollar</a:t>
            </a:r>
            <a:r>
              <a:rPr lang="en-US"/>
              <a:t> </a:t>
            </a:r>
            <a:r>
              <a:rPr b="1" lang="en-US">
                <a:latin typeface="Open Sans"/>
                <a:ea typeface="Open Sans"/>
                <a:cs typeface="Open Sans"/>
                <a:sym typeface="Open Sans"/>
              </a:rPr>
              <a:t>General</a:t>
            </a:r>
            <a:r>
              <a:rPr lang="en-US"/>
              <a:t>, Acquire Type: </a:t>
            </a:r>
            <a:r>
              <a:rPr b="1" lang="en-US">
                <a:latin typeface="Open Sans"/>
                <a:ea typeface="Open Sans"/>
                <a:cs typeface="Open Sans"/>
                <a:sym typeface="Open Sans"/>
              </a:rPr>
              <a:t>ReceiptPalOnDevice</a:t>
            </a:r>
            <a:endParaRPr b="1">
              <a:latin typeface="Open Sans"/>
              <a:ea typeface="Open Sans"/>
              <a:cs typeface="Open Sans"/>
              <a:sym typeface="Open Sans"/>
            </a:endParaRPr>
          </a:p>
        </p:txBody>
      </p:sp>
      <p:pic>
        <p:nvPicPr>
          <p:cNvPr id="272" name="Google Shape;272;p33"/>
          <p:cNvPicPr preferRelativeResize="0"/>
          <p:nvPr/>
        </p:nvPicPr>
        <p:blipFill>
          <a:blip r:embed="rId3">
            <a:alphaModFix/>
          </a:blip>
          <a:stretch>
            <a:fillRect/>
          </a:stretch>
        </p:blipFill>
        <p:spPr>
          <a:xfrm>
            <a:off x="3070038" y="2069125"/>
            <a:ext cx="7438275" cy="4598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ph idx="1" type="body"/>
          </p:nvPr>
        </p:nvSpPr>
        <p:spPr>
          <a:xfrm>
            <a:off x="1720850" y="2168775"/>
            <a:ext cx="8575500" cy="3598800"/>
          </a:xfrm>
          <a:prstGeom prst="rect">
            <a:avLst/>
          </a:prstGeom>
        </p:spPr>
        <p:txBody>
          <a:bodyPr anchorCtr="0" anchor="t" bIns="45700" lIns="45700" spcFirstLastPara="1" rIns="45700" wrap="square" tIns="45700">
            <a:normAutofit/>
          </a:bodyPr>
          <a:lstStyle/>
          <a:p>
            <a:pPr indent="-381000" lvl="0" marL="457200" rtl="0" algn="l">
              <a:lnSpc>
                <a:spcPct val="150000"/>
              </a:lnSpc>
              <a:spcBef>
                <a:spcPts val="0"/>
              </a:spcBef>
              <a:spcAft>
                <a:spcPts val="0"/>
              </a:spcAft>
              <a:buSzPts val="2400"/>
              <a:buChar char="●"/>
            </a:pPr>
            <a:r>
              <a:rPr lang="en-US"/>
              <a:t>EDA - Time Series Selection</a:t>
            </a:r>
            <a:endParaRPr/>
          </a:p>
          <a:p>
            <a:pPr indent="-381000" lvl="0" marL="457200" rtl="0" algn="l">
              <a:lnSpc>
                <a:spcPct val="150000"/>
              </a:lnSpc>
              <a:spcBef>
                <a:spcPts val="0"/>
              </a:spcBef>
              <a:spcAft>
                <a:spcPts val="0"/>
              </a:spcAft>
              <a:buSzPts val="2400"/>
              <a:buChar char="●"/>
            </a:pPr>
            <a:r>
              <a:rPr lang="en-US"/>
              <a:t>Robust Linear Regression Filter</a:t>
            </a:r>
            <a:endParaRPr/>
          </a:p>
          <a:p>
            <a:pPr indent="-381000" lvl="0" marL="457200" rtl="0" algn="l">
              <a:lnSpc>
                <a:spcPct val="150000"/>
              </a:lnSpc>
              <a:spcBef>
                <a:spcPts val="0"/>
              </a:spcBef>
              <a:spcAft>
                <a:spcPts val="0"/>
              </a:spcAft>
              <a:buSzPts val="2400"/>
              <a:buChar char="●"/>
            </a:pPr>
            <a:r>
              <a:rPr lang="en-US"/>
              <a:t>First Difference Filter</a:t>
            </a:r>
            <a:endParaRPr/>
          </a:p>
          <a:p>
            <a:pPr indent="-381000" lvl="0" marL="457200" rtl="0" algn="l">
              <a:lnSpc>
                <a:spcPct val="150000"/>
              </a:lnSpc>
              <a:spcBef>
                <a:spcPts val="0"/>
              </a:spcBef>
              <a:spcAft>
                <a:spcPts val="0"/>
              </a:spcAft>
              <a:buSzPts val="2400"/>
              <a:buChar char="●"/>
            </a:pPr>
            <a:r>
              <a:rPr lang="en-US"/>
              <a:t>Take-away and Next Steps</a:t>
            </a:r>
            <a:endParaRPr/>
          </a:p>
          <a:p>
            <a:pPr indent="-381000" lvl="0" marL="457200" rtl="0" algn="l">
              <a:lnSpc>
                <a:spcPct val="150000"/>
              </a:lnSpc>
              <a:spcBef>
                <a:spcPts val="0"/>
              </a:spcBef>
              <a:spcAft>
                <a:spcPts val="0"/>
              </a:spcAft>
              <a:buSzPts val="2400"/>
              <a:buChar char="●"/>
            </a:pPr>
            <a:r>
              <a:rPr lang="en-US"/>
              <a:t>Q&amp;A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278" name="Google Shape;278;p34"/>
          <p:cNvSpPr txBox="1"/>
          <p:nvPr>
            <p:ph idx="1" type="body"/>
          </p:nvPr>
        </p:nvSpPr>
        <p:spPr>
          <a:xfrm>
            <a:off x="2384425" y="1157300"/>
            <a:ext cx="7872300" cy="646200"/>
          </a:xfrm>
          <a:prstGeom prst="rect">
            <a:avLst/>
          </a:prstGeom>
          <a:noFill/>
        </p:spPr>
        <p:txBody>
          <a:bodyPr anchorCtr="0" anchor="ctr" bIns="45700" lIns="45700" spcFirstLastPara="1" rIns="45700" wrap="square" tIns="45700">
            <a:noAutofit/>
          </a:bodyPr>
          <a:lstStyle/>
          <a:p>
            <a:pPr indent="0" lvl="0" marL="0" rtl="0" algn="l">
              <a:spcBef>
                <a:spcPts val="1000"/>
              </a:spcBef>
              <a:spcAft>
                <a:spcPts val="0"/>
              </a:spcAft>
              <a:buSzPts val="440"/>
              <a:buNone/>
            </a:pPr>
            <a:r>
              <a:rPr lang="en-US" sz="1940"/>
              <a:t>Result </a:t>
            </a:r>
            <a:r>
              <a:rPr lang="en-US" sz="1940"/>
              <a:t>- </a:t>
            </a:r>
            <a:r>
              <a:rPr b="1" lang="en-US" sz="1940">
                <a:solidFill>
                  <a:schemeClr val="dk1"/>
                </a:solidFill>
                <a:latin typeface="Open Sans"/>
                <a:ea typeface="Open Sans"/>
                <a:cs typeface="Open Sans"/>
                <a:sym typeface="Open Sans"/>
              </a:rPr>
              <a:t>RLM Visualization</a:t>
            </a:r>
            <a:r>
              <a:rPr lang="en-US" sz="1940"/>
              <a:t> (window=10)</a:t>
            </a:r>
            <a:endParaRPr sz="1940"/>
          </a:p>
          <a:p>
            <a:pPr indent="0" lvl="0" marL="0" rtl="0" algn="l">
              <a:spcBef>
                <a:spcPts val="1000"/>
              </a:spcBef>
              <a:spcAft>
                <a:spcPts val="0"/>
              </a:spcAft>
              <a:buSzPts val="440"/>
              <a:buNone/>
            </a:pPr>
            <a:r>
              <a:rPr lang="en-US" sz="1940"/>
              <a:t>Merchant: </a:t>
            </a:r>
            <a:r>
              <a:rPr b="1" lang="en-US" sz="1940">
                <a:latin typeface="Open Sans"/>
                <a:ea typeface="Open Sans"/>
                <a:cs typeface="Open Sans"/>
                <a:sym typeface="Open Sans"/>
              </a:rPr>
              <a:t>Dollar General</a:t>
            </a:r>
            <a:r>
              <a:rPr lang="en-US" sz="1940"/>
              <a:t>, Acquire Type: </a:t>
            </a:r>
            <a:r>
              <a:rPr b="1" lang="en-US" sz="1940">
                <a:latin typeface="Open Sans"/>
                <a:ea typeface="Open Sans"/>
                <a:cs typeface="Open Sans"/>
                <a:sym typeface="Open Sans"/>
              </a:rPr>
              <a:t>ReceiptPalOnDevice</a:t>
            </a:r>
            <a:r>
              <a:rPr b="1" lang="en-US" sz="1940">
                <a:latin typeface="Open Sans"/>
                <a:ea typeface="Open Sans"/>
                <a:cs typeface="Open Sans"/>
                <a:sym typeface="Open Sans"/>
              </a:rPr>
              <a:t> </a:t>
            </a:r>
            <a:endParaRPr b="1" sz="1940">
              <a:latin typeface="Open Sans"/>
              <a:ea typeface="Open Sans"/>
              <a:cs typeface="Open Sans"/>
              <a:sym typeface="Open Sans"/>
            </a:endParaRPr>
          </a:p>
        </p:txBody>
      </p:sp>
      <p:pic>
        <p:nvPicPr>
          <p:cNvPr id="279" name="Google Shape;279;p34"/>
          <p:cNvPicPr preferRelativeResize="0"/>
          <p:nvPr/>
        </p:nvPicPr>
        <p:blipFill>
          <a:blip r:embed="rId4">
            <a:alphaModFix/>
          </a:blip>
          <a:stretch>
            <a:fillRect/>
          </a:stretch>
        </p:blipFill>
        <p:spPr>
          <a:xfrm>
            <a:off x="2846250" y="2142125"/>
            <a:ext cx="8119202" cy="4461100"/>
          </a:xfrm>
          <a:prstGeom prst="rect">
            <a:avLst/>
          </a:prstGeom>
          <a:noFill/>
          <a:ln>
            <a:noFill/>
          </a:ln>
        </p:spPr>
      </p:pic>
      <p:sp>
        <p:nvSpPr>
          <p:cNvPr id="280" name="Google Shape;280;p34"/>
          <p:cNvSpPr/>
          <p:nvPr/>
        </p:nvSpPr>
        <p:spPr>
          <a:xfrm>
            <a:off x="8184050" y="5541525"/>
            <a:ext cx="1446300" cy="338700"/>
          </a:xfrm>
          <a:prstGeom prst="rightArrowCallout">
            <a:avLst>
              <a:gd fmla="val 25000" name="adj1"/>
              <a:gd fmla="val 25000" name="adj2"/>
              <a:gd fmla="val 25000" name="adj3"/>
              <a:gd fmla="val 76869" name="adj4"/>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t>Original Error</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5"/>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286" name="Google Shape;286;p35"/>
          <p:cNvSpPr txBox="1"/>
          <p:nvPr>
            <p:ph idx="1" type="body"/>
          </p:nvPr>
        </p:nvSpPr>
        <p:spPr>
          <a:xfrm>
            <a:off x="2384425" y="1157300"/>
            <a:ext cx="8809500" cy="646200"/>
          </a:xfrm>
          <a:prstGeom prst="rect">
            <a:avLst/>
          </a:prstGeom>
          <a:noFill/>
        </p:spPr>
        <p:txBody>
          <a:bodyPr anchorCtr="0" anchor="ctr" bIns="45700" lIns="45700" spcFirstLastPara="1" rIns="45700" wrap="square" tIns="45700">
            <a:normAutofit fontScale="55000" lnSpcReduction="20000"/>
          </a:bodyPr>
          <a:lstStyle/>
          <a:p>
            <a:pPr indent="0" lvl="0" marL="0" rtl="0" algn="l">
              <a:spcBef>
                <a:spcPts val="1000"/>
              </a:spcBef>
              <a:spcAft>
                <a:spcPts val="0"/>
              </a:spcAft>
              <a:buNone/>
            </a:pPr>
            <a:r>
              <a:rPr b="1" lang="en-US">
                <a:solidFill>
                  <a:schemeClr val="dk1"/>
                </a:solidFill>
                <a:latin typeface="Open Sans"/>
                <a:ea typeface="Open Sans"/>
                <a:cs typeface="Open Sans"/>
                <a:sym typeface="Open Sans"/>
              </a:rPr>
              <a:t>EDA </a:t>
            </a:r>
            <a:r>
              <a:rPr b="1" lang="en-US">
                <a:solidFill>
                  <a:schemeClr val="dk1"/>
                </a:solidFill>
                <a:latin typeface="Open Sans"/>
                <a:ea typeface="Open Sans"/>
                <a:cs typeface="Open Sans"/>
                <a:sym typeface="Open Sans"/>
              </a:rPr>
              <a:t>Visualization</a:t>
            </a:r>
            <a:endParaRPr b="1">
              <a:solidFill>
                <a:schemeClr val="dk1"/>
              </a:solidFill>
              <a:latin typeface="Open Sans"/>
              <a:ea typeface="Open Sans"/>
              <a:cs typeface="Open Sans"/>
              <a:sym typeface="Open Sans"/>
            </a:endParaRPr>
          </a:p>
          <a:p>
            <a:pPr indent="0" lvl="0" marL="0" rtl="0" algn="l">
              <a:spcBef>
                <a:spcPts val="1000"/>
              </a:spcBef>
              <a:spcAft>
                <a:spcPts val="0"/>
              </a:spcAft>
              <a:buNone/>
            </a:pPr>
            <a:r>
              <a:rPr lang="en-US"/>
              <a:t>Merchant: </a:t>
            </a:r>
            <a:r>
              <a:rPr b="1" lang="en-US">
                <a:latin typeface="Open Sans"/>
                <a:ea typeface="Open Sans"/>
                <a:cs typeface="Open Sans"/>
                <a:sym typeface="Open Sans"/>
              </a:rPr>
              <a:t>Dollar</a:t>
            </a:r>
            <a:r>
              <a:rPr lang="en-US"/>
              <a:t> </a:t>
            </a:r>
            <a:r>
              <a:rPr b="1" lang="en-US">
                <a:latin typeface="Open Sans"/>
                <a:ea typeface="Open Sans"/>
                <a:cs typeface="Open Sans"/>
                <a:sym typeface="Open Sans"/>
              </a:rPr>
              <a:t>General</a:t>
            </a:r>
            <a:r>
              <a:rPr lang="en-US"/>
              <a:t>, Acquire Type: </a:t>
            </a:r>
            <a:r>
              <a:rPr b="1" lang="en-US">
                <a:latin typeface="Open Sans"/>
                <a:ea typeface="Open Sans"/>
                <a:cs typeface="Open Sans"/>
                <a:sym typeface="Open Sans"/>
              </a:rPr>
              <a:t>Sift</a:t>
            </a:r>
            <a:endParaRPr b="1">
              <a:latin typeface="Open Sans"/>
              <a:ea typeface="Open Sans"/>
              <a:cs typeface="Open Sans"/>
              <a:sym typeface="Open Sans"/>
            </a:endParaRPr>
          </a:p>
        </p:txBody>
      </p:sp>
      <p:pic>
        <p:nvPicPr>
          <p:cNvPr id="287" name="Google Shape;287;p35"/>
          <p:cNvPicPr preferRelativeResize="0"/>
          <p:nvPr/>
        </p:nvPicPr>
        <p:blipFill>
          <a:blip r:embed="rId3">
            <a:alphaModFix/>
          </a:blip>
          <a:stretch>
            <a:fillRect/>
          </a:stretch>
        </p:blipFill>
        <p:spPr>
          <a:xfrm>
            <a:off x="3044525" y="2083300"/>
            <a:ext cx="7489300" cy="46222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6"/>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293" name="Google Shape;293;p36"/>
          <p:cNvSpPr txBox="1"/>
          <p:nvPr>
            <p:ph idx="1" type="body"/>
          </p:nvPr>
        </p:nvSpPr>
        <p:spPr>
          <a:xfrm>
            <a:off x="2384425" y="1157300"/>
            <a:ext cx="9175200" cy="646200"/>
          </a:xfrm>
          <a:prstGeom prst="rect">
            <a:avLst/>
          </a:prstGeom>
          <a:noFill/>
        </p:spPr>
        <p:txBody>
          <a:bodyPr anchorCtr="0" anchor="ctr" bIns="45700" lIns="45700" spcFirstLastPara="1" rIns="45700" wrap="square" tIns="45700">
            <a:normAutofit fontScale="55000" lnSpcReduction="20000"/>
          </a:bodyPr>
          <a:lstStyle/>
          <a:p>
            <a:pPr indent="0" lvl="0" marL="0" marR="0" rtl="0" algn="l">
              <a:lnSpc>
                <a:spcPct val="90000"/>
              </a:lnSpc>
              <a:spcBef>
                <a:spcPts val="1000"/>
              </a:spcBef>
              <a:spcAft>
                <a:spcPts val="0"/>
              </a:spcAft>
              <a:buNone/>
            </a:pPr>
            <a:r>
              <a:rPr lang="en-US"/>
              <a:t>Result - </a:t>
            </a:r>
            <a:r>
              <a:rPr b="1" lang="en-US">
                <a:solidFill>
                  <a:schemeClr val="dk1"/>
                </a:solidFill>
                <a:latin typeface="Open Sans"/>
                <a:ea typeface="Open Sans"/>
                <a:cs typeface="Open Sans"/>
                <a:sym typeface="Open Sans"/>
              </a:rPr>
              <a:t>RLM Visualization</a:t>
            </a:r>
            <a:r>
              <a:rPr b="1" lang="en-US">
                <a:latin typeface="Open Sans"/>
                <a:ea typeface="Open Sans"/>
                <a:cs typeface="Open Sans"/>
                <a:sym typeface="Open Sans"/>
              </a:rPr>
              <a:t> </a:t>
            </a:r>
            <a:r>
              <a:rPr lang="en-US"/>
              <a:t>(window=10)</a:t>
            </a:r>
            <a:r>
              <a:rPr b="1" lang="en-US">
                <a:latin typeface="Open Sans"/>
                <a:ea typeface="Open Sans"/>
                <a:cs typeface="Open Sans"/>
                <a:sym typeface="Open Sans"/>
              </a:rPr>
              <a:t> </a:t>
            </a:r>
            <a:endParaRPr b="1">
              <a:latin typeface="Open Sans"/>
              <a:ea typeface="Open Sans"/>
              <a:cs typeface="Open Sans"/>
              <a:sym typeface="Open Sans"/>
            </a:endParaRPr>
          </a:p>
          <a:p>
            <a:pPr indent="0" lvl="0" marL="0" rtl="0" algn="l">
              <a:spcBef>
                <a:spcPts val="1000"/>
              </a:spcBef>
              <a:spcAft>
                <a:spcPts val="0"/>
              </a:spcAft>
              <a:buNone/>
            </a:pPr>
            <a:r>
              <a:rPr lang="en-US"/>
              <a:t>Merchant: </a:t>
            </a:r>
            <a:r>
              <a:rPr b="1" lang="en-US">
                <a:latin typeface="Open Sans"/>
                <a:ea typeface="Open Sans"/>
                <a:cs typeface="Open Sans"/>
                <a:sym typeface="Open Sans"/>
              </a:rPr>
              <a:t>Dollar General</a:t>
            </a:r>
            <a:r>
              <a:rPr lang="en-US"/>
              <a:t>, Acquire Type: </a:t>
            </a:r>
            <a:r>
              <a:rPr b="1" lang="en-US">
                <a:latin typeface="Open Sans"/>
                <a:ea typeface="Open Sans"/>
                <a:cs typeface="Open Sans"/>
                <a:sym typeface="Open Sans"/>
              </a:rPr>
              <a:t>Sift</a:t>
            </a:r>
            <a:endParaRPr b="1">
              <a:latin typeface="Open Sans"/>
              <a:ea typeface="Open Sans"/>
              <a:cs typeface="Open Sans"/>
              <a:sym typeface="Open Sans"/>
            </a:endParaRPr>
          </a:p>
        </p:txBody>
      </p:sp>
      <p:pic>
        <p:nvPicPr>
          <p:cNvPr id="294" name="Google Shape;294;p36"/>
          <p:cNvPicPr preferRelativeResize="0"/>
          <p:nvPr/>
        </p:nvPicPr>
        <p:blipFill>
          <a:blip r:embed="rId3">
            <a:alphaModFix/>
          </a:blip>
          <a:stretch>
            <a:fillRect/>
          </a:stretch>
        </p:blipFill>
        <p:spPr>
          <a:xfrm>
            <a:off x="2978200" y="2098825"/>
            <a:ext cx="7987649" cy="4419850"/>
          </a:xfrm>
          <a:prstGeom prst="rect">
            <a:avLst/>
          </a:prstGeom>
          <a:noFill/>
          <a:ln>
            <a:noFill/>
          </a:ln>
        </p:spPr>
      </p:pic>
      <p:sp>
        <p:nvSpPr>
          <p:cNvPr id="295" name="Google Shape;295;p36"/>
          <p:cNvSpPr/>
          <p:nvPr/>
        </p:nvSpPr>
        <p:spPr>
          <a:xfrm>
            <a:off x="8237625" y="5514725"/>
            <a:ext cx="1446300" cy="338700"/>
          </a:xfrm>
          <a:prstGeom prst="rightArrowCallout">
            <a:avLst>
              <a:gd fmla="val 25000" name="adj1"/>
              <a:gd fmla="val 25000" name="adj2"/>
              <a:gd fmla="val 25000" name="adj3"/>
              <a:gd fmla="val 76869" name="adj4"/>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t>Original Error</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7"/>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None/>
            </a:pPr>
            <a:fld id="{00000000-1234-1234-1234-123412341234}" type="slidenum">
              <a:rPr lang="en-US"/>
              <a:t>‹#›</a:t>
            </a:fld>
            <a:endParaRPr/>
          </a:p>
        </p:txBody>
      </p:sp>
      <p:sp>
        <p:nvSpPr>
          <p:cNvPr id="301" name="Google Shape;301;p37"/>
          <p:cNvSpPr txBox="1"/>
          <p:nvPr>
            <p:ph idx="1" type="body"/>
          </p:nvPr>
        </p:nvSpPr>
        <p:spPr>
          <a:xfrm>
            <a:off x="2384425" y="1157288"/>
            <a:ext cx="5883300" cy="646200"/>
          </a:xfrm>
          <a:prstGeom prst="rect">
            <a:avLst/>
          </a:prstGeom>
          <a:noFill/>
        </p:spPr>
        <p:txBody>
          <a:bodyPr anchorCtr="0" anchor="ctr" bIns="45700" lIns="45700" spcFirstLastPara="1" rIns="45700" wrap="square" tIns="45700">
            <a:normAutofit/>
          </a:bodyPr>
          <a:lstStyle/>
          <a:p>
            <a:pPr indent="0" lvl="0" marL="0" rtl="0" algn="l">
              <a:spcBef>
                <a:spcPts val="1000"/>
              </a:spcBef>
              <a:spcAft>
                <a:spcPts val="0"/>
              </a:spcAft>
              <a:buNone/>
            </a:pPr>
            <a:r>
              <a:rPr lang="en-US"/>
              <a:t>Improvements</a:t>
            </a:r>
            <a:endParaRPr/>
          </a:p>
        </p:txBody>
      </p:sp>
      <p:sp>
        <p:nvSpPr>
          <p:cNvPr id="302" name="Google Shape;302;p37"/>
          <p:cNvSpPr/>
          <p:nvPr/>
        </p:nvSpPr>
        <p:spPr>
          <a:xfrm>
            <a:off x="4094750" y="3347350"/>
            <a:ext cx="2576100" cy="484500"/>
          </a:xfrm>
          <a:prstGeom prst="roundRect">
            <a:avLst>
              <a:gd fmla="val 16667" name="adj"/>
            </a:avLst>
          </a:prstGeom>
          <a:solidFill>
            <a:srgbClr val="C9DAF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1" lang="en-US" sz="1500">
                <a:latin typeface="Open Sans"/>
                <a:ea typeface="Open Sans"/>
                <a:cs typeface="Open Sans"/>
                <a:sym typeface="Open Sans"/>
              </a:rPr>
              <a:t>W</a:t>
            </a:r>
            <a:r>
              <a:rPr b="1" lang="en-US" sz="1500">
                <a:latin typeface="Open Sans"/>
                <a:ea typeface="Open Sans"/>
                <a:cs typeface="Open Sans"/>
                <a:sym typeface="Open Sans"/>
              </a:rPr>
              <a:t>indow size</a:t>
            </a:r>
            <a:endParaRPr b="1" sz="1500">
              <a:latin typeface="Open Sans"/>
              <a:ea typeface="Open Sans"/>
              <a:cs typeface="Open Sans"/>
              <a:sym typeface="Open Sans"/>
            </a:endParaRPr>
          </a:p>
        </p:txBody>
      </p:sp>
      <p:sp>
        <p:nvSpPr>
          <p:cNvPr id="303" name="Google Shape;303;p37"/>
          <p:cNvSpPr/>
          <p:nvPr/>
        </p:nvSpPr>
        <p:spPr>
          <a:xfrm>
            <a:off x="7314600" y="3255850"/>
            <a:ext cx="2625000" cy="667500"/>
          </a:xfrm>
          <a:prstGeom prst="roundRect">
            <a:avLst>
              <a:gd fmla="val 16667" name="adj"/>
            </a:avLst>
          </a:prstGeom>
          <a:solidFill>
            <a:srgbClr val="A4C2F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b="1" lang="en-US" sz="1500">
                <a:latin typeface="Open Sans"/>
                <a:ea typeface="Open Sans"/>
                <a:cs typeface="Open Sans"/>
                <a:sym typeface="Open Sans"/>
              </a:rPr>
              <a:t>Select optimal window size using CV</a:t>
            </a:r>
            <a:endParaRPr b="1" sz="1500">
              <a:latin typeface="Open Sans"/>
              <a:ea typeface="Open Sans"/>
              <a:cs typeface="Open Sans"/>
              <a:sym typeface="Open Sans"/>
            </a:endParaRPr>
          </a:p>
        </p:txBody>
      </p:sp>
      <p:sp>
        <p:nvSpPr>
          <p:cNvPr id="304" name="Google Shape;304;p37"/>
          <p:cNvSpPr/>
          <p:nvPr/>
        </p:nvSpPr>
        <p:spPr>
          <a:xfrm>
            <a:off x="4094750" y="4421125"/>
            <a:ext cx="2576100" cy="484500"/>
          </a:xfrm>
          <a:prstGeom prst="roundRect">
            <a:avLst>
              <a:gd fmla="val 16667" name="adj"/>
            </a:avLst>
          </a:prstGeom>
          <a:solidFill>
            <a:srgbClr val="C9DAF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1" lang="en-US" sz="1500">
                <a:latin typeface="Open Sans"/>
                <a:ea typeface="Open Sans"/>
                <a:cs typeface="Open Sans"/>
                <a:sym typeface="Open Sans"/>
              </a:rPr>
              <a:t>Std. Dev. estimate</a:t>
            </a:r>
            <a:endParaRPr b="1" sz="1500">
              <a:latin typeface="Open Sans"/>
              <a:ea typeface="Open Sans"/>
              <a:cs typeface="Open Sans"/>
              <a:sym typeface="Open Sans"/>
            </a:endParaRPr>
          </a:p>
        </p:txBody>
      </p:sp>
      <p:sp>
        <p:nvSpPr>
          <p:cNvPr id="305" name="Google Shape;305;p37"/>
          <p:cNvSpPr/>
          <p:nvPr/>
        </p:nvSpPr>
        <p:spPr>
          <a:xfrm>
            <a:off x="7314600" y="4243975"/>
            <a:ext cx="2625000" cy="848100"/>
          </a:xfrm>
          <a:prstGeom prst="roundRect">
            <a:avLst>
              <a:gd fmla="val 16667" name="adj"/>
            </a:avLst>
          </a:prstGeom>
          <a:solidFill>
            <a:srgbClr val="A4C2F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b="1" lang="en-US" sz="1500">
                <a:latin typeface="Open Sans"/>
                <a:ea typeface="Open Sans"/>
                <a:cs typeface="Open Sans"/>
                <a:sym typeface="Open Sans"/>
              </a:rPr>
              <a:t>Replace MAD with robust estimate from RLM</a:t>
            </a:r>
            <a:endParaRPr b="1" sz="1500">
              <a:latin typeface="Open Sans"/>
              <a:ea typeface="Open Sans"/>
              <a:cs typeface="Open Sans"/>
              <a:sym typeface="Open Sans"/>
            </a:endParaRPr>
          </a:p>
        </p:txBody>
      </p:sp>
      <p:cxnSp>
        <p:nvCxnSpPr>
          <p:cNvPr id="306" name="Google Shape;306;p37"/>
          <p:cNvCxnSpPr>
            <a:stCxn id="302" idx="3"/>
            <a:endCxn id="303" idx="1"/>
          </p:cNvCxnSpPr>
          <p:nvPr/>
        </p:nvCxnSpPr>
        <p:spPr>
          <a:xfrm>
            <a:off x="6670850" y="3589600"/>
            <a:ext cx="643800" cy="0"/>
          </a:xfrm>
          <a:prstGeom prst="straightConnector1">
            <a:avLst/>
          </a:prstGeom>
          <a:noFill/>
          <a:ln cap="flat" cmpd="sng" w="9525">
            <a:solidFill>
              <a:schemeClr val="dk2"/>
            </a:solidFill>
            <a:prstDash val="solid"/>
            <a:round/>
            <a:headEnd len="med" w="med" type="none"/>
            <a:tailEnd len="med" w="med" type="triangle"/>
          </a:ln>
        </p:spPr>
      </p:cxnSp>
      <p:cxnSp>
        <p:nvCxnSpPr>
          <p:cNvPr id="307" name="Google Shape;307;p37"/>
          <p:cNvCxnSpPr>
            <a:stCxn id="304" idx="3"/>
            <a:endCxn id="305" idx="1"/>
          </p:cNvCxnSpPr>
          <p:nvPr/>
        </p:nvCxnSpPr>
        <p:spPr>
          <a:xfrm>
            <a:off x="6670850" y="4663375"/>
            <a:ext cx="643800" cy="4800"/>
          </a:xfrm>
          <a:prstGeom prst="straightConnector1">
            <a:avLst/>
          </a:prstGeom>
          <a:noFill/>
          <a:ln cap="flat" cmpd="sng" w="9525">
            <a:solidFill>
              <a:schemeClr val="dk2"/>
            </a:solidFill>
            <a:prstDash val="solid"/>
            <a:round/>
            <a:headEnd len="med" w="med" type="none"/>
            <a:tailEnd len="med" w="med" type="triangle"/>
          </a:ln>
        </p:spPr>
      </p:cxnSp>
      <p:sp>
        <p:nvSpPr>
          <p:cNvPr id="308" name="Google Shape;308;p37"/>
          <p:cNvSpPr/>
          <p:nvPr/>
        </p:nvSpPr>
        <p:spPr>
          <a:xfrm>
            <a:off x="6843450" y="2218575"/>
            <a:ext cx="3395100" cy="622200"/>
          </a:xfrm>
          <a:prstGeom prst="homePlate">
            <a:avLst>
              <a:gd fmla="val 50000" name="adj"/>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US" sz="2000">
                <a:solidFill>
                  <a:srgbClr val="202124"/>
                </a:solidFill>
                <a:latin typeface="Open Sans"/>
                <a:ea typeface="Open Sans"/>
                <a:cs typeface="Open Sans"/>
                <a:sym typeface="Open Sans"/>
              </a:rPr>
              <a:t>Method</a:t>
            </a:r>
            <a:endParaRPr/>
          </a:p>
        </p:txBody>
      </p:sp>
      <p:sp>
        <p:nvSpPr>
          <p:cNvPr id="309" name="Google Shape;309;p37"/>
          <p:cNvSpPr/>
          <p:nvPr/>
        </p:nvSpPr>
        <p:spPr>
          <a:xfrm>
            <a:off x="3934000" y="2218575"/>
            <a:ext cx="3395100" cy="622200"/>
          </a:xfrm>
          <a:prstGeom prst="homePlate">
            <a:avLst>
              <a:gd fmla="val 50000" name="adj"/>
            </a:avLst>
          </a:prstGeom>
          <a:solidFill>
            <a:srgbClr val="EFEFE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rgbClr val="202124"/>
                </a:solidFill>
                <a:latin typeface="Open Sans"/>
                <a:ea typeface="Open Sans"/>
                <a:cs typeface="Open Sans"/>
                <a:sym typeface="Open Sans"/>
              </a:rPr>
              <a:t>Issue</a:t>
            </a:r>
            <a:endParaRPr b="1" sz="2000">
              <a:solidFill>
                <a:srgbClr val="202124"/>
              </a:solidFill>
              <a:latin typeface="Open Sans"/>
              <a:ea typeface="Open Sans"/>
              <a:cs typeface="Open Sans"/>
              <a:sym typeface="Open Sans"/>
            </a:endParaRPr>
          </a:p>
        </p:txBody>
      </p:sp>
      <p:sp>
        <p:nvSpPr>
          <p:cNvPr id="310" name="Google Shape;310;p37"/>
          <p:cNvSpPr/>
          <p:nvPr/>
        </p:nvSpPr>
        <p:spPr>
          <a:xfrm>
            <a:off x="4095225" y="5590950"/>
            <a:ext cx="2576100" cy="484500"/>
          </a:xfrm>
          <a:prstGeom prst="roundRect">
            <a:avLst>
              <a:gd fmla="val 16667" name="adj"/>
            </a:avLst>
          </a:prstGeom>
          <a:solidFill>
            <a:srgbClr val="C9DAF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1" lang="en-US" sz="1500">
                <a:latin typeface="Open Sans"/>
                <a:ea typeface="Open Sans"/>
                <a:cs typeface="Open Sans"/>
                <a:sym typeface="Open Sans"/>
              </a:rPr>
              <a:t>Filter boundaries</a:t>
            </a:r>
            <a:endParaRPr b="1" sz="1500">
              <a:latin typeface="Open Sans"/>
              <a:ea typeface="Open Sans"/>
              <a:cs typeface="Open Sans"/>
              <a:sym typeface="Open Sans"/>
            </a:endParaRPr>
          </a:p>
        </p:txBody>
      </p:sp>
      <p:sp>
        <p:nvSpPr>
          <p:cNvPr id="311" name="Google Shape;311;p37"/>
          <p:cNvSpPr/>
          <p:nvPr/>
        </p:nvSpPr>
        <p:spPr>
          <a:xfrm>
            <a:off x="7315075" y="5375700"/>
            <a:ext cx="2625000" cy="924300"/>
          </a:xfrm>
          <a:prstGeom prst="roundRect">
            <a:avLst>
              <a:gd fmla="val 16667" name="adj"/>
            </a:avLst>
          </a:prstGeom>
          <a:solidFill>
            <a:srgbClr val="A4C2F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b="1" lang="en-US" sz="1500">
                <a:latin typeface="Open Sans"/>
                <a:ea typeface="Open Sans"/>
                <a:cs typeface="Open Sans"/>
                <a:sym typeface="Open Sans"/>
              </a:rPr>
              <a:t>Try </a:t>
            </a:r>
            <a:r>
              <a:rPr b="1" lang="en-US" sz="1500">
                <a:latin typeface="Open Sans"/>
                <a:ea typeface="Open Sans"/>
                <a:cs typeface="Open Sans"/>
                <a:sym typeface="Open Sans"/>
              </a:rPr>
              <a:t>other boundaries to reduce the number of detections</a:t>
            </a:r>
            <a:endParaRPr b="1" sz="1500">
              <a:latin typeface="Open Sans"/>
              <a:ea typeface="Open Sans"/>
              <a:cs typeface="Open Sans"/>
              <a:sym typeface="Open Sans"/>
            </a:endParaRPr>
          </a:p>
        </p:txBody>
      </p:sp>
      <p:cxnSp>
        <p:nvCxnSpPr>
          <p:cNvPr id="312" name="Google Shape;312;p37"/>
          <p:cNvCxnSpPr>
            <a:stCxn id="310" idx="3"/>
            <a:endCxn id="311" idx="1"/>
          </p:cNvCxnSpPr>
          <p:nvPr/>
        </p:nvCxnSpPr>
        <p:spPr>
          <a:xfrm>
            <a:off x="6671325" y="5833200"/>
            <a:ext cx="643800" cy="4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8"/>
          <p:cNvSpPr txBox="1"/>
          <p:nvPr>
            <p:ph idx="1" type="body"/>
          </p:nvPr>
        </p:nvSpPr>
        <p:spPr>
          <a:xfrm>
            <a:off x="2582838" y="2952000"/>
            <a:ext cx="5883300" cy="768300"/>
          </a:xfrm>
          <a:prstGeom prst="rect">
            <a:avLst/>
          </a:prstGeom>
        </p:spPr>
        <p:txBody>
          <a:bodyPr anchorCtr="0" anchor="ctr" bIns="45700" lIns="45700" spcFirstLastPara="1" rIns="45700" wrap="square" tIns="45700">
            <a:noAutofit/>
          </a:bodyPr>
          <a:lstStyle/>
          <a:p>
            <a:pPr indent="457200" lvl="0" marL="457200" rtl="0" algn="l">
              <a:spcBef>
                <a:spcPts val="0"/>
              </a:spcBef>
              <a:spcAft>
                <a:spcPts val="0"/>
              </a:spcAft>
              <a:buNone/>
            </a:pPr>
            <a:r>
              <a:rPr lang="en-US"/>
              <a:t>Filter 2</a:t>
            </a:r>
            <a:endParaRPr/>
          </a:p>
        </p:txBody>
      </p:sp>
      <p:sp>
        <p:nvSpPr>
          <p:cNvPr id="318" name="Google Shape;318;p38"/>
          <p:cNvSpPr txBox="1"/>
          <p:nvPr>
            <p:ph idx="1" type="body"/>
          </p:nvPr>
        </p:nvSpPr>
        <p:spPr>
          <a:xfrm>
            <a:off x="6308688" y="2952000"/>
            <a:ext cx="5883300" cy="768300"/>
          </a:xfrm>
          <a:prstGeom prst="rect">
            <a:avLst/>
          </a:prstGeom>
        </p:spPr>
        <p:txBody>
          <a:bodyPr anchorCtr="0" anchor="ctr" bIns="45700" lIns="45700" spcFirstLastPara="1" rIns="45700" wrap="square" tIns="45700">
            <a:noAutofit/>
          </a:bodyPr>
          <a:lstStyle/>
          <a:p>
            <a:pPr indent="0" lvl="0" marL="457200" rtl="0" algn="l">
              <a:spcBef>
                <a:spcPts val="0"/>
              </a:spcBef>
              <a:spcAft>
                <a:spcPts val="0"/>
              </a:spcAft>
              <a:buNone/>
            </a:pPr>
            <a:r>
              <a:rPr lang="en-US" sz="2900"/>
              <a:t>1st Difference</a:t>
            </a:r>
            <a:endParaRPr sz="2900"/>
          </a:p>
        </p:txBody>
      </p:sp>
      <p:cxnSp>
        <p:nvCxnSpPr>
          <p:cNvPr id="319" name="Google Shape;319;p38"/>
          <p:cNvCxnSpPr/>
          <p:nvPr/>
        </p:nvCxnSpPr>
        <p:spPr>
          <a:xfrm>
            <a:off x="6386525" y="2914650"/>
            <a:ext cx="0" cy="843000"/>
          </a:xfrm>
          <a:prstGeom prst="straightConnector1">
            <a:avLst/>
          </a:prstGeom>
          <a:noFill/>
          <a:ln cap="flat" cmpd="sng" w="28575">
            <a:solidFill>
              <a:srgbClr val="FFFFFF"/>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9"/>
          <p:cNvSpPr txBox="1"/>
          <p:nvPr>
            <p:ph idx="1" type="body"/>
          </p:nvPr>
        </p:nvSpPr>
        <p:spPr>
          <a:xfrm>
            <a:off x="2384425" y="1157300"/>
            <a:ext cx="7211100" cy="64620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1000"/>
              </a:spcBef>
              <a:spcAft>
                <a:spcPts val="0"/>
              </a:spcAft>
              <a:buSzPts val="3600"/>
              <a:buNone/>
            </a:pPr>
            <a:r>
              <a:rPr lang="en-US"/>
              <a:t>First Difference Filter</a:t>
            </a:r>
            <a:endParaRPr/>
          </a:p>
        </p:txBody>
      </p:sp>
      <p:sp>
        <p:nvSpPr>
          <p:cNvPr id="325" name="Google Shape;325;p39"/>
          <p:cNvSpPr txBox="1"/>
          <p:nvPr>
            <p:ph idx="2" type="body"/>
          </p:nvPr>
        </p:nvSpPr>
        <p:spPr>
          <a:xfrm>
            <a:off x="2451100" y="2080900"/>
            <a:ext cx="9121800" cy="3970200"/>
          </a:xfrm>
          <a:prstGeom prst="rect">
            <a:avLst/>
          </a:prstGeom>
          <a:noFill/>
          <a:ln>
            <a:noFill/>
          </a:ln>
        </p:spPr>
        <p:txBody>
          <a:bodyPr anchorCtr="0" anchor="t" bIns="45700" lIns="45700" spcFirstLastPara="1" rIns="45700" wrap="square" tIns="45700">
            <a:normAutofit/>
          </a:bodyPr>
          <a:lstStyle/>
          <a:p>
            <a:pPr indent="-355600" lvl="0" marL="457200" marR="0" rtl="0" algn="l">
              <a:lnSpc>
                <a:spcPct val="150000"/>
              </a:lnSpc>
              <a:spcBef>
                <a:spcPts val="0"/>
              </a:spcBef>
              <a:spcAft>
                <a:spcPts val="0"/>
              </a:spcAft>
              <a:buSzPts val="2000"/>
              <a:buChar char="●"/>
            </a:pPr>
            <a:r>
              <a:rPr b="1" lang="en-US">
                <a:latin typeface="Open Sans"/>
                <a:ea typeface="Open Sans"/>
                <a:cs typeface="Open Sans"/>
                <a:sym typeface="Open Sans"/>
              </a:rPr>
              <a:t>Detrend to highlight trends</a:t>
            </a:r>
            <a:endParaRPr b="1">
              <a:latin typeface="Open Sans"/>
              <a:ea typeface="Open Sans"/>
              <a:cs typeface="Open Sans"/>
              <a:sym typeface="Open Sans"/>
            </a:endParaRPr>
          </a:p>
          <a:p>
            <a:pPr indent="-266700" lvl="1" marL="723900" marR="0" rtl="0" algn="l">
              <a:lnSpc>
                <a:spcPct val="150000"/>
              </a:lnSpc>
              <a:spcBef>
                <a:spcPts val="0"/>
              </a:spcBef>
              <a:spcAft>
                <a:spcPts val="0"/>
              </a:spcAft>
              <a:buSzPts val="1800"/>
              <a:buFont typeface="Open Sans Light"/>
              <a:buChar char="○"/>
            </a:pPr>
            <a:r>
              <a:rPr lang="en-US"/>
              <a:t>Slow drifts made to near 0</a:t>
            </a:r>
            <a:endParaRPr/>
          </a:p>
          <a:p>
            <a:pPr indent="-266700" lvl="1" marL="723900" marR="0" rtl="0" algn="l">
              <a:lnSpc>
                <a:spcPct val="150000"/>
              </a:lnSpc>
              <a:spcBef>
                <a:spcPts val="0"/>
              </a:spcBef>
              <a:spcAft>
                <a:spcPts val="0"/>
              </a:spcAft>
              <a:buSzPts val="1800"/>
              <a:buChar char="○"/>
            </a:pPr>
            <a:r>
              <a:rPr lang="en-US"/>
              <a:t>Large jumps continue to stand out</a:t>
            </a:r>
            <a:endParaRPr/>
          </a:p>
          <a:p>
            <a:pPr indent="-355600" lvl="0" marL="457200" marR="0" rtl="0" algn="l">
              <a:lnSpc>
                <a:spcPct val="150000"/>
              </a:lnSpc>
              <a:spcBef>
                <a:spcPts val="0"/>
              </a:spcBef>
              <a:spcAft>
                <a:spcPts val="0"/>
              </a:spcAft>
              <a:buSzPts val="2000"/>
              <a:buChar char="●"/>
            </a:pPr>
            <a:r>
              <a:rPr b="1" lang="en-US">
                <a:latin typeface="Open Sans"/>
                <a:ea typeface="Open Sans"/>
                <a:cs typeface="Open Sans"/>
                <a:sym typeface="Open Sans"/>
              </a:rPr>
              <a:t>Shifting Window </a:t>
            </a:r>
            <a:endParaRPr b="1">
              <a:latin typeface="Open Sans"/>
              <a:ea typeface="Open Sans"/>
              <a:cs typeface="Open Sans"/>
              <a:sym typeface="Open Sans"/>
            </a:endParaRPr>
          </a:p>
          <a:p>
            <a:pPr indent="-260350" lvl="1" marL="723900" marR="0" rtl="0" algn="l">
              <a:lnSpc>
                <a:spcPct val="150000"/>
              </a:lnSpc>
              <a:spcBef>
                <a:spcPts val="0"/>
              </a:spcBef>
              <a:spcAft>
                <a:spcPts val="0"/>
              </a:spcAft>
              <a:buSzPts val="1700"/>
              <a:buChar char="○"/>
            </a:pPr>
            <a:r>
              <a:rPr lang="en-US" sz="1800"/>
              <a:t>For each point in the future (say ‘t+1’), a filter with window size ‘t - (t-n)’ will perform anomaly detection non-parametrically</a:t>
            </a:r>
            <a:endParaRPr sz="1800"/>
          </a:p>
          <a:p>
            <a:pPr indent="-260350" lvl="1" marL="723900" marR="0" rtl="0" algn="l">
              <a:lnSpc>
                <a:spcPct val="150000"/>
              </a:lnSpc>
              <a:spcBef>
                <a:spcPts val="0"/>
              </a:spcBef>
              <a:spcAft>
                <a:spcPts val="0"/>
              </a:spcAft>
              <a:buSzPts val="1700"/>
              <a:buChar char="○"/>
            </a:pPr>
            <a:r>
              <a:rPr lang="en-US" sz="1800"/>
              <a:t>The default  window size is set to 50 weeks</a:t>
            </a:r>
            <a:endParaRPr sz="1800"/>
          </a:p>
        </p:txBody>
      </p:sp>
      <p:sp>
        <p:nvSpPr>
          <p:cNvPr id="326" name="Google Shape;326;p39"/>
          <p:cNvSpPr txBox="1"/>
          <p:nvPr>
            <p:ph idx="12" type="sldNum"/>
          </p:nvPr>
        </p:nvSpPr>
        <p:spPr>
          <a:xfrm>
            <a:off x="2335568" y="6328495"/>
            <a:ext cx="350400" cy="338700"/>
          </a:xfrm>
          <a:prstGeom prst="rect">
            <a:avLst/>
          </a:prstGeom>
          <a:noFill/>
          <a:ln>
            <a:noFill/>
          </a:ln>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0"/>
          <p:cNvSpPr txBox="1"/>
          <p:nvPr>
            <p:ph idx="1" type="body"/>
          </p:nvPr>
        </p:nvSpPr>
        <p:spPr>
          <a:xfrm>
            <a:off x="2384425" y="1157300"/>
            <a:ext cx="7211100" cy="64620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1000"/>
              </a:spcBef>
              <a:spcAft>
                <a:spcPts val="0"/>
              </a:spcAft>
              <a:buSzPts val="3600"/>
              <a:buNone/>
            </a:pPr>
            <a:r>
              <a:rPr lang="en-US"/>
              <a:t>First Difference Filter</a:t>
            </a:r>
            <a:endParaRPr/>
          </a:p>
        </p:txBody>
      </p:sp>
      <p:sp>
        <p:nvSpPr>
          <p:cNvPr id="332" name="Google Shape;332;p40"/>
          <p:cNvSpPr txBox="1"/>
          <p:nvPr>
            <p:ph idx="2" type="body"/>
          </p:nvPr>
        </p:nvSpPr>
        <p:spPr>
          <a:xfrm>
            <a:off x="2451100" y="2080900"/>
            <a:ext cx="9121800" cy="3970200"/>
          </a:xfrm>
          <a:prstGeom prst="rect">
            <a:avLst/>
          </a:prstGeom>
          <a:noFill/>
          <a:ln>
            <a:noFill/>
          </a:ln>
        </p:spPr>
        <p:txBody>
          <a:bodyPr anchorCtr="0" anchor="t" bIns="45700" lIns="45700" spcFirstLastPara="1" rIns="45700" wrap="square" tIns="45700">
            <a:normAutofit/>
          </a:bodyPr>
          <a:lstStyle/>
          <a:p>
            <a:pPr indent="-355600" lvl="0" marL="457200" marR="0" rtl="0" algn="l">
              <a:lnSpc>
                <a:spcPct val="150000"/>
              </a:lnSpc>
              <a:spcBef>
                <a:spcPts val="0"/>
              </a:spcBef>
              <a:spcAft>
                <a:spcPts val="0"/>
              </a:spcAft>
              <a:buSzPts val="2000"/>
              <a:buChar char="●"/>
            </a:pPr>
            <a:r>
              <a:rPr b="1" lang="en-US">
                <a:latin typeface="Open Sans"/>
                <a:ea typeface="Open Sans"/>
                <a:cs typeface="Open Sans"/>
                <a:sym typeface="Open Sans"/>
              </a:rPr>
              <a:t>Calculating quantile for the first difference analysis </a:t>
            </a:r>
            <a:endParaRPr b="1">
              <a:latin typeface="Open Sans"/>
              <a:ea typeface="Open Sans"/>
              <a:cs typeface="Open Sans"/>
              <a:sym typeface="Open Sans"/>
            </a:endParaRPr>
          </a:p>
          <a:p>
            <a:pPr indent="-266700" lvl="1" marL="723900" marR="0" rtl="0" algn="l">
              <a:lnSpc>
                <a:spcPct val="150000"/>
              </a:lnSpc>
              <a:spcBef>
                <a:spcPts val="0"/>
              </a:spcBef>
              <a:spcAft>
                <a:spcPts val="0"/>
              </a:spcAft>
              <a:buSzPts val="1800"/>
              <a:buChar char="○"/>
            </a:pPr>
            <a:r>
              <a:rPr lang="en-US" sz="1800"/>
              <a:t>First differences of data points are calculated for the chosen window size</a:t>
            </a:r>
            <a:endParaRPr sz="1600"/>
          </a:p>
          <a:p>
            <a:pPr indent="-266700" lvl="1" marL="723900" marR="0" rtl="0" algn="l">
              <a:lnSpc>
                <a:spcPct val="150000"/>
              </a:lnSpc>
              <a:spcBef>
                <a:spcPts val="0"/>
              </a:spcBef>
              <a:spcAft>
                <a:spcPts val="0"/>
              </a:spcAft>
              <a:buSzPts val="1800"/>
              <a:buChar char="○"/>
            </a:pPr>
            <a:r>
              <a:rPr lang="en-US" sz="1800"/>
              <a:t>Fit  a </a:t>
            </a:r>
            <a:r>
              <a:rPr i="1" lang="en-US" sz="1800"/>
              <a:t>Gaussian</a:t>
            </a:r>
            <a:r>
              <a:rPr lang="en-US" sz="1800"/>
              <a:t> distribution to the 1st difference data </a:t>
            </a:r>
            <a:endParaRPr sz="1800"/>
          </a:p>
          <a:p>
            <a:pPr indent="-266700" lvl="1" marL="723900" marR="0" rtl="0" algn="l">
              <a:lnSpc>
                <a:spcPct val="150000"/>
              </a:lnSpc>
              <a:spcBef>
                <a:spcPts val="0"/>
              </a:spcBef>
              <a:spcAft>
                <a:spcPts val="0"/>
              </a:spcAft>
              <a:buSzPts val="1800"/>
              <a:buChar char="○"/>
            </a:pPr>
            <a:r>
              <a:rPr lang="en-US" sz="1800"/>
              <a:t>Default Quantile (adjustable)</a:t>
            </a:r>
            <a:endParaRPr sz="1800"/>
          </a:p>
          <a:p>
            <a:pPr indent="-320038" lvl="2" marL="1234438" marR="0" rtl="0" algn="l">
              <a:lnSpc>
                <a:spcPct val="150000"/>
              </a:lnSpc>
              <a:spcBef>
                <a:spcPts val="0"/>
              </a:spcBef>
              <a:spcAft>
                <a:spcPts val="0"/>
              </a:spcAft>
              <a:buSzPts val="1800"/>
              <a:buChar char="■"/>
            </a:pPr>
            <a:r>
              <a:rPr lang="en-US" sz="1800"/>
              <a:t>lower bound at </a:t>
            </a:r>
            <a:r>
              <a:rPr b="1" lang="en-US" sz="1800">
                <a:latin typeface="Open Sans"/>
                <a:ea typeface="Open Sans"/>
                <a:cs typeface="Open Sans"/>
                <a:sym typeface="Open Sans"/>
              </a:rPr>
              <a:t>2.5%</a:t>
            </a:r>
            <a:endParaRPr sz="1800"/>
          </a:p>
          <a:p>
            <a:pPr indent="-320038" lvl="2" marL="1234438" marR="0" rtl="0" algn="l">
              <a:lnSpc>
                <a:spcPct val="150000"/>
              </a:lnSpc>
              <a:spcBef>
                <a:spcPts val="0"/>
              </a:spcBef>
              <a:spcAft>
                <a:spcPts val="0"/>
              </a:spcAft>
              <a:buSzPts val="1800"/>
              <a:buChar char="■"/>
            </a:pPr>
            <a:r>
              <a:rPr lang="en-US" sz="1800"/>
              <a:t>upper bound at </a:t>
            </a:r>
            <a:r>
              <a:rPr b="1" lang="en-US" sz="1800">
                <a:latin typeface="Open Sans"/>
                <a:ea typeface="Open Sans"/>
                <a:cs typeface="Open Sans"/>
                <a:sym typeface="Open Sans"/>
              </a:rPr>
              <a:t>99% </a:t>
            </a:r>
            <a:endParaRPr sz="1800"/>
          </a:p>
          <a:p>
            <a:pPr indent="-266700" lvl="1" marL="723900" marR="0" rtl="0" algn="l">
              <a:lnSpc>
                <a:spcPct val="150000"/>
              </a:lnSpc>
              <a:spcBef>
                <a:spcPts val="0"/>
              </a:spcBef>
              <a:spcAft>
                <a:spcPts val="0"/>
              </a:spcAft>
              <a:buSzPts val="1800"/>
              <a:buChar char="○"/>
            </a:pPr>
            <a:r>
              <a:rPr lang="en-US" sz="1800"/>
              <a:t>Outliers outside of calculated quantile are marked as anomaly</a:t>
            </a:r>
            <a:endParaRPr sz="1800"/>
          </a:p>
        </p:txBody>
      </p:sp>
      <p:sp>
        <p:nvSpPr>
          <p:cNvPr id="333" name="Google Shape;333;p40"/>
          <p:cNvSpPr txBox="1"/>
          <p:nvPr>
            <p:ph idx="12" type="sldNum"/>
          </p:nvPr>
        </p:nvSpPr>
        <p:spPr>
          <a:xfrm>
            <a:off x="2335568" y="6328495"/>
            <a:ext cx="350400" cy="338700"/>
          </a:xfrm>
          <a:prstGeom prst="rect">
            <a:avLst/>
          </a:prstGeom>
          <a:noFill/>
          <a:ln>
            <a:noFill/>
          </a:ln>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1"/>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339" name="Google Shape;339;p41"/>
          <p:cNvSpPr txBox="1"/>
          <p:nvPr>
            <p:ph idx="1" type="body"/>
          </p:nvPr>
        </p:nvSpPr>
        <p:spPr>
          <a:xfrm>
            <a:off x="2384425" y="1157300"/>
            <a:ext cx="8809500" cy="646200"/>
          </a:xfrm>
          <a:prstGeom prst="rect">
            <a:avLst/>
          </a:prstGeom>
          <a:noFill/>
        </p:spPr>
        <p:txBody>
          <a:bodyPr anchorCtr="0" anchor="ctr" bIns="45700" lIns="45700" spcFirstLastPara="1" rIns="45700" wrap="square" tIns="45700">
            <a:normAutofit fontScale="55000" lnSpcReduction="20000"/>
          </a:bodyPr>
          <a:lstStyle/>
          <a:p>
            <a:pPr indent="0" lvl="0" marL="0" rtl="0" algn="l">
              <a:spcBef>
                <a:spcPts val="1000"/>
              </a:spcBef>
              <a:spcAft>
                <a:spcPts val="0"/>
              </a:spcAft>
              <a:buNone/>
            </a:pPr>
            <a:r>
              <a:rPr b="1" lang="en-US">
                <a:solidFill>
                  <a:srgbClr val="434343"/>
                </a:solidFill>
                <a:latin typeface="Open Sans"/>
                <a:ea typeface="Open Sans"/>
                <a:cs typeface="Open Sans"/>
                <a:sym typeface="Open Sans"/>
              </a:rPr>
              <a:t>EDA </a:t>
            </a:r>
            <a:r>
              <a:rPr b="1" lang="en-US">
                <a:solidFill>
                  <a:srgbClr val="434343"/>
                </a:solidFill>
                <a:latin typeface="Open Sans"/>
                <a:ea typeface="Open Sans"/>
                <a:cs typeface="Open Sans"/>
                <a:sym typeface="Open Sans"/>
              </a:rPr>
              <a:t>Visualization</a:t>
            </a:r>
            <a:endParaRPr b="1">
              <a:solidFill>
                <a:srgbClr val="434343"/>
              </a:solidFill>
              <a:latin typeface="Open Sans"/>
              <a:ea typeface="Open Sans"/>
              <a:cs typeface="Open Sans"/>
              <a:sym typeface="Open Sans"/>
            </a:endParaRPr>
          </a:p>
          <a:p>
            <a:pPr indent="0" lvl="0" marL="0" rtl="0" algn="l">
              <a:spcBef>
                <a:spcPts val="1000"/>
              </a:spcBef>
              <a:spcAft>
                <a:spcPts val="0"/>
              </a:spcAft>
              <a:buNone/>
            </a:pPr>
            <a:r>
              <a:rPr lang="en-US"/>
              <a:t>Merchant: </a:t>
            </a:r>
            <a:r>
              <a:rPr b="1" lang="en-US">
                <a:latin typeface="Open Sans"/>
                <a:ea typeface="Open Sans"/>
                <a:cs typeface="Open Sans"/>
                <a:sym typeface="Open Sans"/>
              </a:rPr>
              <a:t>McDonald’s</a:t>
            </a:r>
            <a:r>
              <a:rPr lang="en-US"/>
              <a:t>, Acquire Type: </a:t>
            </a:r>
            <a:r>
              <a:rPr b="1" lang="en-US">
                <a:latin typeface="Open Sans"/>
                <a:ea typeface="Open Sans"/>
                <a:cs typeface="Open Sans"/>
                <a:sym typeface="Open Sans"/>
              </a:rPr>
              <a:t>ReceiptPalOnDevice</a:t>
            </a:r>
            <a:endParaRPr b="1">
              <a:latin typeface="Open Sans"/>
              <a:ea typeface="Open Sans"/>
              <a:cs typeface="Open Sans"/>
              <a:sym typeface="Open Sans"/>
            </a:endParaRPr>
          </a:p>
        </p:txBody>
      </p:sp>
      <p:pic>
        <p:nvPicPr>
          <p:cNvPr id="340" name="Google Shape;340;p41"/>
          <p:cNvPicPr preferRelativeResize="0"/>
          <p:nvPr/>
        </p:nvPicPr>
        <p:blipFill>
          <a:blip r:embed="rId3">
            <a:alphaModFix/>
          </a:blip>
          <a:stretch>
            <a:fillRect/>
          </a:stretch>
        </p:blipFill>
        <p:spPr>
          <a:xfrm>
            <a:off x="3023375" y="2054625"/>
            <a:ext cx="7938273" cy="4612574"/>
          </a:xfrm>
          <a:prstGeom prst="rect">
            <a:avLst/>
          </a:prstGeom>
          <a:noFill/>
          <a:ln>
            <a:noFill/>
          </a:ln>
        </p:spPr>
      </p:pic>
      <p:sp>
        <p:nvSpPr>
          <p:cNvPr id="341" name="Google Shape;341;p41"/>
          <p:cNvSpPr/>
          <p:nvPr/>
        </p:nvSpPr>
        <p:spPr>
          <a:xfrm>
            <a:off x="7835825" y="3120925"/>
            <a:ext cx="576000" cy="2357400"/>
          </a:xfrm>
          <a:prstGeom prst="ellipse">
            <a:avLst/>
          </a:prstGeom>
          <a:noFill/>
          <a:ln cap="flat" cmpd="sng" w="19050">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1"/>
          <p:cNvSpPr/>
          <p:nvPr/>
        </p:nvSpPr>
        <p:spPr>
          <a:xfrm>
            <a:off x="9068100" y="3656700"/>
            <a:ext cx="656400" cy="2107800"/>
          </a:xfrm>
          <a:prstGeom prst="ellipse">
            <a:avLst/>
          </a:prstGeom>
          <a:noFill/>
          <a:ln cap="flat" cmpd="sng" w="19050">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1"/>
          <p:cNvSpPr/>
          <p:nvPr/>
        </p:nvSpPr>
        <p:spPr>
          <a:xfrm>
            <a:off x="9724500" y="2603600"/>
            <a:ext cx="656400" cy="1830000"/>
          </a:xfrm>
          <a:prstGeom prst="ellipse">
            <a:avLst/>
          </a:prstGeom>
          <a:noFill/>
          <a:ln cap="flat" cmpd="sng" w="19050">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2"/>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349" name="Google Shape;349;p42"/>
          <p:cNvSpPr txBox="1"/>
          <p:nvPr>
            <p:ph idx="3" type="body"/>
          </p:nvPr>
        </p:nvSpPr>
        <p:spPr>
          <a:xfrm>
            <a:off x="2708275" y="6342063"/>
            <a:ext cx="5768100" cy="276300"/>
          </a:xfrm>
          <a:prstGeom prst="rect">
            <a:avLst/>
          </a:prstGeom>
        </p:spPr>
        <p:txBody>
          <a:bodyPr anchorCtr="0" anchor="ctr" bIns="45700" lIns="45700" spcFirstLastPara="1" rIns="45700" wrap="square" tIns="45700">
            <a:normAutofit/>
          </a:bodyPr>
          <a:lstStyle/>
          <a:p>
            <a:pPr indent="0" lvl="0" marL="0" rtl="0" algn="l">
              <a:spcBef>
                <a:spcPts val="0"/>
              </a:spcBef>
              <a:spcAft>
                <a:spcPts val="0"/>
              </a:spcAft>
              <a:buNone/>
            </a:pPr>
            <a:r>
              <a:t/>
            </a:r>
            <a:endParaRPr/>
          </a:p>
        </p:txBody>
      </p:sp>
      <p:sp>
        <p:nvSpPr>
          <p:cNvPr id="350" name="Google Shape;350;p42"/>
          <p:cNvSpPr txBox="1"/>
          <p:nvPr>
            <p:ph idx="1" type="body"/>
          </p:nvPr>
        </p:nvSpPr>
        <p:spPr>
          <a:xfrm>
            <a:off x="2384425" y="1157300"/>
            <a:ext cx="7872300" cy="646200"/>
          </a:xfrm>
          <a:prstGeom prst="rect">
            <a:avLst/>
          </a:prstGeom>
          <a:noFill/>
        </p:spPr>
        <p:txBody>
          <a:bodyPr anchorCtr="0" anchor="ctr" bIns="45700" lIns="45700" spcFirstLastPara="1" rIns="45700" wrap="square" tIns="45700">
            <a:noAutofit/>
          </a:bodyPr>
          <a:lstStyle/>
          <a:p>
            <a:pPr indent="0" lvl="0" marL="0" rtl="0" algn="l">
              <a:spcBef>
                <a:spcPts val="1000"/>
              </a:spcBef>
              <a:spcAft>
                <a:spcPts val="0"/>
              </a:spcAft>
              <a:buSzPts val="440"/>
              <a:buNone/>
            </a:pPr>
            <a:r>
              <a:rPr lang="en-US" sz="1940"/>
              <a:t>Result - </a:t>
            </a:r>
            <a:r>
              <a:rPr b="1" lang="en-US" sz="1940">
                <a:solidFill>
                  <a:schemeClr val="dk1"/>
                </a:solidFill>
                <a:latin typeface="Open Sans"/>
                <a:ea typeface="Open Sans"/>
                <a:cs typeface="Open Sans"/>
                <a:sym typeface="Open Sans"/>
              </a:rPr>
              <a:t>1st Difference Visualization</a:t>
            </a:r>
            <a:r>
              <a:rPr lang="en-US" sz="1940"/>
              <a:t> (window=50)</a:t>
            </a:r>
            <a:endParaRPr sz="1940"/>
          </a:p>
          <a:p>
            <a:pPr indent="0" lvl="0" marL="0" rtl="0" algn="l">
              <a:spcBef>
                <a:spcPts val="1000"/>
              </a:spcBef>
              <a:spcAft>
                <a:spcPts val="0"/>
              </a:spcAft>
              <a:buSzPts val="440"/>
              <a:buNone/>
            </a:pPr>
            <a:r>
              <a:rPr lang="en-US" sz="1940"/>
              <a:t>Merchant: </a:t>
            </a:r>
            <a:r>
              <a:rPr b="1" lang="en-US" sz="1940">
                <a:latin typeface="Open Sans"/>
                <a:ea typeface="Open Sans"/>
                <a:cs typeface="Open Sans"/>
                <a:sym typeface="Open Sans"/>
              </a:rPr>
              <a:t>McDonald’s</a:t>
            </a:r>
            <a:r>
              <a:rPr lang="en-US" sz="1940"/>
              <a:t>, Acquire Type: </a:t>
            </a:r>
            <a:r>
              <a:rPr b="1" lang="en-US" sz="1940">
                <a:latin typeface="Open Sans"/>
                <a:ea typeface="Open Sans"/>
                <a:cs typeface="Open Sans"/>
                <a:sym typeface="Open Sans"/>
              </a:rPr>
              <a:t>ReceiptPalOnDevice </a:t>
            </a:r>
            <a:endParaRPr b="1" sz="1940">
              <a:latin typeface="Open Sans"/>
              <a:ea typeface="Open Sans"/>
              <a:cs typeface="Open Sans"/>
              <a:sym typeface="Open Sans"/>
            </a:endParaRPr>
          </a:p>
        </p:txBody>
      </p:sp>
      <p:pic>
        <p:nvPicPr>
          <p:cNvPr id="351" name="Google Shape;351;p42"/>
          <p:cNvPicPr preferRelativeResize="0"/>
          <p:nvPr/>
        </p:nvPicPr>
        <p:blipFill>
          <a:blip r:embed="rId3">
            <a:alphaModFix/>
          </a:blip>
          <a:stretch>
            <a:fillRect/>
          </a:stretch>
        </p:blipFill>
        <p:spPr>
          <a:xfrm>
            <a:off x="3201075" y="2055350"/>
            <a:ext cx="7550750" cy="4034880"/>
          </a:xfrm>
          <a:prstGeom prst="rect">
            <a:avLst/>
          </a:prstGeom>
          <a:noFill/>
          <a:ln>
            <a:noFill/>
          </a:ln>
        </p:spPr>
      </p:pic>
      <p:sp>
        <p:nvSpPr>
          <p:cNvPr id="352" name="Google Shape;352;p42"/>
          <p:cNvSpPr/>
          <p:nvPr/>
        </p:nvSpPr>
        <p:spPr>
          <a:xfrm>
            <a:off x="7554550" y="2638725"/>
            <a:ext cx="576000" cy="2357400"/>
          </a:xfrm>
          <a:prstGeom prst="ellipse">
            <a:avLst/>
          </a:prstGeom>
          <a:noFill/>
          <a:ln cap="flat" cmpd="sng" w="19050">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2"/>
          <p:cNvSpPr/>
          <p:nvPr/>
        </p:nvSpPr>
        <p:spPr>
          <a:xfrm>
            <a:off x="8786800" y="3737075"/>
            <a:ext cx="495600" cy="2107800"/>
          </a:xfrm>
          <a:prstGeom prst="ellipse">
            <a:avLst/>
          </a:prstGeom>
          <a:noFill/>
          <a:ln cap="flat" cmpd="sng" w="19050">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2"/>
          <p:cNvSpPr/>
          <p:nvPr/>
        </p:nvSpPr>
        <p:spPr>
          <a:xfrm>
            <a:off x="9429725" y="2268750"/>
            <a:ext cx="420300" cy="1749600"/>
          </a:xfrm>
          <a:prstGeom prst="ellipse">
            <a:avLst/>
          </a:prstGeom>
          <a:noFill/>
          <a:ln cap="flat" cmpd="sng" w="19050">
            <a:solidFill>
              <a:srgbClr val="20212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3"/>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360" name="Google Shape;360;p43"/>
          <p:cNvSpPr txBox="1"/>
          <p:nvPr>
            <p:ph idx="1" type="body"/>
          </p:nvPr>
        </p:nvSpPr>
        <p:spPr>
          <a:xfrm>
            <a:off x="2384425" y="1157300"/>
            <a:ext cx="8809500" cy="646200"/>
          </a:xfrm>
          <a:prstGeom prst="rect">
            <a:avLst/>
          </a:prstGeom>
          <a:noFill/>
        </p:spPr>
        <p:txBody>
          <a:bodyPr anchorCtr="0" anchor="ctr" bIns="45700" lIns="45700" spcFirstLastPara="1" rIns="45700" wrap="square" tIns="45700">
            <a:normAutofit fontScale="55000" lnSpcReduction="20000"/>
          </a:bodyPr>
          <a:lstStyle/>
          <a:p>
            <a:pPr indent="0" lvl="0" marL="0" rtl="0" algn="l">
              <a:spcBef>
                <a:spcPts val="1000"/>
              </a:spcBef>
              <a:spcAft>
                <a:spcPts val="0"/>
              </a:spcAft>
              <a:buNone/>
            </a:pPr>
            <a:r>
              <a:rPr b="1" lang="en-US">
                <a:solidFill>
                  <a:schemeClr val="dk1"/>
                </a:solidFill>
                <a:latin typeface="Open Sans"/>
                <a:ea typeface="Open Sans"/>
                <a:cs typeface="Open Sans"/>
                <a:sym typeface="Open Sans"/>
              </a:rPr>
              <a:t>EDA </a:t>
            </a:r>
            <a:r>
              <a:rPr b="1" lang="en-US">
                <a:solidFill>
                  <a:schemeClr val="dk1"/>
                </a:solidFill>
                <a:latin typeface="Open Sans"/>
                <a:ea typeface="Open Sans"/>
                <a:cs typeface="Open Sans"/>
                <a:sym typeface="Open Sans"/>
              </a:rPr>
              <a:t>Visualization</a:t>
            </a:r>
            <a:endParaRPr b="1">
              <a:solidFill>
                <a:schemeClr val="dk1"/>
              </a:solidFill>
              <a:latin typeface="Open Sans"/>
              <a:ea typeface="Open Sans"/>
              <a:cs typeface="Open Sans"/>
              <a:sym typeface="Open Sans"/>
            </a:endParaRPr>
          </a:p>
          <a:p>
            <a:pPr indent="0" lvl="0" marL="0" rtl="0" algn="l">
              <a:spcBef>
                <a:spcPts val="1000"/>
              </a:spcBef>
              <a:spcAft>
                <a:spcPts val="0"/>
              </a:spcAft>
              <a:buNone/>
            </a:pPr>
            <a:r>
              <a:rPr lang="en-US"/>
              <a:t>Merchant: </a:t>
            </a:r>
            <a:r>
              <a:rPr b="1" lang="en-US">
                <a:latin typeface="Open Sans"/>
                <a:ea typeface="Open Sans"/>
                <a:cs typeface="Open Sans"/>
                <a:sym typeface="Open Sans"/>
              </a:rPr>
              <a:t>Dollar</a:t>
            </a:r>
            <a:r>
              <a:rPr lang="en-US"/>
              <a:t> </a:t>
            </a:r>
            <a:r>
              <a:rPr b="1" lang="en-US">
                <a:latin typeface="Open Sans"/>
                <a:ea typeface="Open Sans"/>
                <a:cs typeface="Open Sans"/>
                <a:sym typeface="Open Sans"/>
              </a:rPr>
              <a:t>General</a:t>
            </a:r>
            <a:r>
              <a:rPr lang="en-US"/>
              <a:t>, Acquire Type: </a:t>
            </a:r>
            <a:r>
              <a:rPr b="1" lang="en-US">
                <a:latin typeface="Open Sans"/>
                <a:ea typeface="Open Sans"/>
                <a:cs typeface="Open Sans"/>
                <a:sym typeface="Open Sans"/>
              </a:rPr>
              <a:t>Sift</a:t>
            </a:r>
            <a:endParaRPr b="1">
              <a:latin typeface="Open Sans"/>
              <a:ea typeface="Open Sans"/>
              <a:cs typeface="Open Sans"/>
              <a:sym typeface="Open Sans"/>
            </a:endParaRPr>
          </a:p>
        </p:txBody>
      </p:sp>
      <p:pic>
        <p:nvPicPr>
          <p:cNvPr id="361" name="Google Shape;361;p43"/>
          <p:cNvPicPr preferRelativeResize="0"/>
          <p:nvPr/>
        </p:nvPicPr>
        <p:blipFill>
          <a:blip r:embed="rId3">
            <a:alphaModFix/>
          </a:blip>
          <a:stretch>
            <a:fillRect/>
          </a:stretch>
        </p:blipFill>
        <p:spPr>
          <a:xfrm>
            <a:off x="3044525" y="2083300"/>
            <a:ext cx="7489300" cy="4622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idx="1" type="body"/>
          </p:nvPr>
        </p:nvSpPr>
        <p:spPr>
          <a:xfrm>
            <a:off x="2541563" y="1483550"/>
            <a:ext cx="1495800" cy="369900"/>
          </a:xfrm>
          <a:prstGeom prst="rect">
            <a:avLst/>
          </a:prstGeom>
          <a:noFill/>
          <a:ln>
            <a:noFill/>
          </a:ln>
        </p:spPr>
        <p:txBody>
          <a:bodyPr anchorCtr="0" anchor="ctr" bIns="45700" lIns="45700" spcFirstLastPara="1" rIns="45700" wrap="square" tIns="45700">
            <a:normAutofit fontScale="92500"/>
          </a:bodyPr>
          <a:lstStyle/>
          <a:p>
            <a:pPr indent="0" lvl="0" marL="0" rtl="0" algn="l">
              <a:lnSpc>
                <a:spcPct val="90000"/>
              </a:lnSpc>
              <a:spcBef>
                <a:spcPts val="0"/>
              </a:spcBef>
              <a:spcAft>
                <a:spcPts val="0"/>
              </a:spcAft>
              <a:buClr>
                <a:srgbClr val="5D5D5D"/>
              </a:buClr>
              <a:buSzPct val="100000"/>
              <a:buNone/>
            </a:pPr>
            <a:r>
              <a:rPr b="1" lang="en-US">
                <a:latin typeface="Open Sans"/>
                <a:ea typeface="Open Sans"/>
                <a:cs typeface="Open Sans"/>
                <a:sym typeface="Open Sans"/>
              </a:rPr>
              <a:t>Frank Kovacs</a:t>
            </a:r>
            <a:endParaRPr b="1">
              <a:latin typeface="Open Sans"/>
              <a:ea typeface="Open Sans"/>
              <a:cs typeface="Open Sans"/>
              <a:sym typeface="Open Sans"/>
            </a:endParaRPr>
          </a:p>
        </p:txBody>
      </p:sp>
      <p:sp>
        <p:nvSpPr>
          <p:cNvPr id="126" name="Google Shape;126;p17"/>
          <p:cNvSpPr txBox="1"/>
          <p:nvPr>
            <p:ph idx="4" type="body"/>
          </p:nvPr>
        </p:nvSpPr>
        <p:spPr>
          <a:xfrm>
            <a:off x="2368250" y="658813"/>
            <a:ext cx="5883300" cy="64620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0"/>
              </a:spcBef>
              <a:spcAft>
                <a:spcPts val="0"/>
              </a:spcAft>
              <a:buClr>
                <a:srgbClr val="5D5D5D"/>
              </a:buClr>
              <a:buSzPts val="3600"/>
              <a:buNone/>
            </a:pPr>
            <a:r>
              <a:rPr lang="en-US"/>
              <a:t>Team</a:t>
            </a:r>
            <a:endParaRPr/>
          </a:p>
        </p:txBody>
      </p:sp>
      <p:pic>
        <p:nvPicPr>
          <p:cNvPr id="127" name="Google Shape;127;p17"/>
          <p:cNvPicPr preferRelativeResize="0"/>
          <p:nvPr/>
        </p:nvPicPr>
        <p:blipFill rotWithShape="1">
          <a:blip r:embed="rId3">
            <a:alphaModFix/>
          </a:blip>
          <a:srcRect b="0" l="0" r="0" t="0"/>
          <a:stretch/>
        </p:blipFill>
        <p:spPr>
          <a:xfrm>
            <a:off x="2436650" y="2130975"/>
            <a:ext cx="1495800" cy="1821910"/>
          </a:xfrm>
          <a:prstGeom prst="rect">
            <a:avLst/>
          </a:prstGeom>
          <a:noFill/>
          <a:ln>
            <a:noFill/>
          </a:ln>
        </p:spPr>
      </p:pic>
      <p:pic>
        <p:nvPicPr>
          <p:cNvPr id="128" name="Google Shape;128;p17"/>
          <p:cNvPicPr preferRelativeResize="0"/>
          <p:nvPr/>
        </p:nvPicPr>
        <p:blipFill rotWithShape="1">
          <a:blip r:embed="rId4">
            <a:alphaModFix/>
          </a:blip>
          <a:srcRect b="0" l="15544" r="8554" t="0"/>
          <a:stretch/>
        </p:blipFill>
        <p:spPr>
          <a:xfrm>
            <a:off x="4926588" y="2111237"/>
            <a:ext cx="1412849" cy="1861382"/>
          </a:xfrm>
          <a:prstGeom prst="rect">
            <a:avLst/>
          </a:prstGeom>
          <a:noFill/>
          <a:ln cap="flat" cmpd="sng" w="9525">
            <a:solidFill>
              <a:srgbClr val="000000"/>
            </a:solidFill>
            <a:prstDash val="solid"/>
            <a:round/>
            <a:headEnd len="sm" w="sm" type="none"/>
            <a:tailEnd len="sm" w="sm" type="none"/>
          </a:ln>
        </p:spPr>
      </p:pic>
      <p:pic>
        <p:nvPicPr>
          <p:cNvPr id="129" name="Google Shape;129;p17"/>
          <p:cNvPicPr preferRelativeResize="0"/>
          <p:nvPr/>
        </p:nvPicPr>
        <p:blipFill rotWithShape="1">
          <a:blip r:embed="rId5">
            <a:alphaModFix/>
          </a:blip>
          <a:srcRect b="0" l="0" r="0" t="0"/>
          <a:stretch/>
        </p:blipFill>
        <p:spPr>
          <a:xfrm>
            <a:off x="7333587" y="2111238"/>
            <a:ext cx="1604914" cy="1861376"/>
          </a:xfrm>
          <a:prstGeom prst="rect">
            <a:avLst/>
          </a:prstGeom>
          <a:noFill/>
          <a:ln cap="flat" cmpd="sng" w="9525">
            <a:solidFill>
              <a:srgbClr val="000000"/>
            </a:solidFill>
            <a:prstDash val="solid"/>
            <a:round/>
            <a:headEnd len="sm" w="sm" type="none"/>
            <a:tailEnd len="sm" w="sm" type="none"/>
          </a:ln>
        </p:spPr>
      </p:pic>
      <p:pic>
        <p:nvPicPr>
          <p:cNvPr id="130" name="Google Shape;130;p17"/>
          <p:cNvPicPr preferRelativeResize="0"/>
          <p:nvPr/>
        </p:nvPicPr>
        <p:blipFill rotWithShape="1">
          <a:blip r:embed="rId6">
            <a:alphaModFix/>
          </a:blip>
          <a:srcRect b="0" l="0" r="0" t="0"/>
          <a:stretch/>
        </p:blipFill>
        <p:spPr>
          <a:xfrm>
            <a:off x="9889800" y="2100450"/>
            <a:ext cx="1412850" cy="1830285"/>
          </a:xfrm>
          <a:prstGeom prst="rect">
            <a:avLst/>
          </a:prstGeom>
          <a:noFill/>
          <a:ln cap="flat" cmpd="sng" w="9525">
            <a:solidFill>
              <a:srgbClr val="000000"/>
            </a:solidFill>
            <a:prstDash val="solid"/>
            <a:round/>
            <a:headEnd len="sm" w="sm" type="none"/>
            <a:tailEnd len="sm" w="sm" type="none"/>
          </a:ln>
        </p:spPr>
      </p:pic>
      <p:sp>
        <p:nvSpPr>
          <p:cNvPr id="131" name="Google Shape;131;p17"/>
          <p:cNvSpPr txBox="1"/>
          <p:nvPr>
            <p:ph idx="1" type="body"/>
          </p:nvPr>
        </p:nvSpPr>
        <p:spPr>
          <a:xfrm>
            <a:off x="9794988" y="1483550"/>
            <a:ext cx="1495800" cy="3699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5D5D5D"/>
              </a:buClr>
              <a:buSzPts val="1800"/>
              <a:buNone/>
            </a:pPr>
            <a:r>
              <a:rPr b="1" lang="en-US">
                <a:latin typeface="Open Sans"/>
                <a:ea typeface="Open Sans"/>
                <a:cs typeface="Open Sans"/>
                <a:sym typeface="Open Sans"/>
              </a:rPr>
              <a:t>Wonil Lee</a:t>
            </a:r>
            <a:endParaRPr b="1">
              <a:latin typeface="Open Sans"/>
              <a:ea typeface="Open Sans"/>
              <a:cs typeface="Open Sans"/>
              <a:sym typeface="Open Sans"/>
            </a:endParaRPr>
          </a:p>
        </p:txBody>
      </p:sp>
      <p:sp>
        <p:nvSpPr>
          <p:cNvPr id="132" name="Google Shape;132;p17"/>
          <p:cNvSpPr txBox="1"/>
          <p:nvPr>
            <p:ph idx="1" type="body"/>
          </p:nvPr>
        </p:nvSpPr>
        <p:spPr>
          <a:xfrm>
            <a:off x="7347375" y="1483550"/>
            <a:ext cx="1495800" cy="3699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5D5D5D"/>
              </a:buClr>
              <a:buSzPts val="1800"/>
              <a:buNone/>
            </a:pPr>
            <a:r>
              <a:rPr b="1" lang="en-US">
                <a:latin typeface="Open Sans"/>
                <a:ea typeface="Open Sans"/>
                <a:cs typeface="Open Sans"/>
                <a:sym typeface="Open Sans"/>
              </a:rPr>
              <a:t>Pragya Jain</a:t>
            </a:r>
            <a:endParaRPr b="1">
              <a:latin typeface="Open Sans"/>
              <a:ea typeface="Open Sans"/>
              <a:cs typeface="Open Sans"/>
              <a:sym typeface="Open Sans"/>
            </a:endParaRPr>
          </a:p>
        </p:txBody>
      </p:sp>
      <p:sp>
        <p:nvSpPr>
          <p:cNvPr id="133" name="Google Shape;133;p17"/>
          <p:cNvSpPr txBox="1"/>
          <p:nvPr>
            <p:ph idx="1" type="body"/>
          </p:nvPr>
        </p:nvSpPr>
        <p:spPr>
          <a:xfrm>
            <a:off x="4944463" y="1483550"/>
            <a:ext cx="1495800" cy="369900"/>
          </a:xfrm>
          <a:prstGeom prst="rect">
            <a:avLst/>
          </a:prstGeom>
          <a:noFill/>
          <a:ln>
            <a:noFill/>
          </a:ln>
        </p:spPr>
        <p:txBody>
          <a:bodyPr anchorCtr="0" anchor="ctr" bIns="45700" lIns="45700" spcFirstLastPara="1" rIns="45700" wrap="square" tIns="45700">
            <a:normAutofit/>
          </a:bodyPr>
          <a:lstStyle/>
          <a:p>
            <a:pPr indent="0" lvl="0" marL="0" rtl="0" algn="ctr">
              <a:lnSpc>
                <a:spcPct val="90000"/>
              </a:lnSpc>
              <a:spcBef>
                <a:spcPts val="0"/>
              </a:spcBef>
              <a:spcAft>
                <a:spcPts val="0"/>
              </a:spcAft>
              <a:buClr>
                <a:srgbClr val="5D5D5D"/>
              </a:buClr>
              <a:buSzPts val="1800"/>
              <a:buNone/>
            </a:pPr>
            <a:r>
              <a:rPr b="1" lang="en-US">
                <a:latin typeface="Open Sans"/>
                <a:ea typeface="Open Sans"/>
                <a:cs typeface="Open Sans"/>
                <a:sym typeface="Open Sans"/>
              </a:rPr>
              <a:t>Ning Gao</a:t>
            </a:r>
            <a:endParaRPr b="1">
              <a:latin typeface="Open Sans"/>
              <a:ea typeface="Open Sans"/>
              <a:cs typeface="Open Sans"/>
              <a:sym typeface="Open Sans"/>
            </a:endParaRPr>
          </a:p>
        </p:txBody>
      </p:sp>
      <p:sp>
        <p:nvSpPr>
          <p:cNvPr id="134" name="Google Shape;134;p17"/>
          <p:cNvSpPr txBox="1"/>
          <p:nvPr/>
        </p:nvSpPr>
        <p:spPr>
          <a:xfrm>
            <a:off x="2009175" y="4230400"/>
            <a:ext cx="2028300" cy="193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0"/>
              </a:spcBef>
              <a:spcAft>
                <a:spcPts val="0"/>
              </a:spcAft>
              <a:buClr>
                <a:srgbClr val="5D5D5D"/>
              </a:buClr>
              <a:buSzPts val="1400"/>
              <a:buFont typeface="Open Sans Light"/>
              <a:buChar char="●"/>
            </a:pPr>
            <a:r>
              <a:rPr b="0" i="0" lang="en-US" sz="1400" u="none" cap="none" strike="noStrike">
                <a:solidFill>
                  <a:srgbClr val="5D5D5D"/>
                </a:solidFill>
                <a:latin typeface="Open Sans Light"/>
                <a:ea typeface="Open Sans Light"/>
                <a:cs typeface="Open Sans Light"/>
                <a:sym typeface="Open Sans Light"/>
              </a:rPr>
              <a:t>CMU Statistics &amp; Machine Learning ‘19</a:t>
            </a:r>
            <a:endParaRPr b="0" i="0" sz="1400" u="none" cap="none" strike="noStrike">
              <a:solidFill>
                <a:srgbClr val="5D5D5D"/>
              </a:solidFill>
              <a:latin typeface="Open Sans Light"/>
              <a:ea typeface="Open Sans Light"/>
              <a:cs typeface="Open Sans Light"/>
              <a:sym typeface="Open Sans Light"/>
            </a:endParaRPr>
          </a:p>
          <a:p>
            <a:pPr indent="-317500" lvl="0" marL="457200" marR="0" rtl="0" algn="l">
              <a:lnSpc>
                <a:spcPct val="90000"/>
              </a:lnSpc>
              <a:spcBef>
                <a:spcPts val="0"/>
              </a:spcBef>
              <a:spcAft>
                <a:spcPts val="0"/>
              </a:spcAft>
              <a:buClr>
                <a:srgbClr val="5D5D5D"/>
              </a:buClr>
              <a:buSzPts val="1400"/>
              <a:buFont typeface="Open Sans Light"/>
              <a:buChar char="●"/>
            </a:pPr>
            <a:r>
              <a:rPr b="0" i="0" lang="en-US" sz="1400" u="none" cap="none" strike="noStrike">
                <a:solidFill>
                  <a:srgbClr val="5D5D5D"/>
                </a:solidFill>
                <a:latin typeface="Open Sans Light"/>
                <a:ea typeface="Open Sans Light"/>
                <a:cs typeface="Open Sans Light"/>
                <a:sym typeface="Open Sans Light"/>
              </a:rPr>
              <a:t>Software &amp; Data Research</a:t>
            </a:r>
            <a:endParaRPr b="0" i="0" sz="1400" u="none" cap="none" strike="noStrike">
              <a:solidFill>
                <a:srgbClr val="5D5D5D"/>
              </a:solidFill>
              <a:latin typeface="Open Sans Light"/>
              <a:ea typeface="Open Sans Light"/>
              <a:cs typeface="Open Sans Light"/>
              <a:sym typeface="Open Sans Light"/>
            </a:endParaRPr>
          </a:p>
          <a:p>
            <a:pPr indent="-317500" lvl="0" marL="457200" marR="0" rtl="0" algn="l">
              <a:lnSpc>
                <a:spcPct val="90000"/>
              </a:lnSpc>
              <a:spcBef>
                <a:spcPts val="0"/>
              </a:spcBef>
              <a:spcAft>
                <a:spcPts val="0"/>
              </a:spcAft>
              <a:buClr>
                <a:srgbClr val="5D5D5D"/>
              </a:buClr>
              <a:buSzPts val="1400"/>
              <a:buFont typeface="Open Sans Light"/>
              <a:buChar char="●"/>
            </a:pPr>
            <a:r>
              <a:rPr b="0" i="0" lang="en-US" sz="1400" u="none" cap="none" strike="noStrike">
                <a:solidFill>
                  <a:srgbClr val="5D5D5D"/>
                </a:solidFill>
                <a:latin typeface="Open Sans Light"/>
                <a:ea typeface="Open Sans Light"/>
                <a:cs typeface="Open Sans Light"/>
                <a:sym typeface="Open Sans Light"/>
              </a:rPr>
              <a:t>Research with Delphi COVIDcast and ISLE</a:t>
            </a:r>
            <a:endParaRPr b="0" i="0" sz="1400" u="none" cap="none" strike="noStrike">
              <a:solidFill>
                <a:srgbClr val="5D5D5D"/>
              </a:solidFill>
              <a:latin typeface="Open Sans Light"/>
              <a:ea typeface="Open Sans Light"/>
              <a:cs typeface="Open Sans Light"/>
              <a:sym typeface="Open Sans Light"/>
            </a:endParaRPr>
          </a:p>
        </p:txBody>
      </p:sp>
      <p:sp>
        <p:nvSpPr>
          <p:cNvPr id="135" name="Google Shape;135;p17"/>
          <p:cNvSpPr txBox="1"/>
          <p:nvPr/>
        </p:nvSpPr>
        <p:spPr>
          <a:xfrm>
            <a:off x="9565050" y="4177725"/>
            <a:ext cx="1955700" cy="1736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0"/>
              </a:spcBef>
              <a:spcAft>
                <a:spcPts val="0"/>
              </a:spcAft>
              <a:buClr>
                <a:srgbClr val="5D5D5D"/>
              </a:buClr>
              <a:buSzPts val="1400"/>
              <a:buFont typeface="Open Sans Light"/>
              <a:buChar char="●"/>
            </a:pPr>
            <a:r>
              <a:rPr b="0" i="0" lang="en-US" sz="1400" u="none" cap="none" strike="noStrike">
                <a:solidFill>
                  <a:srgbClr val="5D5D5D"/>
                </a:solidFill>
                <a:latin typeface="Open Sans Light"/>
                <a:ea typeface="Open Sans Light"/>
                <a:cs typeface="Open Sans Light"/>
                <a:sym typeface="Open Sans Light"/>
              </a:rPr>
              <a:t>Past work experience in Consulting </a:t>
            </a:r>
            <a:endParaRPr b="0" i="0" sz="1400" u="none" cap="none" strike="noStrike">
              <a:solidFill>
                <a:srgbClr val="5D5D5D"/>
              </a:solidFill>
              <a:latin typeface="Open Sans Light"/>
              <a:ea typeface="Open Sans Light"/>
              <a:cs typeface="Open Sans Light"/>
              <a:sym typeface="Open Sans Light"/>
            </a:endParaRPr>
          </a:p>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rgbClr val="5D5D5D"/>
                </a:solidFill>
                <a:latin typeface="Open Sans Light"/>
                <a:ea typeface="Open Sans Light"/>
                <a:cs typeface="Open Sans Light"/>
                <a:sym typeface="Open Sans Light"/>
              </a:rPr>
              <a:t> 	(2+ years)</a:t>
            </a:r>
            <a:endParaRPr b="0" i="0" sz="1400" u="none" cap="none" strike="noStrike">
              <a:solidFill>
                <a:srgbClr val="5D5D5D"/>
              </a:solidFill>
              <a:latin typeface="Open Sans Light"/>
              <a:ea typeface="Open Sans Light"/>
              <a:cs typeface="Open Sans Light"/>
              <a:sym typeface="Open Sans Light"/>
            </a:endParaRPr>
          </a:p>
          <a:p>
            <a:pPr indent="-317500" lvl="0" marL="457200" marR="0" rtl="0" algn="l">
              <a:lnSpc>
                <a:spcPct val="90000"/>
              </a:lnSpc>
              <a:spcBef>
                <a:spcPts val="0"/>
              </a:spcBef>
              <a:spcAft>
                <a:spcPts val="0"/>
              </a:spcAft>
              <a:buClr>
                <a:srgbClr val="5D5D5D"/>
              </a:buClr>
              <a:buSzPts val="1400"/>
              <a:buFont typeface="Open Sans Light"/>
              <a:buChar char="●"/>
            </a:pPr>
            <a:r>
              <a:rPr b="0" i="0" lang="en-US" sz="1400" u="none" cap="none" strike="noStrike">
                <a:solidFill>
                  <a:srgbClr val="5D5D5D"/>
                </a:solidFill>
                <a:latin typeface="Open Sans Light"/>
                <a:ea typeface="Open Sans Light"/>
                <a:cs typeface="Open Sans Light"/>
                <a:sym typeface="Open Sans Light"/>
              </a:rPr>
              <a:t>CMU Tepper &amp; Statistics ‘18</a:t>
            </a:r>
            <a:endParaRPr b="0" i="0" sz="1400" u="none" cap="none" strike="noStrike">
              <a:solidFill>
                <a:srgbClr val="5D5D5D"/>
              </a:solidFill>
              <a:latin typeface="Open Sans Light"/>
              <a:ea typeface="Open Sans Light"/>
              <a:cs typeface="Open Sans Light"/>
              <a:sym typeface="Open Sans Light"/>
            </a:endParaRPr>
          </a:p>
          <a:p>
            <a:pPr indent="-317500" lvl="0" marL="457200" marR="0" rtl="0" algn="l">
              <a:lnSpc>
                <a:spcPct val="90000"/>
              </a:lnSpc>
              <a:spcBef>
                <a:spcPts val="0"/>
              </a:spcBef>
              <a:spcAft>
                <a:spcPts val="0"/>
              </a:spcAft>
              <a:buClr>
                <a:srgbClr val="5D5D5D"/>
              </a:buClr>
              <a:buSzPts val="1400"/>
              <a:buFont typeface="Open Sans Light"/>
              <a:buChar char="●"/>
            </a:pPr>
            <a:r>
              <a:rPr b="0" i="0" lang="en-US" sz="1400" u="none" cap="none" strike="noStrike">
                <a:solidFill>
                  <a:srgbClr val="5D5D5D"/>
                </a:solidFill>
                <a:latin typeface="Open Sans Light"/>
                <a:ea typeface="Open Sans Light"/>
                <a:cs typeface="Open Sans Light"/>
                <a:sym typeface="Open Sans Light"/>
              </a:rPr>
              <a:t>R, SQL, and Python </a:t>
            </a:r>
            <a:endParaRPr b="0" i="0" sz="1400" u="none" cap="none" strike="noStrike">
              <a:solidFill>
                <a:srgbClr val="5D5D5D"/>
              </a:solidFill>
              <a:latin typeface="Open Sans Light"/>
              <a:ea typeface="Open Sans Light"/>
              <a:cs typeface="Open Sans Light"/>
              <a:sym typeface="Open Sans Light"/>
            </a:endParaRPr>
          </a:p>
        </p:txBody>
      </p:sp>
      <p:sp>
        <p:nvSpPr>
          <p:cNvPr id="136" name="Google Shape;136;p17"/>
          <p:cNvSpPr txBox="1"/>
          <p:nvPr/>
        </p:nvSpPr>
        <p:spPr>
          <a:xfrm>
            <a:off x="4448100" y="4230400"/>
            <a:ext cx="2302800" cy="1736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0"/>
              </a:spcBef>
              <a:spcAft>
                <a:spcPts val="0"/>
              </a:spcAft>
              <a:buClr>
                <a:srgbClr val="5D5D5D"/>
              </a:buClr>
              <a:buSzPts val="1400"/>
              <a:buFont typeface="Open Sans Light"/>
              <a:buChar char="●"/>
            </a:pPr>
            <a:r>
              <a:rPr b="0" i="0" lang="en-US" sz="1400" u="none" cap="none" strike="noStrike">
                <a:solidFill>
                  <a:srgbClr val="5D5D5D"/>
                </a:solidFill>
                <a:latin typeface="Open Sans Light"/>
                <a:ea typeface="Open Sans Light"/>
                <a:cs typeface="Open Sans Light"/>
                <a:sym typeface="Open Sans Light"/>
              </a:rPr>
              <a:t>Georgia Tech Industrial &amp; Systems Engineering ‘20</a:t>
            </a:r>
            <a:endParaRPr b="0" i="0" sz="1400" u="none" cap="none" strike="noStrike">
              <a:solidFill>
                <a:srgbClr val="5D5D5D"/>
              </a:solidFill>
              <a:latin typeface="Open Sans Light"/>
              <a:ea typeface="Open Sans Light"/>
              <a:cs typeface="Open Sans Light"/>
              <a:sym typeface="Open Sans Light"/>
            </a:endParaRPr>
          </a:p>
          <a:p>
            <a:pPr indent="-317500" lvl="0" marL="457200" marR="0" rtl="0" algn="l">
              <a:lnSpc>
                <a:spcPct val="90000"/>
              </a:lnSpc>
              <a:spcBef>
                <a:spcPts val="0"/>
              </a:spcBef>
              <a:spcAft>
                <a:spcPts val="0"/>
              </a:spcAft>
              <a:buClr>
                <a:srgbClr val="5D5D5D"/>
              </a:buClr>
              <a:buSzPts val="1400"/>
              <a:buFont typeface="Open Sans Light"/>
              <a:buChar char="●"/>
            </a:pPr>
            <a:r>
              <a:rPr b="0" i="0" lang="en-US" sz="1400" u="none" cap="none" strike="noStrike">
                <a:solidFill>
                  <a:srgbClr val="5D5D5D"/>
                </a:solidFill>
                <a:latin typeface="Open Sans Light"/>
                <a:ea typeface="Open Sans Light"/>
                <a:cs typeface="Open Sans Light"/>
                <a:sym typeface="Open Sans Light"/>
              </a:rPr>
              <a:t>Research with NSF LeapHi Program</a:t>
            </a:r>
            <a:endParaRPr b="0" i="0" sz="1400" u="none" cap="none" strike="noStrike">
              <a:solidFill>
                <a:srgbClr val="5D5D5D"/>
              </a:solidFill>
              <a:latin typeface="Open Sans Light"/>
              <a:ea typeface="Open Sans Light"/>
              <a:cs typeface="Open Sans Light"/>
              <a:sym typeface="Open Sans Light"/>
            </a:endParaRPr>
          </a:p>
          <a:p>
            <a:pPr indent="-317500" lvl="0" marL="457200" marR="0" rtl="0" algn="l">
              <a:lnSpc>
                <a:spcPct val="90000"/>
              </a:lnSpc>
              <a:spcBef>
                <a:spcPts val="0"/>
              </a:spcBef>
              <a:spcAft>
                <a:spcPts val="0"/>
              </a:spcAft>
              <a:buClr>
                <a:srgbClr val="5D5D5D"/>
              </a:buClr>
              <a:buSzPts val="1400"/>
              <a:buFont typeface="Open Sans Light"/>
              <a:buChar char="●"/>
            </a:pPr>
            <a:r>
              <a:rPr b="0" i="0" lang="en-US" sz="1400" u="none" cap="none" strike="noStrike">
                <a:solidFill>
                  <a:srgbClr val="5D5D5D"/>
                </a:solidFill>
                <a:latin typeface="Open Sans Light"/>
                <a:ea typeface="Open Sans Light"/>
                <a:cs typeface="Open Sans Light"/>
                <a:sym typeface="Open Sans Light"/>
              </a:rPr>
              <a:t>Past work experience in the telecom industry</a:t>
            </a:r>
            <a:endParaRPr b="0" i="0" sz="1400" u="none" cap="none" strike="noStrike">
              <a:solidFill>
                <a:srgbClr val="5D5D5D"/>
              </a:solidFill>
              <a:latin typeface="Open Sans Light"/>
              <a:ea typeface="Open Sans Light"/>
              <a:cs typeface="Open Sans Light"/>
              <a:sym typeface="Open Sans Light"/>
            </a:endParaRPr>
          </a:p>
        </p:txBody>
      </p:sp>
      <p:sp>
        <p:nvSpPr>
          <p:cNvPr id="137" name="Google Shape;137;p17"/>
          <p:cNvSpPr txBox="1"/>
          <p:nvPr/>
        </p:nvSpPr>
        <p:spPr>
          <a:xfrm>
            <a:off x="6814875" y="4230425"/>
            <a:ext cx="2028300" cy="1736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0"/>
              </a:spcBef>
              <a:spcAft>
                <a:spcPts val="0"/>
              </a:spcAft>
              <a:buClr>
                <a:srgbClr val="5D5D5D"/>
              </a:buClr>
              <a:buSzPts val="1400"/>
              <a:buFont typeface="Open Sans Light"/>
              <a:buChar char="●"/>
            </a:pPr>
            <a:r>
              <a:rPr b="0" i="0" lang="en-US" sz="1400" u="none" cap="none" strike="noStrike">
                <a:solidFill>
                  <a:srgbClr val="5D5D5D"/>
                </a:solidFill>
                <a:latin typeface="Open Sans Light"/>
                <a:ea typeface="Open Sans Light"/>
                <a:cs typeface="Open Sans Light"/>
                <a:sym typeface="Open Sans Light"/>
              </a:rPr>
              <a:t>Past work experience in the insurance industry</a:t>
            </a:r>
            <a:endParaRPr b="0" i="0" sz="1400" u="none" cap="none" strike="noStrike">
              <a:solidFill>
                <a:srgbClr val="5D5D5D"/>
              </a:solidFill>
              <a:latin typeface="Open Sans Light"/>
              <a:ea typeface="Open Sans Light"/>
              <a:cs typeface="Open Sans Light"/>
              <a:sym typeface="Open Sans Light"/>
            </a:endParaRPr>
          </a:p>
          <a:p>
            <a:pPr indent="-317500" lvl="0" marL="457200" marR="0" rtl="0" algn="l">
              <a:lnSpc>
                <a:spcPct val="90000"/>
              </a:lnSpc>
              <a:spcBef>
                <a:spcPts val="0"/>
              </a:spcBef>
              <a:spcAft>
                <a:spcPts val="0"/>
              </a:spcAft>
              <a:buClr>
                <a:srgbClr val="5D5D5D"/>
              </a:buClr>
              <a:buSzPts val="1400"/>
              <a:buFont typeface="Open Sans Light"/>
              <a:buChar char="●"/>
            </a:pPr>
            <a:r>
              <a:rPr b="0" i="0" lang="en-US" sz="1400" u="none" cap="none" strike="noStrike">
                <a:solidFill>
                  <a:srgbClr val="5D5D5D"/>
                </a:solidFill>
                <a:latin typeface="Open Sans Light"/>
                <a:ea typeface="Open Sans Light"/>
                <a:cs typeface="Open Sans Light"/>
                <a:sym typeface="Open Sans Light"/>
              </a:rPr>
              <a:t>Associate Actuary</a:t>
            </a:r>
            <a:endParaRPr b="0" i="0" sz="1400" u="none" cap="none" strike="noStrike">
              <a:solidFill>
                <a:srgbClr val="5D5D5D"/>
              </a:solidFill>
              <a:latin typeface="Open Sans Light"/>
              <a:ea typeface="Open Sans Light"/>
              <a:cs typeface="Open Sans Light"/>
              <a:sym typeface="Open Sans Light"/>
            </a:endParaRPr>
          </a:p>
          <a:p>
            <a:pPr indent="-317500" lvl="0" marL="457200" marR="0" rtl="0" algn="l">
              <a:lnSpc>
                <a:spcPct val="90000"/>
              </a:lnSpc>
              <a:spcBef>
                <a:spcPts val="0"/>
              </a:spcBef>
              <a:spcAft>
                <a:spcPts val="0"/>
              </a:spcAft>
              <a:buClr>
                <a:srgbClr val="5D5D5D"/>
              </a:buClr>
              <a:buSzPts val="1400"/>
              <a:buFont typeface="Open Sans Light"/>
              <a:buChar char="●"/>
            </a:pPr>
            <a:r>
              <a:rPr b="0" i="0" lang="en-US" sz="1400" u="none" cap="none" strike="noStrike">
                <a:solidFill>
                  <a:srgbClr val="5D5D5D"/>
                </a:solidFill>
                <a:latin typeface="Open Sans Light"/>
                <a:ea typeface="Open Sans Light"/>
                <a:cs typeface="Open Sans Light"/>
                <a:sym typeface="Open Sans Light"/>
              </a:rPr>
              <a:t>B.E. from NSIT, New Delhi</a:t>
            </a:r>
            <a:endParaRPr b="0" i="0" sz="1400" u="none" cap="none" strike="noStrike">
              <a:solidFill>
                <a:srgbClr val="5D5D5D"/>
              </a:solidFill>
              <a:latin typeface="Open Sans Light"/>
              <a:ea typeface="Open Sans Light"/>
              <a:cs typeface="Open Sans Light"/>
              <a:sym typeface="Open Sans Light"/>
            </a:endParaRPr>
          </a:p>
        </p:txBody>
      </p:sp>
      <p:sp>
        <p:nvSpPr>
          <p:cNvPr id="138" name="Google Shape;138;p17"/>
          <p:cNvSpPr txBox="1"/>
          <p:nvPr>
            <p:ph idx="12" type="sldNum"/>
          </p:nvPr>
        </p:nvSpPr>
        <p:spPr>
          <a:xfrm>
            <a:off x="2325685" y="6332948"/>
            <a:ext cx="350400" cy="338700"/>
          </a:xfrm>
          <a:prstGeom prst="rect">
            <a:avLst/>
          </a:prstGeom>
          <a:noFill/>
          <a:ln>
            <a:noFill/>
          </a:ln>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4"/>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None/>
            </a:pPr>
            <a:fld id="{00000000-1234-1234-1234-123412341234}" type="slidenum">
              <a:rPr lang="en-US"/>
              <a:t>‹#›</a:t>
            </a:fld>
            <a:endParaRPr/>
          </a:p>
        </p:txBody>
      </p:sp>
      <p:sp>
        <p:nvSpPr>
          <p:cNvPr id="367" name="Google Shape;367;p44"/>
          <p:cNvSpPr txBox="1"/>
          <p:nvPr>
            <p:ph idx="3" type="body"/>
          </p:nvPr>
        </p:nvSpPr>
        <p:spPr>
          <a:xfrm>
            <a:off x="2708275" y="6342063"/>
            <a:ext cx="5768100" cy="276300"/>
          </a:xfrm>
          <a:prstGeom prst="rect">
            <a:avLst/>
          </a:prstGeom>
        </p:spPr>
        <p:txBody>
          <a:bodyPr anchorCtr="0" anchor="ctr" bIns="45700" lIns="45700" spcFirstLastPara="1" rIns="45700" wrap="square" tIns="45700">
            <a:normAutofit/>
          </a:bodyPr>
          <a:lstStyle/>
          <a:p>
            <a:pPr indent="0" lvl="0" marL="0" rtl="0" algn="l">
              <a:spcBef>
                <a:spcPts val="0"/>
              </a:spcBef>
              <a:spcAft>
                <a:spcPts val="0"/>
              </a:spcAft>
              <a:buNone/>
            </a:pPr>
            <a:r>
              <a:t/>
            </a:r>
            <a:endParaRPr/>
          </a:p>
        </p:txBody>
      </p:sp>
      <p:pic>
        <p:nvPicPr>
          <p:cNvPr id="368" name="Google Shape;368;p44"/>
          <p:cNvPicPr preferRelativeResize="0"/>
          <p:nvPr/>
        </p:nvPicPr>
        <p:blipFill>
          <a:blip r:embed="rId3">
            <a:alphaModFix/>
          </a:blip>
          <a:stretch>
            <a:fillRect/>
          </a:stretch>
        </p:blipFill>
        <p:spPr>
          <a:xfrm>
            <a:off x="3166425" y="2153713"/>
            <a:ext cx="7517625" cy="3990633"/>
          </a:xfrm>
          <a:prstGeom prst="rect">
            <a:avLst/>
          </a:prstGeom>
          <a:noFill/>
          <a:ln>
            <a:noFill/>
          </a:ln>
        </p:spPr>
      </p:pic>
      <p:sp>
        <p:nvSpPr>
          <p:cNvPr id="369" name="Google Shape;369;p44"/>
          <p:cNvSpPr/>
          <p:nvPr/>
        </p:nvSpPr>
        <p:spPr>
          <a:xfrm>
            <a:off x="8048525" y="5573925"/>
            <a:ext cx="1446300" cy="338700"/>
          </a:xfrm>
          <a:prstGeom prst="rightArrowCallout">
            <a:avLst>
              <a:gd fmla="val 25000" name="adj1"/>
              <a:gd fmla="val 25000" name="adj2"/>
              <a:gd fmla="val 25000" name="adj3"/>
              <a:gd fmla="val 76869" name="adj4"/>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t>Original Error</a:t>
            </a:r>
            <a:endParaRPr sz="1200"/>
          </a:p>
        </p:txBody>
      </p:sp>
      <p:sp>
        <p:nvSpPr>
          <p:cNvPr id="370" name="Google Shape;370;p44"/>
          <p:cNvSpPr txBox="1"/>
          <p:nvPr>
            <p:ph idx="1" type="body"/>
          </p:nvPr>
        </p:nvSpPr>
        <p:spPr>
          <a:xfrm>
            <a:off x="2384425" y="1157300"/>
            <a:ext cx="7872300" cy="646200"/>
          </a:xfrm>
          <a:prstGeom prst="rect">
            <a:avLst/>
          </a:prstGeom>
          <a:noFill/>
        </p:spPr>
        <p:txBody>
          <a:bodyPr anchorCtr="0" anchor="ctr" bIns="45700" lIns="45700" spcFirstLastPara="1" rIns="45700" wrap="square" tIns="45700">
            <a:noAutofit/>
          </a:bodyPr>
          <a:lstStyle/>
          <a:p>
            <a:pPr indent="0" lvl="0" marL="0" rtl="0" algn="l">
              <a:spcBef>
                <a:spcPts val="1000"/>
              </a:spcBef>
              <a:spcAft>
                <a:spcPts val="0"/>
              </a:spcAft>
              <a:buSzPts val="440"/>
              <a:buNone/>
            </a:pPr>
            <a:r>
              <a:rPr lang="en-US" sz="1940"/>
              <a:t>Result - </a:t>
            </a:r>
            <a:r>
              <a:rPr b="1" lang="en-US" sz="1940">
                <a:solidFill>
                  <a:schemeClr val="dk1"/>
                </a:solidFill>
                <a:latin typeface="Open Sans"/>
                <a:ea typeface="Open Sans"/>
                <a:cs typeface="Open Sans"/>
                <a:sym typeface="Open Sans"/>
              </a:rPr>
              <a:t>1st Difference</a:t>
            </a:r>
            <a:r>
              <a:rPr b="1" lang="en-US" sz="1940">
                <a:solidFill>
                  <a:schemeClr val="dk1"/>
                </a:solidFill>
                <a:latin typeface="Open Sans"/>
                <a:ea typeface="Open Sans"/>
                <a:cs typeface="Open Sans"/>
                <a:sym typeface="Open Sans"/>
              </a:rPr>
              <a:t> Visualization</a:t>
            </a:r>
            <a:r>
              <a:rPr lang="en-US" sz="1940">
                <a:solidFill>
                  <a:schemeClr val="dk1"/>
                </a:solidFill>
              </a:rPr>
              <a:t> </a:t>
            </a:r>
            <a:r>
              <a:rPr lang="en-US" sz="1940"/>
              <a:t>(window=50)</a:t>
            </a:r>
            <a:endParaRPr sz="1940"/>
          </a:p>
          <a:p>
            <a:pPr indent="0" lvl="0" marL="0" rtl="0" algn="l">
              <a:spcBef>
                <a:spcPts val="1000"/>
              </a:spcBef>
              <a:spcAft>
                <a:spcPts val="0"/>
              </a:spcAft>
              <a:buSzPts val="440"/>
              <a:buNone/>
            </a:pPr>
            <a:r>
              <a:rPr lang="en-US" sz="1940"/>
              <a:t>Merchant: </a:t>
            </a:r>
            <a:r>
              <a:rPr b="1" lang="en-US" sz="1940">
                <a:latin typeface="Open Sans"/>
                <a:ea typeface="Open Sans"/>
                <a:cs typeface="Open Sans"/>
                <a:sym typeface="Open Sans"/>
              </a:rPr>
              <a:t>Dollar General</a:t>
            </a:r>
            <a:r>
              <a:rPr lang="en-US" sz="1940"/>
              <a:t>, Acquire Type: </a:t>
            </a:r>
            <a:r>
              <a:rPr b="1" lang="en-US" sz="1940">
                <a:latin typeface="Open Sans"/>
                <a:ea typeface="Open Sans"/>
                <a:cs typeface="Open Sans"/>
                <a:sym typeface="Open Sans"/>
              </a:rPr>
              <a:t>Sift</a:t>
            </a:r>
            <a:r>
              <a:rPr b="1" lang="en-US" sz="1940">
                <a:latin typeface="Open Sans"/>
                <a:ea typeface="Open Sans"/>
                <a:cs typeface="Open Sans"/>
                <a:sym typeface="Open Sans"/>
              </a:rPr>
              <a:t> </a:t>
            </a:r>
            <a:endParaRPr b="1" sz="1940">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5"/>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None/>
            </a:pPr>
            <a:fld id="{00000000-1234-1234-1234-123412341234}" type="slidenum">
              <a:rPr lang="en-US"/>
              <a:t>‹#›</a:t>
            </a:fld>
            <a:endParaRPr/>
          </a:p>
        </p:txBody>
      </p:sp>
      <p:sp>
        <p:nvSpPr>
          <p:cNvPr id="376" name="Google Shape;376;p45"/>
          <p:cNvSpPr txBox="1"/>
          <p:nvPr>
            <p:ph idx="1" type="body"/>
          </p:nvPr>
        </p:nvSpPr>
        <p:spPr>
          <a:xfrm>
            <a:off x="2384425" y="1157288"/>
            <a:ext cx="5883300" cy="646200"/>
          </a:xfrm>
          <a:prstGeom prst="rect">
            <a:avLst/>
          </a:prstGeom>
          <a:noFill/>
        </p:spPr>
        <p:txBody>
          <a:bodyPr anchorCtr="0" anchor="ctr" bIns="45700" lIns="45700" spcFirstLastPara="1" rIns="45700" wrap="square" tIns="45700">
            <a:normAutofit/>
          </a:bodyPr>
          <a:lstStyle/>
          <a:p>
            <a:pPr indent="0" lvl="0" marL="0" rtl="0" algn="l">
              <a:spcBef>
                <a:spcPts val="1000"/>
              </a:spcBef>
              <a:spcAft>
                <a:spcPts val="0"/>
              </a:spcAft>
              <a:buNone/>
            </a:pPr>
            <a:r>
              <a:rPr lang="en-US"/>
              <a:t>Improvements</a:t>
            </a:r>
            <a:endParaRPr/>
          </a:p>
        </p:txBody>
      </p:sp>
      <p:sp>
        <p:nvSpPr>
          <p:cNvPr id="377" name="Google Shape;377;p45"/>
          <p:cNvSpPr/>
          <p:nvPr/>
        </p:nvSpPr>
        <p:spPr>
          <a:xfrm>
            <a:off x="6870250" y="2231975"/>
            <a:ext cx="3395100" cy="622200"/>
          </a:xfrm>
          <a:prstGeom prst="homePlate">
            <a:avLst>
              <a:gd fmla="val 50000" name="adj"/>
            </a:avLst>
          </a:prstGeom>
          <a:solidFill>
            <a:srgbClr val="D9D9D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US" sz="2000">
                <a:solidFill>
                  <a:srgbClr val="202124"/>
                </a:solidFill>
                <a:latin typeface="Open Sans"/>
                <a:ea typeface="Open Sans"/>
                <a:cs typeface="Open Sans"/>
                <a:sym typeface="Open Sans"/>
              </a:rPr>
              <a:t>Method</a:t>
            </a:r>
            <a:endParaRPr/>
          </a:p>
        </p:txBody>
      </p:sp>
      <p:sp>
        <p:nvSpPr>
          <p:cNvPr id="378" name="Google Shape;378;p45"/>
          <p:cNvSpPr/>
          <p:nvPr/>
        </p:nvSpPr>
        <p:spPr>
          <a:xfrm>
            <a:off x="3960800" y="2231975"/>
            <a:ext cx="3395100" cy="622200"/>
          </a:xfrm>
          <a:prstGeom prst="homePlate">
            <a:avLst>
              <a:gd fmla="val 50000" name="adj"/>
            </a:avLst>
          </a:prstGeom>
          <a:solidFill>
            <a:srgbClr val="EFEFE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rgbClr val="202124"/>
                </a:solidFill>
                <a:latin typeface="Open Sans"/>
                <a:ea typeface="Open Sans"/>
                <a:cs typeface="Open Sans"/>
                <a:sym typeface="Open Sans"/>
              </a:rPr>
              <a:t>Issue</a:t>
            </a:r>
            <a:endParaRPr b="1" sz="2000">
              <a:solidFill>
                <a:srgbClr val="202124"/>
              </a:solidFill>
              <a:latin typeface="Open Sans"/>
              <a:ea typeface="Open Sans"/>
              <a:cs typeface="Open Sans"/>
              <a:sym typeface="Open Sans"/>
            </a:endParaRPr>
          </a:p>
        </p:txBody>
      </p:sp>
      <p:sp>
        <p:nvSpPr>
          <p:cNvPr id="379" name="Google Shape;379;p45"/>
          <p:cNvSpPr/>
          <p:nvPr/>
        </p:nvSpPr>
        <p:spPr>
          <a:xfrm>
            <a:off x="4122025" y="3310529"/>
            <a:ext cx="2576100" cy="667500"/>
          </a:xfrm>
          <a:prstGeom prst="roundRect">
            <a:avLst>
              <a:gd fmla="val 16667" name="adj"/>
            </a:avLst>
          </a:prstGeom>
          <a:solidFill>
            <a:srgbClr val="C9DAF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US" sz="1500">
                <a:latin typeface="Open Sans"/>
                <a:ea typeface="Open Sans"/>
                <a:cs typeface="Open Sans"/>
                <a:sym typeface="Open Sans"/>
              </a:rPr>
              <a:t>Distribution of 1st Differences</a:t>
            </a:r>
            <a:endParaRPr b="1" sz="1500">
              <a:latin typeface="Open Sans"/>
              <a:ea typeface="Open Sans"/>
              <a:cs typeface="Open Sans"/>
              <a:sym typeface="Open Sans"/>
            </a:endParaRPr>
          </a:p>
        </p:txBody>
      </p:sp>
      <p:sp>
        <p:nvSpPr>
          <p:cNvPr id="380" name="Google Shape;380;p45"/>
          <p:cNvSpPr/>
          <p:nvPr/>
        </p:nvSpPr>
        <p:spPr>
          <a:xfrm>
            <a:off x="7341875" y="3310025"/>
            <a:ext cx="2625000" cy="667500"/>
          </a:xfrm>
          <a:prstGeom prst="roundRect">
            <a:avLst>
              <a:gd fmla="val 16667" name="adj"/>
            </a:avLst>
          </a:prstGeom>
          <a:solidFill>
            <a:srgbClr val="A4C2F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US" sz="1500">
                <a:latin typeface="Open Sans"/>
                <a:ea typeface="Open Sans"/>
                <a:cs typeface="Open Sans"/>
                <a:sym typeface="Open Sans"/>
              </a:rPr>
              <a:t>Fit a mixture of normal distributions</a:t>
            </a:r>
            <a:endParaRPr b="1" sz="1500">
              <a:latin typeface="Open Sans"/>
              <a:ea typeface="Open Sans"/>
              <a:cs typeface="Open Sans"/>
              <a:sym typeface="Open Sans"/>
            </a:endParaRPr>
          </a:p>
        </p:txBody>
      </p:sp>
      <p:cxnSp>
        <p:nvCxnSpPr>
          <p:cNvPr id="381" name="Google Shape;381;p45"/>
          <p:cNvCxnSpPr>
            <a:stCxn id="379" idx="3"/>
            <a:endCxn id="380" idx="1"/>
          </p:cNvCxnSpPr>
          <p:nvPr/>
        </p:nvCxnSpPr>
        <p:spPr>
          <a:xfrm flipH="1" rot="10800000">
            <a:off x="6698125" y="3643679"/>
            <a:ext cx="643800" cy="600"/>
          </a:xfrm>
          <a:prstGeom prst="straightConnector1">
            <a:avLst/>
          </a:prstGeom>
          <a:noFill/>
          <a:ln cap="flat" cmpd="sng" w="9525">
            <a:solidFill>
              <a:schemeClr val="dk2"/>
            </a:solidFill>
            <a:prstDash val="solid"/>
            <a:round/>
            <a:headEnd len="med" w="med" type="none"/>
            <a:tailEnd len="med" w="med" type="triangle"/>
          </a:ln>
        </p:spPr>
      </p:cxnSp>
      <p:sp>
        <p:nvSpPr>
          <p:cNvPr id="382" name="Google Shape;382;p45"/>
          <p:cNvSpPr/>
          <p:nvPr/>
        </p:nvSpPr>
        <p:spPr>
          <a:xfrm>
            <a:off x="4122025" y="4468325"/>
            <a:ext cx="2576100" cy="484500"/>
          </a:xfrm>
          <a:prstGeom prst="roundRect">
            <a:avLst>
              <a:gd fmla="val 16667" name="adj"/>
            </a:avLst>
          </a:prstGeom>
          <a:solidFill>
            <a:srgbClr val="C9DAF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US" sz="1500">
                <a:latin typeface="Open Sans"/>
                <a:ea typeface="Open Sans"/>
                <a:cs typeface="Open Sans"/>
                <a:sym typeface="Open Sans"/>
              </a:rPr>
              <a:t>W</a:t>
            </a:r>
            <a:r>
              <a:rPr b="1" lang="en-US" sz="1500">
                <a:latin typeface="Open Sans"/>
                <a:ea typeface="Open Sans"/>
                <a:cs typeface="Open Sans"/>
                <a:sym typeface="Open Sans"/>
              </a:rPr>
              <a:t>indow size</a:t>
            </a:r>
            <a:endParaRPr b="1" sz="1500">
              <a:latin typeface="Open Sans"/>
              <a:ea typeface="Open Sans"/>
              <a:cs typeface="Open Sans"/>
              <a:sym typeface="Open Sans"/>
            </a:endParaRPr>
          </a:p>
        </p:txBody>
      </p:sp>
      <p:sp>
        <p:nvSpPr>
          <p:cNvPr id="383" name="Google Shape;383;p45"/>
          <p:cNvSpPr/>
          <p:nvPr/>
        </p:nvSpPr>
        <p:spPr>
          <a:xfrm>
            <a:off x="7341875" y="4376825"/>
            <a:ext cx="2625000" cy="667500"/>
          </a:xfrm>
          <a:prstGeom prst="roundRect">
            <a:avLst>
              <a:gd fmla="val 16667" name="adj"/>
            </a:avLst>
          </a:prstGeom>
          <a:solidFill>
            <a:srgbClr val="A4C2F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US" sz="1500">
                <a:latin typeface="Open Sans"/>
                <a:ea typeface="Open Sans"/>
                <a:cs typeface="Open Sans"/>
                <a:sym typeface="Open Sans"/>
              </a:rPr>
              <a:t>Select o</a:t>
            </a:r>
            <a:r>
              <a:rPr b="1" lang="en-US" sz="1500">
                <a:latin typeface="Open Sans"/>
                <a:ea typeface="Open Sans"/>
                <a:cs typeface="Open Sans"/>
                <a:sym typeface="Open Sans"/>
              </a:rPr>
              <a:t>ptimal window size</a:t>
            </a:r>
            <a:endParaRPr b="1" sz="1500">
              <a:latin typeface="Open Sans"/>
              <a:ea typeface="Open Sans"/>
              <a:cs typeface="Open Sans"/>
              <a:sym typeface="Open Sans"/>
            </a:endParaRPr>
          </a:p>
        </p:txBody>
      </p:sp>
      <p:cxnSp>
        <p:nvCxnSpPr>
          <p:cNvPr id="384" name="Google Shape;384;p45"/>
          <p:cNvCxnSpPr>
            <a:stCxn id="382" idx="3"/>
            <a:endCxn id="383" idx="1"/>
          </p:cNvCxnSpPr>
          <p:nvPr/>
        </p:nvCxnSpPr>
        <p:spPr>
          <a:xfrm>
            <a:off x="6698125" y="4710575"/>
            <a:ext cx="643800" cy="0"/>
          </a:xfrm>
          <a:prstGeom prst="straightConnector1">
            <a:avLst/>
          </a:prstGeom>
          <a:noFill/>
          <a:ln cap="flat" cmpd="sng" w="9525">
            <a:solidFill>
              <a:schemeClr val="dk2"/>
            </a:solidFill>
            <a:prstDash val="solid"/>
            <a:round/>
            <a:headEnd len="med" w="med" type="none"/>
            <a:tailEnd len="med" w="med" type="triangle"/>
          </a:ln>
        </p:spPr>
      </p:cxnSp>
      <p:sp>
        <p:nvSpPr>
          <p:cNvPr id="385" name="Google Shape;385;p45"/>
          <p:cNvSpPr/>
          <p:nvPr/>
        </p:nvSpPr>
        <p:spPr>
          <a:xfrm>
            <a:off x="4122025" y="5535125"/>
            <a:ext cx="2576100" cy="484500"/>
          </a:xfrm>
          <a:prstGeom prst="roundRect">
            <a:avLst>
              <a:gd fmla="val 16667" name="adj"/>
            </a:avLst>
          </a:prstGeom>
          <a:solidFill>
            <a:srgbClr val="C9DAF8"/>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None/>
            </a:pPr>
            <a:r>
              <a:rPr b="1" lang="en-US" sz="1500">
                <a:latin typeface="Open Sans"/>
                <a:ea typeface="Open Sans"/>
                <a:cs typeface="Open Sans"/>
                <a:sym typeface="Open Sans"/>
              </a:rPr>
              <a:t>Quantile b</a:t>
            </a:r>
            <a:r>
              <a:rPr b="1" lang="en-US" sz="1500">
                <a:latin typeface="Open Sans"/>
                <a:ea typeface="Open Sans"/>
                <a:cs typeface="Open Sans"/>
                <a:sym typeface="Open Sans"/>
              </a:rPr>
              <a:t>oundaries</a:t>
            </a:r>
            <a:endParaRPr b="1" sz="1500">
              <a:latin typeface="Open Sans"/>
              <a:ea typeface="Open Sans"/>
              <a:cs typeface="Open Sans"/>
              <a:sym typeface="Open Sans"/>
            </a:endParaRPr>
          </a:p>
        </p:txBody>
      </p:sp>
      <p:sp>
        <p:nvSpPr>
          <p:cNvPr id="386" name="Google Shape;386;p45"/>
          <p:cNvSpPr/>
          <p:nvPr/>
        </p:nvSpPr>
        <p:spPr>
          <a:xfrm>
            <a:off x="7341875" y="5443625"/>
            <a:ext cx="2625000" cy="667500"/>
          </a:xfrm>
          <a:prstGeom prst="roundRect">
            <a:avLst>
              <a:gd fmla="val 16667" name="adj"/>
            </a:avLst>
          </a:prstGeom>
          <a:solidFill>
            <a:srgbClr val="A4C2F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b="1" lang="en-US" sz="1500">
                <a:latin typeface="Open Sans"/>
                <a:ea typeface="Open Sans"/>
                <a:cs typeface="Open Sans"/>
                <a:sym typeface="Open Sans"/>
              </a:rPr>
              <a:t>Try</a:t>
            </a:r>
            <a:r>
              <a:rPr b="1" lang="en-US" sz="1500">
                <a:latin typeface="Open Sans"/>
                <a:ea typeface="Open Sans"/>
                <a:cs typeface="Open Sans"/>
                <a:sym typeface="Open Sans"/>
              </a:rPr>
              <a:t> other boundaries</a:t>
            </a:r>
            <a:endParaRPr b="1" sz="1500">
              <a:latin typeface="Open Sans"/>
              <a:ea typeface="Open Sans"/>
              <a:cs typeface="Open Sans"/>
              <a:sym typeface="Open Sans"/>
            </a:endParaRPr>
          </a:p>
        </p:txBody>
      </p:sp>
      <p:cxnSp>
        <p:nvCxnSpPr>
          <p:cNvPr id="387" name="Google Shape;387;p45"/>
          <p:cNvCxnSpPr>
            <a:stCxn id="385" idx="3"/>
            <a:endCxn id="386" idx="1"/>
          </p:cNvCxnSpPr>
          <p:nvPr/>
        </p:nvCxnSpPr>
        <p:spPr>
          <a:xfrm>
            <a:off x="6698125" y="5777375"/>
            <a:ext cx="6438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6"/>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393" name="Google Shape;393;p46"/>
          <p:cNvSpPr txBox="1"/>
          <p:nvPr>
            <p:ph idx="1" type="body"/>
          </p:nvPr>
        </p:nvSpPr>
        <p:spPr>
          <a:xfrm>
            <a:off x="2384425" y="1157288"/>
            <a:ext cx="5883300" cy="646200"/>
          </a:xfrm>
          <a:prstGeom prst="rect">
            <a:avLst/>
          </a:prstGeom>
        </p:spPr>
        <p:txBody>
          <a:bodyPr anchorCtr="0" anchor="ctr" bIns="45700" lIns="45700" spcFirstLastPara="1" rIns="45700" wrap="square" tIns="45700">
            <a:normAutofit/>
          </a:bodyPr>
          <a:lstStyle/>
          <a:p>
            <a:pPr indent="0" lvl="0" marL="0" rtl="0" algn="l">
              <a:spcBef>
                <a:spcPts val="1000"/>
              </a:spcBef>
              <a:spcAft>
                <a:spcPts val="0"/>
              </a:spcAft>
              <a:buNone/>
            </a:pPr>
            <a:r>
              <a:rPr lang="en-US"/>
              <a:t>Python Package</a:t>
            </a:r>
            <a:endParaRPr/>
          </a:p>
        </p:txBody>
      </p:sp>
      <p:sp>
        <p:nvSpPr>
          <p:cNvPr id="394" name="Google Shape;394;p46"/>
          <p:cNvSpPr txBox="1"/>
          <p:nvPr>
            <p:ph idx="2" type="body"/>
          </p:nvPr>
        </p:nvSpPr>
        <p:spPr>
          <a:xfrm>
            <a:off x="2393950" y="2535238"/>
            <a:ext cx="6816600" cy="3066900"/>
          </a:xfrm>
          <a:prstGeom prst="rect">
            <a:avLst/>
          </a:prstGeom>
        </p:spPr>
        <p:txBody>
          <a:bodyPr anchorCtr="0" anchor="t" bIns="45700" lIns="45700" spcFirstLastPara="1" rIns="45700" wrap="square" tIns="45700">
            <a:normAutofit/>
          </a:bodyPr>
          <a:lstStyle/>
          <a:p>
            <a:pPr indent="0" lvl="0" marL="0" rtl="0" algn="l">
              <a:spcBef>
                <a:spcPts val="0"/>
              </a:spcBef>
              <a:spcAft>
                <a:spcPts val="2000"/>
              </a:spcAft>
              <a:buNone/>
            </a:pPr>
            <a:r>
              <a:rPr lang="en-US"/>
              <a:t>Switch to Frank’s demo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7"/>
          <p:cNvSpPr txBox="1"/>
          <p:nvPr>
            <p:ph idx="1" type="body"/>
          </p:nvPr>
        </p:nvSpPr>
        <p:spPr>
          <a:xfrm>
            <a:off x="1720850" y="2168775"/>
            <a:ext cx="8575500" cy="3598800"/>
          </a:xfrm>
          <a:prstGeom prst="rect">
            <a:avLst/>
          </a:prstGeom>
        </p:spPr>
        <p:txBody>
          <a:bodyPr anchorCtr="0" anchor="t" bIns="45700" lIns="45700" spcFirstLastPara="1" rIns="45700" wrap="square" tIns="45700">
            <a:normAutofit/>
          </a:bodyPr>
          <a:lstStyle/>
          <a:p>
            <a:pPr indent="-381000" lvl="0" marL="457200" rtl="0" algn="l">
              <a:lnSpc>
                <a:spcPct val="150000"/>
              </a:lnSpc>
              <a:spcBef>
                <a:spcPts val="0"/>
              </a:spcBef>
              <a:spcAft>
                <a:spcPts val="0"/>
              </a:spcAft>
              <a:buClr>
                <a:srgbClr val="828282"/>
              </a:buClr>
              <a:buSzPts val="2400"/>
              <a:buChar char="●"/>
            </a:pPr>
            <a:r>
              <a:rPr lang="en-US">
                <a:solidFill>
                  <a:srgbClr val="828282"/>
                </a:solidFill>
              </a:rPr>
              <a:t>EDA - Time Series Selection</a:t>
            </a:r>
            <a:endParaRPr>
              <a:solidFill>
                <a:srgbClr val="828282"/>
              </a:solidFill>
            </a:endParaRPr>
          </a:p>
          <a:p>
            <a:pPr indent="-381000" lvl="0" marL="457200" rtl="0" algn="l">
              <a:lnSpc>
                <a:spcPct val="150000"/>
              </a:lnSpc>
              <a:spcBef>
                <a:spcPts val="0"/>
              </a:spcBef>
              <a:spcAft>
                <a:spcPts val="0"/>
              </a:spcAft>
              <a:buClr>
                <a:srgbClr val="828282"/>
              </a:buClr>
              <a:buSzPts val="2400"/>
              <a:buChar char="●"/>
            </a:pPr>
            <a:r>
              <a:rPr lang="en-US">
                <a:solidFill>
                  <a:srgbClr val="828282"/>
                </a:solidFill>
              </a:rPr>
              <a:t>Robust Linear Regression Filter</a:t>
            </a:r>
            <a:endParaRPr>
              <a:solidFill>
                <a:srgbClr val="828282"/>
              </a:solidFill>
            </a:endParaRPr>
          </a:p>
          <a:p>
            <a:pPr indent="-381000" lvl="0" marL="457200" rtl="0" algn="l">
              <a:lnSpc>
                <a:spcPct val="150000"/>
              </a:lnSpc>
              <a:spcBef>
                <a:spcPts val="0"/>
              </a:spcBef>
              <a:spcAft>
                <a:spcPts val="0"/>
              </a:spcAft>
              <a:buClr>
                <a:srgbClr val="828282"/>
              </a:buClr>
              <a:buSzPts val="2400"/>
              <a:buChar char="●"/>
            </a:pPr>
            <a:r>
              <a:rPr lang="en-US">
                <a:solidFill>
                  <a:srgbClr val="828282"/>
                </a:solidFill>
              </a:rPr>
              <a:t>First Difference Filter</a:t>
            </a:r>
            <a:endParaRPr>
              <a:solidFill>
                <a:srgbClr val="828282"/>
              </a:solidFill>
            </a:endParaRPr>
          </a:p>
          <a:p>
            <a:pPr indent="-381000" lvl="0" marL="457200" rtl="0" algn="l">
              <a:lnSpc>
                <a:spcPct val="150000"/>
              </a:lnSpc>
              <a:spcBef>
                <a:spcPts val="0"/>
              </a:spcBef>
              <a:spcAft>
                <a:spcPts val="0"/>
              </a:spcAft>
              <a:buSzPts val="2400"/>
              <a:buChar char="●"/>
            </a:pPr>
            <a:r>
              <a:rPr b="1" lang="en-US"/>
              <a:t>Take-away and Next Steps</a:t>
            </a:r>
            <a:endParaRPr b="1"/>
          </a:p>
          <a:p>
            <a:pPr indent="-381000" lvl="0" marL="457200" rtl="0" algn="l">
              <a:lnSpc>
                <a:spcPct val="150000"/>
              </a:lnSpc>
              <a:spcBef>
                <a:spcPts val="0"/>
              </a:spcBef>
              <a:spcAft>
                <a:spcPts val="0"/>
              </a:spcAft>
              <a:buClr>
                <a:srgbClr val="7F7F7F"/>
              </a:buClr>
              <a:buSzPts val="2400"/>
              <a:buChar char="●"/>
            </a:pPr>
            <a:r>
              <a:rPr lang="en-US">
                <a:solidFill>
                  <a:srgbClr val="7F7F7F"/>
                </a:solidFill>
              </a:rPr>
              <a:t>Q&amp;A</a:t>
            </a:r>
            <a:endParaRPr>
              <a:solidFill>
                <a:srgbClr val="7F7F7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8"/>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405" name="Google Shape;405;p48"/>
          <p:cNvSpPr txBox="1"/>
          <p:nvPr>
            <p:ph idx="1" type="body"/>
          </p:nvPr>
        </p:nvSpPr>
        <p:spPr>
          <a:xfrm>
            <a:off x="2384425" y="1157288"/>
            <a:ext cx="5883300" cy="646200"/>
          </a:xfrm>
          <a:prstGeom prst="rect">
            <a:avLst/>
          </a:prstGeom>
        </p:spPr>
        <p:txBody>
          <a:bodyPr anchorCtr="0" anchor="ctr" bIns="45700" lIns="45700" spcFirstLastPara="1" rIns="45700" wrap="square" tIns="45700">
            <a:normAutofit/>
          </a:bodyPr>
          <a:lstStyle/>
          <a:p>
            <a:pPr indent="0" lvl="0" marL="0" rtl="0" algn="l">
              <a:spcBef>
                <a:spcPts val="1000"/>
              </a:spcBef>
              <a:spcAft>
                <a:spcPts val="0"/>
              </a:spcAft>
              <a:buNone/>
            </a:pPr>
            <a:r>
              <a:rPr lang="en-US"/>
              <a:t>Filter Comparisons</a:t>
            </a:r>
            <a:endParaRPr/>
          </a:p>
        </p:txBody>
      </p:sp>
      <p:sp>
        <p:nvSpPr>
          <p:cNvPr id="406" name="Google Shape;406;p48"/>
          <p:cNvSpPr txBox="1"/>
          <p:nvPr>
            <p:ph idx="3" type="body"/>
          </p:nvPr>
        </p:nvSpPr>
        <p:spPr>
          <a:xfrm>
            <a:off x="2708275" y="6342063"/>
            <a:ext cx="5768100" cy="276300"/>
          </a:xfrm>
          <a:prstGeom prst="rect">
            <a:avLst/>
          </a:prstGeom>
        </p:spPr>
        <p:txBody>
          <a:bodyPr anchorCtr="0" anchor="ctr" bIns="45700" lIns="45700" spcFirstLastPara="1" rIns="45700" wrap="square" tIns="45700">
            <a:normAutofit/>
          </a:bodyPr>
          <a:lstStyle/>
          <a:p>
            <a:pPr indent="0" lvl="0" marL="0" rtl="0" algn="l">
              <a:spcBef>
                <a:spcPts val="0"/>
              </a:spcBef>
              <a:spcAft>
                <a:spcPts val="0"/>
              </a:spcAft>
              <a:buNone/>
            </a:pPr>
            <a:r>
              <a:t/>
            </a:r>
            <a:endParaRPr/>
          </a:p>
        </p:txBody>
      </p:sp>
      <p:graphicFrame>
        <p:nvGraphicFramePr>
          <p:cNvPr id="407" name="Google Shape;407;p48"/>
          <p:cNvGraphicFramePr/>
          <p:nvPr/>
        </p:nvGraphicFramePr>
        <p:xfrm>
          <a:off x="2335575" y="2503900"/>
          <a:ext cx="3000000" cy="3000000"/>
        </p:xfrm>
        <a:graphic>
          <a:graphicData uri="http://schemas.openxmlformats.org/drawingml/2006/table">
            <a:tbl>
              <a:tblPr>
                <a:noFill/>
                <a:tableStyleId>{9D6FF1CC-76C2-4B55-8A27-87EA834724AF}</a:tableStyleId>
              </a:tblPr>
              <a:tblGrid>
                <a:gridCol w="5919350"/>
                <a:gridCol w="1477500"/>
                <a:gridCol w="1823325"/>
              </a:tblGrid>
              <a:tr h="735600">
                <a:tc>
                  <a:txBody>
                    <a:bodyPr/>
                    <a:lstStyle/>
                    <a:p>
                      <a:pPr indent="0" lvl="0" marL="0" rtl="0" algn="ctr">
                        <a:spcBef>
                          <a:spcPts val="0"/>
                        </a:spcBef>
                        <a:spcAft>
                          <a:spcPts val="0"/>
                        </a:spcAft>
                        <a:buNone/>
                      </a:pPr>
                      <a:r>
                        <a:rPr b="1" lang="en-US" sz="1900"/>
                        <a:t>Features</a:t>
                      </a:r>
                      <a:endParaRPr b="1" sz="1900"/>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solidFill>
                      <a:srgbClr val="7F7F7F">
                        <a:alpha val="20000"/>
                      </a:srgbClr>
                    </a:solidFill>
                  </a:tcPr>
                </a:tc>
                <a:tc>
                  <a:txBody>
                    <a:bodyPr/>
                    <a:lstStyle/>
                    <a:p>
                      <a:pPr indent="0" lvl="0" marL="0" rtl="0" algn="ctr">
                        <a:spcBef>
                          <a:spcPts val="0"/>
                        </a:spcBef>
                        <a:spcAft>
                          <a:spcPts val="0"/>
                        </a:spcAft>
                        <a:buNone/>
                      </a:pPr>
                      <a:r>
                        <a:rPr b="1" lang="en-US" sz="1900"/>
                        <a:t>RLM</a:t>
                      </a:r>
                      <a:endParaRPr b="1" sz="1900"/>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solidFill>
                      <a:srgbClr val="7F7F7F">
                        <a:alpha val="20000"/>
                      </a:srgbClr>
                    </a:solidFill>
                  </a:tcPr>
                </a:tc>
                <a:tc>
                  <a:txBody>
                    <a:bodyPr/>
                    <a:lstStyle/>
                    <a:p>
                      <a:pPr indent="0" lvl="0" marL="0" rtl="0" algn="ctr">
                        <a:spcBef>
                          <a:spcPts val="0"/>
                        </a:spcBef>
                        <a:spcAft>
                          <a:spcPts val="0"/>
                        </a:spcAft>
                        <a:buNone/>
                      </a:pPr>
                      <a:r>
                        <a:rPr b="1" lang="en-US" sz="1900"/>
                        <a:t>1</a:t>
                      </a:r>
                      <a:r>
                        <a:rPr b="1" lang="en-US" sz="1900"/>
                        <a:t>st Difference</a:t>
                      </a:r>
                      <a:endParaRPr b="1" sz="1900"/>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solidFill>
                      <a:srgbClr val="7F7F7F">
                        <a:alpha val="20000"/>
                      </a:srgbClr>
                    </a:solidFill>
                  </a:tcPr>
                </a:tc>
              </a:tr>
              <a:tr h="9125">
                <a:tc>
                  <a:txBody>
                    <a:bodyPr/>
                    <a:lstStyle/>
                    <a:p>
                      <a:pPr indent="0" lvl="0" marL="0" rtl="0" algn="l">
                        <a:spcBef>
                          <a:spcPts val="0"/>
                        </a:spcBef>
                        <a:spcAft>
                          <a:spcPts val="0"/>
                        </a:spcAft>
                        <a:buNone/>
                      </a:pPr>
                      <a:r>
                        <a:rPr lang="en-US" sz="1700">
                          <a:solidFill>
                            <a:srgbClr val="202124"/>
                          </a:solidFill>
                        </a:rPr>
                        <a:t>Choice of window size</a:t>
                      </a:r>
                      <a:endParaRPr sz="1700">
                        <a:solidFill>
                          <a:srgbClr val="202124"/>
                        </a:solidFill>
                      </a:endParaRPr>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US" sz="1900"/>
                        <a:t>✓</a:t>
                      </a:r>
                      <a:endParaRPr/>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tcPr>
                </a:tc>
              </a:tr>
              <a:tr h="9125">
                <a:tc>
                  <a:txBody>
                    <a:bodyPr/>
                    <a:lstStyle/>
                    <a:p>
                      <a:pPr indent="0" lvl="0" marL="0" rtl="0" algn="l">
                        <a:spcBef>
                          <a:spcPts val="0"/>
                        </a:spcBef>
                        <a:spcAft>
                          <a:spcPts val="0"/>
                        </a:spcAft>
                        <a:buNone/>
                      </a:pPr>
                      <a:r>
                        <a:rPr lang="en-US" sz="1700">
                          <a:solidFill>
                            <a:srgbClr val="202124"/>
                          </a:solidFill>
                        </a:rPr>
                        <a:t>Detection of slow drifts</a:t>
                      </a:r>
                      <a:endParaRPr sz="1700">
                        <a:solidFill>
                          <a:srgbClr val="202124"/>
                        </a:solidFill>
                      </a:endParaRPr>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US" sz="1900"/>
                        <a:t>✓</a:t>
                      </a:r>
                      <a:endParaRPr sz="1900"/>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tcPr>
                </a:tc>
              </a:tr>
              <a:tr h="9125">
                <a:tc>
                  <a:txBody>
                    <a:bodyPr/>
                    <a:lstStyle/>
                    <a:p>
                      <a:pPr indent="0" lvl="0" marL="0" rtl="0" algn="l">
                        <a:spcBef>
                          <a:spcPts val="0"/>
                        </a:spcBef>
                        <a:spcAft>
                          <a:spcPts val="0"/>
                        </a:spcAft>
                        <a:buNone/>
                      </a:pPr>
                      <a:r>
                        <a:rPr lang="en-US" sz="1700">
                          <a:solidFill>
                            <a:srgbClr val="202124"/>
                          </a:solidFill>
                        </a:rPr>
                        <a:t>Robust to</a:t>
                      </a:r>
                      <a:r>
                        <a:rPr lang="en-US" sz="1700">
                          <a:solidFill>
                            <a:srgbClr val="202124"/>
                          </a:solidFill>
                        </a:rPr>
                        <a:t> outliers</a:t>
                      </a:r>
                      <a:endParaRPr sz="1700">
                        <a:solidFill>
                          <a:srgbClr val="202124"/>
                        </a:solidFill>
                      </a:endParaRPr>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US" sz="1900"/>
                        <a:t>✓</a:t>
                      </a:r>
                      <a:endParaRPr sz="1900"/>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tcPr>
                </a:tc>
                <a:tc>
                  <a:txBody>
                    <a:bodyPr/>
                    <a:lstStyle/>
                    <a:p>
                      <a:pPr indent="0" lvl="0" marL="0" rtl="0" algn="ctr">
                        <a:spcBef>
                          <a:spcPts val="0"/>
                        </a:spcBef>
                        <a:spcAft>
                          <a:spcPts val="0"/>
                        </a:spcAft>
                        <a:buNone/>
                      </a:pPr>
                      <a:r>
                        <a:rPr lang="en-US" sz="1900"/>
                        <a:t>✓</a:t>
                      </a:r>
                      <a:endParaRPr/>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tcPr>
                </a:tc>
              </a:tr>
              <a:tr h="14325">
                <a:tc>
                  <a:txBody>
                    <a:bodyPr/>
                    <a:lstStyle/>
                    <a:p>
                      <a:pPr indent="0" lvl="0" marL="0" rtl="0" algn="l">
                        <a:spcBef>
                          <a:spcPts val="0"/>
                        </a:spcBef>
                        <a:spcAft>
                          <a:spcPts val="0"/>
                        </a:spcAft>
                        <a:buNone/>
                      </a:pPr>
                      <a:r>
                        <a:rPr lang="en-US" sz="1700">
                          <a:solidFill>
                            <a:srgbClr val="202124"/>
                          </a:solidFill>
                        </a:rPr>
                        <a:t>D</a:t>
                      </a:r>
                      <a:r>
                        <a:rPr lang="en-US" sz="1700">
                          <a:solidFill>
                            <a:srgbClr val="202124"/>
                          </a:solidFill>
                        </a:rPr>
                        <a:t>ata set is detrended</a:t>
                      </a:r>
                      <a:endParaRPr sz="1700">
                        <a:solidFill>
                          <a:srgbClr val="202124"/>
                        </a:solidFill>
                      </a:endParaRPr>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US" sz="1900"/>
                        <a:t>✓</a:t>
                      </a:r>
                      <a:endParaRPr/>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tcPr>
                </a:tc>
                <a:tc>
                  <a:txBody>
                    <a:bodyPr/>
                    <a:lstStyle/>
                    <a:p>
                      <a:pPr indent="0" lvl="0" marL="0" rtl="0" algn="ctr">
                        <a:spcBef>
                          <a:spcPts val="0"/>
                        </a:spcBef>
                        <a:spcAft>
                          <a:spcPts val="0"/>
                        </a:spcAft>
                        <a:buNone/>
                      </a:pPr>
                      <a:r>
                        <a:rPr lang="en-US" sz="1900"/>
                        <a:t>✓</a:t>
                      </a:r>
                      <a:endParaRPr/>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tcPr>
                </a:tc>
              </a:tr>
              <a:tr h="14325">
                <a:tc>
                  <a:txBody>
                    <a:bodyPr/>
                    <a:lstStyle/>
                    <a:p>
                      <a:pPr indent="0" lvl="0" marL="0" rtl="0" algn="l">
                        <a:spcBef>
                          <a:spcPts val="0"/>
                        </a:spcBef>
                        <a:spcAft>
                          <a:spcPts val="0"/>
                        </a:spcAft>
                        <a:buNone/>
                      </a:pPr>
                      <a:r>
                        <a:rPr lang="en-US" sz="1700">
                          <a:solidFill>
                            <a:srgbClr val="202124"/>
                          </a:solidFill>
                        </a:rPr>
                        <a:t>Non-parametric approach (non-</a:t>
                      </a:r>
                      <a:r>
                        <a:rPr lang="en-US" sz="1700">
                          <a:solidFill>
                            <a:srgbClr val="202124"/>
                          </a:solidFill>
                        </a:rPr>
                        <a:t>normal fit)</a:t>
                      </a:r>
                      <a:endParaRPr sz="1700">
                        <a:solidFill>
                          <a:srgbClr val="202124"/>
                        </a:solidFill>
                      </a:endParaRPr>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tcPr>
                </a:tc>
                <a:tc>
                  <a:txBody>
                    <a:bodyPr/>
                    <a:lstStyle/>
                    <a:p>
                      <a:pPr indent="0" lvl="0" marL="0" rtl="0" algn="ctr">
                        <a:spcBef>
                          <a:spcPts val="0"/>
                        </a:spcBef>
                        <a:spcAft>
                          <a:spcPts val="0"/>
                        </a:spcAft>
                        <a:buNone/>
                      </a:pPr>
                      <a:r>
                        <a:rPr lang="en-US" sz="1900"/>
                        <a:t>✓</a:t>
                      </a:r>
                      <a:endParaRPr/>
                    </a:p>
                  </a:txBody>
                  <a:tcPr marT="91425" marB="91425" marR="91425" marL="91425" anchor="ctr">
                    <a:lnL cap="flat" cmpd="sng" w="38100">
                      <a:solidFill>
                        <a:srgbClr val="202124"/>
                      </a:solidFill>
                      <a:prstDash val="solid"/>
                      <a:round/>
                      <a:headEnd len="sm" w="sm" type="none"/>
                      <a:tailEnd len="sm" w="sm" type="none"/>
                    </a:lnL>
                    <a:lnR cap="flat" cmpd="sng" w="38100">
                      <a:solidFill>
                        <a:srgbClr val="202124"/>
                      </a:solidFill>
                      <a:prstDash val="solid"/>
                      <a:round/>
                      <a:headEnd len="sm" w="sm" type="none"/>
                      <a:tailEnd len="sm" w="sm" type="none"/>
                    </a:lnR>
                    <a:lnT cap="flat" cmpd="sng" w="38100">
                      <a:solidFill>
                        <a:srgbClr val="202124"/>
                      </a:solidFill>
                      <a:prstDash val="solid"/>
                      <a:round/>
                      <a:headEnd len="sm" w="sm" type="none"/>
                      <a:tailEnd len="sm" w="sm" type="none"/>
                    </a:lnT>
                    <a:lnB cap="flat" cmpd="sng" w="38100">
                      <a:solidFill>
                        <a:srgbClr val="202124"/>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9"/>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413" name="Google Shape;413;p49"/>
          <p:cNvSpPr txBox="1"/>
          <p:nvPr>
            <p:ph idx="1" type="body"/>
          </p:nvPr>
        </p:nvSpPr>
        <p:spPr>
          <a:xfrm>
            <a:off x="2384425" y="1157288"/>
            <a:ext cx="5883300" cy="646200"/>
          </a:xfrm>
          <a:prstGeom prst="rect">
            <a:avLst/>
          </a:prstGeom>
        </p:spPr>
        <p:txBody>
          <a:bodyPr anchorCtr="0" anchor="ctr" bIns="45700" lIns="45700" spcFirstLastPara="1" rIns="45700" wrap="square" tIns="45700">
            <a:normAutofit/>
          </a:bodyPr>
          <a:lstStyle/>
          <a:p>
            <a:pPr indent="0" lvl="0" marL="0" rtl="0" algn="l">
              <a:spcBef>
                <a:spcPts val="1000"/>
              </a:spcBef>
              <a:spcAft>
                <a:spcPts val="0"/>
              </a:spcAft>
              <a:buNone/>
            </a:pPr>
            <a:r>
              <a:rPr lang="en-US"/>
              <a:t>Further Steps</a:t>
            </a:r>
            <a:endParaRPr/>
          </a:p>
        </p:txBody>
      </p:sp>
      <p:sp>
        <p:nvSpPr>
          <p:cNvPr id="414" name="Google Shape;414;p49"/>
          <p:cNvSpPr txBox="1"/>
          <p:nvPr>
            <p:ph idx="3" type="body"/>
          </p:nvPr>
        </p:nvSpPr>
        <p:spPr>
          <a:xfrm>
            <a:off x="2708275" y="6342063"/>
            <a:ext cx="5768100" cy="276300"/>
          </a:xfrm>
          <a:prstGeom prst="rect">
            <a:avLst/>
          </a:prstGeom>
        </p:spPr>
        <p:txBody>
          <a:bodyPr anchorCtr="0" anchor="ctr" bIns="45700" lIns="45700" spcFirstLastPara="1" rIns="45700" wrap="square" tIns="45700">
            <a:normAutofit/>
          </a:bodyPr>
          <a:lstStyle/>
          <a:p>
            <a:pPr indent="0" lvl="0" marL="0" rtl="0" algn="l">
              <a:spcBef>
                <a:spcPts val="0"/>
              </a:spcBef>
              <a:spcAft>
                <a:spcPts val="0"/>
              </a:spcAft>
              <a:buNone/>
            </a:pPr>
            <a:r>
              <a:t/>
            </a:r>
            <a:endParaRPr/>
          </a:p>
        </p:txBody>
      </p:sp>
      <p:sp>
        <p:nvSpPr>
          <p:cNvPr id="415" name="Google Shape;415;p49"/>
          <p:cNvSpPr txBox="1"/>
          <p:nvPr>
            <p:ph idx="2" type="body"/>
          </p:nvPr>
        </p:nvSpPr>
        <p:spPr>
          <a:xfrm>
            <a:off x="2451100" y="2080900"/>
            <a:ext cx="9121800" cy="3970200"/>
          </a:xfrm>
          <a:prstGeom prst="rect">
            <a:avLst/>
          </a:prstGeom>
          <a:noFill/>
          <a:ln>
            <a:noFill/>
          </a:ln>
        </p:spPr>
        <p:txBody>
          <a:bodyPr anchorCtr="0" anchor="t" bIns="45700" lIns="45700" spcFirstLastPara="1" rIns="45700" wrap="square" tIns="45700">
            <a:normAutofit/>
          </a:bodyPr>
          <a:lstStyle/>
          <a:p>
            <a:pPr indent="0" lvl="0" marL="0" marR="0" rtl="0" algn="l">
              <a:lnSpc>
                <a:spcPct val="150000"/>
              </a:lnSpc>
              <a:spcBef>
                <a:spcPts val="0"/>
              </a:spcBef>
              <a:spcAft>
                <a:spcPts val="0"/>
              </a:spcAft>
              <a:buNone/>
            </a:pPr>
            <a:r>
              <a:rPr b="1" lang="en-US">
                <a:latin typeface="Open Sans"/>
                <a:ea typeface="Open Sans"/>
                <a:cs typeface="Open Sans"/>
                <a:sym typeface="Open Sans"/>
              </a:rPr>
              <a:t>Additional Response Variables </a:t>
            </a:r>
            <a:endParaRPr i="1"/>
          </a:p>
          <a:p>
            <a:pPr indent="-273050" lvl="1" marL="723900" rtl="0" algn="l">
              <a:lnSpc>
                <a:spcPct val="150000"/>
              </a:lnSpc>
              <a:spcBef>
                <a:spcPts val="0"/>
              </a:spcBef>
              <a:spcAft>
                <a:spcPts val="0"/>
              </a:spcAft>
              <a:buSzPts val="1900"/>
              <a:buFont typeface="Open Sans Light"/>
              <a:buChar char="○"/>
            </a:pPr>
            <a:r>
              <a:rPr lang="en-US" sz="1900"/>
              <a:t>sum_total_paid &amp; item_total</a:t>
            </a:r>
            <a:endParaRPr sz="1900"/>
          </a:p>
          <a:p>
            <a:pPr indent="-326388" lvl="2" marL="1234438" rtl="0" algn="l">
              <a:lnSpc>
                <a:spcPct val="150000"/>
              </a:lnSpc>
              <a:spcBef>
                <a:spcPts val="0"/>
              </a:spcBef>
              <a:spcAft>
                <a:spcPts val="0"/>
              </a:spcAft>
              <a:buSzPts val="1900"/>
              <a:buFont typeface="Open Sans Light"/>
              <a:buChar char="■"/>
            </a:pPr>
            <a:r>
              <a:rPr lang="en-US" sz="1900"/>
              <a:t>Existing filters apply</a:t>
            </a:r>
            <a:endParaRPr sz="1900"/>
          </a:p>
          <a:p>
            <a:pPr indent="-273050" lvl="1" marL="723900" rtl="0" algn="l">
              <a:lnSpc>
                <a:spcPct val="150000"/>
              </a:lnSpc>
              <a:spcBef>
                <a:spcPts val="0"/>
              </a:spcBef>
              <a:spcAft>
                <a:spcPts val="0"/>
              </a:spcAft>
              <a:buSzPts val="1900"/>
              <a:buFont typeface="Open Sans Light"/>
              <a:buChar char="○"/>
            </a:pPr>
            <a:r>
              <a:rPr lang="en-US" sz="1900"/>
              <a:t>Average sum_total_paid per Receipt </a:t>
            </a:r>
            <a:endParaRPr sz="1900"/>
          </a:p>
          <a:p>
            <a:pPr indent="-326388" lvl="2" marL="1234438" rtl="0" algn="l">
              <a:lnSpc>
                <a:spcPct val="150000"/>
              </a:lnSpc>
              <a:spcBef>
                <a:spcPts val="0"/>
              </a:spcBef>
              <a:spcAft>
                <a:spcPts val="0"/>
              </a:spcAft>
              <a:buClr>
                <a:schemeClr val="accent1"/>
              </a:buClr>
              <a:buSzPts val="1900"/>
              <a:buFont typeface="Open Sans"/>
              <a:buChar char="■"/>
            </a:pPr>
            <a:r>
              <a:rPr b="1" lang="en-US" sz="1900">
                <a:solidFill>
                  <a:schemeClr val="accent1"/>
                </a:solidFill>
                <a:latin typeface="Open Sans"/>
                <a:ea typeface="Open Sans"/>
                <a:cs typeface="Open Sans"/>
                <a:sym typeface="Open Sans"/>
              </a:rPr>
              <a:t>sum_total_paid / receipt_count </a:t>
            </a:r>
            <a:endParaRPr b="1" sz="1900">
              <a:solidFill>
                <a:schemeClr val="accent1"/>
              </a:solidFill>
              <a:latin typeface="Open Sans"/>
              <a:ea typeface="Open Sans"/>
              <a:cs typeface="Open Sans"/>
              <a:sym typeface="Open Sans"/>
            </a:endParaRPr>
          </a:p>
          <a:p>
            <a:pPr indent="-326388" lvl="2" marL="1234438" rtl="0" algn="l">
              <a:lnSpc>
                <a:spcPct val="150000"/>
              </a:lnSpc>
              <a:spcBef>
                <a:spcPts val="0"/>
              </a:spcBef>
              <a:spcAft>
                <a:spcPts val="0"/>
              </a:spcAft>
              <a:buSzPts val="1900"/>
              <a:buChar char="■"/>
            </a:pPr>
            <a:r>
              <a:rPr lang="en-US" sz="1900"/>
              <a:t>Detects variation in the amount spent per receipt</a:t>
            </a:r>
            <a:endParaRPr sz="1900"/>
          </a:p>
          <a:p>
            <a:pPr indent="0" lvl="0" marL="723900" marR="0" rtl="0" algn="l">
              <a:lnSpc>
                <a:spcPct val="150000"/>
              </a:lnSpc>
              <a:spcBef>
                <a:spcPts val="0"/>
              </a:spcBef>
              <a:spcAft>
                <a:spcPts val="0"/>
              </a:spcAft>
              <a:buNone/>
            </a:pPr>
            <a:r>
              <a:t/>
            </a:r>
            <a:endParaRPr sz="19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0"/>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421" name="Google Shape;421;p50"/>
          <p:cNvSpPr txBox="1"/>
          <p:nvPr>
            <p:ph idx="1" type="body"/>
          </p:nvPr>
        </p:nvSpPr>
        <p:spPr>
          <a:xfrm>
            <a:off x="2384425" y="1157288"/>
            <a:ext cx="5883300" cy="646200"/>
          </a:xfrm>
          <a:prstGeom prst="rect">
            <a:avLst/>
          </a:prstGeom>
          <a:noFill/>
        </p:spPr>
        <p:txBody>
          <a:bodyPr anchorCtr="0" anchor="ctr" bIns="45700" lIns="45700" spcFirstLastPara="1" rIns="45700" wrap="square" tIns="45700">
            <a:normAutofit/>
          </a:bodyPr>
          <a:lstStyle/>
          <a:p>
            <a:pPr indent="0" lvl="0" marL="0" rtl="0" algn="l">
              <a:spcBef>
                <a:spcPts val="1000"/>
              </a:spcBef>
              <a:spcAft>
                <a:spcPts val="0"/>
              </a:spcAft>
              <a:buNone/>
            </a:pPr>
            <a:r>
              <a:rPr lang="en-US"/>
              <a:t>Further Steps</a:t>
            </a:r>
            <a:endParaRPr/>
          </a:p>
        </p:txBody>
      </p:sp>
      <p:sp>
        <p:nvSpPr>
          <p:cNvPr id="422" name="Google Shape;422;p50"/>
          <p:cNvSpPr txBox="1"/>
          <p:nvPr>
            <p:ph idx="2" type="body"/>
          </p:nvPr>
        </p:nvSpPr>
        <p:spPr>
          <a:xfrm>
            <a:off x="2451100" y="2090275"/>
            <a:ext cx="8942400" cy="1406100"/>
          </a:xfrm>
          <a:prstGeom prst="rect">
            <a:avLst/>
          </a:prstGeom>
          <a:noFill/>
          <a:ln>
            <a:noFill/>
          </a:ln>
        </p:spPr>
        <p:txBody>
          <a:bodyPr anchorCtr="0" anchor="t" bIns="45700" lIns="45700" spcFirstLastPara="1" rIns="45700" wrap="square" tIns="45700">
            <a:normAutofit/>
          </a:bodyPr>
          <a:lstStyle/>
          <a:p>
            <a:pPr indent="0" lvl="0" marL="0" rtl="0" algn="l">
              <a:lnSpc>
                <a:spcPct val="150000"/>
              </a:lnSpc>
              <a:spcBef>
                <a:spcPts val="0"/>
              </a:spcBef>
              <a:spcAft>
                <a:spcPts val="0"/>
              </a:spcAft>
              <a:buNone/>
            </a:pPr>
            <a:r>
              <a:rPr b="1" lang="en-US">
                <a:latin typeface="Open Sans"/>
                <a:ea typeface="Open Sans"/>
                <a:cs typeface="Open Sans"/>
                <a:sym typeface="Open Sans"/>
              </a:rPr>
              <a:t>Other Checks</a:t>
            </a:r>
            <a:endParaRPr b="1">
              <a:latin typeface="Open Sans"/>
              <a:ea typeface="Open Sans"/>
              <a:cs typeface="Open Sans"/>
              <a:sym typeface="Open Sans"/>
            </a:endParaRPr>
          </a:p>
          <a:p>
            <a:pPr indent="-241300" lvl="1" marL="723900" rtl="0" algn="l">
              <a:lnSpc>
                <a:spcPct val="150000"/>
              </a:lnSpc>
              <a:spcBef>
                <a:spcPts val="0"/>
              </a:spcBef>
              <a:spcAft>
                <a:spcPts val="0"/>
              </a:spcAft>
              <a:buSzPts val="1400"/>
              <a:buFont typeface="Open Sans Light"/>
              <a:buChar char="○"/>
            </a:pPr>
            <a:r>
              <a:rPr lang="en-US" sz="1400"/>
              <a:t>receipt_count &gt; panelists</a:t>
            </a:r>
            <a:endParaRPr sz="1400"/>
          </a:p>
          <a:p>
            <a:pPr indent="-241300" lvl="1" marL="723900" rtl="0" algn="l">
              <a:lnSpc>
                <a:spcPct val="150000"/>
              </a:lnSpc>
              <a:spcBef>
                <a:spcPts val="0"/>
              </a:spcBef>
              <a:spcAft>
                <a:spcPts val="0"/>
              </a:spcAft>
              <a:buSzPts val="1400"/>
              <a:buChar char="○"/>
            </a:pPr>
            <a:r>
              <a:rPr lang="en-US" sz="1400"/>
              <a:t>item_total &gt; sum_items_distinct</a:t>
            </a:r>
            <a:endParaRPr sz="1400"/>
          </a:p>
          <a:p>
            <a:pPr indent="-241300" lvl="1" marL="723900" rtl="0" algn="l">
              <a:lnSpc>
                <a:spcPct val="150000"/>
              </a:lnSpc>
              <a:spcBef>
                <a:spcPts val="0"/>
              </a:spcBef>
              <a:spcAft>
                <a:spcPts val="0"/>
              </a:spcAft>
              <a:buSzPts val="1400"/>
              <a:buChar char="○"/>
            </a:pPr>
            <a:r>
              <a:rPr lang="en-US" sz="1400"/>
              <a:t>sum_total_paid  versus sum_item_spend</a:t>
            </a:r>
            <a:endParaRPr sz="1400"/>
          </a:p>
        </p:txBody>
      </p:sp>
      <p:graphicFrame>
        <p:nvGraphicFramePr>
          <p:cNvPr id="423" name="Google Shape;423;p50"/>
          <p:cNvGraphicFramePr/>
          <p:nvPr/>
        </p:nvGraphicFramePr>
        <p:xfrm>
          <a:off x="3848225" y="3642040"/>
          <a:ext cx="3000000" cy="3000000"/>
        </p:xfrm>
        <a:graphic>
          <a:graphicData uri="http://schemas.openxmlformats.org/drawingml/2006/table">
            <a:tbl>
              <a:tblPr>
                <a:noFill/>
                <a:tableStyleId>{9D6FF1CC-76C2-4B55-8A27-87EA834724AF}</a:tableStyleId>
              </a:tblPr>
              <a:tblGrid>
                <a:gridCol w="4110325"/>
                <a:gridCol w="2037825"/>
              </a:tblGrid>
              <a:tr h="395975">
                <a:tc>
                  <a:txBody>
                    <a:bodyPr/>
                    <a:lstStyle/>
                    <a:p>
                      <a:pPr indent="0" lvl="0" marL="0" rtl="0" algn="ctr">
                        <a:spcBef>
                          <a:spcPts val="0"/>
                        </a:spcBef>
                        <a:spcAft>
                          <a:spcPts val="0"/>
                        </a:spcAft>
                        <a:buNone/>
                      </a:pPr>
                      <a:r>
                        <a:rPr b="1" lang="en-US" sz="1300">
                          <a:latin typeface="Open Sans"/>
                          <a:ea typeface="Open Sans"/>
                          <a:cs typeface="Open Sans"/>
                          <a:sym typeface="Open Sans"/>
                        </a:rPr>
                        <a:t>Ratio of ‘</a:t>
                      </a:r>
                      <a:r>
                        <a:rPr b="1" lang="en-US" sz="1300">
                          <a:latin typeface="Open Sans"/>
                          <a:ea typeface="Open Sans"/>
                          <a:cs typeface="Open Sans"/>
                          <a:sym typeface="Open Sans"/>
                        </a:rPr>
                        <a:t>sum_total_paid’ by ‘sum_item_spend’</a:t>
                      </a:r>
                      <a:endParaRPr b="1" sz="1300">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b="1" lang="en-US" sz="1300">
                          <a:latin typeface="Open Sans"/>
                          <a:ea typeface="Open Sans"/>
                          <a:cs typeface="Open Sans"/>
                          <a:sym typeface="Open Sans"/>
                        </a:rPr>
                        <a:t>Proportion</a:t>
                      </a:r>
                      <a:endParaRPr b="1" sz="1300">
                        <a:latin typeface="Open Sans"/>
                        <a:ea typeface="Open Sans"/>
                        <a:cs typeface="Open Sans"/>
                        <a:sym typeface="Open Sans"/>
                      </a:endParaRPr>
                    </a:p>
                  </a:txBody>
                  <a:tcPr marT="91425" marB="91425" marR="91425" marL="91425"/>
                </a:tc>
              </a:tr>
              <a:tr h="395975">
                <a:tc>
                  <a:txBody>
                    <a:bodyPr/>
                    <a:lstStyle/>
                    <a:p>
                      <a:pPr indent="0" lvl="0" marL="0" rtl="0" algn="ctr">
                        <a:lnSpc>
                          <a:spcPct val="115000"/>
                        </a:lnSpc>
                        <a:spcBef>
                          <a:spcPts val="0"/>
                        </a:spcBef>
                        <a:spcAft>
                          <a:spcPts val="0"/>
                        </a:spcAft>
                        <a:buNone/>
                      </a:pPr>
                      <a:r>
                        <a:rPr lang="en-US" sz="1300">
                          <a:latin typeface="Open Sans"/>
                          <a:ea typeface="Open Sans"/>
                          <a:cs typeface="Open Sans"/>
                          <a:sym typeface="Open Sans"/>
                        </a:rPr>
                        <a:t>Ratio&lt;1</a:t>
                      </a:r>
                      <a:endParaRPr sz="1300">
                        <a:latin typeface="Open Sans"/>
                        <a:ea typeface="Open Sans"/>
                        <a:cs typeface="Open Sans"/>
                        <a:sym typeface="Open Sans"/>
                      </a:endParaRPr>
                    </a:p>
                  </a:txBody>
                  <a:tcPr marT="19050" marB="19050" marR="28575" marL="28575" anchor="b"/>
                </a:tc>
                <a:tc>
                  <a:txBody>
                    <a:bodyPr/>
                    <a:lstStyle/>
                    <a:p>
                      <a:pPr indent="0" lvl="0" marL="0" rtl="0" algn="ctr">
                        <a:lnSpc>
                          <a:spcPct val="115000"/>
                        </a:lnSpc>
                        <a:spcBef>
                          <a:spcPts val="0"/>
                        </a:spcBef>
                        <a:spcAft>
                          <a:spcPts val="0"/>
                        </a:spcAft>
                        <a:buNone/>
                      </a:pPr>
                      <a:r>
                        <a:rPr lang="en-US" sz="1300">
                          <a:latin typeface="Open Sans"/>
                          <a:ea typeface="Open Sans"/>
                          <a:cs typeface="Open Sans"/>
                          <a:sym typeface="Open Sans"/>
                        </a:rPr>
                        <a:t>16%</a:t>
                      </a:r>
                      <a:endParaRPr sz="1300">
                        <a:latin typeface="Open Sans"/>
                        <a:ea typeface="Open Sans"/>
                        <a:cs typeface="Open Sans"/>
                        <a:sym typeface="Open Sans"/>
                      </a:endParaRPr>
                    </a:p>
                  </a:txBody>
                  <a:tcPr marT="19050" marB="19050" marR="28575" marL="28575" anchor="b"/>
                </a:tc>
              </a:tr>
              <a:tr h="380775">
                <a:tc>
                  <a:txBody>
                    <a:bodyPr/>
                    <a:lstStyle/>
                    <a:p>
                      <a:pPr indent="0" lvl="0" marL="0" rtl="0" algn="ctr">
                        <a:lnSpc>
                          <a:spcPct val="115000"/>
                        </a:lnSpc>
                        <a:spcBef>
                          <a:spcPts val="0"/>
                        </a:spcBef>
                        <a:spcAft>
                          <a:spcPts val="0"/>
                        </a:spcAft>
                        <a:buNone/>
                      </a:pPr>
                      <a:r>
                        <a:rPr lang="en-US" sz="1300">
                          <a:latin typeface="Open Sans"/>
                          <a:ea typeface="Open Sans"/>
                          <a:cs typeface="Open Sans"/>
                          <a:sym typeface="Open Sans"/>
                        </a:rPr>
                        <a:t>Ratio=1</a:t>
                      </a:r>
                      <a:endParaRPr sz="1300">
                        <a:latin typeface="Open Sans"/>
                        <a:ea typeface="Open Sans"/>
                        <a:cs typeface="Open Sans"/>
                        <a:sym typeface="Open Sans"/>
                      </a:endParaRPr>
                    </a:p>
                  </a:txBody>
                  <a:tcPr marT="19050" marB="19050" marR="28575" marL="28575" anchor="b"/>
                </a:tc>
                <a:tc>
                  <a:txBody>
                    <a:bodyPr/>
                    <a:lstStyle/>
                    <a:p>
                      <a:pPr indent="0" lvl="0" marL="0" rtl="0" algn="ctr">
                        <a:lnSpc>
                          <a:spcPct val="115000"/>
                        </a:lnSpc>
                        <a:spcBef>
                          <a:spcPts val="0"/>
                        </a:spcBef>
                        <a:spcAft>
                          <a:spcPts val="0"/>
                        </a:spcAft>
                        <a:buNone/>
                      </a:pPr>
                      <a:r>
                        <a:rPr lang="en-US" sz="1300">
                          <a:latin typeface="Open Sans"/>
                          <a:ea typeface="Open Sans"/>
                          <a:cs typeface="Open Sans"/>
                          <a:sym typeface="Open Sans"/>
                        </a:rPr>
                        <a:t>12%</a:t>
                      </a:r>
                      <a:endParaRPr sz="1300">
                        <a:latin typeface="Open Sans"/>
                        <a:ea typeface="Open Sans"/>
                        <a:cs typeface="Open Sans"/>
                        <a:sym typeface="Open Sans"/>
                      </a:endParaRPr>
                    </a:p>
                  </a:txBody>
                  <a:tcPr marT="19050" marB="19050" marR="28575" marL="28575" anchor="b"/>
                </a:tc>
              </a:tr>
              <a:tr h="380775">
                <a:tc>
                  <a:txBody>
                    <a:bodyPr/>
                    <a:lstStyle/>
                    <a:p>
                      <a:pPr indent="0" lvl="0" marL="0" rtl="0" algn="ctr">
                        <a:lnSpc>
                          <a:spcPct val="115000"/>
                        </a:lnSpc>
                        <a:spcBef>
                          <a:spcPts val="0"/>
                        </a:spcBef>
                        <a:spcAft>
                          <a:spcPts val="0"/>
                        </a:spcAft>
                        <a:buNone/>
                      </a:pPr>
                      <a:r>
                        <a:rPr lang="en-US" sz="1300">
                          <a:solidFill>
                            <a:schemeClr val="accent1"/>
                          </a:solidFill>
                          <a:latin typeface="Open Sans"/>
                          <a:ea typeface="Open Sans"/>
                          <a:cs typeface="Open Sans"/>
                          <a:sym typeface="Open Sans"/>
                        </a:rPr>
                        <a:t>Ratio=1 to 1.2</a:t>
                      </a:r>
                      <a:endParaRPr sz="1300">
                        <a:solidFill>
                          <a:schemeClr val="accent1"/>
                        </a:solidFill>
                        <a:latin typeface="Open Sans"/>
                        <a:ea typeface="Open Sans"/>
                        <a:cs typeface="Open Sans"/>
                        <a:sym typeface="Open Sans"/>
                      </a:endParaRPr>
                    </a:p>
                  </a:txBody>
                  <a:tcPr marT="19050" marB="19050" marR="28575" marL="28575" anchor="b"/>
                </a:tc>
                <a:tc>
                  <a:txBody>
                    <a:bodyPr/>
                    <a:lstStyle/>
                    <a:p>
                      <a:pPr indent="0" lvl="0" marL="0" rtl="0" algn="ctr">
                        <a:lnSpc>
                          <a:spcPct val="115000"/>
                        </a:lnSpc>
                        <a:spcBef>
                          <a:spcPts val="0"/>
                        </a:spcBef>
                        <a:spcAft>
                          <a:spcPts val="0"/>
                        </a:spcAft>
                        <a:buNone/>
                      </a:pPr>
                      <a:r>
                        <a:rPr lang="en-US" sz="1300">
                          <a:solidFill>
                            <a:schemeClr val="accent1"/>
                          </a:solidFill>
                          <a:latin typeface="Open Sans"/>
                          <a:ea typeface="Open Sans"/>
                          <a:cs typeface="Open Sans"/>
                          <a:sym typeface="Open Sans"/>
                        </a:rPr>
                        <a:t>65%</a:t>
                      </a:r>
                      <a:endParaRPr sz="1300">
                        <a:solidFill>
                          <a:schemeClr val="accent1"/>
                        </a:solidFill>
                        <a:latin typeface="Open Sans"/>
                        <a:ea typeface="Open Sans"/>
                        <a:cs typeface="Open Sans"/>
                        <a:sym typeface="Open Sans"/>
                      </a:endParaRPr>
                    </a:p>
                  </a:txBody>
                  <a:tcPr marT="19050" marB="19050" marR="28575" marL="28575" anchor="b"/>
                </a:tc>
              </a:tr>
              <a:tr h="380775">
                <a:tc>
                  <a:txBody>
                    <a:bodyPr/>
                    <a:lstStyle/>
                    <a:p>
                      <a:pPr indent="0" lvl="0" marL="0" rtl="0" algn="ctr">
                        <a:lnSpc>
                          <a:spcPct val="115000"/>
                        </a:lnSpc>
                        <a:spcBef>
                          <a:spcPts val="0"/>
                        </a:spcBef>
                        <a:spcAft>
                          <a:spcPts val="0"/>
                        </a:spcAft>
                        <a:buNone/>
                      </a:pPr>
                      <a:r>
                        <a:rPr lang="en-US" sz="1300">
                          <a:latin typeface="Open Sans"/>
                          <a:ea typeface="Open Sans"/>
                          <a:cs typeface="Open Sans"/>
                          <a:sym typeface="Open Sans"/>
                        </a:rPr>
                        <a:t>Ratio=1.2 to 2</a:t>
                      </a:r>
                      <a:endParaRPr sz="1300">
                        <a:latin typeface="Open Sans"/>
                        <a:ea typeface="Open Sans"/>
                        <a:cs typeface="Open Sans"/>
                        <a:sym typeface="Open Sans"/>
                      </a:endParaRPr>
                    </a:p>
                  </a:txBody>
                  <a:tcPr marT="19050" marB="19050" marR="28575" marL="28575" anchor="b"/>
                </a:tc>
                <a:tc>
                  <a:txBody>
                    <a:bodyPr/>
                    <a:lstStyle/>
                    <a:p>
                      <a:pPr indent="0" lvl="0" marL="0" rtl="0" algn="ctr">
                        <a:lnSpc>
                          <a:spcPct val="115000"/>
                        </a:lnSpc>
                        <a:spcBef>
                          <a:spcPts val="0"/>
                        </a:spcBef>
                        <a:spcAft>
                          <a:spcPts val="0"/>
                        </a:spcAft>
                        <a:buNone/>
                      </a:pPr>
                      <a:r>
                        <a:rPr lang="en-US" sz="1300">
                          <a:latin typeface="Open Sans"/>
                          <a:ea typeface="Open Sans"/>
                          <a:cs typeface="Open Sans"/>
                          <a:sym typeface="Open Sans"/>
                        </a:rPr>
                        <a:t>6%</a:t>
                      </a:r>
                      <a:endParaRPr sz="1300">
                        <a:latin typeface="Open Sans"/>
                        <a:ea typeface="Open Sans"/>
                        <a:cs typeface="Open Sans"/>
                        <a:sym typeface="Open Sans"/>
                      </a:endParaRPr>
                    </a:p>
                  </a:txBody>
                  <a:tcPr marT="19050" marB="19050" marR="28575" marL="28575" anchor="b"/>
                </a:tc>
              </a:tr>
              <a:tr h="395975">
                <a:tc>
                  <a:txBody>
                    <a:bodyPr/>
                    <a:lstStyle/>
                    <a:p>
                      <a:pPr indent="0" lvl="0" marL="0" rtl="0" algn="ctr">
                        <a:lnSpc>
                          <a:spcPct val="115000"/>
                        </a:lnSpc>
                        <a:spcBef>
                          <a:spcPts val="0"/>
                        </a:spcBef>
                        <a:spcAft>
                          <a:spcPts val="0"/>
                        </a:spcAft>
                        <a:buNone/>
                      </a:pPr>
                      <a:r>
                        <a:rPr lang="en-US" sz="1300">
                          <a:latin typeface="Open Sans"/>
                          <a:ea typeface="Open Sans"/>
                          <a:cs typeface="Open Sans"/>
                          <a:sym typeface="Open Sans"/>
                        </a:rPr>
                        <a:t>Ratio&gt;2</a:t>
                      </a:r>
                      <a:endParaRPr sz="1300">
                        <a:latin typeface="Open Sans"/>
                        <a:ea typeface="Open Sans"/>
                        <a:cs typeface="Open Sans"/>
                        <a:sym typeface="Open Sans"/>
                      </a:endParaRPr>
                    </a:p>
                  </a:txBody>
                  <a:tcPr marT="19050" marB="19050" marR="28575" marL="28575" anchor="b"/>
                </a:tc>
                <a:tc>
                  <a:txBody>
                    <a:bodyPr/>
                    <a:lstStyle/>
                    <a:p>
                      <a:pPr indent="0" lvl="0" marL="0" rtl="0" algn="ctr">
                        <a:lnSpc>
                          <a:spcPct val="115000"/>
                        </a:lnSpc>
                        <a:spcBef>
                          <a:spcPts val="0"/>
                        </a:spcBef>
                        <a:spcAft>
                          <a:spcPts val="0"/>
                        </a:spcAft>
                        <a:buNone/>
                      </a:pPr>
                      <a:r>
                        <a:rPr lang="en-US" sz="1300">
                          <a:latin typeface="Open Sans"/>
                          <a:ea typeface="Open Sans"/>
                          <a:cs typeface="Open Sans"/>
                          <a:sym typeface="Open Sans"/>
                        </a:rPr>
                        <a:t>1%</a:t>
                      </a:r>
                      <a:endParaRPr sz="1300">
                        <a:latin typeface="Open Sans"/>
                        <a:ea typeface="Open Sans"/>
                        <a:cs typeface="Open Sans"/>
                        <a:sym typeface="Open Sans"/>
                      </a:endParaRPr>
                    </a:p>
                  </a:txBody>
                  <a:tcPr marT="19050" marB="19050" marR="28575" marL="28575" anchor="b"/>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1"/>
          <p:cNvSpPr txBox="1"/>
          <p:nvPr>
            <p:ph idx="1" type="body"/>
          </p:nvPr>
        </p:nvSpPr>
        <p:spPr>
          <a:xfrm>
            <a:off x="3154363" y="3044825"/>
            <a:ext cx="5883300" cy="768300"/>
          </a:xfrm>
          <a:prstGeom prst="rect">
            <a:avLst/>
          </a:prstGeom>
        </p:spPr>
        <p:txBody>
          <a:bodyPr anchorCtr="0" anchor="ctr" bIns="45700" lIns="45700" spcFirstLastPara="1" rIns="45700" wrap="square" tIns="45700">
            <a:noAutofit/>
          </a:bodyPr>
          <a:lstStyle/>
          <a:p>
            <a:pPr indent="0" lvl="0" marL="0" rtl="0" algn="ctr">
              <a:spcBef>
                <a:spcPts val="0"/>
              </a:spcBef>
              <a:spcAft>
                <a:spcPts val="0"/>
              </a:spcAft>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idx="1" type="body"/>
          </p:nvPr>
        </p:nvSpPr>
        <p:spPr>
          <a:xfrm>
            <a:off x="3154363" y="3044825"/>
            <a:ext cx="5883300" cy="7683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chemeClr val="lt1"/>
              </a:buClr>
              <a:buSzPts val="4400"/>
              <a:buNone/>
            </a:pPr>
            <a:r>
              <a:rPr lang="en-US"/>
              <a:t>Introduction</a:t>
            </a:r>
            <a:endParaRPr/>
          </a:p>
        </p:txBody>
      </p:sp>
      <p:sp>
        <p:nvSpPr>
          <p:cNvPr id="144" name="Google Shape;144;p18"/>
          <p:cNvSpPr txBox="1"/>
          <p:nvPr>
            <p:ph idx="4294967295" type="sldNum"/>
          </p:nvPr>
        </p:nvSpPr>
        <p:spPr>
          <a:xfrm>
            <a:off x="11409045" y="6333134"/>
            <a:ext cx="731700" cy="276900"/>
          </a:xfrm>
          <a:prstGeom prst="rect">
            <a:avLst/>
          </a:prstGeom>
          <a:noFill/>
          <a:ln>
            <a:noFill/>
          </a:ln>
        </p:spPr>
        <p:txBody>
          <a:bodyPr anchorCtr="0" anchor="t" bIns="45700" lIns="45700" spcFirstLastPara="1" rIns="45700" wrap="square" tIns="45700">
            <a:sp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ph idx="1" type="body"/>
          </p:nvPr>
        </p:nvSpPr>
        <p:spPr>
          <a:xfrm>
            <a:off x="2384425" y="1157288"/>
            <a:ext cx="5883300" cy="646200"/>
          </a:xfrm>
          <a:prstGeom prst="rect">
            <a:avLst/>
          </a:prstGeom>
          <a:noFill/>
          <a:ln>
            <a:noFill/>
          </a:ln>
        </p:spPr>
        <p:txBody>
          <a:bodyPr anchorCtr="0" anchor="ctr" bIns="45700" lIns="45700" spcFirstLastPara="1" rIns="45700" wrap="square" tIns="45700">
            <a:normAutofit/>
          </a:bodyPr>
          <a:lstStyle/>
          <a:p>
            <a:pPr indent="0" lvl="0" marL="0" rtl="0" algn="l">
              <a:lnSpc>
                <a:spcPct val="90000"/>
              </a:lnSpc>
              <a:spcBef>
                <a:spcPts val="1000"/>
              </a:spcBef>
              <a:spcAft>
                <a:spcPts val="0"/>
              </a:spcAft>
              <a:buSzPts val="3600"/>
              <a:buNone/>
            </a:pPr>
            <a:r>
              <a:rPr lang="en-US"/>
              <a:t>Objective &amp; Scope</a:t>
            </a:r>
            <a:endParaRPr/>
          </a:p>
        </p:txBody>
      </p:sp>
      <p:sp>
        <p:nvSpPr>
          <p:cNvPr id="150" name="Google Shape;150;p19"/>
          <p:cNvSpPr txBox="1"/>
          <p:nvPr>
            <p:ph idx="2" type="body"/>
          </p:nvPr>
        </p:nvSpPr>
        <p:spPr>
          <a:xfrm>
            <a:off x="2393950" y="2535250"/>
            <a:ext cx="9009900" cy="3465600"/>
          </a:xfrm>
          <a:prstGeom prst="rect">
            <a:avLst/>
          </a:prstGeom>
          <a:noFill/>
          <a:ln>
            <a:noFill/>
          </a:ln>
        </p:spPr>
        <p:txBody>
          <a:bodyPr anchorCtr="0" anchor="t" bIns="45700" lIns="45700" spcFirstLastPara="1" rIns="45700" wrap="square" tIns="45700">
            <a:noAutofit/>
          </a:bodyPr>
          <a:lstStyle/>
          <a:p>
            <a:pPr indent="-368300" lvl="0" marL="457200" rtl="0" algn="l">
              <a:lnSpc>
                <a:spcPct val="150000"/>
              </a:lnSpc>
              <a:spcBef>
                <a:spcPts val="0"/>
              </a:spcBef>
              <a:spcAft>
                <a:spcPts val="0"/>
              </a:spcAft>
              <a:buSzPts val="2200"/>
              <a:buFont typeface="Open Sans"/>
              <a:buChar char="●"/>
            </a:pPr>
            <a:r>
              <a:rPr b="1" lang="en-US" sz="2200" u="sng">
                <a:latin typeface="Open Sans"/>
                <a:ea typeface="Open Sans"/>
                <a:cs typeface="Open Sans"/>
                <a:sym typeface="Open Sans"/>
              </a:rPr>
              <a:t>Detect anomalies </a:t>
            </a:r>
            <a:r>
              <a:rPr b="1" lang="en-US" sz="2200" u="sng">
                <a:solidFill>
                  <a:schemeClr val="accent1"/>
                </a:solidFill>
                <a:latin typeface="Open Sans"/>
                <a:ea typeface="Open Sans"/>
                <a:cs typeface="Open Sans"/>
                <a:sym typeface="Open Sans"/>
              </a:rPr>
              <a:t>dynamically</a:t>
            </a:r>
            <a:r>
              <a:rPr b="1" lang="en-US" sz="2200" u="sng">
                <a:latin typeface="Open Sans"/>
                <a:ea typeface="Open Sans"/>
                <a:cs typeface="Open Sans"/>
                <a:sym typeface="Open Sans"/>
              </a:rPr>
              <a:t> in time series datasets</a:t>
            </a:r>
            <a:endParaRPr b="1" sz="2200" u="sng">
              <a:latin typeface="Open Sans"/>
              <a:ea typeface="Open Sans"/>
              <a:cs typeface="Open Sans"/>
              <a:sym typeface="Open Sans"/>
            </a:endParaRPr>
          </a:p>
          <a:p>
            <a:pPr indent="-368300" lvl="0" marL="457200" marR="0" rtl="0" algn="l">
              <a:lnSpc>
                <a:spcPct val="150000"/>
              </a:lnSpc>
              <a:spcBef>
                <a:spcPts val="0"/>
              </a:spcBef>
              <a:spcAft>
                <a:spcPts val="0"/>
              </a:spcAft>
              <a:buSzPts val="2200"/>
              <a:buFont typeface="Open Sans"/>
              <a:buChar char="●"/>
            </a:pPr>
            <a:r>
              <a:rPr lang="en-US" sz="2200"/>
              <a:t>Identify</a:t>
            </a:r>
            <a:r>
              <a:rPr lang="en-US" sz="2200"/>
              <a:t> </a:t>
            </a:r>
            <a:r>
              <a:rPr lang="en-US" sz="2200"/>
              <a:t>common</a:t>
            </a:r>
            <a:r>
              <a:rPr lang="en-US" sz="2200"/>
              <a:t> data collection errors</a:t>
            </a:r>
            <a:endParaRPr sz="2200"/>
          </a:p>
          <a:p>
            <a:pPr indent="-368300" lvl="0" marL="457200" marR="0" rtl="0" algn="l">
              <a:lnSpc>
                <a:spcPct val="150000"/>
              </a:lnSpc>
              <a:spcBef>
                <a:spcPts val="0"/>
              </a:spcBef>
              <a:spcAft>
                <a:spcPts val="0"/>
              </a:spcAft>
              <a:buSzPts val="2200"/>
              <a:buFont typeface="Open Sans"/>
              <a:buChar char="●"/>
            </a:pPr>
            <a:r>
              <a:rPr lang="en-US" sz="2200"/>
              <a:t>Facilitate</a:t>
            </a:r>
            <a:r>
              <a:rPr lang="en-US" sz="2200"/>
              <a:t> further data analyst review</a:t>
            </a:r>
            <a:endParaRPr sz="2200"/>
          </a:p>
          <a:p>
            <a:pPr indent="-368300" lvl="0" marL="457200" marR="0" rtl="0" algn="l">
              <a:lnSpc>
                <a:spcPct val="150000"/>
              </a:lnSpc>
              <a:spcBef>
                <a:spcPts val="0"/>
              </a:spcBef>
              <a:spcAft>
                <a:spcPts val="0"/>
              </a:spcAft>
              <a:buSzPts val="2200"/>
              <a:buFont typeface="Open Sans"/>
              <a:buChar char="●"/>
            </a:pPr>
            <a:r>
              <a:rPr lang="en-US" sz="2200"/>
              <a:t>Automate</a:t>
            </a:r>
            <a:r>
              <a:rPr lang="en-US" sz="2200"/>
              <a:t> data error flagging processes</a:t>
            </a:r>
            <a:endParaRPr sz="2200">
              <a:solidFill>
                <a:srgbClr val="000000"/>
              </a:solidFill>
              <a:latin typeface="Arial"/>
              <a:ea typeface="Arial"/>
              <a:cs typeface="Arial"/>
              <a:sym typeface="Arial"/>
            </a:endParaRPr>
          </a:p>
          <a:p>
            <a:pPr indent="0" lvl="0" marL="0" rtl="0" algn="l">
              <a:lnSpc>
                <a:spcPct val="150000"/>
              </a:lnSpc>
              <a:spcBef>
                <a:spcPts val="0"/>
              </a:spcBef>
              <a:spcAft>
                <a:spcPts val="2000"/>
              </a:spcAft>
              <a:buSzPts val="358"/>
              <a:buNone/>
            </a:pPr>
            <a:r>
              <a:t/>
            </a:r>
            <a:endParaRPr sz="2200"/>
          </a:p>
        </p:txBody>
      </p:sp>
      <p:sp>
        <p:nvSpPr>
          <p:cNvPr id="151" name="Google Shape;151;p19"/>
          <p:cNvSpPr txBox="1"/>
          <p:nvPr>
            <p:ph idx="3" type="body"/>
          </p:nvPr>
        </p:nvSpPr>
        <p:spPr>
          <a:xfrm>
            <a:off x="2708275" y="6342063"/>
            <a:ext cx="5768100" cy="276300"/>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SzPts val="1200"/>
              <a:buNone/>
            </a:pPr>
            <a:r>
              <a:rPr lang="en-US"/>
              <a:t>Source: Capstone Handout</a:t>
            </a:r>
            <a:endParaRPr/>
          </a:p>
        </p:txBody>
      </p:sp>
      <p:sp>
        <p:nvSpPr>
          <p:cNvPr id="152" name="Google Shape;152;p19"/>
          <p:cNvSpPr txBox="1"/>
          <p:nvPr>
            <p:ph idx="12" type="sldNum"/>
          </p:nvPr>
        </p:nvSpPr>
        <p:spPr>
          <a:xfrm>
            <a:off x="2335568" y="6328495"/>
            <a:ext cx="350400" cy="338700"/>
          </a:xfrm>
          <a:prstGeom prst="rect">
            <a:avLst/>
          </a:prstGeom>
          <a:noFill/>
          <a:ln>
            <a:noFill/>
          </a:ln>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idx="1" type="body"/>
          </p:nvPr>
        </p:nvSpPr>
        <p:spPr>
          <a:xfrm>
            <a:off x="2582838" y="2952000"/>
            <a:ext cx="5883300" cy="768300"/>
          </a:xfrm>
          <a:prstGeom prst="rect">
            <a:avLst/>
          </a:prstGeom>
        </p:spPr>
        <p:txBody>
          <a:bodyPr anchorCtr="0" anchor="ctr" bIns="45700" lIns="45700" spcFirstLastPara="1" rIns="45700" wrap="square" tIns="45700">
            <a:noAutofit/>
          </a:bodyPr>
          <a:lstStyle/>
          <a:p>
            <a:pPr indent="457200" lvl="0" marL="1371600" rtl="0" algn="l">
              <a:spcBef>
                <a:spcPts val="0"/>
              </a:spcBef>
              <a:spcAft>
                <a:spcPts val="0"/>
              </a:spcAft>
              <a:buNone/>
            </a:pPr>
            <a:r>
              <a:rPr lang="en-US"/>
              <a:t>EDA</a:t>
            </a:r>
            <a:endParaRPr/>
          </a:p>
        </p:txBody>
      </p:sp>
      <p:sp>
        <p:nvSpPr>
          <p:cNvPr id="158" name="Google Shape;158;p20"/>
          <p:cNvSpPr txBox="1"/>
          <p:nvPr>
            <p:ph idx="1" type="body"/>
          </p:nvPr>
        </p:nvSpPr>
        <p:spPr>
          <a:xfrm>
            <a:off x="6308688" y="2952000"/>
            <a:ext cx="5883300" cy="768300"/>
          </a:xfrm>
          <a:prstGeom prst="rect">
            <a:avLst/>
          </a:prstGeom>
        </p:spPr>
        <p:txBody>
          <a:bodyPr anchorCtr="0" anchor="ctr" bIns="45700" lIns="45700" spcFirstLastPara="1" rIns="45700" wrap="square" tIns="45700">
            <a:noAutofit/>
          </a:bodyPr>
          <a:lstStyle/>
          <a:p>
            <a:pPr indent="0" lvl="0" marL="457200" rtl="0" algn="l">
              <a:spcBef>
                <a:spcPts val="0"/>
              </a:spcBef>
              <a:spcAft>
                <a:spcPts val="0"/>
              </a:spcAft>
              <a:buNone/>
            </a:pPr>
            <a:r>
              <a:rPr lang="en-US" sz="2900"/>
              <a:t>Time Series Selection</a:t>
            </a:r>
            <a:endParaRPr sz="2900"/>
          </a:p>
        </p:txBody>
      </p:sp>
      <p:cxnSp>
        <p:nvCxnSpPr>
          <p:cNvPr id="159" name="Google Shape;159;p20"/>
          <p:cNvCxnSpPr/>
          <p:nvPr/>
        </p:nvCxnSpPr>
        <p:spPr>
          <a:xfrm>
            <a:off x="6386525" y="2914650"/>
            <a:ext cx="0" cy="843000"/>
          </a:xfrm>
          <a:prstGeom prst="straightConnector1">
            <a:avLst/>
          </a:prstGeom>
          <a:noFill/>
          <a:ln cap="flat" cmpd="sng" w="28575">
            <a:solidFill>
              <a:srgbClr val="FFFFFF"/>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idx="1" type="body"/>
          </p:nvPr>
        </p:nvSpPr>
        <p:spPr>
          <a:xfrm>
            <a:off x="2384425" y="1157300"/>
            <a:ext cx="7846200" cy="646200"/>
          </a:xfrm>
          <a:prstGeom prst="rect">
            <a:avLst/>
          </a:prstGeom>
        </p:spPr>
        <p:txBody>
          <a:bodyPr anchorCtr="0" anchor="ctr" bIns="45700" lIns="45700" spcFirstLastPara="1" rIns="45700" wrap="square" tIns="45700">
            <a:normAutofit fontScale="70000"/>
          </a:bodyPr>
          <a:lstStyle/>
          <a:p>
            <a:pPr indent="0" lvl="0" marL="0" rtl="0" algn="l">
              <a:spcBef>
                <a:spcPts val="1000"/>
              </a:spcBef>
              <a:spcAft>
                <a:spcPts val="0"/>
              </a:spcAft>
              <a:buNone/>
            </a:pPr>
            <a:r>
              <a:rPr lang="en-US"/>
              <a:t>Project Dataset Overview - Key Variables and Sources</a:t>
            </a:r>
            <a:endParaRPr/>
          </a:p>
        </p:txBody>
      </p:sp>
      <p:sp>
        <p:nvSpPr>
          <p:cNvPr id="165" name="Google Shape;165;p21"/>
          <p:cNvSpPr txBox="1"/>
          <p:nvPr>
            <p:ph idx="2" type="body"/>
          </p:nvPr>
        </p:nvSpPr>
        <p:spPr>
          <a:xfrm>
            <a:off x="2393950" y="2535250"/>
            <a:ext cx="4478700" cy="3066900"/>
          </a:xfrm>
          <a:prstGeom prst="rect">
            <a:avLst/>
          </a:prstGeom>
        </p:spPr>
        <p:txBody>
          <a:bodyPr anchorCtr="0" anchor="t" bIns="45700" lIns="45700" spcFirstLastPara="1" rIns="45700" wrap="square" tIns="45700">
            <a:normAutofit lnSpcReduction="10000"/>
          </a:bodyPr>
          <a:lstStyle/>
          <a:p>
            <a:pPr indent="-355600" lvl="0" marL="457200" rtl="0" algn="l">
              <a:lnSpc>
                <a:spcPct val="150000"/>
              </a:lnSpc>
              <a:spcBef>
                <a:spcPts val="0"/>
              </a:spcBef>
              <a:spcAft>
                <a:spcPts val="0"/>
              </a:spcAft>
              <a:buSzPts val="2000"/>
              <a:buChar char="●"/>
            </a:pPr>
            <a:r>
              <a:rPr b="1" lang="en-US">
                <a:latin typeface="Open Sans"/>
                <a:ea typeface="Open Sans"/>
                <a:cs typeface="Open Sans"/>
                <a:sym typeface="Open Sans"/>
              </a:rPr>
              <a:t>6 Key Variables </a:t>
            </a:r>
            <a:endParaRPr b="1">
              <a:latin typeface="Open Sans"/>
              <a:ea typeface="Open Sans"/>
              <a:cs typeface="Open Sans"/>
              <a:sym typeface="Open Sans"/>
            </a:endParaRPr>
          </a:p>
          <a:p>
            <a:pPr indent="-266700" lvl="1" marL="723900" rtl="0" algn="l">
              <a:lnSpc>
                <a:spcPct val="150000"/>
              </a:lnSpc>
              <a:spcBef>
                <a:spcPts val="0"/>
              </a:spcBef>
              <a:spcAft>
                <a:spcPts val="0"/>
              </a:spcAft>
              <a:buSzPts val="1800"/>
              <a:buChar char="○"/>
            </a:pPr>
            <a:r>
              <a:rPr lang="en-US"/>
              <a:t>Receipt_count</a:t>
            </a:r>
            <a:endParaRPr sz="1900"/>
          </a:p>
          <a:p>
            <a:pPr indent="-266700" lvl="1" marL="723900" rtl="0" algn="l">
              <a:lnSpc>
                <a:spcPct val="150000"/>
              </a:lnSpc>
              <a:spcBef>
                <a:spcPts val="0"/>
              </a:spcBef>
              <a:spcAft>
                <a:spcPts val="0"/>
              </a:spcAft>
              <a:buSzPts val="1800"/>
              <a:buChar char="○"/>
            </a:pPr>
            <a:r>
              <a:rPr lang="en-US"/>
              <a:t>Sum_total_paid</a:t>
            </a:r>
            <a:endParaRPr/>
          </a:p>
          <a:p>
            <a:pPr indent="-266700" lvl="1" marL="723900" rtl="0" algn="l">
              <a:lnSpc>
                <a:spcPct val="150000"/>
              </a:lnSpc>
              <a:spcBef>
                <a:spcPts val="0"/>
              </a:spcBef>
              <a:spcAft>
                <a:spcPts val="0"/>
              </a:spcAft>
              <a:buSzPts val="1800"/>
              <a:buChar char="○"/>
            </a:pPr>
            <a:r>
              <a:rPr lang="en-US"/>
              <a:t>Items_total</a:t>
            </a:r>
            <a:endParaRPr/>
          </a:p>
          <a:p>
            <a:pPr indent="-266700" lvl="1" marL="723900" rtl="0" algn="l">
              <a:lnSpc>
                <a:spcPct val="150000"/>
              </a:lnSpc>
              <a:spcBef>
                <a:spcPts val="0"/>
              </a:spcBef>
              <a:spcAft>
                <a:spcPts val="0"/>
              </a:spcAft>
              <a:buSzPts val="1800"/>
              <a:buChar char="○"/>
            </a:pPr>
            <a:r>
              <a:rPr lang="en-US"/>
              <a:t>Sum_items_distinct</a:t>
            </a:r>
            <a:endParaRPr/>
          </a:p>
          <a:p>
            <a:pPr indent="-266700" lvl="1" marL="723900" rtl="0" algn="l">
              <a:lnSpc>
                <a:spcPct val="150000"/>
              </a:lnSpc>
              <a:spcBef>
                <a:spcPts val="0"/>
              </a:spcBef>
              <a:spcAft>
                <a:spcPts val="0"/>
              </a:spcAft>
              <a:buSzPts val="1800"/>
              <a:buChar char="○"/>
            </a:pPr>
            <a:r>
              <a:rPr lang="en-US"/>
              <a:t>Sum_item_spend</a:t>
            </a:r>
            <a:endParaRPr/>
          </a:p>
          <a:p>
            <a:pPr indent="-266700" lvl="1" marL="723900" rtl="0" algn="l">
              <a:lnSpc>
                <a:spcPct val="150000"/>
              </a:lnSpc>
              <a:spcBef>
                <a:spcPts val="0"/>
              </a:spcBef>
              <a:spcAft>
                <a:spcPts val="0"/>
              </a:spcAft>
              <a:buSzPts val="1800"/>
              <a:buChar char="○"/>
            </a:pPr>
            <a:r>
              <a:rPr lang="en-US"/>
              <a:t>Panelists</a:t>
            </a:r>
            <a:endParaRPr/>
          </a:p>
        </p:txBody>
      </p:sp>
      <p:sp>
        <p:nvSpPr>
          <p:cNvPr id="166" name="Google Shape;166;p21"/>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167" name="Google Shape;167;p21"/>
          <p:cNvSpPr txBox="1"/>
          <p:nvPr>
            <p:ph idx="2" type="body"/>
          </p:nvPr>
        </p:nvSpPr>
        <p:spPr>
          <a:xfrm>
            <a:off x="7003750" y="2535250"/>
            <a:ext cx="4478700" cy="3066900"/>
          </a:xfrm>
          <a:prstGeom prst="rect">
            <a:avLst/>
          </a:prstGeom>
        </p:spPr>
        <p:txBody>
          <a:bodyPr anchorCtr="0" anchor="t" bIns="45700" lIns="45700" spcFirstLastPara="1" rIns="45700" wrap="square" tIns="45700">
            <a:normAutofit/>
          </a:bodyPr>
          <a:lstStyle/>
          <a:p>
            <a:pPr indent="-355600" lvl="0" marL="457200" marR="0" rtl="0" algn="l">
              <a:lnSpc>
                <a:spcPct val="150000"/>
              </a:lnSpc>
              <a:spcBef>
                <a:spcPts val="0"/>
              </a:spcBef>
              <a:spcAft>
                <a:spcPts val="0"/>
              </a:spcAft>
              <a:buSzPts val="2000"/>
              <a:buChar char="●"/>
            </a:pPr>
            <a:r>
              <a:rPr b="1" lang="en-US">
                <a:latin typeface="Open Sans"/>
                <a:ea typeface="Open Sans"/>
                <a:cs typeface="Open Sans"/>
                <a:sym typeface="Open Sans"/>
              </a:rPr>
              <a:t>4 Acquire types</a:t>
            </a:r>
            <a:endParaRPr b="1">
              <a:latin typeface="Open Sans"/>
              <a:ea typeface="Open Sans"/>
              <a:cs typeface="Open Sans"/>
              <a:sym typeface="Open Sans"/>
            </a:endParaRPr>
          </a:p>
          <a:p>
            <a:pPr indent="-266700" lvl="1" marL="723900" marR="0" rtl="0" algn="l">
              <a:lnSpc>
                <a:spcPct val="150000"/>
              </a:lnSpc>
              <a:spcBef>
                <a:spcPts val="0"/>
              </a:spcBef>
              <a:spcAft>
                <a:spcPts val="0"/>
              </a:spcAft>
              <a:buSzPts val="1800"/>
              <a:buFont typeface="Open Sans Light"/>
              <a:buChar char="○"/>
            </a:pPr>
            <a:r>
              <a:rPr lang="en-US"/>
              <a:t>iPhone</a:t>
            </a:r>
            <a:endParaRPr/>
          </a:p>
          <a:p>
            <a:pPr indent="-266700" lvl="1" marL="723900" marR="0" rtl="0" algn="l">
              <a:lnSpc>
                <a:spcPct val="150000"/>
              </a:lnSpc>
              <a:spcBef>
                <a:spcPts val="0"/>
              </a:spcBef>
              <a:spcAft>
                <a:spcPts val="0"/>
              </a:spcAft>
              <a:buSzPts val="1800"/>
              <a:buFont typeface="Open Sans Light"/>
              <a:buChar char="○"/>
            </a:pPr>
            <a:r>
              <a:rPr lang="en-US"/>
              <a:t>Android</a:t>
            </a:r>
            <a:endParaRPr/>
          </a:p>
          <a:p>
            <a:pPr indent="-266700" lvl="1" marL="723900" marR="0" rtl="0" algn="l">
              <a:lnSpc>
                <a:spcPct val="150000"/>
              </a:lnSpc>
              <a:spcBef>
                <a:spcPts val="0"/>
              </a:spcBef>
              <a:spcAft>
                <a:spcPts val="0"/>
              </a:spcAft>
              <a:buSzPts val="1800"/>
              <a:buFont typeface="Open Sans Light"/>
              <a:buChar char="○"/>
            </a:pPr>
            <a:r>
              <a:rPr lang="en-US"/>
              <a:t>Sift</a:t>
            </a:r>
            <a:endParaRPr/>
          </a:p>
          <a:p>
            <a:pPr indent="-266700" lvl="1" marL="723900" marR="0" rtl="0" algn="l">
              <a:lnSpc>
                <a:spcPct val="150000"/>
              </a:lnSpc>
              <a:spcBef>
                <a:spcPts val="0"/>
              </a:spcBef>
              <a:spcAft>
                <a:spcPts val="0"/>
              </a:spcAft>
              <a:buSzPts val="1800"/>
              <a:buFont typeface="Open Sans Light"/>
              <a:buChar char="○"/>
            </a:pPr>
            <a:r>
              <a:rPr lang="en-US"/>
              <a:t>ReceiptPalOnDevice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173" name="Google Shape;173;p22"/>
          <p:cNvSpPr txBox="1"/>
          <p:nvPr>
            <p:ph idx="1" type="body"/>
          </p:nvPr>
        </p:nvSpPr>
        <p:spPr>
          <a:xfrm>
            <a:off x="2384425" y="1157300"/>
            <a:ext cx="9165000" cy="646200"/>
          </a:xfrm>
          <a:prstGeom prst="rect">
            <a:avLst/>
          </a:prstGeom>
          <a:ln>
            <a:noFill/>
          </a:ln>
        </p:spPr>
        <p:txBody>
          <a:bodyPr anchorCtr="0" anchor="ctr" bIns="45700" lIns="45700" spcFirstLastPara="1" rIns="45700" wrap="square" tIns="45700">
            <a:noAutofit/>
          </a:bodyPr>
          <a:lstStyle/>
          <a:p>
            <a:pPr indent="0" lvl="0" marL="0" rtl="0" algn="l">
              <a:spcBef>
                <a:spcPts val="1000"/>
              </a:spcBef>
              <a:spcAft>
                <a:spcPts val="0"/>
              </a:spcAft>
              <a:buNone/>
            </a:pPr>
            <a:r>
              <a:rPr lang="en-US" sz="2500"/>
              <a:t>The</a:t>
            </a:r>
            <a:r>
              <a:rPr b="1" lang="en-US" sz="2500">
                <a:latin typeface="Open Sans"/>
                <a:ea typeface="Open Sans"/>
                <a:cs typeface="Open Sans"/>
                <a:sym typeface="Open Sans"/>
              </a:rPr>
              <a:t> </a:t>
            </a:r>
            <a:r>
              <a:rPr b="1" lang="en-US" sz="2500">
                <a:solidFill>
                  <a:srgbClr val="08D6C5"/>
                </a:solidFill>
                <a:latin typeface="Open Sans"/>
                <a:ea typeface="Open Sans"/>
                <a:cs typeface="Open Sans"/>
                <a:sym typeface="Open Sans"/>
              </a:rPr>
              <a:t>receipt counts</a:t>
            </a:r>
            <a:r>
              <a:rPr lang="en-US" sz="2500"/>
              <a:t> and</a:t>
            </a:r>
            <a:r>
              <a:rPr b="1" lang="en-US" sz="2500">
                <a:solidFill>
                  <a:srgbClr val="0000FF"/>
                </a:solidFill>
                <a:latin typeface="Open Sans"/>
                <a:ea typeface="Open Sans"/>
                <a:cs typeface="Open Sans"/>
                <a:sym typeface="Open Sans"/>
              </a:rPr>
              <a:t> </a:t>
            </a:r>
            <a:r>
              <a:rPr b="1" lang="en-US" sz="2500">
                <a:solidFill>
                  <a:srgbClr val="FF0000"/>
                </a:solidFill>
                <a:latin typeface="Open Sans"/>
                <a:ea typeface="Open Sans"/>
                <a:cs typeface="Open Sans"/>
                <a:sym typeface="Open Sans"/>
              </a:rPr>
              <a:t>panelists</a:t>
            </a:r>
            <a:r>
              <a:rPr lang="en-US" sz="2500"/>
              <a:t> time series are highly</a:t>
            </a:r>
            <a:endParaRPr sz="2500"/>
          </a:p>
          <a:p>
            <a:pPr indent="0" lvl="0" marL="0" rtl="0" algn="l">
              <a:spcBef>
                <a:spcPts val="1000"/>
              </a:spcBef>
              <a:spcAft>
                <a:spcPts val="0"/>
              </a:spcAft>
              <a:buNone/>
            </a:pPr>
            <a:r>
              <a:rPr lang="en-US" sz="2500"/>
              <a:t>correlated (r=0.994)</a:t>
            </a:r>
            <a:endParaRPr sz="2500"/>
          </a:p>
        </p:txBody>
      </p:sp>
      <p:cxnSp>
        <p:nvCxnSpPr>
          <p:cNvPr id="174" name="Google Shape;174;p22"/>
          <p:cNvCxnSpPr/>
          <p:nvPr/>
        </p:nvCxnSpPr>
        <p:spPr>
          <a:xfrm>
            <a:off x="10463525" y="386375"/>
            <a:ext cx="1389300" cy="0"/>
          </a:xfrm>
          <a:prstGeom prst="straightConnector1">
            <a:avLst/>
          </a:prstGeom>
          <a:noFill/>
          <a:ln cap="flat" cmpd="sng" w="9525">
            <a:solidFill>
              <a:srgbClr val="000000"/>
            </a:solidFill>
            <a:prstDash val="solid"/>
            <a:round/>
            <a:headEnd len="med" w="med" type="none"/>
            <a:tailEnd len="med" w="med" type="none"/>
          </a:ln>
        </p:spPr>
      </p:cxnSp>
      <p:cxnSp>
        <p:nvCxnSpPr>
          <p:cNvPr id="175" name="Google Shape;175;p22"/>
          <p:cNvCxnSpPr/>
          <p:nvPr/>
        </p:nvCxnSpPr>
        <p:spPr>
          <a:xfrm>
            <a:off x="10463525" y="804250"/>
            <a:ext cx="1389300" cy="0"/>
          </a:xfrm>
          <a:prstGeom prst="straightConnector1">
            <a:avLst/>
          </a:prstGeom>
          <a:noFill/>
          <a:ln cap="flat" cmpd="sng" w="9525">
            <a:solidFill>
              <a:srgbClr val="000000"/>
            </a:solidFill>
            <a:prstDash val="solid"/>
            <a:round/>
            <a:headEnd len="med" w="med" type="none"/>
            <a:tailEnd len="med" w="med" type="none"/>
          </a:ln>
        </p:spPr>
      </p:cxnSp>
      <p:sp>
        <p:nvSpPr>
          <p:cNvPr id="176" name="Google Shape;176;p22"/>
          <p:cNvSpPr txBox="1"/>
          <p:nvPr>
            <p:ph idx="1" type="body"/>
          </p:nvPr>
        </p:nvSpPr>
        <p:spPr>
          <a:xfrm>
            <a:off x="10653275" y="-14613"/>
            <a:ext cx="3295800" cy="1200300"/>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SzPts val="5760"/>
              <a:buNone/>
            </a:pPr>
            <a:r>
              <a:rPr b="1" i="1" lang="en-US" sz="1700">
                <a:latin typeface="Open Sans"/>
                <a:ea typeface="Open Sans"/>
                <a:cs typeface="Open Sans"/>
                <a:sym typeface="Open Sans"/>
              </a:rPr>
              <a:t>Example</a:t>
            </a:r>
            <a:endParaRPr b="1" i="1" sz="1700">
              <a:latin typeface="Open Sans"/>
              <a:ea typeface="Open Sans"/>
              <a:cs typeface="Open Sans"/>
              <a:sym typeface="Open Sans"/>
            </a:endParaRPr>
          </a:p>
        </p:txBody>
      </p:sp>
      <p:pic>
        <p:nvPicPr>
          <p:cNvPr id="177" name="Google Shape;177;p22"/>
          <p:cNvPicPr preferRelativeResize="0"/>
          <p:nvPr/>
        </p:nvPicPr>
        <p:blipFill>
          <a:blip r:embed="rId3">
            <a:alphaModFix/>
          </a:blip>
          <a:stretch>
            <a:fillRect/>
          </a:stretch>
        </p:blipFill>
        <p:spPr>
          <a:xfrm>
            <a:off x="3767328" y="2295144"/>
            <a:ext cx="6025896" cy="3730752"/>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ph idx="12" type="sldNum"/>
          </p:nvPr>
        </p:nvSpPr>
        <p:spPr>
          <a:xfrm>
            <a:off x="2335568" y="6328495"/>
            <a:ext cx="350400" cy="338700"/>
          </a:xfrm>
          <a:prstGeom prst="rect">
            <a:avLst/>
          </a:prstGeom>
        </p:spPr>
        <p:txBody>
          <a:bodyPr anchorCtr="0" anchor="ctr" bIns="45700" lIns="45700" spcFirstLastPara="1" rIns="45700" wrap="square" tIns="45700">
            <a:spAutoFit/>
          </a:bodyPr>
          <a:lstStyle/>
          <a:p>
            <a:pPr indent="0" lvl="0" marL="0" rtl="0" algn="r">
              <a:spcBef>
                <a:spcPts val="0"/>
              </a:spcBef>
              <a:spcAft>
                <a:spcPts val="0"/>
              </a:spcAft>
              <a:buClr>
                <a:srgbClr val="828282"/>
              </a:buClr>
              <a:buSzPts val="1600"/>
              <a:buFont typeface="Open Sans"/>
              <a:buNone/>
            </a:pPr>
            <a:fld id="{00000000-1234-1234-1234-123412341234}" type="slidenum">
              <a:rPr lang="en-US"/>
              <a:t>‹#›</a:t>
            </a:fld>
            <a:endParaRPr/>
          </a:p>
        </p:txBody>
      </p:sp>
      <p:sp>
        <p:nvSpPr>
          <p:cNvPr id="183" name="Google Shape;183;p23"/>
          <p:cNvSpPr txBox="1"/>
          <p:nvPr>
            <p:ph idx="1" type="body"/>
          </p:nvPr>
        </p:nvSpPr>
        <p:spPr>
          <a:xfrm>
            <a:off x="2384425" y="1157300"/>
            <a:ext cx="9165000" cy="646200"/>
          </a:xfrm>
          <a:prstGeom prst="rect">
            <a:avLst/>
          </a:prstGeom>
        </p:spPr>
        <p:txBody>
          <a:bodyPr anchorCtr="0" anchor="ctr" bIns="45700" lIns="45700" spcFirstLastPara="1" rIns="45700" wrap="square" tIns="45700">
            <a:noAutofit/>
          </a:bodyPr>
          <a:lstStyle/>
          <a:p>
            <a:pPr indent="0" lvl="0" marL="0" rtl="0" algn="l">
              <a:lnSpc>
                <a:spcPct val="100000"/>
              </a:lnSpc>
              <a:spcBef>
                <a:spcPts val="0"/>
              </a:spcBef>
              <a:spcAft>
                <a:spcPts val="0"/>
              </a:spcAft>
              <a:buNone/>
            </a:pPr>
            <a:r>
              <a:rPr lang="en-US" sz="2500"/>
              <a:t>The </a:t>
            </a:r>
            <a:r>
              <a:rPr b="1" lang="en-US" sz="2500">
                <a:solidFill>
                  <a:srgbClr val="08D6C5"/>
                </a:solidFill>
                <a:latin typeface="Open Sans"/>
                <a:ea typeface="Open Sans"/>
                <a:cs typeface="Open Sans"/>
                <a:sym typeface="Open Sans"/>
              </a:rPr>
              <a:t>Sum_total_paid </a:t>
            </a:r>
            <a:r>
              <a:rPr lang="en-US" sz="2500"/>
              <a:t>and </a:t>
            </a:r>
            <a:r>
              <a:rPr b="1" lang="en-US" sz="2500">
                <a:solidFill>
                  <a:srgbClr val="FF0000"/>
                </a:solidFill>
                <a:latin typeface="Open Sans"/>
                <a:ea typeface="Open Sans"/>
                <a:cs typeface="Open Sans"/>
                <a:sym typeface="Open Sans"/>
              </a:rPr>
              <a:t>Sum_item_spend</a:t>
            </a:r>
            <a:r>
              <a:rPr lang="en-US" sz="2500"/>
              <a:t> </a:t>
            </a:r>
            <a:r>
              <a:rPr lang="en-US" sz="2500"/>
              <a:t>time series</a:t>
            </a:r>
            <a:endParaRPr sz="2500"/>
          </a:p>
          <a:p>
            <a:pPr indent="0" lvl="0" marL="0" rtl="0" algn="l">
              <a:lnSpc>
                <a:spcPct val="100000"/>
              </a:lnSpc>
              <a:spcBef>
                <a:spcPts val="1000"/>
              </a:spcBef>
              <a:spcAft>
                <a:spcPts val="0"/>
              </a:spcAft>
              <a:buNone/>
            </a:pPr>
            <a:r>
              <a:rPr lang="en-US" sz="2500"/>
              <a:t>are highly correlated (r=0.999)</a:t>
            </a:r>
            <a:endParaRPr sz="2500"/>
          </a:p>
        </p:txBody>
      </p:sp>
      <p:cxnSp>
        <p:nvCxnSpPr>
          <p:cNvPr id="184" name="Google Shape;184;p23"/>
          <p:cNvCxnSpPr/>
          <p:nvPr/>
        </p:nvCxnSpPr>
        <p:spPr>
          <a:xfrm>
            <a:off x="10463525" y="386375"/>
            <a:ext cx="1389300" cy="0"/>
          </a:xfrm>
          <a:prstGeom prst="straightConnector1">
            <a:avLst/>
          </a:prstGeom>
          <a:noFill/>
          <a:ln cap="flat" cmpd="sng" w="9525">
            <a:solidFill>
              <a:srgbClr val="000000"/>
            </a:solidFill>
            <a:prstDash val="solid"/>
            <a:round/>
            <a:headEnd len="med" w="med" type="none"/>
            <a:tailEnd len="med" w="med" type="none"/>
          </a:ln>
        </p:spPr>
      </p:cxnSp>
      <p:cxnSp>
        <p:nvCxnSpPr>
          <p:cNvPr id="185" name="Google Shape;185;p23"/>
          <p:cNvCxnSpPr/>
          <p:nvPr/>
        </p:nvCxnSpPr>
        <p:spPr>
          <a:xfrm>
            <a:off x="10463525" y="804250"/>
            <a:ext cx="1389300" cy="0"/>
          </a:xfrm>
          <a:prstGeom prst="straightConnector1">
            <a:avLst/>
          </a:prstGeom>
          <a:noFill/>
          <a:ln cap="flat" cmpd="sng" w="9525">
            <a:solidFill>
              <a:srgbClr val="000000"/>
            </a:solidFill>
            <a:prstDash val="solid"/>
            <a:round/>
            <a:headEnd len="med" w="med" type="none"/>
            <a:tailEnd len="med" w="med" type="none"/>
          </a:ln>
        </p:spPr>
      </p:cxnSp>
      <p:sp>
        <p:nvSpPr>
          <p:cNvPr id="186" name="Google Shape;186;p23"/>
          <p:cNvSpPr txBox="1"/>
          <p:nvPr>
            <p:ph idx="1" type="body"/>
          </p:nvPr>
        </p:nvSpPr>
        <p:spPr>
          <a:xfrm>
            <a:off x="10653275" y="-14613"/>
            <a:ext cx="3295800" cy="1200300"/>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SzPts val="5760"/>
              <a:buNone/>
            </a:pPr>
            <a:r>
              <a:rPr b="1" i="1" lang="en-US" sz="1700">
                <a:latin typeface="Open Sans"/>
                <a:ea typeface="Open Sans"/>
                <a:cs typeface="Open Sans"/>
                <a:sym typeface="Open Sans"/>
              </a:rPr>
              <a:t>Example</a:t>
            </a:r>
            <a:endParaRPr b="1" i="1" sz="1700">
              <a:latin typeface="Open Sans"/>
              <a:ea typeface="Open Sans"/>
              <a:cs typeface="Open Sans"/>
              <a:sym typeface="Open Sans"/>
            </a:endParaRPr>
          </a:p>
        </p:txBody>
      </p:sp>
      <p:pic>
        <p:nvPicPr>
          <p:cNvPr id="187" name="Google Shape;187;p23"/>
          <p:cNvPicPr preferRelativeResize="0"/>
          <p:nvPr/>
        </p:nvPicPr>
        <p:blipFill>
          <a:blip r:embed="rId3">
            <a:alphaModFix/>
          </a:blip>
          <a:stretch>
            <a:fillRect/>
          </a:stretch>
        </p:blipFill>
        <p:spPr>
          <a:xfrm>
            <a:off x="3767328" y="2295144"/>
            <a:ext cx="6025896" cy="3730752"/>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MU">
      <a:dk1>
        <a:srgbClr val="404040"/>
      </a:dk1>
      <a:lt1>
        <a:srgbClr val="FFFFFF"/>
      </a:lt1>
      <a:dk2>
        <a:srgbClr val="898989"/>
      </a:dk2>
      <a:lt2>
        <a:srgbClr val="BABABA"/>
      </a:lt2>
      <a:accent1>
        <a:srgbClr val="BB0000"/>
      </a:accent1>
      <a:accent2>
        <a:srgbClr val="404040"/>
      </a:accent2>
      <a:accent3>
        <a:srgbClr val="BABABA"/>
      </a:accent3>
      <a:accent4>
        <a:srgbClr val="00337F"/>
      </a:accent4>
      <a:accent5>
        <a:srgbClr val="AA6600"/>
      </a:accent5>
      <a:accent6>
        <a:srgbClr val="006677"/>
      </a:accent6>
      <a:hlink>
        <a:srgbClr val="00337F"/>
      </a:hlink>
      <a:folHlink>
        <a:srgbClr val="AA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