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0" roundtripDataSignature="AMtx7mhSSHebOftVNPBNmQDAzBIuP5RT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C2512ED-0A54-4B16-BFB3-BE9ABB5D77A2}">
  <a:tblStyle styleId="{8C2512ED-0A54-4B16-BFB3-BE9ABB5D77A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2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5"/>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2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a4ai.org/affordability-report/data/?_year=2019&amp;indicator=INDE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afrinic.net/research"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routeviews.org/routeviews/" TargetMode="External"/><Relationship Id="rId4" Type="http://schemas.openxmlformats.org/officeDocument/2006/relationships/hyperlink" Target="https://www.submarinecablemap.com/" TargetMode="External"/><Relationship Id="rId5" Type="http://schemas.openxmlformats.org/officeDocument/2006/relationships/hyperlink" Target="https://www.itu.int/itu-d/tnd-map-public/" TargetMode="External"/><Relationship Id="rId6" Type="http://schemas.openxmlformats.org/officeDocument/2006/relationships/hyperlink" Target="https://bgpstream.caida.org/" TargetMode="External"/><Relationship Id="rId7" Type="http://schemas.openxmlformats.org/officeDocument/2006/relationships/hyperlink" Target="https://www.pch.net/resources/Routing_Data/" TargetMode="External"/><Relationship Id="rId8" Type="http://schemas.openxmlformats.org/officeDocument/2006/relationships/hyperlink" Target="https://atlas.ripe.ne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1524000" y="1626564"/>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5400"/>
              <a:buFont typeface="Calibri"/>
              <a:buNone/>
            </a:pPr>
            <a:r>
              <a:rPr lang="en-US" sz="5400"/>
              <a:t>AFRINIC</a:t>
            </a:r>
            <a:br>
              <a:rPr lang="en-US" sz="5400"/>
            </a:br>
            <a:r>
              <a:rPr lang="en-US" sz="5400"/>
              <a:t>Design and build a framework to measure Internet Resilience in Africa</a:t>
            </a:r>
            <a:endParaRPr sz="5400"/>
          </a:p>
        </p:txBody>
      </p:sp>
      <p:sp>
        <p:nvSpPr>
          <p:cNvPr id="85" name="Google Shape;85;p1"/>
          <p:cNvSpPr txBox="1"/>
          <p:nvPr>
            <p:ph idx="1" type="subTitle"/>
          </p:nvPr>
        </p:nvSpPr>
        <p:spPr>
          <a:xfrm>
            <a:off x="1524000" y="4106239"/>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Practicum Sponsor Contact Person: </a:t>
            </a:r>
            <a:endParaRPr/>
          </a:p>
          <a:p>
            <a:pPr indent="0" lvl="0" marL="0" rtl="0" algn="ctr">
              <a:lnSpc>
                <a:spcPct val="90000"/>
              </a:lnSpc>
              <a:spcBef>
                <a:spcPts val="1000"/>
              </a:spcBef>
              <a:spcAft>
                <a:spcPts val="0"/>
              </a:spcAft>
              <a:buClr>
                <a:schemeClr val="dk1"/>
              </a:buClr>
              <a:buSzPts val="2400"/>
              <a:buNone/>
            </a:pPr>
            <a:r>
              <a:rPr lang="en-US"/>
              <a:t>Amreesh Phokeer, Research Manager</a:t>
            </a:r>
            <a:endParaRPr/>
          </a:p>
          <a:p>
            <a:pPr indent="0" lvl="0" marL="0" rtl="0" algn="ctr">
              <a:lnSpc>
                <a:spcPct val="90000"/>
              </a:lnSpc>
              <a:spcBef>
                <a:spcPts val="1000"/>
              </a:spcBef>
              <a:spcAft>
                <a:spcPts val="0"/>
              </a:spcAft>
              <a:buClr>
                <a:schemeClr val="dk1"/>
              </a:buClr>
              <a:buSzPts val="2400"/>
              <a:buNone/>
            </a:pPr>
            <a:r>
              <a:rPr lang="en-US"/>
              <a:t>+230 4035100 and amreesh@afrinic.net </a:t>
            </a:r>
            <a:br>
              <a:rPr lang="en-US"/>
            </a:br>
            <a:br>
              <a:rPr lang="en-US"/>
            </a:br>
            <a:r>
              <a:rPr lang="en-US"/>
              <a:t>CMU Collaborator: Dr. Assane Gueye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Proposed Project Outcome</a:t>
            </a:r>
            <a:endParaRPr/>
          </a:p>
        </p:txBody>
      </p:sp>
      <p:sp>
        <p:nvSpPr>
          <p:cNvPr id="139" name="Google Shape;139;p11"/>
          <p:cNvSpPr txBox="1"/>
          <p:nvPr>
            <p:ph idx="1" type="body"/>
          </p:nvPr>
        </p:nvSpPr>
        <p:spPr>
          <a:xfrm>
            <a:off x="838200" y="155427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Describe the specific outcomes you expect from this project</a:t>
            </a:r>
            <a:endParaRPr/>
          </a:p>
          <a:p>
            <a:pPr indent="-228600" lvl="1" marL="685800" rtl="0" algn="l">
              <a:lnSpc>
                <a:spcPct val="90000"/>
              </a:lnSpc>
              <a:spcBef>
                <a:spcPts val="0"/>
              </a:spcBef>
              <a:spcAft>
                <a:spcPts val="0"/>
              </a:spcAft>
              <a:buSzPts val="1800"/>
              <a:buChar char="•"/>
            </a:pPr>
            <a:r>
              <a:rPr lang="en-US"/>
              <a:t>Outcome 1: Theoretical framework for metric aggregation</a:t>
            </a:r>
            <a:endParaRPr/>
          </a:p>
          <a:p>
            <a:pPr indent="-228600" lvl="1" marL="685800" rtl="0" algn="l">
              <a:lnSpc>
                <a:spcPct val="90000"/>
              </a:lnSpc>
              <a:spcBef>
                <a:spcPts val="0"/>
              </a:spcBef>
              <a:spcAft>
                <a:spcPts val="0"/>
              </a:spcAft>
              <a:buSzPts val="1800"/>
              <a:buChar char="•"/>
            </a:pPr>
            <a:r>
              <a:rPr lang="en-US"/>
              <a:t>Outcome 2: Expert knowledge harnessing tool</a:t>
            </a:r>
            <a:endParaRPr/>
          </a:p>
          <a:p>
            <a:pPr indent="-228600" lvl="1" marL="685800" rtl="0" algn="l">
              <a:lnSpc>
                <a:spcPct val="90000"/>
              </a:lnSpc>
              <a:spcBef>
                <a:spcPts val="0"/>
              </a:spcBef>
              <a:spcAft>
                <a:spcPts val="0"/>
              </a:spcAft>
              <a:buSzPts val="1800"/>
              <a:buChar char="•"/>
            </a:pPr>
            <a:r>
              <a:rPr lang="en-US"/>
              <a:t>Outcome 3: ML solutions that mine data and build ground truth</a:t>
            </a:r>
            <a:endParaRPr/>
          </a:p>
          <a:p>
            <a:pPr indent="-228600" lvl="0" marL="228600" rtl="0" algn="l">
              <a:lnSpc>
                <a:spcPct val="90000"/>
              </a:lnSpc>
              <a:spcBef>
                <a:spcPts val="1000"/>
              </a:spcBef>
              <a:spcAft>
                <a:spcPts val="0"/>
              </a:spcAft>
              <a:buClr>
                <a:schemeClr val="dk1"/>
              </a:buClr>
              <a:buSzPts val="2800"/>
              <a:buChar char="•"/>
            </a:pPr>
            <a:r>
              <a:rPr lang="en-US"/>
              <a:t>What documents, systems built, or reports will be created or generated?</a:t>
            </a:r>
            <a:endParaRPr/>
          </a:p>
          <a:p>
            <a:pPr indent="-228600" lvl="1" marL="685800" rtl="0" algn="l">
              <a:lnSpc>
                <a:spcPct val="90000"/>
              </a:lnSpc>
              <a:spcBef>
                <a:spcPts val="1000"/>
              </a:spcBef>
              <a:spcAft>
                <a:spcPts val="0"/>
              </a:spcAft>
              <a:buSzPts val="1800"/>
              <a:buChar char="•"/>
            </a:pPr>
            <a:r>
              <a:rPr lang="en-US"/>
              <a:t>If time allows, we can aim at having a dashboard showing how different countries are performing in terms of Internet Resilience. An example of such as </a:t>
            </a:r>
            <a:r>
              <a:rPr lang="en-US"/>
              <a:t>dashboard</a:t>
            </a:r>
            <a:r>
              <a:rPr lang="en-US"/>
              <a:t> is </a:t>
            </a:r>
            <a:r>
              <a:rPr lang="en-US" u="sng">
                <a:solidFill>
                  <a:schemeClr val="hlink"/>
                </a:solidFill>
                <a:hlinkClick r:id="rId3"/>
              </a:rPr>
              <a:t>here</a:t>
            </a:r>
            <a:r>
              <a:rPr lang="en-US"/>
              <a:t>.</a:t>
            </a:r>
            <a:endParaRPr/>
          </a:p>
          <a:p>
            <a:pPr indent="-228600" lvl="0" marL="228600" rtl="0" algn="l">
              <a:lnSpc>
                <a:spcPct val="90000"/>
              </a:lnSpc>
              <a:spcBef>
                <a:spcPts val="1000"/>
              </a:spcBef>
              <a:spcAft>
                <a:spcPts val="0"/>
              </a:spcAft>
              <a:buClr>
                <a:schemeClr val="dk1"/>
              </a:buClr>
              <a:buSzPts val="2800"/>
              <a:buChar char="•"/>
            </a:pPr>
            <a:r>
              <a:rPr lang="en-US"/>
              <a:t>Or what technologies or systems will be prototyped, piloted, or put into operation?</a:t>
            </a:r>
            <a:endParaRPr/>
          </a:p>
          <a:p>
            <a:pPr indent="-228600" lvl="1" marL="685800" rtl="0" algn="l">
              <a:spcBef>
                <a:spcPts val="0"/>
              </a:spcBef>
              <a:spcAft>
                <a:spcPts val="0"/>
              </a:spcAft>
              <a:buSzPts val="1800"/>
              <a:buChar char="•"/>
            </a:pPr>
            <a:r>
              <a:rPr lang="en-US"/>
              <a:t>Expert knowledge harnessing tool</a:t>
            </a:r>
            <a:endParaRPr/>
          </a:p>
          <a:p>
            <a:pPr indent="-228600" lvl="1" marL="685800" rtl="0" algn="l">
              <a:spcBef>
                <a:spcPts val="0"/>
              </a:spcBef>
              <a:spcAft>
                <a:spcPts val="0"/>
              </a:spcAft>
              <a:buSzPts val="1800"/>
              <a:buChar char="•"/>
            </a:pPr>
            <a:r>
              <a:rPr lang="en-US"/>
              <a:t>ML Algorithms for metric aggregation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Technology Skills Required</a:t>
            </a:r>
            <a:endParaRPr/>
          </a:p>
        </p:txBody>
      </p:sp>
      <p:sp>
        <p:nvSpPr>
          <p:cNvPr id="145" name="Google Shape;145;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1000"/>
              </a:spcBef>
              <a:spcAft>
                <a:spcPts val="0"/>
              </a:spcAft>
              <a:buClr>
                <a:schemeClr val="dk1"/>
              </a:buClr>
              <a:buSzPts val="2800"/>
              <a:buChar char="•"/>
            </a:pPr>
            <a:r>
              <a:rPr lang="en-US"/>
              <a:t>How to build an index by aggregating multiple sub-indices</a:t>
            </a:r>
            <a:endParaRPr/>
          </a:p>
          <a:p>
            <a:pPr indent="-165100" lvl="0" marL="228600" rtl="0" algn="l">
              <a:lnSpc>
                <a:spcPct val="90000"/>
              </a:lnSpc>
              <a:spcBef>
                <a:spcPts val="1000"/>
              </a:spcBef>
              <a:spcAft>
                <a:spcPts val="0"/>
              </a:spcAft>
              <a:buSzPts val="1800"/>
              <a:buChar char="•"/>
            </a:pPr>
            <a:r>
              <a:rPr lang="en-US"/>
              <a:t>Machine Learning</a:t>
            </a:r>
            <a:endParaRPr/>
          </a:p>
          <a:p>
            <a:pPr indent="-165100" lvl="0" marL="228600" rtl="0" algn="l">
              <a:lnSpc>
                <a:spcPct val="90000"/>
              </a:lnSpc>
              <a:spcBef>
                <a:spcPts val="1000"/>
              </a:spcBef>
              <a:spcAft>
                <a:spcPts val="0"/>
              </a:spcAft>
              <a:buSzPts val="1800"/>
              <a:buChar char="•"/>
            </a:pPr>
            <a:r>
              <a:rPr lang="en-US"/>
              <a:t>Python programming</a:t>
            </a:r>
            <a:endParaRPr/>
          </a:p>
          <a:p>
            <a:pPr indent="-165100" lvl="0" marL="228600" rtl="0" algn="l">
              <a:lnSpc>
                <a:spcPct val="90000"/>
              </a:lnSpc>
              <a:spcBef>
                <a:spcPts val="1000"/>
              </a:spcBef>
              <a:spcAft>
                <a:spcPts val="0"/>
              </a:spcAft>
              <a:buSzPts val="1800"/>
              <a:buChar char="•"/>
            </a:pPr>
            <a:r>
              <a:rPr lang="en-US"/>
              <a:t>Data visualization (Apache Superset, D3, HighCharts, etc)</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Challenges and Risks </a:t>
            </a:r>
            <a:endParaRPr/>
          </a:p>
        </p:txBody>
      </p:sp>
      <p:sp>
        <p:nvSpPr>
          <p:cNvPr id="151" name="Google Shape;15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The training dataset will depend on the contribution of experts from the African Internet community. Feedback from experts will be obtained through surveys on a voluntary basis. We will need to make sure we have enough feedback in due time.</a:t>
            </a:r>
            <a:endParaRPr/>
          </a:p>
          <a:p>
            <a:pPr indent="0" lvl="0" marL="228600" rtl="0" algn="l">
              <a:lnSpc>
                <a:spcPct val="90000"/>
              </a:lnSpc>
              <a:spcBef>
                <a:spcPts val="0"/>
              </a:spcBef>
              <a:spcAft>
                <a:spcPts val="0"/>
              </a:spcAft>
              <a:buNone/>
            </a:pPr>
            <a:r>
              <a:t/>
            </a:r>
            <a:endParaRPr/>
          </a:p>
          <a:p>
            <a:pPr indent="-228600" lvl="0" marL="228600" rtl="0" algn="l">
              <a:lnSpc>
                <a:spcPct val="90000"/>
              </a:lnSpc>
              <a:spcBef>
                <a:spcPts val="0"/>
              </a:spcBef>
              <a:spcAft>
                <a:spcPts val="0"/>
              </a:spcAft>
              <a:buClr>
                <a:schemeClr val="dk1"/>
              </a:buClr>
              <a:buSzPts val="2800"/>
              <a:buChar char="•"/>
            </a:pPr>
            <a:r>
              <a:rPr lang="en-US"/>
              <a:t>This project will depend on the availability of secondary Internet Resilience data sources. The data need to be pre-processed before applying any Machine Learning algorithm. This pre-processing step will be done by AFRINIC, so this represents a </a:t>
            </a:r>
            <a:r>
              <a:rPr lang="en-US"/>
              <a:t>dependency</a:t>
            </a:r>
            <a:r>
              <a:rPr lang="en-US"/>
              <a:t>.</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Preliminary  Work  Plan</a:t>
            </a:r>
            <a:endParaRPr/>
          </a:p>
        </p:txBody>
      </p:sp>
      <p:graphicFrame>
        <p:nvGraphicFramePr>
          <p:cNvPr id="157" name="Google Shape;157;p14"/>
          <p:cNvGraphicFramePr/>
          <p:nvPr/>
        </p:nvGraphicFramePr>
        <p:xfrm>
          <a:off x="1138838" y="2636763"/>
          <a:ext cx="3000000" cy="3000000"/>
        </p:xfrm>
        <a:graphic>
          <a:graphicData uri="http://schemas.openxmlformats.org/drawingml/2006/table">
            <a:tbl>
              <a:tblPr>
                <a:noFill/>
                <a:tableStyleId>{8C2512ED-0A54-4B16-BFB3-BE9ABB5D77A2}</a:tableStyleId>
              </a:tblPr>
              <a:tblGrid>
                <a:gridCol w="6087800"/>
                <a:gridCol w="578525"/>
                <a:gridCol w="547100"/>
                <a:gridCol w="537775"/>
                <a:gridCol w="491200"/>
                <a:gridCol w="575050"/>
              </a:tblGrid>
              <a:tr h="381000">
                <a:tc>
                  <a:txBody>
                    <a:bodyPr/>
                    <a:lstStyle/>
                    <a:p>
                      <a:pPr indent="0" lvl="0" marL="0" rtl="0" algn="l">
                        <a:spcBef>
                          <a:spcPts val="0"/>
                        </a:spcBef>
                        <a:spcAft>
                          <a:spcPts val="0"/>
                        </a:spcAft>
                        <a:buNone/>
                      </a:pPr>
                      <a:r>
                        <a:rPr b="1" lang="en-US"/>
                        <a:t>Task</a:t>
                      </a:r>
                      <a:endParaRPr b="1"/>
                    </a:p>
                  </a:txBody>
                  <a:tcPr marT="91425" marB="91425" marR="91425" marL="91425"/>
                </a:tc>
                <a:tc>
                  <a:txBody>
                    <a:bodyPr/>
                    <a:lstStyle/>
                    <a:p>
                      <a:pPr indent="0" lvl="0" marL="0" rtl="0" algn="l">
                        <a:spcBef>
                          <a:spcPts val="0"/>
                        </a:spcBef>
                        <a:spcAft>
                          <a:spcPts val="0"/>
                        </a:spcAft>
                        <a:buNone/>
                      </a:pPr>
                      <a:r>
                        <a:rPr b="1" lang="en-US"/>
                        <a:t>Jan</a:t>
                      </a:r>
                      <a:endParaRPr b="1"/>
                    </a:p>
                  </a:txBody>
                  <a:tcPr marT="91425" marB="91425" marR="91425" marL="91425"/>
                </a:tc>
                <a:tc>
                  <a:txBody>
                    <a:bodyPr/>
                    <a:lstStyle/>
                    <a:p>
                      <a:pPr indent="0" lvl="0" marL="0" rtl="0" algn="l">
                        <a:spcBef>
                          <a:spcPts val="0"/>
                        </a:spcBef>
                        <a:spcAft>
                          <a:spcPts val="0"/>
                        </a:spcAft>
                        <a:buNone/>
                      </a:pPr>
                      <a:r>
                        <a:rPr b="1" lang="en-US"/>
                        <a:t>Feb</a:t>
                      </a:r>
                      <a:endParaRPr b="1"/>
                    </a:p>
                  </a:txBody>
                  <a:tcPr marT="91425" marB="91425" marR="91425" marL="91425"/>
                </a:tc>
                <a:tc>
                  <a:txBody>
                    <a:bodyPr/>
                    <a:lstStyle/>
                    <a:p>
                      <a:pPr indent="0" lvl="0" marL="0" rtl="0" algn="l">
                        <a:spcBef>
                          <a:spcPts val="0"/>
                        </a:spcBef>
                        <a:spcAft>
                          <a:spcPts val="0"/>
                        </a:spcAft>
                        <a:buNone/>
                      </a:pPr>
                      <a:r>
                        <a:rPr b="1" lang="en-US"/>
                        <a:t>Mar</a:t>
                      </a:r>
                      <a:endParaRPr b="1"/>
                    </a:p>
                  </a:txBody>
                  <a:tcPr marT="91425" marB="91425" marR="91425" marL="91425"/>
                </a:tc>
                <a:tc>
                  <a:txBody>
                    <a:bodyPr/>
                    <a:lstStyle/>
                    <a:p>
                      <a:pPr indent="0" lvl="0" marL="0" rtl="0" algn="l">
                        <a:spcBef>
                          <a:spcPts val="0"/>
                        </a:spcBef>
                        <a:spcAft>
                          <a:spcPts val="0"/>
                        </a:spcAft>
                        <a:buNone/>
                      </a:pPr>
                      <a:r>
                        <a:rPr b="1" lang="en-US"/>
                        <a:t>Apr</a:t>
                      </a:r>
                      <a:endParaRPr b="1"/>
                    </a:p>
                  </a:txBody>
                  <a:tcPr marT="91425" marB="91425" marR="91425" marL="91425"/>
                </a:tc>
                <a:tc>
                  <a:txBody>
                    <a:bodyPr/>
                    <a:lstStyle/>
                    <a:p>
                      <a:pPr indent="0" lvl="0" marL="0" rtl="0" algn="l">
                        <a:spcBef>
                          <a:spcPts val="0"/>
                        </a:spcBef>
                        <a:spcAft>
                          <a:spcPts val="0"/>
                        </a:spcAft>
                        <a:buNone/>
                      </a:pPr>
                      <a:r>
                        <a:rPr b="1" lang="en-US"/>
                        <a:t>May</a:t>
                      </a:r>
                      <a:endParaRPr b="1"/>
                    </a:p>
                  </a:txBody>
                  <a:tcPr marT="91425" marB="91425" marR="91425" marL="91425"/>
                </a:tc>
              </a:tr>
              <a:tr h="381000">
                <a:tc>
                  <a:txBody>
                    <a:bodyPr/>
                    <a:lstStyle/>
                    <a:p>
                      <a:pPr indent="0" lvl="0" marL="0" rtl="0" algn="l">
                        <a:spcBef>
                          <a:spcPts val="0"/>
                        </a:spcBef>
                        <a:spcAft>
                          <a:spcPts val="0"/>
                        </a:spcAft>
                        <a:buNone/>
                      </a:pPr>
                      <a:r>
                        <a:rPr lang="en-US"/>
                        <a:t>Project definition and submission</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Clr>
                          <a:schemeClr val="dk1"/>
                        </a:buClr>
                        <a:buSzPts val="2800"/>
                        <a:buFont typeface="Arial"/>
                        <a:buNone/>
                      </a:pPr>
                      <a:r>
                        <a:rPr lang="en-US"/>
                        <a:t>Definition of network metrics and research aggregation techniques</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Clr>
                          <a:schemeClr val="dk1"/>
                        </a:buClr>
                        <a:buSzPts val="2800"/>
                        <a:buFont typeface="Arial"/>
                        <a:buNone/>
                      </a:pPr>
                      <a:r>
                        <a:rPr lang="en-US"/>
                        <a:t>Gather Ground truth and build the theoretical framework</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Clr>
                          <a:schemeClr val="dk1"/>
                        </a:buClr>
                        <a:buSzPts val="2800"/>
                        <a:buFont typeface="Arial"/>
                        <a:buNone/>
                      </a:pPr>
                      <a:r>
                        <a:rPr lang="en-US"/>
                        <a:t>Apply Machine Learning techniques and validate the model</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Clr>
                          <a:schemeClr val="dk1"/>
                        </a:buClr>
                        <a:buSzPts val="2800"/>
                        <a:buFont typeface="Arial"/>
                        <a:buNone/>
                      </a:pPr>
                      <a:r>
                        <a:rPr lang="en-US"/>
                        <a:t>Wrap up and paper writing</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a:t>X</a:t>
                      </a:r>
                      <a:endParaRPr/>
                    </a:p>
                  </a:txBody>
                  <a:tcPr marT="91425" marB="91425" marR="91425" marL="91425"/>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Additional thoughts or ideas</a:t>
            </a:r>
            <a:endParaRPr/>
          </a:p>
        </p:txBody>
      </p:sp>
      <p:sp>
        <p:nvSpPr>
          <p:cNvPr id="163" name="Google Shape;163;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1778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Information about your organization</a:t>
            </a:r>
            <a:endParaRPr/>
          </a:p>
        </p:txBody>
      </p:sp>
      <p:sp>
        <p:nvSpPr>
          <p:cNvPr id="91" name="Google Shape;91;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What does your organization do?</a:t>
            </a:r>
            <a:endParaRPr/>
          </a:p>
          <a:p>
            <a:pPr indent="-228600" lvl="1" marL="685800" rtl="0" algn="l">
              <a:lnSpc>
                <a:spcPct val="90000"/>
              </a:lnSpc>
              <a:spcBef>
                <a:spcPts val="500"/>
              </a:spcBef>
              <a:spcAft>
                <a:spcPts val="0"/>
              </a:spcAft>
              <a:buClr>
                <a:schemeClr val="dk1"/>
              </a:buClr>
              <a:buSzPts val="2400"/>
              <a:buChar char="•"/>
            </a:pPr>
            <a:r>
              <a:rPr lang="en-US"/>
              <a:t>AFRINIC is the Regional Internet Registry for Africa. We allocate Internet number resources to network operators.</a:t>
            </a:r>
            <a:endParaRPr/>
          </a:p>
          <a:p>
            <a:pPr indent="-228600" lvl="0" marL="228600" rtl="0" algn="l">
              <a:lnSpc>
                <a:spcPct val="90000"/>
              </a:lnSpc>
              <a:spcBef>
                <a:spcPts val="1000"/>
              </a:spcBef>
              <a:spcAft>
                <a:spcPts val="0"/>
              </a:spcAft>
              <a:buClr>
                <a:schemeClr val="dk1"/>
              </a:buClr>
              <a:buSzPts val="2800"/>
              <a:buChar char="•"/>
            </a:pPr>
            <a:r>
              <a:rPr lang="en-US"/>
              <a:t>What type of people does your organization serve?</a:t>
            </a:r>
            <a:endParaRPr/>
          </a:p>
          <a:p>
            <a:pPr indent="-228600" lvl="1" marL="685800" rtl="0" algn="l">
              <a:lnSpc>
                <a:spcPct val="90000"/>
              </a:lnSpc>
              <a:spcBef>
                <a:spcPts val="500"/>
              </a:spcBef>
              <a:spcAft>
                <a:spcPts val="0"/>
              </a:spcAft>
              <a:buClr>
                <a:schemeClr val="dk1"/>
              </a:buClr>
              <a:buSzPts val="2400"/>
              <a:buChar char="•"/>
            </a:pPr>
            <a:r>
              <a:rPr lang="en-US"/>
              <a:t>Network operators, ISPs, government agencies</a:t>
            </a:r>
            <a:endParaRPr/>
          </a:p>
          <a:p>
            <a:pPr indent="-228600" lvl="0" marL="228600" rtl="0" algn="l">
              <a:lnSpc>
                <a:spcPct val="90000"/>
              </a:lnSpc>
              <a:spcBef>
                <a:spcPts val="1000"/>
              </a:spcBef>
              <a:spcAft>
                <a:spcPts val="0"/>
              </a:spcAft>
              <a:buClr>
                <a:schemeClr val="dk1"/>
              </a:buClr>
              <a:buSzPts val="2800"/>
              <a:buChar char="•"/>
            </a:pPr>
            <a:r>
              <a:rPr lang="en-US"/>
              <a:t>What does your department or division do?</a:t>
            </a:r>
            <a:endParaRPr/>
          </a:p>
          <a:p>
            <a:pPr indent="-228600" lvl="1" marL="685800" rtl="0" algn="l">
              <a:lnSpc>
                <a:spcPct val="90000"/>
              </a:lnSpc>
              <a:spcBef>
                <a:spcPts val="500"/>
              </a:spcBef>
              <a:spcAft>
                <a:spcPts val="0"/>
              </a:spcAft>
              <a:buClr>
                <a:schemeClr val="dk1"/>
              </a:buClr>
              <a:buSzPts val="2400"/>
              <a:buChar char="•"/>
            </a:pPr>
            <a:r>
              <a:rPr lang="en-US"/>
              <a:t>Research and Innovation, Internet Research and Analytics</a:t>
            </a:r>
            <a:endParaRPr/>
          </a:p>
          <a:p>
            <a:pPr indent="-228600" lvl="0" marL="228600" rtl="0" algn="l">
              <a:lnSpc>
                <a:spcPct val="90000"/>
              </a:lnSpc>
              <a:spcBef>
                <a:spcPts val="1000"/>
              </a:spcBef>
              <a:spcAft>
                <a:spcPts val="0"/>
              </a:spcAft>
              <a:buClr>
                <a:schemeClr val="dk1"/>
              </a:buClr>
              <a:buSzPts val="2800"/>
              <a:buChar char="•"/>
            </a:pPr>
            <a:r>
              <a:rPr lang="en-US"/>
              <a:t>Where are you based?</a:t>
            </a:r>
            <a:endParaRPr/>
          </a:p>
          <a:p>
            <a:pPr indent="-228600" lvl="1" marL="685800" rtl="0" algn="l">
              <a:lnSpc>
                <a:spcPct val="90000"/>
              </a:lnSpc>
              <a:spcBef>
                <a:spcPts val="500"/>
              </a:spcBef>
              <a:spcAft>
                <a:spcPts val="0"/>
              </a:spcAft>
              <a:buClr>
                <a:schemeClr val="dk1"/>
              </a:buClr>
              <a:buSzPts val="2400"/>
              <a:buChar char="•"/>
            </a:pPr>
            <a:r>
              <a:rPr lang="en-US"/>
              <a:t>Mauritius</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Additional information about your organization</a:t>
            </a:r>
            <a:endParaRPr/>
          </a:p>
        </p:txBody>
      </p:sp>
      <p:sp>
        <p:nvSpPr>
          <p:cNvPr id="97" name="Google Shape;9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AFRINIC is a nonprofit community-driven organisation. We are the Internet Registry for Africa and we allocate Internet Number Resources (IP addresses and Autonomous-System numbers) based on policies brought forward by the community. </a:t>
            </a:r>
            <a:endParaRPr/>
          </a:p>
          <a:p>
            <a:pPr indent="0" lvl="0" marL="228600" rtl="0" algn="l">
              <a:lnSpc>
                <a:spcPct val="90000"/>
              </a:lnSpc>
              <a:spcBef>
                <a:spcPts val="0"/>
              </a:spcBef>
              <a:spcAft>
                <a:spcPts val="0"/>
              </a:spcAft>
              <a:buNone/>
            </a:pPr>
            <a:r>
              <a:t/>
            </a:r>
            <a:endParaRPr/>
          </a:p>
          <a:p>
            <a:pPr indent="-228600" lvl="0" marL="228600" rtl="0" algn="l">
              <a:lnSpc>
                <a:spcPct val="90000"/>
              </a:lnSpc>
              <a:spcBef>
                <a:spcPts val="0"/>
              </a:spcBef>
              <a:spcAft>
                <a:spcPts val="0"/>
              </a:spcAft>
              <a:buClr>
                <a:schemeClr val="dk1"/>
              </a:buClr>
              <a:buSzPts val="2800"/>
              <a:buChar char="•"/>
            </a:pPr>
            <a:r>
              <a:rPr lang="en-US"/>
              <a:t>The aim of the AFRINIC Research department is to foster and participate in research activities about the “health of the Internet” in Africa by investigating issues of performance, cybersecurity and other policy areas. More information here: </a:t>
            </a:r>
            <a:r>
              <a:rPr lang="en-US" u="sng">
                <a:solidFill>
                  <a:schemeClr val="hlink"/>
                </a:solidFill>
                <a:hlinkClick r:id="rId3"/>
              </a:rPr>
              <a:t>https://afrinic.net/research</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Background – Internet Resilience</a:t>
            </a:r>
            <a:endParaRPr/>
          </a:p>
        </p:txBody>
      </p:sp>
      <p:sp>
        <p:nvSpPr>
          <p:cNvPr id="103" name="Google Shape;103;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170"/>
              <a:buNone/>
            </a:pPr>
            <a:r>
              <a:rPr lang="en-US" sz="2170"/>
              <a:t>The Internet plays a critical role in society today. The COVID-19 pandemic has further shown the importance of reliable Internet connectivity. Unfortunately, not all countries have achieved sufficient maturity in terms of having reliable Internet infrastructure. In particular, low-income countries usually have under-provisioned networks and lack proper cable infrastructure or redundant interconnection systems. </a:t>
            </a:r>
            <a:endParaRPr/>
          </a:p>
          <a:p>
            <a:pPr indent="0" lvl="0" marL="0" rtl="0" algn="l">
              <a:lnSpc>
                <a:spcPct val="70000"/>
              </a:lnSpc>
              <a:spcBef>
                <a:spcPts val="1000"/>
              </a:spcBef>
              <a:spcAft>
                <a:spcPts val="0"/>
              </a:spcAft>
              <a:buClr>
                <a:schemeClr val="dk1"/>
              </a:buClr>
              <a:buSzPts val="2170"/>
              <a:buNone/>
            </a:pPr>
            <a:r>
              <a:rPr lang="en-US" sz="2170"/>
              <a:t>In such countries (or regions), significant internet outages are experienced whenever there is a cable break or power failure, such that the whole Internet ecosystem is impacted, which can result in significant revenue loss for the digital economy. Unfortunately, many low-income countries do not have the capacity to thoroughly audit their Internet infrastructure and, in many cases, they have not developed or adopted best practices for building resilient Internet infrastructures. </a:t>
            </a:r>
            <a:endParaRPr/>
          </a:p>
          <a:p>
            <a:pPr indent="0" lvl="0" marL="0" rtl="0" algn="l">
              <a:lnSpc>
                <a:spcPct val="70000"/>
              </a:lnSpc>
              <a:spcBef>
                <a:spcPts val="1000"/>
              </a:spcBef>
              <a:spcAft>
                <a:spcPts val="0"/>
              </a:spcAft>
              <a:buClr>
                <a:schemeClr val="dk1"/>
              </a:buClr>
              <a:buSzPts val="2170"/>
              <a:buNone/>
            </a:pPr>
            <a:r>
              <a:rPr lang="en-US" sz="2170"/>
              <a:t>The goal of the MIRA (Measuring Internet Resilience in Africa) project is to establish a framework that will evaluate the capability of a country to provide a stable and reliable means of connectivity to the Internet and to continue doing so in the time of crises. Based on the results, we shall provide recommendations in the form of best practices to achieve higher resilience within a network or a country.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Background – MIRA Project</a:t>
            </a:r>
            <a:endParaRPr/>
          </a:p>
        </p:txBody>
      </p:sp>
      <p:sp>
        <p:nvSpPr>
          <p:cNvPr id="109" name="Google Shape;109;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1960"/>
              <a:buNone/>
            </a:pPr>
            <a:r>
              <a:rPr lang="en-US" sz="1960"/>
              <a:t>This practicum is part of the a bigger project called MIRA (Measuring Internet Resilience in Africa) </a:t>
            </a:r>
            <a:endParaRPr/>
          </a:p>
          <a:p>
            <a:pPr indent="0" lvl="0" marL="0" rtl="0" algn="l">
              <a:lnSpc>
                <a:spcPct val="70000"/>
              </a:lnSpc>
              <a:spcBef>
                <a:spcPts val="1000"/>
              </a:spcBef>
              <a:spcAft>
                <a:spcPts val="0"/>
              </a:spcAft>
              <a:buClr>
                <a:schemeClr val="dk1"/>
              </a:buClr>
              <a:buSzPts val="1960"/>
              <a:buNone/>
            </a:pPr>
            <a:r>
              <a:rPr lang="en-US" sz="1960"/>
              <a:t>The main objective of the MIRA project is to survey the current state of the Internet in African countries and measure the resilience of the Internet infrastructure (both physical and logical). </a:t>
            </a:r>
            <a:endParaRPr/>
          </a:p>
          <a:p>
            <a:pPr indent="0" lvl="0" marL="0" rtl="0" algn="l">
              <a:lnSpc>
                <a:spcPct val="70000"/>
              </a:lnSpc>
              <a:spcBef>
                <a:spcPts val="1000"/>
              </a:spcBef>
              <a:spcAft>
                <a:spcPts val="0"/>
              </a:spcAft>
              <a:buClr>
                <a:schemeClr val="dk1"/>
              </a:buClr>
              <a:buSzPts val="1960"/>
              <a:buNone/>
            </a:pPr>
            <a:r>
              <a:rPr lang="en-US" sz="1960"/>
              <a:t>In the evaluation framework, we will consider the following aspects: </a:t>
            </a:r>
            <a:endParaRPr/>
          </a:p>
          <a:p>
            <a:pPr indent="-514350" lvl="0" marL="514350" rtl="0" algn="l">
              <a:lnSpc>
                <a:spcPct val="70000"/>
              </a:lnSpc>
              <a:spcBef>
                <a:spcPts val="1000"/>
              </a:spcBef>
              <a:spcAft>
                <a:spcPts val="0"/>
              </a:spcAft>
              <a:buClr>
                <a:schemeClr val="dk1"/>
              </a:buClr>
              <a:buSzPts val="1960"/>
              <a:buFont typeface="Calibri"/>
              <a:buAutoNum type="arabicPeriod"/>
            </a:pPr>
            <a:r>
              <a:rPr lang="en-US" sz="1960"/>
              <a:t>The availability and stability of the physical infrastructure, which includes interalia power stations, undersea or terrestrial fiber, landing stations, and last mile access networks, </a:t>
            </a:r>
            <a:endParaRPr/>
          </a:p>
          <a:p>
            <a:pPr indent="-514350" lvl="0" marL="514350" rtl="0" algn="l">
              <a:lnSpc>
                <a:spcPct val="70000"/>
              </a:lnSpc>
              <a:spcBef>
                <a:spcPts val="1000"/>
              </a:spcBef>
              <a:spcAft>
                <a:spcPts val="0"/>
              </a:spcAft>
              <a:buClr>
                <a:schemeClr val="dk1"/>
              </a:buClr>
              <a:buSzPts val="1960"/>
              <a:buFont typeface="Calibri"/>
              <a:buAutoNum type="arabicPeriod"/>
            </a:pPr>
            <a:r>
              <a:rPr lang="en-US" sz="1960"/>
              <a:t>The quality of service (QoS) of the network from the end-user's perspective and the stability of the network in terms of reachability, throughput and latency to selected target servers, </a:t>
            </a:r>
            <a:endParaRPr/>
          </a:p>
          <a:p>
            <a:pPr indent="-514350" lvl="0" marL="514350" rtl="0" algn="l">
              <a:lnSpc>
                <a:spcPct val="70000"/>
              </a:lnSpc>
              <a:spcBef>
                <a:spcPts val="1000"/>
              </a:spcBef>
              <a:spcAft>
                <a:spcPts val="0"/>
              </a:spcAft>
              <a:buClr>
                <a:schemeClr val="dk1"/>
              </a:buClr>
              <a:buSzPts val="1960"/>
              <a:buFont typeface="Calibri"/>
              <a:buAutoNum type="arabicPeriod"/>
            </a:pPr>
            <a:r>
              <a:rPr lang="en-US" sz="1960"/>
              <a:t>The availability and performance of the DNS ecosystem, </a:t>
            </a:r>
            <a:endParaRPr/>
          </a:p>
          <a:p>
            <a:pPr indent="-514350" lvl="0" marL="514350" rtl="0" algn="l">
              <a:lnSpc>
                <a:spcPct val="70000"/>
              </a:lnSpc>
              <a:spcBef>
                <a:spcPts val="1000"/>
              </a:spcBef>
              <a:spcAft>
                <a:spcPts val="0"/>
              </a:spcAft>
              <a:buClr>
                <a:schemeClr val="dk1"/>
              </a:buClr>
              <a:buSzPts val="1960"/>
              <a:buFont typeface="Calibri"/>
              <a:buAutoNum type="arabicPeriod"/>
            </a:pPr>
            <a:r>
              <a:rPr lang="en-US" sz="1960"/>
              <a:t>The presence and efficiency of an IXP and the local peering fabric and finally </a:t>
            </a:r>
            <a:endParaRPr/>
          </a:p>
          <a:p>
            <a:pPr indent="-514350" lvl="0" marL="514350" rtl="0" algn="l">
              <a:lnSpc>
                <a:spcPct val="70000"/>
              </a:lnSpc>
              <a:spcBef>
                <a:spcPts val="1000"/>
              </a:spcBef>
              <a:spcAft>
                <a:spcPts val="0"/>
              </a:spcAft>
              <a:buClr>
                <a:schemeClr val="dk1"/>
              </a:buClr>
              <a:buSzPts val="1960"/>
              <a:buFont typeface="Calibri"/>
              <a:buAutoNum type="arabicPeriod"/>
            </a:pPr>
            <a:r>
              <a:rPr lang="en-US" sz="1960"/>
              <a:t>The resilience of the ISP market i.e. the level of concentration towards specific Autonomous Systems (AS) and affordability.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Proposed Project Overview</a:t>
            </a:r>
            <a:endParaRPr/>
          </a:p>
        </p:txBody>
      </p:sp>
      <p:sp>
        <p:nvSpPr>
          <p:cNvPr id="115" name="Google Shape;115;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380"/>
              <a:buNone/>
            </a:pPr>
            <a:r>
              <a:rPr lang="en-US" sz="2380"/>
              <a:t>In this practicum, we will develop tools for aggregating network resilience metrics. Such aggregation will enable us to derived summary values that can quickly and intuitively give indications of network resilience. We will first establish the theoretical foundation of the aggregation by leveraging a </a:t>
            </a:r>
            <a:r>
              <a:rPr i="1" lang="en-US" sz="2380"/>
              <a:t>ground truth</a:t>
            </a:r>
            <a:r>
              <a:rPr lang="en-US" sz="2380"/>
              <a:t> which we plan to define. </a:t>
            </a:r>
            <a:endParaRPr/>
          </a:p>
          <a:p>
            <a:pPr indent="0" lvl="0" marL="0" rtl="0" algn="l">
              <a:lnSpc>
                <a:spcPct val="70000"/>
              </a:lnSpc>
              <a:spcBef>
                <a:spcPts val="1000"/>
              </a:spcBef>
              <a:spcAft>
                <a:spcPts val="0"/>
              </a:spcAft>
              <a:buClr>
                <a:schemeClr val="dk1"/>
              </a:buClr>
              <a:buSzPts val="2380"/>
              <a:buNone/>
            </a:pPr>
            <a:r>
              <a:rPr lang="en-US" sz="2380"/>
              <a:t>The </a:t>
            </a:r>
            <a:r>
              <a:rPr i="1" lang="en-US" sz="2380"/>
              <a:t>ground truth</a:t>
            </a:r>
            <a:r>
              <a:rPr lang="en-US" sz="2380"/>
              <a:t> will be built by harnessing expert opinions and then use Machine Learning to extract the common understanding that shall guide the derivation of our aggregation methods. The ground truth will also serve to validate and continually re-calibrate our aggregation tool. </a:t>
            </a:r>
            <a:endParaRPr/>
          </a:p>
          <a:p>
            <a:pPr indent="0" lvl="0" marL="0" rtl="0" algn="l">
              <a:lnSpc>
                <a:spcPct val="70000"/>
              </a:lnSpc>
              <a:spcBef>
                <a:spcPts val="1000"/>
              </a:spcBef>
              <a:spcAft>
                <a:spcPts val="0"/>
              </a:spcAft>
              <a:buClr>
                <a:schemeClr val="dk1"/>
              </a:buClr>
              <a:buSzPts val="2380"/>
              <a:buNone/>
            </a:pPr>
            <a:r>
              <a:rPr lang="en-US" sz="2380"/>
              <a:t>Once our metric aggregation methods are established, we will provide the analytics pipeline which defines how the different metrics (measured from different vantage points) will be fed to the aggregation modules. </a:t>
            </a:r>
            <a:endParaRPr/>
          </a:p>
          <a:p>
            <a:pPr indent="0" lvl="0" marL="0" rtl="0" algn="l">
              <a:lnSpc>
                <a:spcPct val="70000"/>
              </a:lnSpc>
              <a:spcBef>
                <a:spcPts val="1000"/>
              </a:spcBef>
              <a:spcAft>
                <a:spcPts val="0"/>
              </a:spcAft>
              <a:buClr>
                <a:schemeClr val="dk1"/>
              </a:buClr>
              <a:buSzPts val="2380"/>
              <a:buNone/>
            </a:pPr>
            <a:r>
              <a:rPr lang="en-US" sz="2380"/>
              <a:t>Finally, with sound aggregation of the resilience metrics, network operators will be able to set reference operating point and continually steer the network toward such desired reference value.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Task 1: Theoretical framework</a:t>
            </a:r>
            <a:endParaRPr/>
          </a:p>
        </p:txBody>
      </p:sp>
      <p:sp>
        <p:nvSpPr>
          <p:cNvPr id="121" name="Google Shape;121;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170"/>
              <a:buNone/>
            </a:pPr>
            <a:r>
              <a:rPr lang="en-US" sz="2170"/>
              <a:t>In this task, we aim to develop the theoretical foundation for aggregating network resilience metrics. This shall start by identifying the metrics which can be used for effectively assessing systems' overall level of resilience. Then, these metrics will be aggregated to provide a succinct summary of the network resilience. </a:t>
            </a:r>
            <a:endParaRPr/>
          </a:p>
          <a:p>
            <a:pPr indent="0" lvl="0" marL="0" rtl="0" algn="l">
              <a:lnSpc>
                <a:spcPct val="70000"/>
              </a:lnSpc>
              <a:spcBef>
                <a:spcPts val="1000"/>
              </a:spcBef>
              <a:spcAft>
                <a:spcPts val="0"/>
              </a:spcAft>
              <a:buClr>
                <a:schemeClr val="dk1"/>
              </a:buClr>
              <a:buSzPts val="2170"/>
              <a:buNone/>
            </a:pPr>
            <a:r>
              <a:rPr lang="en-US" sz="2170"/>
              <a:t>We will build the aggregation tools by answering two main questions: </a:t>
            </a:r>
            <a:endParaRPr/>
          </a:p>
          <a:p>
            <a:pPr indent="-514350" lvl="0" marL="514350" rtl="0" algn="l">
              <a:lnSpc>
                <a:spcPct val="70000"/>
              </a:lnSpc>
              <a:spcBef>
                <a:spcPts val="1000"/>
              </a:spcBef>
              <a:spcAft>
                <a:spcPts val="0"/>
              </a:spcAft>
              <a:buClr>
                <a:schemeClr val="dk1"/>
              </a:buClr>
              <a:buSzPts val="2170"/>
              <a:buFont typeface="Calibri"/>
              <a:buAutoNum type="arabicPeriod"/>
            </a:pPr>
            <a:r>
              <a:rPr lang="en-US" sz="2170"/>
              <a:t>How to aggregate measures of similar metrics taken from different vantage points of the network as well as measures gathered for different metrics of the same network? </a:t>
            </a:r>
            <a:endParaRPr/>
          </a:p>
          <a:p>
            <a:pPr indent="-514350" lvl="0" marL="514350" rtl="0" algn="l">
              <a:lnSpc>
                <a:spcPct val="70000"/>
              </a:lnSpc>
              <a:spcBef>
                <a:spcPts val="1000"/>
              </a:spcBef>
              <a:spcAft>
                <a:spcPts val="0"/>
              </a:spcAft>
              <a:buClr>
                <a:schemeClr val="dk1"/>
              </a:buClr>
              <a:buSzPts val="2170"/>
              <a:buFont typeface="Calibri"/>
              <a:buAutoNum type="arabicPeriod"/>
            </a:pPr>
            <a:r>
              <a:rPr lang="en-US" sz="2170"/>
              <a:t>How to aggregate metrics with a zoom-in/zoom-out effect at different levels such as city, country, and region? </a:t>
            </a:r>
            <a:endParaRPr/>
          </a:p>
          <a:p>
            <a:pPr indent="0" lvl="0" marL="0" rtl="0" algn="l">
              <a:lnSpc>
                <a:spcPct val="70000"/>
              </a:lnSpc>
              <a:spcBef>
                <a:spcPts val="1000"/>
              </a:spcBef>
              <a:spcAft>
                <a:spcPts val="0"/>
              </a:spcAft>
              <a:buClr>
                <a:schemeClr val="dk1"/>
              </a:buClr>
              <a:buSzPts val="2170"/>
              <a:buNone/>
            </a:pPr>
            <a:r>
              <a:rPr lang="en-US" sz="2170"/>
              <a:t>The aggregated metric will be mapped to numerical scores that will then be translated into a qualitative representation (such as low, medium, high, and critical) to help organizations properly assess and prioritize their decision processes.</a:t>
            </a:r>
            <a:endParaRPr/>
          </a:p>
          <a:p>
            <a:pPr indent="0" lvl="0" marL="0" rtl="0" algn="l">
              <a:lnSpc>
                <a:spcPct val="70000"/>
              </a:lnSpc>
              <a:spcBef>
                <a:spcPts val="1000"/>
              </a:spcBef>
              <a:spcAft>
                <a:spcPts val="0"/>
              </a:spcAft>
              <a:buClr>
                <a:schemeClr val="dk1"/>
              </a:buClr>
              <a:buSzPts val="2170"/>
              <a:buNone/>
            </a:pPr>
            <a:r>
              <a:rPr lang="en-US" sz="2170"/>
              <a:t>To help build the theoretical foundation and validate our theories we will define a ground truth for network resilience metrics.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Task 2: Benchmarking/Ground Truth</a:t>
            </a:r>
            <a:endParaRPr/>
          </a:p>
        </p:txBody>
      </p:sp>
      <p:sp>
        <p:nvSpPr>
          <p:cNvPr id="127" name="Google Shape;12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1960"/>
              <a:buNone/>
            </a:pPr>
            <a:r>
              <a:rPr lang="en-US" sz="1960"/>
              <a:t>We propose to develop and document a procedure that follows sound scientific principles and that enables the harnessing of human expert knowledge to build a resilience matrix from the chosen resilience metrics. This procedure will be supported by a computer program that automates the harnessing of human expert opinion and creates the matrix through human computer interaction. </a:t>
            </a:r>
            <a:endParaRPr/>
          </a:p>
          <a:p>
            <a:pPr indent="0" lvl="0" marL="0" rtl="0" algn="l">
              <a:lnSpc>
                <a:spcPct val="70000"/>
              </a:lnSpc>
              <a:spcBef>
                <a:spcPts val="1000"/>
              </a:spcBef>
              <a:spcAft>
                <a:spcPts val="0"/>
              </a:spcAft>
              <a:buClr>
                <a:schemeClr val="dk1"/>
              </a:buClr>
              <a:buSzPts val="1960"/>
              <a:buNone/>
            </a:pPr>
            <a:r>
              <a:rPr lang="en-US" sz="1960"/>
              <a:t>Furthermore, it will enable the collaboration of multiple human experts such that the ground truth used for the aggregation process is based on the joint knowledge of the experts.</a:t>
            </a:r>
            <a:endParaRPr/>
          </a:p>
          <a:p>
            <a:pPr indent="0" lvl="0" marL="0" rtl="0" algn="l">
              <a:lnSpc>
                <a:spcPct val="70000"/>
              </a:lnSpc>
              <a:spcBef>
                <a:spcPts val="1000"/>
              </a:spcBef>
              <a:spcAft>
                <a:spcPts val="0"/>
              </a:spcAft>
              <a:buClr>
                <a:schemeClr val="dk1"/>
              </a:buClr>
              <a:buSzPts val="1960"/>
              <a:buNone/>
            </a:pPr>
            <a:r>
              <a:t/>
            </a:r>
            <a:endParaRPr sz="1960"/>
          </a:p>
          <a:p>
            <a:pPr indent="0" lvl="0" marL="0" rtl="0" algn="l">
              <a:lnSpc>
                <a:spcPct val="70000"/>
              </a:lnSpc>
              <a:spcBef>
                <a:spcPts val="1000"/>
              </a:spcBef>
              <a:spcAft>
                <a:spcPts val="0"/>
              </a:spcAft>
              <a:buClr>
                <a:schemeClr val="dk1"/>
              </a:buClr>
              <a:buSzPts val="1960"/>
              <a:buNone/>
            </a:pPr>
            <a:r>
              <a:rPr lang="en-US" sz="1960"/>
              <a:t>ISOC and AFRINIC maintain databases people who are the experts in this domain. We propose to provide them our process and associated tools to enable them to assess the accuracy of our aggregation scores (to compare what their expert opinion says a score should be against what the score actually is). As human experience grows and our understanding of network resilience changes, the ‘true’ scores themselves change (as based on the human expert opinion).  </a:t>
            </a:r>
            <a:endParaRPr/>
          </a:p>
          <a:p>
            <a:pPr indent="0" lvl="0" marL="0" rtl="0" algn="l">
              <a:lnSpc>
                <a:spcPct val="70000"/>
              </a:lnSpc>
              <a:spcBef>
                <a:spcPts val="1000"/>
              </a:spcBef>
              <a:spcAft>
                <a:spcPts val="0"/>
              </a:spcAft>
              <a:buClr>
                <a:schemeClr val="dk1"/>
              </a:buClr>
              <a:buSzPts val="1960"/>
              <a:buNone/>
            </a:pPr>
            <a:r>
              <a:rPr lang="en-US" sz="1960"/>
              <a:t>The result is that our ground truth and our metrics will change over time. By using this new knowledge, we will systematically re-calibrate and improve our aggregate methods.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Project data</a:t>
            </a:r>
            <a:endParaRPr/>
          </a:p>
        </p:txBody>
      </p:sp>
      <p:sp>
        <p:nvSpPr>
          <p:cNvPr id="133" name="Google Shape;133;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Most data will come from open Internet data sources. Where not available, we will use Internet Measurement techniques to gather primary sources of information.</a:t>
            </a:r>
            <a:endParaRPr/>
          </a:p>
          <a:p>
            <a:pPr indent="-228600" lvl="0" marL="228600" rtl="0" algn="l">
              <a:lnSpc>
                <a:spcPct val="90000"/>
              </a:lnSpc>
              <a:spcBef>
                <a:spcPts val="1000"/>
              </a:spcBef>
              <a:spcAft>
                <a:spcPts val="0"/>
              </a:spcAft>
              <a:buClr>
                <a:schemeClr val="dk1"/>
              </a:buClr>
              <a:buSzPts val="2800"/>
              <a:buChar char="•"/>
            </a:pPr>
            <a:r>
              <a:rPr lang="en-US"/>
              <a:t>List of available data sources:</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3"/>
              </a:rPr>
              <a:t>http://www.routeviews.org/routeviews/</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4"/>
              </a:rPr>
              <a:t>https://www.submarinecablemap.com/</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5"/>
              </a:rPr>
              <a:t>https://www.itu.int/itu-d/tnd-map-public/</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6"/>
              </a:rPr>
              <a:t>https://bgpstream.caida.org/</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7"/>
              </a:rPr>
              <a:t>https://www.pch.net/resources/Routing_Data/</a:t>
            </a:r>
            <a:endParaRPr/>
          </a:p>
          <a:p>
            <a:pPr indent="-228600" lvl="1" marL="685800" rtl="0" algn="l">
              <a:lnSpc>
                <a:spcPct val="90000"/>
              </a:lnSpc>
              <a:spcBef>
                <a:spcPts val="500"/>
              </a:spcBef>
              <a:spcAft>
                <a:spcPts val="0"/>
              </a:spcAft>
              <a:buClr>
                <a:schemeClr val="dk1"/>
              </a:buClr>
              <a:buSzPts val="2400"/>
              <a:buChar char="•"/>
            </a:pPr>
            <a:r>
              <a:rPr lang="en-US" u="sng">
                <a:solidFill>
                  <a:schemeClr val="hlink"/>
                </a:solidFill>
                <a:hlinkClick r:id="rId8"/>
              </a:rPr>
              <a:t>https://atlas.ripe.net/</a:t>
            </a:r>
            <a:endParaRPr/>
          </a:p>
          <a:p>
            <a:pPr indent="-76200" lvl="1" marL="685800" rtl="0" algn="l">
              <a:lnSpc>
                <a:spcPct val="90000"/>
              </a:lnSpc>
              <a:spcBef>
                <a:spcPts val="500"/>
              </a:spcBef>
              <a:spcAft>
                <a:spcPts val="0"/>
              </a:spcAft>
              <a:buClr>
                <a:schemeClr val="dk1"/>
              </a:buClr>
              <a:buSzPts val="24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2019-06-21T07:15:18Z</dcterms:created>
  <dc:creator>David L. Ross</dc:creator>
</cp:coreProperties>
</file>