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FE554E-6CBB-4F44-B9E3-7D5100A1FF15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8"/>
            <p14:sldId id="266"/>
            <p14:sldId id="267"/>
            <p14:sldId id="269"/>
            <p14:sldId id="270"/>
            <p14:sldId id="271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85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82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28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5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52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44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22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05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08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9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53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04F50-E5A2-41F8-8A78-E2A4E232478E}" type="datetimeFigureOut">
              <a:rPr lang="en-US" smtClean="0"/>
              <a:t>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DACC4-EE36-42BF-BC8C-F5CE8DA40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7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Gopen</a:t>
            </a:r>
            <a:r>
              <a:rPr lang="en-US" dirty="0" smtClean="0"/>
              <a:t> &amp; Swan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Sentences (and Paragraphs)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98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sentence can have more than one stress position, but it should not</a:t>
            </a:r>
          </a:p>
          <a:p>
            <a:pPr marL="0" indent="0">
              <a:buNone/>
            </a:pPr>
            <a:r>
              <a:rPr lang="en-US" dirty="0" smtClean="0"/>
              <a:t>have more candidates for stress than it has stress positions.  How</a:t>
            </a:r>
          </a:p>
          <a:p>
            <a:pPr marL="0" indent="0">
              <a:buNone/>
            </a:pPr>
            <a:r>
              <a:rPr lang="en-US" dirty="0" smtClean="0"/>
              <a:t>many stress positions did that sentence have?</a:t>
            </a:r>
          </a:p>
        </p:txBody>
      </p:sp>
    </p:spTree>
    <p:extLst>
      <p:ext uri="{BB962C8B-B14F-4D97-AF65-F5344CB8AC3E}">
        <p14:creationId xmlns:p14="http://schemas.microsoft.com/office/powerpoint/2010/main" val="2107673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32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paragraphs and linkages between sentences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much more complicated to think of the various expectations that readers have about paragraphs.  </a:t>
            </a:r>
          </a:p>
          <a:p>
            <a:pPr lvl="1"/>
            <a:r>
              <a:rPr lang="en-US" dirty="0" smtClean="0"/>
              <a:t>We will continue discussion of paragraphs on Thursday.</a:t>
            </a:r>
          </a:p>
          <a:p>
            <a:pPr lvl="1"/>
            <a:r>
              <a:rPr lang="en-US" dirty="0" err="1" smtClean="0"/>
              <a:t>Gopen</a:t>
            </a:r>
            <a:r>
              <a:rPr lang="en-US" dirty="0" smtClean="0"/>
              <a:t> has a very long chapter (55+ pages) on paragraphs!</a:t>
            </a:r>
          </a:p>
          <a:p>
            <a:r>
              <a:rPr lang="en-US" dirty="0" smtClean="0"/>
              <a:t>A common (but not the only) form of paragraph defines an "issue“ and makes a "point" about it.</a:t>
            </a:r>
          </a:p>
          <a:p>
            <a:pPr lvl="1"/>
            <a:r>
              <a:rPr lang="en-US" dirty="0" smtClean="0"/>
              <a:t>Very satisfying in technical writing</a:t>
            </a:r>
          </a:p>
          <a:p>
            <a:r>
              <a:rPr lang="en-US" dirty="0" smtClean="0"/>
              <a:t>Other kinds of paragraphs:</a:t>
            </a:r>
          </a:p>
          <a:p>
            <a:pPr lvl="1"/>
            <a:r>
              <a:rPr lang="en-US" dirty="0" smtClean="0"/>
              <a:t>tell a story (can be very satisfying if well-signaled)</a:t>
            </a:r>
          </a:p>
          <a:p>
            <a:pPr lvl="1"/>
            <a:r>
              <a:rPr lang="en-US" dirty="0" smtClean="0"/>
              <a:t>collect together a list of facts, definitions, instructions, etc. (sometimes necessary, but usually not too satisfying)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883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heuristics for issue/point paragraphs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9133"/>
            <a:ext cx="10515600" cy="466783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Treat a paragraph like a sentence</a:t>
            </a:r>
          </a:p>
          <a:p>
            <a:pPr lvl="1"/>
            <a:r>
              <a:rPr lang="en-US" dirty="0" smtClean="0"/>
              <a:t>the beginning (first 1-3 sentences) is the “topic position”: the "issue" is here</a:t>
            </a:r>
          </a:p>
          <a:p>
            <a:pPr lvl="1"/>
            <a:r>
              <a:rPr lang="en-US" dirty="0" smtClean="0"/>
              <a:t>the end (last sentence or so) is the “stress position”: the "point" can be anywhere but is often here</a:t>
            </a:r>
          </a:p>
          <a:p>
            <a:pPr lvl="1"/>
            <a:r>
              <a:rPr lang="en-US" dirty="0" smtClean="0"/>
              <a:t>the middle of the paragraph contains the details</a:t>
            </a:r>
          </a:p>
          <a:p>
            <a:r>
              <a:rPr lang="en-US" dirty="0" smtClean="0"/>
              <a:t>Linking sentences together to give a paragraph "flow“</a:t>
            </a:r>
          </a:p>
          <a:p>
            <a:pPr lvl="1"/>
            <a:r>
              <a:rPr lang="en-US" dirty="0" smtClean="0"/>
              <a:t>the topic position of each sentence should reach back to old info and frame the sentence</a:t>
            </a:r>
          </a:p>
          <a:p>
            <a:pPr lvl="1"/>
            <a:r>
              <a:rPr lang="en-US" dirty="0" smtClean="0"/>
              <a:t>the stress position of each sentence should have new information</a:t>
            </a:r>
          </a:p>
          <a:p>
            <a:pPr lvl="1"/>
            <a:r>
              <a:rPr lang="en-US" dirty="0" smtClean="0"/>
              <a:t>each sentence should lean/lead into the next</a:t>
            </a:r>
          </a:p>
          <a:p>
            <a:r>
              <a:rPr lang="en-US" dirty="0" smtClean="0"/>
              <a:t>Each writing unit should serve a single function</a:t>
            </a:r>
          </a:p>
          <a:p>
            <a:pPr lvl="1"/>
            <a:r>
              <a:rPr lang="en-US" dirty="0" smtClean="0"/>
              <a:t> simple check: the last sentence should match the first</a:t>
            </a:r>
          </a:p>
          <a:p>
            <a:pPr lvl="2"/>
            <a:r>
              <a:rPr lang="en-US" dirty="0" smtClean="0"/>
              <a:t>If I only read the beginning and end of the paragraph, does it express a coherent thought?</a:t>
            </a:r>
          </a:p>
          <a:p>
            <a:pPr lvl="1"/>
            <a:r>
              <a:rPr lang="en-US" dirty="0" smtClean="0"/>
              <a:t> More broadly, each sentence in the paragraph should support the main point of that paragraph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82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While doing this experiment, a problem with the calibration was</a:t>
            </a:r>
          </a:p>
          <a:p>
            <a:pPr marL="0" indent="0">
              <a:buNone/>
            </a:pPr>
            <a:r>
              <a:rPr lang="en-US" dirty="0" smtClean="0"/>
              <a:t>observed.  Before we move on, we must correct it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While doing this experiment, a problem with the calibration was</a:t>
            </a:r>
          </a:p>
          <a:p>
            <a:pPr marL="0" indent="0">
              <a:buNone/>
            </a:pPr>
            <a:r>
              <a:rPr lang="en-US" dirty="0"/>
              <a:t>observed.  </a:t>
            </a:r>
            <a:r>
              <a:rPr lang="en-US" dirty="0" smtClean="0"/>
              <a:t>W</a:t>
            </a:r>
            <a:r>
              <a:rPr lang="en-US" u="sng" dirty="0" smtClean="0"/>
              <a:t>e </a:t>
            </a:r>
            <a:r>
              <a:rPr lang="en-US" dirty="0" smtClean="0"/>
              <a:t>must correct the problem before we </a:t>
            </a:r>
            <a:r>
              <a:rPr lang="en-US" dirty="0"/>
              <a:t>move </a:t>
            </a:r>
            <a:r>
              <a:rPr lang="en-US" dirty="0" smtClean="0"/>
              <a:t>on.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While doing this experiment, a problem with the calibration was</a:t>
            </a:r>
          </a:p>
          <a:p>
            <a:pPr marL="0" indent="0">
              <a:buNone/>
            </a:pPr>
            <a:r>
              <a:rPr lang="en-US" dirty="0"/>
              <a:t>observed.  </a:t>
            </a:r>
            <a:r>
              <a:rPr lang="en-US" dirty="0" smtClean="0"/>
              <a:t>The problem must be corrected before </a:t>
            </a:r>
            <a:r>
              <a:rPr lang="en-US" dirty="0"/>
              <a:t>we move </a:t>
            </a:r>
            <a:r>
              <a:rPr lang="en-US" dirty="0" smtClean="0"/>
              <a:t>on.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2960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Make the Asphalt be the point: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Our highly-skilled engineers tested the asphalt.  They heated and</a:t>
            </a:r>
          </a:p>
          <a:p>
            <a:pPr marL="0" indent="0">
              <a:buNone/>
            </a:pPr>
            <a:r>
              <a:rPr lang="en-US" dirty="0" smtClean="0"/>
              <a:t>cooled it over 100 times in rapid succession, and they found that only</a:t>
            </a:r>
          </a:p>
          <a:p>
            <a:pPr marL="0" indent="0">
              <a:buNone/>
            </a:pPr>
            <a:r>
              <a:rPr lang="en-US" dirty="0" smtClean="0"/>
              <a:t>minor cracking </a:t>
            </a:r>
            <a:r>
              <a:rPr lang="en-US" dirty="0" err="1" smtClean="0"/>
              <a:t>occured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asphalt was heated and cooled over 100 times in rapid succession.  </a:t>
            </a:r>
            <a:r>
              <a:rPr lang="en-US" dirty="0" smtClean="0"/>
              <a:t>It</a:t>
            </a:r>
            <a:r>
              <a:rPr lang="en-US" dirty="0" smtClean="0"/>
              <a:t> showed only minor cracks.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7349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Farmers try to provide optimal growing conditions for crops by using</a:t>
            </a:r>
          </a:p>
          <a:p>
            <a:pPr marL="0" indent="0">
              <a:buNone/>
            </a:pPr>
            <a:r>
              <a:rPr lang="en-US" dirty="0" smtClean="0"/>
              <a:t>soil additives to adjust soil </a:t>
            </a:r>
            <a:r>
              <a:rPr lang="en-US" dirty="0" err="1" smtClean="0"/>
              <a:t>pH.</a:t>
            </a:r>
            <a:r>
              <a:rPr lang="en-US" dirty="0" smtClean="0"/>
              <a:t> Garden lime, or agricultural</a:t>
            </a:r>
          </a:p>
          <a:p>
            <a:pPr marL="0" indent="0">
              <a:buNone/>
            </a:pPr>
            <a:r>
              <a:rPr lang="en-US" dirty="0" smtClean="0"/>
              <a:t>limestone, is made from pulverized chalk, and can be used to raise the</a:t>
            </a:r>
          </a:p>
          <a:p>
            <a:pPr marL="0" indent="0">
              <a:buNone/>
            </a:pPr>
            <a:r>
              <a:rPr lang="en-US" dirty="0" smtClean="0"/>
              <a:t>pH of the soil. Clay soil, which is naturally acidic, often requires</a:t>
            </a:r>
          </a:p>
          <a:p>
            <a:pPr marL="0" indent="0">
              <a:buNone/>
            </a:pPr>
            <a:r>
              <a:rPr lang="en-US" dirty="0" smtClean="0"/>
              <a:t>addition of agricultural lime.</a:t>
            </a:r>
          </a:p>
        </p:txBody>
      </p:sp>
    </p:spTree>
    <p:extLst>
      <p:ext uri="{BB962C8B-B14F-4D97-AF65-F5344CB8AC3E}">
        <p14:creationId xmlns:p14="http://schemas.microsoft.com/office/powerpoint/2010/main" val="3064721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possibility that some termini have a base composition different</a:t>
            </a:r>
          </a:p>
          <a:p>
            <a:pPr marL="0" indent="0">
              <a:buNone/>
            </a:pPr>
            <a:r>
              <a:rPr lang="en-US" dirty="0" smtClean="0"/>
              <a:t>from that of DNA simply because they are the nearest neighbors of</a:t>
            </a:r>
          </a:p>
          <a:p>
            <a:pPr marL="0" indent="0">
              <a:buNone/>
            </a:pPr>
            <a:r>
              <a:rPr lang="en-US" dirty="0" smtClean="0"/>
              <a:t>termini specifically recognized by the enzymes can be checked by</a:t>
            </a:r>
          </a:p>
          <a:p>
            <a:pPr marL="0" indent="0">
              <a:buNone/>
            </a:pPr>
            <a:r>
              <a:rPr lang="en-US" dirty="0" smtClean="0"/>
              <a:t>comparing the experimental results with those expected from the</a:t>
            </a:r>
          </a:p>
          <a:p>
            <a:pPr marL="0" indent="0">
              <a:buNone/>
            </a:pPr>
            <a:r>
              <a:rPr lang="en-US" dirty="0" smtClean="0"/>
              <a:t>nearest neighbor data.</a:t>
            </a:r>
          </a:p>
        </p:txBody>
      </p:sp>
    </p:spTree>
    <p:extLst>
      <p:ext uri="{BB962C8B-B14F-4D97-AF65-F5344CB8AC3E}">
        <p14:creationId xmlns:p14="http://schemas.microsoft.com/office/powerpoint/2010/main" val="1415704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89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last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0185"/>
            <a:ext cx="10515600" cy="478677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topic position / stress position idea can be applied to most units of writing</a:t>
            </a:r>
          </a:p>
          <a:p>
            <a:pPr lvl="1"/>
            <a:r>
              <a:rPr lang="en-US" dirty="0" smtClean="0"/>
              <a:t>Whatever the reader encounters first is what the reader expects the unit of writing to be about</a:t>
            </a:r>
          </a:p>
          <a:p>
            <a:pPr lvl="2"/>
            <a:r>
              <a:rPr lang="en-US" dirty="0" smtClean="0"/>
              <a:t>This is also where to help the reader “settle in” to the unit</a:t>
            </a:r>
          </a:p>
          <a:p>
            <a:pPr lvl="1"/>
            <a:r>
              <a:rPr lang="en-US" dirty="0" smtClean="0"/>
              <a:t>Whatever the reader encounters last is what the reader is likely to remember or emphasize</a:t>
            </a:r>
          </a:p>
          <a:p>
            <a:pPr lvl="2"/>
            <a:r>
              <a:rPr lang="en-US" dirty="0" smtClean="0"/>
              <a:t>This is also where to highlight new information</a:t>
            </a:r>
          </a:p>
          <a:p>
            <a:r>
              <a:rPr lang="en-US" dirty="0" smtClean="0"/>
              <a:t>As a first approximation, you can apply this to</a:t>
            </a:r>
          </a:p>
          <a:p>
            <a:pPr lvl="1"/>
            <a:r>
              <a:rPr lang="en-US" dirty="0" smtClean="0"/>
              <a:t>Clauses &amp; Sentences</a:t>
            </a:r>
          </a:p>
          <a:p>
            <a:pPr lvl="1"/>
            <a:r>
              <a:rPr lang="en-US" dirty="0" smtClean="0"/>
              <a:t>Paragraphs</a:t>
            </a:r>
          </a:p>
          <a:p>
            <a:pPr lvl="1"/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Whole articles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90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main points (guidelines, not rules)…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Subject-verb separation and meaningful verbs</a:t>
            </a:r>
          </a:p>
          <a:p>
            <a:pPr lvl="1"/>
            <a:r>
              <a:rPr lang="en-US" dirty="0" smtClean="0"/>
              <a:t>Readers expect grammatical verb to follow grammatical subject almost immediately (intervening words tend to be ignored)</a:t>
            </a:r>
          </a:p>
          <a:p>
            <a:pPr lvl="1"/>
            <a:r>
              <a:rPr lang="en-US" dirty="0" smtClean="0"/>
              <a:t>Make the verb meaningfully represent the action of the sentence</a:t>
            </a:r>
          </a:p>
          <a:p>
            <a:r>
              <a:rPr lang="en-US" dirty="0" smtClean="0"/>
              <a:t>Single function</a:t>
            </a:r>
          </a:p>
          <a:p>
            <a:pPr lvl="1"/>
            <a:r>
              <a:rPr lang="en-US" dirty="0" smtClean="0"/>
              <a:t>Readers generally expect each unit of discourse, no matter what the size, to serve a single function (e.g. to make a single point).</a:t>
            </a:r>
          </a:p>
          <a:p>
            <a:r>
              <a:rPr lang="en-US" dirty="0" smtClean="0"/>
              <a:t>Sentence structure that meets readers’ expectations</a:t>
            </a:r>
          </a:p>
          <a:p>
            <a:pPr lvl="1"/>
            <a:r>
              <a:rPr lang="en-US" dirty="0" smtClean="0"/>
              <a:t>[Topic position] [details] [stress position]</a:t>
            </a:r>
          </a:p>
          <a:p>
            <a:r>
              <a:rPr lang="en-US" dirty="0" smtClean="0"/>
              <a:t>Don't make reader construct linkages between units of writing by him- or herself. </a:t>
            </a:r>
          </a:p>
        </p:txBody>
      </p:sp>
    </p:spTree>
    <p:extLst>
      <p:ext uri="{BB962C8B-B14F-4D97-AF65-F5344CB8AC3E}">
        <p14:creationId xmlns:p14="http://schemas.microsoft.com/office/powerpoint/2010/main" val="281677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sentence/clause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The beginning of the sentence/clause (the "topic position")</a:t>
            </a:r>
          </a:p>
          <a:p>
            <a:pPr lvl="1"/>
            <a:r>
              <a:rPr lang="en-US" dirty="0" smtClean="0"/>
              <a:t>what the story of the sentence is about</a:t>
            </a:r>
          </a:p>
          <a:p>
            <a:pPr lvl="1"/>
            <a:r>
              <a:rPr lang="en-US" dirty="0" smtClean="0"/>
              <a:t>links back to familiar information and/or frames sentence</a:t>
            </a:r>
          </a:p>
          <a:p>
            <a:pPr lvl="1"/>
            <a:r>
              <a:rPr lang="en-US" dirty="0" smtClean="0"/>
              <a:t>"what's it about": perspective and context</a:t>
            </a:r>
          </a:p>
          <a:p>
            <a:r>
              <a:rPr lang="en-US" dirty="0" smtClean="0"/>
              <a:t>The end of the sentence/clause ("stress position")</a:t>
            </a:r>
          </a:p>
          <a:p>
            <a:pPr lvl="1"/>
            <a:r>
              <a:rPr lang="en-US" dirty="0" smtClean="0"/>
              <a:t>what the reader will remember / take away</a:t>
            </a:r>
          </a:p>
          <a:p>
            <a:pPr lvl="1"/>
            <a:r>
              <a:rPr lang="en-US" dirty="0" smtClean="0"/>
              <a:t>leans forward into the next sentence or other bit of writing</a:t>
            </a:r>
            <a:endParaRPr lang="en-US" dirty="0"/>
          </a:p>
          <a:p>
            <a:pPr lvl="1"/>
            <a:r>
              <a:rPr lang="en-US" dirty="0" smtClean="0"/>
              <a:t>"what's the point": primary emphasis</a:t>
            </a:r>
          </a:p>
          <a:p>
            <a:r>
              <a:rPr lang="en-US" dirty="0" smtClean="0"/>
              <a:t>The middle</a:t>
            </a:r>
          </a:p>
          <a:p>
            <a:pPr lvl="1"/>
            <a:r>
              <a:rPr lang="en-US" dirty="0" smtClean="0"/>
              <a:t>Skimmers tend to skip</a:t>
            </a:r>
          </a:p>
          <a:p>
            <a:pPr lvl="1"/>
            <a:r>
              <a:rPr lang="en-US" dirty="0" smtClean="0"/>
              <a:t>Details for the interested reader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00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project's success, with which we are pleased, we now report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are pleased to report the project’s succes</a:t>
            </a:r>
            <a:r>
              <a:rPr lang="en-US" dirty="0" smtClean="0"/>
              <a:t>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454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The Central Limit Theorem, for many reasons--its beauty, its wide</a:t>
            </a:r>
          </a:p>
          <a:p>
            <a:pPr marL="0" indent="0">
              <a:buNone/>
            </a:pPr>
            <a:r>
              <a:rPr lang="en-US" dirty="0" smtClean="0"/>
              <a:t>generality and applicability, and its agreement with empirical </a:t>
            </a:r>
          </a:p>
          <a:p>
            <a:pPr marL="0" indent="0">
              <a:buNone/>
            </a:pPr>
            <a:r>
              <a:rPr lang="en-US" dirty="0" smtClean="0"/>
              <a:t>evidence--has been celebrated for over a century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CLT has been celebrated for over a century for many reasons -</a:t>
            </a:r>
            <a:r>
              <a:rPr lang="en-US" dirty="0" smtClean="0"/>
              <a:t>- </a:t>
            </a:r>
            <a:r>
              <a:rPr lang="en-US" dirty="0"/>
              <a:t>its beauty, its </a:t>
            </a:r>
            <a:r>
              <a:rPr lang="en-US" dirty="0" smtClean="0"/>
              <a:t>wide generality </a:t>
            </a:r>
            <a:r>
              <a:rPr lang="en-US" dirty="0"/>
              <a:t>and applicability, and its agreement with empirical </a:t>
            </a:r>
            <a:r>
              <a:rPr lang="en-US" dirty="0" smtClean="0"/>
              <a:t>evidence.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many reasons – yada </a:t>
            </a:r>
            <a:r>
              <a:rPr lang="en-US" dirty="0" err="1" smtClean="0"/>
              <a:t>yada</a:t>
            </a:r>
            <a:r>
              <a:rPr lang="en-US" dirty="0" smtClean="0"/>
              <a:t> – the CLT has been celebrated for over a century.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CLT is yada </a:t>
            </a:r>
            <a:r>
              <a:rPr lang="en-US" dirty="0" err="1" smtClean="0"/>
              <a:t>yada</a:t>
            </a:r>
            <a:r>
              <a:rPr lang="en-US" dirty="0" smtClean="0"/>
              <a:t>.  For these reasons, people have celebrated it for a century.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16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A significant positive correlation was evident between the</a:t>
            </a:r>
          </a:p>
          <a:p>
            <a:pPr marL="0" indent="0">
              <a:buNone/>
            </a:pPr>
            <a:r>
              <a:rPr lang="en-US" dirty="0" smtClean="0"/>
              <a:t>substitution rate and a nucleosome score from resting human T-cells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For T cells we found as sig </a:t>
            </a:r>
            <a:r>
              <a:rPr lang="en-US" dirty="0" err="1" smtClean="0"/>
              <a:t>pos</a:t>
            </a:r>
            <a:r>
              <a:rPr lang="en-US" dirty="0" smtClean="0"/>
              <a:t> </a:t>
            </a:r>
            <a:r>
              <a:rPr lang="en-US" dirty="0" err="1" smtClean="0"/>
              <a:t>corr</a:t>
            </a:r>
            <a:r>
              <a:rPr lang="en-US" dirty="0" smtClean="0"/>
              <a:t> between </a:t>
            </a:r>
            <a:r>
              <a:rPr lang="en-US" dirty="0" err="1" smtClean="0"/>
              <a:t>ssdfs</a:t>
            </a:r>
            <a:r>
              <a:rPr lang="en-US" dirty="0" smtClean="0"/>
              <a:t> and </a:t>
            </a:r>
            <a:r>
              <a:rPr lang="en-US" dirty="0" err="1" smtClean="0"/>
              <a:t>sfgsf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Sub rate correlated </a:t>
            </a:r>
            <a:r>
              <a:rPr lang="en-US" dirty="0" err="1" smtClean="0"/>
              <a:t>signif</a:t>
            </a:r>
            <a:r>
              <a:rPr lang="en-US" dirty="0" smtClean="0"/>
              <a:t> positively with .. Score in resting h T cells.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 smtClean="0"/>
              <a:t>correl</a:t>
            </a:r>
            <a:r>
              <a:rPr lang="en-US" dirty="0" smtClean="0"/>
              <a:t> between the sub rate and .. Score was significant and positive.</a:t>
            </a:r>
          </a:p>
          <a:p>
            <a:pPr marL="0" indent="0">
              <a:buNone/>
            </a:pPr>
            <a:r>
              <a:rPr lang="en-US" dirty="0" smtClean="0"/>
              <a:t>Sub rate and .. Score in resting h T cells were sig </a:t>
            </a:r>
            <a:r>
              <a:rPr lang="en-US" dirty="0" err="1" smtClean="0"/>
              <a:t>pos</a:t>
            </a:r>
            <a:r>
              <a:rPr lang="en-US" dirty="0" smtClean="0"/>
              <a:t> correl.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6664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This database has been subject to different improvements,</a:t>
            </a:r>
          </a:p>
          <a:p>
            <a:pPr marL="0" indent="0">
              <a:buNone/>
            </a:pPr>
            <a:r>
              <a:rPr lang="en-US" dirty="0" smtClean="0"/>
              <a:t>modifications, and extensions in structure and content over the years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Over the years this database [same].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database, over the years, has been [same].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data base has been improved, modified and extended in </a:t>
            </a:r>
            <a:r>
              <a:rPr lang="en-US" dirty="0" err="1" smtClean="0"/>
              <a:t>str</a:t>
            </a:r>
            <a:r>
              <a:rPr lang="en-US" dirty="0" smtClean="0"/>
              <a:t> and content over the years.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2496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received my degree at Carnegie Mellon, and since I live nearby, I</a:t>
            </a:r>
          </a:p>
          <a:p>
            <a:pPr marL="0" indent="0">
              <a:buNone/>
            </a:pPr>
            <a:r>
              <a:rPr lang="en-US" dirty="0" smtClean="0"/>
              <a:t>can come in for an interview anytime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received my degree at Carnegie </a:t>
            </a:r>
            <a:r>
              <a:rPr lang="en-US" dirty="0" smtClean="0"/>
              <a:t>Mellon.  Since </a:t>
            </a:r>
            <a:r>
              <a:rPr lang="en-US" dirty="0"/>
              <a:t>I live nearby, I</a:t>
            </a:r>
          </a:p>
          <a:p>
            <a:pPr marL="0" indent="0">
              <a:buNone/>
            </a:pPr>
            <a:r>
              <a:rPr lang="en-US" dirty="0"/>
              <a:t>can come in for an interview anytime.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9088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It is now feasible to map </a:t>
            </a:r>
            <a:r>
              <a:rPr lang="en-US" dirty="0" smtClean="0"/>
              <a:t>open </a:t>
            </a:r>
            <a:r>
              <a:rPr lang="en-US" dirty="0" smtClean="0"/>
              <a:t>chromatin regions, post-translational </a:t>
            </a:r>
            <a:r>
              <a:rPr lang="en-US" dirty="0" smtClean="0"/>
              <a:t>histone modifications </a:t>
            </a:r>
            <a:r>
              <a:rPr lang="en-US" dirty="0" smtClean="0"/>
              <a:t>and DNA methylation across a whole </a:t>
            </a:r>
            <a:r>
              <a:rPr lang="en-US" dirty="0" smtClean="0"/>
              <a:t>genome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new </a:t>
            </a:r>
            <a:r>
              <a:rPr lang="en-US" dirty="0" smtClean="0"/>
              <a:t>non-coding RNAs can </a:t>
            </a:r>
            <a:r>
              <a:rPr lang="en-US" dirty="0" smtClean="0"/>
              <a:t>now be </a:t>
            </a:r>
            <a:r>
              <a:rPr lang="en-US" dirty="0" smtClean="0"/>
              <a:t>sensitively identified via</a:t>
            </a:r>
          </a:p>
          <a:p>
            <a:pPr marL="0" indent="0">
              <a:buNone/>
            </a:pPr>
            <a:r>
              <a:rPr lang="en-US" dirty="0" smtClean="0"/>
              <a:t>RNA sequencing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9731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1129</Words>
  <Application>Microsoft Office PowerPoint</Application>
  <PresentationFormat>Widescreen</PresentationFormat>
  <Paragraphs>121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Gopen &amp; Swan</vt:lpstr>
      <vt:lpstr>The main points (guidelines, not rules)…</vt:lpstr>
      <vt:lpstr>More on sentence/clause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On paragraphs and linkages between sentences</vt:lpstr>
      <vt:lpstr>Some heuristics for issue/point paragraphs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 last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Gopen &amp; Swan</dc:title>
  <dc:creator>Brian Junker</dc:creator>
  <cp:lastModifiedBy>Brian Junker</cp:lastModifiedBy>
  <cp:revision>19</cp:revision>
  <dcterms:created xsi:type="dcterms:W3CDTF">2016-01-19T18:49:04Z</dcterms:created>
  <dcterms:modified xsi:type="dcterms:W3CDTF">2016-01-19T21:22:07Z</dcterms:modified>
</cp:coreProperties>
</file>