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60" r:id="rId5"/>
    <p:sldId id="259" r:id="rId6"/>
    <p:sldId id="261" r:id="rId7"/>
    <p:sldId id="262" r:id="rId8"/>
    <p:sldId id="280" r:id="rId9"/>
    <p:sldId id="263" r:id="rId10"/>
    <p:sldId id="264" r:id="rId11"/>
    <p:sldId id="266" r:id="rId12"/>
    <p:sldId id="267" r:id="rId13"/>
    <p:sldId id="268" r:id="rId14"/>
    <p:sldId id="269" r:id="rId15"/>
    <p:sldId id="272" r:id="rId16"/>
    <p:sldId id="271" r:id="rId17"/>
    <p:sldId id="270" r:id="rId18"/>
    <p:sldId id="273" r:id="rId19"/>
    <p:sldId id="274" r:id="rId20"/>
    <p:sldId id="275" r:id="rId21"/>
    <p:sldId id="276" r:id="rId22"/>
    <p:sldId id="277" r:id="rId23"/>
    <p:sldId id="278" r:id="rId24"/>
    <p:sldId id="279"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048" autoAdjust="0"/>
  </p:normalViewPr>
  <p:slideViewPr>
    <p:cSldViewPr>
      <p:cViewPr varScale="1">
        <p:scale>
          <a:sx n="51" d="100"/>
          <a:sy n="51" d="100"/>
        </p:scale>
        <p:origin x="-191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00B037-3AC8-4B20-ACB0-C376D0CB087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56010966-343A-44F1-B2A6-9877F4A37989}">
      <dgm:prSet phldrT="[Text]"/>
      <dgm:spPr/>
      <dgm:t>
        <a:bodyPr/>
        <a:lstStyle/>
        <a:p>
          <a:r>
            <a:rPr lang="en-US" dirty="0" smtClean="0"/>
            <a:t>Why does the </a:t>
          </a:r>
          <a:r>
            <a:rPr lang="en-US" b="1" dirty="0" smtClean="0"/>
            <a:t>writer</a:t>
          </a:r>
          <a:r>
            <a:rPr lang="en-US" dirty="0" smtClean="0"/>
            <a:t> have to do all the work?</a:t>
          </a:r>
          <a:endParaRPr lang="en-US" dirty="0"/>
        </a:p>
      </dgm:t>
    </dgm:pt>
    <dgm:pt modelId="{1B767D65-54A7-4383-BE0C-3F83306C5A67}" type="parTrans" cxnId="{537AAA96-9370-4952-B87D-E7EA25F4B0F1}">
      <dgm:prSet/>
      <dgm:spPr/>
      <dgm:t>
        <a:bodyPr/>
        <a:lstStyle/>
        <a:p>
          <a:endParaRPr lang="en-US"/>
        </a:p>
      </dgm:t>
    </dgm:pt>
    <dgm:pt modelId="{D5BB0A40-867D-41D8-9DE6-9945D333CC2D}" type="sibTrans" cxnId="{537AAA96-9370-4952-B87D-E7EA25F4B0F1}">
      <dgm:prSet/>
      <dgm:spPr/>
      <dgm:t>
        <a:bodyPr/>
        <a:lstStyle/>
        <a:p>
          <a:endParaRPr lang="en-US"/>
        </a:p>
      </dgm:t>
    </dgm:pt>
    <dgm:pt modelId="{10032C85-3C07-404D-9F28-97CC6B4CD512}">
      <dgm:prSet phldrT="[Text]"/>
      <dgm:spPr/>
      <dgm:t>
        <a:bodyPr/>
        <a:lstStyle/>
        <a:p>
          <a:r>
            <a:rPr lang="en-US" dirty="0" smtClean="0"/>
            <a:t>How does the </a:t>
          </a:r>
          <a:r>
            <a:rPr lang="en-US" b="1" dirty="0" smtClean="0"/>
            <a:t>stress</a:t>
          </a:r>
          <a:r>
            <a:rPr lang="en-US" dirty="0" smtClean="0"/>
            <a:t> </a:t>
          </a:r>
          <a:r>
            <a:rPr lang="en-US" b="1" dirty="0" smtClean="0"/>
            <a:t>position</a:t>
          </a:r>
          <a:r>
            <a:rPr lang="en-US" dirty="0" smtClean="0"/>
            <a:t> work?</a:t>
          </a:r>
          <a:endParaRPr lang="en-US" dirty="0"/>
        </a:p>
      </dgm:t>
    </dgm:pt>
    <dgm:pt modelId="{A12F3E73-0AD7-4750-9778-8B1A75116DBE}" type="parTrans" cxnId="{803A9A78-8B66-4B72-9637-9652D61E3762}">
      <dgm:prSet/>
      <dgm:spPr/>
      <dgm:t>
        <a:bodyPr/>
        <a:lstStyle/>
        <a:p>
          <a:endParaRPr lang="en-US"/>
        </a:p>
      </dgm:t>
    </dgm:pt>
    <dgm:pt modelId="{F57BB9EC-30D4-4F3C-80C0-B2D8FA0A4141}" type="sibTrans" cxnId="{803A9A78-8B66-4B72-9637-9652D61E3762}">
      <dgm:prSet/>
      <dgm:spPr/>
      <dgm:t>
        <a:bodyPr/>
        <a:lstStyle/>
        <a:p>
          <a:endParaRPr lang="en-US"/>
        </a:p>
      </dgm:t>
    </dgm:pt>
    <dgm:pt modelId="{342EC072-B485-429F-AAFE-A43CEC64096F}">
      <dgm:prSet phldrT="[Text]"/>
      <dgm:spPr/>
      <dgm:t>
        <a:bodyPr/>
        <a:lstStyle/>
        <a:p>
          <a:r>
            <a:rPr lang="en-US" dirty="0" smtClean="0"/>
            <a:t>Won’t this make my writing </a:t>
          </a:r>
          <a:r>
            <a:rPr lang="en-US" b="1" dirty="0" smtClean="0"/>
            <a:t>repetitive?</a:t>
          </a:r>
          <a:endParaRPr lang="en-US" b="1" dirty="0"/>
        </a:p>
      </dgm:t>
    </dgm:pt>
    <dgm:pt modelId="{BE6D09FF-11DF-4697-AB35-913697FA97F3}" type="parTrans" cxnId="{976E33A7-34D2-4092-82B1-46F6A54EB283}">
      <dgm:prSet/>
      <dgm:spPr/>
      <dgm:t>
        <a:bodyPr/>
        <a:lstStyle/>
        <a:p>
          <a:endParaRPr lang="en-US"/>
        </a:p>
      </dgm:t>
    </dgm:pt>
    <dgm:pt modelId="{F3B16790-6FC4-4FD8-BF74-AA5791A22432}" type="sibTrans" cxnId="{976E33A7-34D2-4092-82B1-46F6A54EB283}">
      <dgm:prSet/>
      <dgm:spPr/>
      <dgm:t>
        <a:bodyPr/>
        <a:lstStyle/>
        <a:p>
          <a:endParaRPr lang="en-US"/>
        </a:p>
      </dgm:t>
    </dgm:pt>
    <dgm:pt modelId="{E59E24C7-F4E3-4CDD-9FDC-8123CE2F1FE5}">
      <dgm:prSet/>
      <dgm:spPr/>
      <dgm:t>
        <a:bodyPr/>
        <a:lstStyle/>
        <a:p>
          <a:r>
            <a:rPr lang="en-US" dirty="0" smtClean="0"/>
            <a:t>How should different sections of an </a:t>
          </a:r>
          <a:r>
            <a:rPr lang="en-US" b="1" dirty="0" err="1" smtClean="0"/>
            <a:t>IMRaD</a:t>
          </a:r>
          <a:r>
            <a:rPr lang="en-US" dirty="0" smtClean="0"/>
            <a:t> report be structured?</a:t>
          </a:r>
          <a:endParaRPr lang="en-US" dirty="0"/>
        </a:p>
      </dgm:t>
    </dgm:pt>
    <dgm:pt modelId="{80BFA8AD-763C-45D9-AEB9-ADCA8ECD5150}" type="parTrans" cxnId="{7D763C6D-729D-4251-B4EC-C5E33521AE1A}">
      <dgm:prSet/>
      <dgm:spPr/>
      <dgm:t>
        <a:bodyPr/>
        <a:lstStyle/>
        <a:p>
          <a:endParaRPr lang="en-US"/>
        </a:p>
      </dgm:t>
    </dgm:pt>
    <dgm:pt modelId="{EDFD0F28-7DBA-4ECD-AB60-74EFF469283B}" type="sibTrans" cxnId="{7D763C6D-729D-4251-B4EC-C5E33521AE1A}">
      <dgm:prSet/>
      <dgm:spPr/>
      <dgm:t>
        <a:bodyPr/>
        <a:lstStyle/>
        <a:p>
          <a:endParaRPr lang="en-US"/>
        </a:p>
      </dgm:t>
    </dgm:pt>
    <dgm:pt modelId="{28412C0C-7514-480E-B935-92F96F909536}">
      <dgm:prSet/>
      <dgm:spPr/>
      <dgm:t>
        <a:bodyPr/>
        <a:lstStyle/>
        <a:p>
          <a:r>
            <a:rPr lang="en-US" dirty="0" smtClean="0"/>
            <a:t>How does this apply to </a:t>
          </a:r>
          <a:r>
            <a:rPr lang="en-US" b="1" dirty="0" smtClean="0"/>
            <a:t>paragraphs?</a:t>
          </a:r>
          <a:endParaRPr lang="en-US" dirty="0"/>
        </a:p>
      </dgm:t>
    </dgm:pt>
    <dgm:pt modelId="{9E20F8C5-1291-44CA-8B3D-36D8229BB029}" type="parTrans" cxnId="{0EB07A7D-F68E-43D9-A3E6-9DC6C32D7DC9}">
      <dgm:prSet/>
      <dgm:spPr/>
      <dgm:t>
        <a:bodyPr/>
        <a:lstStyle/>
        <a:p>
          <a:endParaRPr lang="en-US"/>
        </a:p>
      </dgm:t>
    </dgm:pt>
    <dgm:pt modelId="{7241A942-E29A-4142-A5B4-74EECB5B2FA2}" type="sibTrans" cxnId="{0EB07A7D-F68E-43D9-A3E6-9DC6C32D7DC9}">
      <dgm:prSet/>
      <dgm:spPr/>
      <dgm:t>
        <a:bodyPr/>
        <a:lstStyle/>
        <a:p>
          <a:endParaRPr lang="en-US"/>
        </a:p>
      </dgm:t>
    </dgm:pt>
    <dgm:pt modelId="{DACE5C02-B199-467A-9243-B4873CB264F1}" type="pres">
      <dgm:prSet presAssocID="{6C00B037-3AC8-4B20-ACB0-C376D0CB0879}" presName="outerComposite" presStyleCnt="0">
        <dgm:presLayoutVars>
          <dgm:chMax val="5"/>
          <dgm:dir/>
          <dgm:resizeHandles val="exact"/>
        </dgm:presLayoutVars>
      </dgm:prSet>
      <dgm:spPr/>
      <dgm:t>
        <a:bodyPr/>
        <a:lstStyle/>
        <a:p>
          <a:endParaRPr lang="en-US"/>
        </a:p>
      </dgm:t>
    </dgm:pt>
    <dgm:pt modelId="{320D428C-01DF-465E-8A96-17E229AE654C}" type="pres">
      <dgm:prSet presAssocID="{6C00B037-3AC8-4B20-ACB0-C376D0CB0879}" presName="dummyMaxCanvas" presStyleCnt="0">
        <dgm:presLayoutVars/>
      </dgm:prSet>
      <dgm:spPr/>
    </dgm:pt>
    <dgm:pt modelId="{5B9D0DC6-17AC-4081-BC61-57B49BAACF3E}" type="pres">
      <dgm:prSet presAssocID="{6C00B037-3AC8-4B20-ACB0-C376D0CB0879}" presName="FiveNodes_1" presStyleLbl="node1" presStyleIdx="0" presStyleCnt="5">
        <dgm:presLayoutVars>
          <dgm:bulletEnabled val="1"/>
        </dgm:presLayoutVars>
      </dgm:prSet>
      <dgm:spPr/>
      <dgm:t>
        <a:bodyPr/>
        <a:lstStyle/>
        <a:p>
          <a:endParaRPr lang="en-US"/>
        </a:p>
      </dgm:t>
    </dgm:pt>
    <dgm:pt modelId="{BC13B487-C7C4-4EA3-A6DE-EDCEC75E1A62}" type="pres">
      <dgm:prSet presAssocID="{6C00B037-3AC8-4B20-ACB0-C376D0CB0879}" presName="FiveNodes_2" presStyleLbl="node1" presStyleIdx="1" presStyleCnt="5">
        <dgm:presLayoutVars>
          <dgm:bulletEnabled val="1"/>
        </dgm:presLayoutVars>
      </dgm:prSet>
      <dgm:spPr/>
      <dgm:t>
        <a:bodyPr/>
        <a:lstStyle/>
        <a:p>
          <a:endParaRPr lang="en-US"/>
        </a:p>
      </dgm:t>
    </dgm:pt>
    <dgm:pt modelId="{7F5A4959-6664-4620-BEB3-6F898583BD9D}" type="pres">
      <dgm:prSet presAssocID="{6C00B037-3AC8-4B20-ACB0-C376D0CB0879}" presName="FiveNodes_3" presStyleLbl="node1" presStyleIdx="2" presStyleCnt="5">
        <dgm:presLayoutVars>
          <dgm:bulletEnabled val="1"/>
        </dgm:presLayoutVars>
      </dgm:prSet>
      <dgm:spPr/>
      <dgm:t>
        <a:bodyPr/>
        <a:lstStyle/>
        <a:p>
          <a:endParaRPr lang="en-US"/>
        </a:p>
      </dgm:t>
    </dgm:pt>
    <dgm:pt modelId="{A16B8425-7A5D-432C-B422-62961418B645}" type="pres">
      <dgm:prSet presAssocID="{6C00B037-3AC8-4B20-ACB0-C376D0CB0879}" presName="FiveNodes_4" presStyleLbl="node1" presStyleIdx="3" presStyleCnt="5">
        <dgm:presLayoutVars>
          <dgm:bulletEnabled val="1"/>
        </dgm:presLayoutVars>
      </dgm:prSet>
      <dgm:spPr/>
      <dgm:t>
        <a:bodyPr/>
        <a:lstStyle/>
        <a:p>
          <a:endParaRPr lang="en-US"/>
        </a:p>
      </dgm:t>
    </dgm:pt>
    <dgm:pt modelId="{8080FD18-CFEB-4E47-9D13-9D9A310FE94B}" type="pres">
      <dgm:prSet presAssocID="{6C00B037-3AC8-4B20-ACB0-C376D0CB0879}" presName="FiveNodes_5" presStyleLbl="node1" presStyleIdx="4" presStyleCnt="5">
        <dgm:presLayoutVars>
          <dgm:bulletEnabled val="1"/>
        </dgm:presLayoutVars>
      </dgm:prSet>
      <dgm:spPr/>
      <dgm:t>
        <a:bodyPr/>
        <a:lstStyle/>
        <a:p>
          <a:endParaRPr lang="en-US"/>
        </a:p>
      </dgm:t>
    </dgm:pt>
    <dgm:pt modelId="{5D496237-DB38-4CB7-8347-C942854720E7}" type="pres">
      <dgm:prSet presAssocID="{6C00B037-3AC8-4B20-ACB0-C376D0CB0879}" presName="FiveConn_1-2" presStyleLbl="fgAccFollowNode1" presStyleIdx="0" presStyleCnt="4">
        <dgm:presLayoutVars>
          <dgm:bulletEnabled val="1"/>
        </dgm:presLayoutVars>
      </dgm:prSet>
      <dgm:spPr/>
      <dgm:t>
        <a:bodyPr/>
        <a:lstStyle/>
        <a:p>
          <a:endParaRPr lang="en-US"/>
        </a:p>
      </dgm:t>
    </dgm:pt>
    <dgm:pt modelId="{650EF3CE-9691-4F57-816C-C8B03D96E5D3}" type="pres">
      <dgm:prSet presAssocID="{6C00B037-3AC8-4B20-ACB0-C376D0CB0879}" presName="FiveConn_2-3" presStyleLbl="fgAccFollowNode1" presStyleIdx="1" presStyleCnt="4">
        <dgm:presLayoutVars>
          <dgm:bulletEnabled val="1"/>
        </dgm:presLayoutVars>
      </dgm:prSet>
      <dgm:spPr/>
      <dgm:t>
        <a:bodyPr/>
        <a:lstStyle/>
        <a:p>
          <a:endParaRPr lang="en-US"/>
        </a:p>
      </dgm:t>
    </dgm:pt>
    <dgm:pt modelId="{250A7705-D197-4C97-B317-D403047E9A54}" type="pres">
      <dgm:prSet presAssocID="{6C00B037-3AC8-4B20-ACB0-C376D0CB0879}" presName="FiveConn_3-4" presStyleLbl="fgAccFollowNode1" presStyleIdx="2" presStyleCnt="4">
        <dgm:presLayoutVars>
          <dgm:bulletEnabled val="1"/>
        </dgm:presLayoutVars>
      </dgm:prSet>
      <dgm:spPr/>
      <dgm:t>
        <a:bodyPr/>
        <a:lstStyle/>
        <a:p>
          <a:endParaRPr lang="en-US"/>
        </a:p>
      </dgm:t>
    </dgm:pt>
    <dgm:pt modelId="{36D073E3-776E-4983-96BD-111ADD39908A}" type="pres">
      <dgm:prSet presAssocID="{6C00B037-3AC8-4B20-ACB0-C376D0CB0879}" presName="FiveConn_4-5" presStyleLbl="fgAccFollowNode1" presStyleIdx="3" presStyleCnt="4">
        <dgm:presLayoutVars>
          <dgm:bulletEnabled val="1"/>
        </dgm:presLayoutVars>
      </dgm:prSet>
      <dgm:spPr/>
      <dgm:t>
        <a:bodyPr/>
        <a:lstStyle/>
        <a:p>
          <a:endParaRPr lang="en-US"/>
        </a:p>
      </dgm:t>
    </dgm:pt>
    <dgm:pt modelId="{9A180398-94DD-4F7F-BB0D-7CBE20A0DD70}" type="pres">
      <dgm:prSet presAssocID="{6C00B037-3AC8-4B20-ACB0-C376D0CB0879}" presName="FiveNodes_1_text" presStyleLbl="node1" presStyleIdx="4" presStyleCnt="5">
        <dgm:presLayoutVars>
          <dgm:bulletEnabled val="1"/>
        </dgm:presLayoutVars>
      </dgm:prSet>
      <dgm:spPr/>
      <dgm:t>
        <a:bodyPr/>
        <a:lstStyle/>
        <a:p>
          <a:endParaRPr lang="en-US"/>
        </a:p>
      </dgm:t>
    </dgm:pt>
    <dgm:pt modelId="{0A66B2AF-6031-4905-AD0C-F9343CE1E03C}" type="pres">
      <dgm:prSet presAssocID="{6C00B037-3AC8-4B20-ACB0-C376D0CB0879}" presName="FiveNodes_2_text" presStyleLbl="node1" presStyleIdx="4" presStyleCnt="5">
        <dgm:presLayoutVars>
          <dgm:bulletEnabled val="1"/>
        </dgm:presLayoutVars>
      </dgm:prSet>
      <dgm:spPr/>
      <dgm:t>
        <a:bodyPr/>
        <a:lstStyle/>
        <a:p>
          <a:endParaRPr lang="en-US"/>
        </a:p>
      </dgm:t>
    </dgm:pt>
    <dgm:pt modelId="{DBEB2F25-693D-4CFB-83C1-0EC8D3FECF7C}" type="pres">
      <dgm:prSet presAssocID="{6C00B037-3AC8-4B20-ACB0-C376D0CB0879}" presName="FiveNodes_3_text" presStyleLbl="node1" presStyleIdx="4" presStyleCnt="5">
        <dgm:presLayoutVars>
          <dgm:bulletEnabled val="1"/>
        </dgm:presLayoutVars>
      </dgm:prSet>
      <dgm:spPr/>
      <dgm:t>
        <a:bodyPr/>
        <a:lstStyle/>
        <a:p>
          <a:endParaRPr lang="en-US"/>
        </a:p>
      </dgm:t>
    </dgm:pt>
    <dgm:pt modelId="{327EDC9E-177C-45CC-8010-64BD8606C521}" type="pres">
      <dgm:prSet presAssocID="{6C00B037-3AC8-4B20-ACB0-C376D0CB0879}" presName="FiveNodes_4_text" presStyleLbl="node1" presStyleIdx="4" presStyleCnt="5">
        <dgm:presLayoutVars>
          <dgm:bulletEnabled val="1"/>
        </dgm:presLayoutVars>
      </dgm:prSet>
      <dgm:spPr/>
      <dgm:t>
        <a:bodyPr/>
        <a:lstStyle/>
        <a:p>
          <a:endParaRPr lang="en-US"/>
        </a:p>
      </dgm:t>
    </dgm:pt>
    <dgm:pt modelId="{89A3FDA5-8318-4F6A-8496-0F8B14300E91}" type="pres">
      <dgm:prSet presAssocID="{6C00B037-3AC8-4B20-ACB0-C376D0CB0879}" presName="FiveNodes_5_text" presStyleLbl="node1" presStyleIdx="4" presStyleCnt="5">
        <dgm:presLayoutVars>
          <dgm:bulletEnabled val="1"/>
        </dgm:presLayoutVars>
      </dgm:prSet>
      <dgm:spPr/>
      <dgm:t>
        <a:bodyPr/>
        <a:lstStyle/>
        <a:p>
          <a:endParaRPr lang="en-US"/>
        </a:p>
      </dgm:t>
    </dgm:pt>
  </dgm:ptLst>
  <dgm:cxnLst>
    <dgm:cxn modelId="{53B895FC-78F9-461C-B393-EFBBD06D856F}" type="presOf" srcId="{28412C0C-7514-480E-B935-92F96F909536}" destId="{327EDC9E-177C-45CC-8010-64BD8606C521}" srcOrd="1" destOrd="0" presId="urn:microsoft.com/office/officeart/2005/8/layout/vProcess5"/>
    <dgm:cxn modelId="{BB0F9587-FAB5-49D5-AEFE-A0F1C9EDE073}" type="presOf" srcId="{10032C85-3C07-404D-9F28-97CC6B4CD512}" destId="{BC13B487-C7C4-4EA3-A6DE-EDCEC75E1A62}" srcOrd="0" destOrd="0" presId="urn:microsoft.com/office/officeart/2005/8/layout/vProcess5"/>
    <dgm:cxn modelId="{0EB07A7D-F68E-43D9-A3E6-9DC6C32D7DC9}" srcId="{6C00B037-3AC8-4B20-ACB0-C376D0CB0879}" destId="{28412C0C-7514-480E-B935-92F96F909536}" srcOrd="3" destOrd="0" parTransId="{9E20F8C5-1291-44CA-8B3D-36D8229BB029}" sibTransId="{7241A942-E29A-4142-A5B4-74EECB5B2FA2}"/>
    <dgm:cxn modelId="{803A9A78-8B66-4B72-9637-9652D61E3762}" srcId="{6C00B037-3AC8-4B20-ACB0-C376D0CB0879}" destId="{10032C85-3C07-404D-9F28-97CC6B4CD512}" srcOrd="1" destOrd="0" parTransId="{A12F3E73-0AD7-4750-9778-8B1A75116DBE}" sibTransId="{F57BB9EC-30D4-4F3C-80C0-B2D8FA0A4141}"/>
    <dgm:cxn modelId="{35660EF7-306D-448E-BF1B-5FD3C4AA3D63}" type="presOf" srcId="{342EC072-B485-429F-AAFE-A43CEC64096F}" destId="{7F5A4959-6664-4620-BEB3-6F898583BD9D}" srcOrd="0" destOrd="0" presId="urn:microsoft.com/office/officeart/2005/8/layout/vProcess5"/>
    <dgm:cxn modelId="{3D7DC62D-4DD7-461C-8772-314A4A37FA3C}" type="presOf" srcId="{10032C85-3C07-404D-9F28-97CC6B4CD512}" destId="{0A66B2AF-6031-4905-AD0C-F9343CE1E03C}" srcOrd="1" destOrd="0" presId="urn:microsoft.com/office/officeart/2005/8/layout/vProcess5"/>
    <dgm:cxn modelId="{CF2F9D13-39DB-4245-B34B-C836F90A0D4E}" type="presOf" srcId="{56010966-343A-44F1-B2A6-9877F4A37989}" destId="{9A180398-94DD-4F7F-BB0D-7CBE20A0DD70}" srcOrd="1" destOrd="0" presId="urn:microsoft.com/office/officeart/2005/8/layout/vProcess5"/>
    <dgm:cxn modelId="{8D3031FB-F5F7-4131-8A83-0EC448953E49}" type="presOf" srcId="{342EC072-B485-429F-AAFE-A43CEC64096F}" destId="{DBEB2F25-693D-4CFB-83C1-0EC8D3FECF7C}" srcOrd="1" destOrd="0" presId="urn:microsoft.com/office/officeart/2005/8/layout/vProcess5"/>
    <dgm:cxn modelId="{D788AC0B-F8D6-4CAE-8666-555E5EB86E13}" type="presOf" srcId="{F3B16790-6FC4-4FD8-BF74-AA5791A22432}" destId="{250A7705-D197-4C97-B317-D403047E9A54}" srcOrd="0" destOrd="0" presId="urn:microsoft.com/office/officeart/2005/8/layout/vProcess5"/>
    <dgm:cxn modelId="{E79F7C6A-7475-4F1D-981B-14456A04DC73}" type="presOf" srcId="{E59E24C7-F4E3-4CDD-9FDC-8123CE2F1FE5}" destId="{89A3FDA5-8318-4F6A-8496-0F8B14300E91}" srcOrd="1" destOrd="0" presId="urn:microsoft.com/office/officeart/2005/8/layout/vProcess5"/>
    <dgm:cxn modelId="{976E33A7-34D2-4092-82B1-46F6A54EB283}" srcId="{6C00B037-3AC8-4B20-ACB0-C376D0CB0879}" destId="{342EC072-B485-429F-AAFE-A43CEC64096F}" srcOrd="2" destOrd="0" parTransId="{BE6D09FF-11DF-4697-AB35-913697FA97F3}" sibTransId="{F3B16790-6FC4-4FD8-BF74-AA5791A22432}"/>
    <dgm:cxn modelId="{C363CACF-AF9E-4E56-9C47-DEAF2995C750}" type="presOf" srcId="{E59E24C7-F4E3-4CDD-9FDC-8123CE2F1FE5}" destId="{8080FD18-CFEB-4E47-9D13-9D9A310FE94B}" srcOrd="0" destOrd="0" presId="urn:microsoft.com/office/officeart/2005/8/layout/vProcess5"/>
    <dgm:cxn modelId="{D5DF051C-CAD2-4D41-BFC9-18DF29325B9F}" type="presOf" srcId="{28412C0C-7514-480E-B935-92F96F909536}" destId="{A16B8425-7A5D-432C-B422-62961418B645}" srcOrd="0" destOrd="0" presId="urn:microsoft.com/office/officeart/2005/8/layout/vProcess5"/>
    <dgm:cxn modelId="{826E532D-AFBD-42BD-B6A0-C326164558BA}" type="presOf" srcId="{56010966-343A-44F1-B2A6-9877F4A37989}" destId="{5B9D0DC6-17AC-4081-BC61-57B49BAACF3E}" srcOrd="0" destOrd="0" presId="urn:microsoft.com/office/officeart/2005/8/layout/vProcess5"/>
    <dgm:cxn modelId="{537AAA96-9370-4952-B87D-E7EA25F4B0F1}" srcId="{6C00B037-3AC8-4B20-ACB0-C376D0CB0879}" destId="{56010966-343A-44F1-B2A6-9877F4A37989}" srcOrd="0" destOrd="0" parTransId="{1B767D65-54A7-4383-BE0C-3F83306C5A67}" sibTransId="{D5BB0A40-867D-41D8-9DE6-9945D333CC2D}"/>
    <dgm:cxn modelId="{5AA64B27-9279-4A95-9CA0-901355CAB1BD}" type="presOf" srcId="{7241A942-E29A-4142-A5B4-74EECB5B2FA2}" destId="{36D073E3-776E-4983-96BD-111ADD39908A}" srcOrd="0" destOrd="0" presId="urn:microsoft.com/office/officeart/2005/8/layout/vProcess5"/>
    <dgm:cxn modelId="{F52E064C-3017-47D9-8125-2977122727B6}" type="presOf" srcId="{6C00B037-3AC8-4B20-ACB0-C376D0CB0879}" destId="{DACE5C02-B199-467A-9243-B4873CB264F1}" srcOrd="0" destOrd="0" presId="urn:microsoft.com/office/officeart/2005/8/layout/vProcess5"/>
    <dgm:cxn modelId="{7D763C6D-729D-4251-B4EC-C5E33521AE1A}" srcId="{6C00B037-3AC8-4B20-ACB0-C376D0CB0879}" destId="{E59E24C7-F4E3-4CDD-9FDC-8123CE2F1FE5}" srcOrd="4" destOrd="0" parTransId="{80BFA8AD-763C-45D9-AEB9-ADCA8ECD5150}" sibTransId="{EDFD0F28-7DBA-4ECD-AB60-74EFF469283B}"/>
    <dgm:cxn modelId="{78441B71-3B00-4BC6-99D9-3DA6DFD0A0F0}" type="presOf" srcId="{D5BB0A40-867D-41D8-9DE6-9945D333CC2D}" destId="{5D496237-DB38-4CB7-8347-C942854720E7}" srcOrd="0" destOrd="0" presId="urn:microsoft.com/office/officeart/2005/8/layout/vProcess5"/>
    <dgm:cxn modelId="{1B181048-F503-449C-BD66-5BAED1CD9328}" type="presOf" srcId="{F57BB9EC-30D4-4F3C-80C0-B2D8FA0A4141}" destId="{650EF3CE-9691-4F57-816C-C8B03D96E5D3}" srcOrd="0" destOrd="0" presId="urn:microsoft.com/office/officeart/2005/8/layout/vProcess5"/>
    <dgm:cxn modelId="{A3B5F11B-7FF1-48B3-B01E-DFA293535E1F}" type="presParOf" srcId="{DACE5C02-B199-467A-9243-B4873CB264F1}" destId="{320D428C-01DF-465E-8A96-17E229AE654C}" srcOrd="0" destOrd="0" presId="urn:microsoft.com/office/officeart/2005/8/layout/vProcess5"/>
    <dgm:cxn modelId="{D27E64F0-D05A-4E95-A3E2-CEF493967CAF}" type="presParOf" srcId="{DACE5C02-B199-467A-9243-B4873CB264F1}" destId="{5B9D0DC6-17AC-4081-BC61-57B49BAACF3E}" srcOrd="1" destOrd="0" presId="urn:microsoft.com/office/officeart/2005/8/layout/vProcess5"/>
    <dgm:cxn modelId="{FF9232D8-B08C-43C1-96B4-44779847BA38}" type="presParOf" srcId="{DACE5C02-B199-467A-9243-B4873CB264F1}" destId="{BC13B487-C7C4-4EA3-A6DE-EDCEC75E1A62}" srcOrd="2" destOrd="0" presId="urn:microsoft.com/office/officeart/2005/8/layout/vProcess5"/>
    <dgm:cxn modelId="{618E3A27-465D-404F-B1E2-10A7355C12DE}" type="presParOf" srcId="{DACE5C02-B199-467A-9243-B4873CB264F1}" destId="{7F5A4959-6664-4620-BEB3-6F898583BD9D}" srcOrd="3" destOrd="0" presId="urn:microsoft.com/office/officeart/2005/8/layout/vProcess5"/>
    <dgm:cxn modelId="{FEE4E925-71B4-4598-B598-E244A99250E4}" type="presParOf" srcId="{DACE5C02-B199-467A-9243-B4873CB264F1}" destId="{A16B8425-7A5D-432C-B422-62961418B645}" srcOrd="4" destOrd="0" presId="urn:microsoft.com/office/officeart/2005/8/layout/vProcess5"/>
    <dgm:cxn modelId="{AD099150-2901-4DD2-B5A5-9168B1A9D987}" type="presParOf" srcId="{DACE5C02-B199-467A-9243-B4873CB264F1}" destId="{8080FD18-CFEB-4E47-9D13-9D9A310FE94B}" srcOrd="5" destOrd="0" presId="urn:microsoft.com/office/officeart/2005/8/layout/vProcess5"/>
    <dgm:cxn modelId="{71672717-D0F6-43A1-88EA-E5A89C43DA7E}" type="presParOf" srcId="{DACE5C02-B199-467A-9243-B4873CB264F1}" destId="{5D496237-DB38-4CB7-8347-C942854720E7}" srcOrd="6" destOrd="0" presId="urn:microsoft.com/office/officeart/2005/8/layout/vProcess5"/>
    <dgm:cxn modelId="{F6CBEFD4-5C02-47D0-BB73-B7251A48BD81}" type="presParOf" srcId="{DACE5C02-B199-467A-9243-B4873CB264F1}" destId="{650EF3CE-9691-4F57-816C-C8B03D96E5D3}" srcOrd="7" destOrd="0" presId="urn:microsoft.com/office/officeart/2005/8/layout/vProcess5"/>
    <dgm:cxn modelId="{B8EFBB77-24B9-4284-87A5-C4B6D0E6E125}" type="presParOf" srcId="{DACE5C02-B199-467A-9243-B4873CB264F1}" destId="{250A7705-D197-4C97-B317-D403047E9A54}" srcOrd="8" destOrd="0" presId="urn:microsoft.com/office/officeart/2005/8/layout/vProcess5"/>
    <dgm:cxn modelId="{45B3FEE2-CF07-4C02-9125-1E829E926D4C}" type="presParOf" srcId="{DACE5C02-B199-467A-9243-B4873CB264F1}" destId="{36D073E3-776E-4983-96BD-111ADD39908A}" srcOrd="9" destOrd="0" presId="urn:microsoft.com/office/officeart/2005/8/layout/vProcess5"/>
    <dgm:cxn modelId="{E32BB85C-8B45-4FB1-BEFB-8E9D16F99CEB}" type="presParOf" srcId="{DACE5C02-B199-467A-9243-B4873CB264F1}" destId="{9A180398-94DD-4F7F-BB0D-7CBE20A0DD70}" srcOrd="10" destOrd="0" presId="urn:microsoft.com/office/officeart/2005/8/layout/vProcess5"/>
    <dgm:cxn modelId="{97CDD983-B575-4A8D-9300-C60B1EF631AD}" type="presParOf" srcId="{DACE5C02-B199-467A-9243-B4873CB264F1}" destId="{0A66B2AF-6031-4905-AD0C-F9343CE1E03C}" srcOrd="11" destOrd="0" presId="urn:microsoft.com/office/officeart/2005/8/layout/vProcess5"/>
    <dgm:cxn modelId="{FD168F12-426D-47A4-BE96-B877D9DB8CB5}" type="presParOf" srcId="{DACE5C02-B199-467A-9243-B4873CB264F1}" destId="{DBEB2F25-693D-4CFB-83C1-0EC8D3FECF7C}" srcOrd="12" destOrd="0" presId="urn:microsoft.com/office/officeart/2005/8/layout/vProcess5"/>
    <dgm:cxn modelId="{52E54C71-3829-4F46-8BB5-86DACF47D7A7}" type="presParOf" srcId="{DACE5C02-B199-467A-9243-B4873CB264F1}" destId="{327EDC9E-177C-45CC-8010-64BD8606C521}" srcOrd="13" destOrd="0" presId="urn:microsoft.com/office/officeart/2005/8/layout/vProcess5"/>
    <dgm:cxn modelId="{67D0A603-2BDB-4655-82F3-CF51B4696375}" type="presParOf" srcId="{DACE5C02-B199-467A-9243-B4873CB264F1}" destId="{89A3FDA5-8318-4F6A-8496-0F8B14300E9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179B4A-AC9D-43D6-8643-5C22DD5F7C7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306AA89-72A9-4A6E-906E-8B67807F0EFB}">
      <dgm:prSet phldrT="[Text]"/>
      <dgm:spPr/>
      <dgm:t>
        <a:bodyPr/>
        <a:lstStyle/>
        <a:p>
          <a:r>
            <a:rPr lang="en-US" dirty="0" smtClean="0"/>
            <a:t>Words (content)</a:t>
          </a:r>
          <a:endParaRPr lang="en-US" dirty="0"/>
        </a:p>
      </dgm:t>
    </dgm:pt>
    <dgm:pt modelId="{F25CD50F-6327-4661-9BD4-BAA084209BE1}" type="parTrans" cxnId="{09583135-2B1F-4791-81EC-24C72D7D42E2}">
      <dgm:prSet/>
      <dgm:spPr/>
      <dgm:t>
        <a:bodyPr/>
        <a:lstStyle/>
        <a:p>
          <a:endParaRPr lang="en-US"/>
        </a:p>
      </dgm:t>
    </dgm:pt>
    <dgm:pt modelId="{D58C9549-2D24-4651-8359-CF874CE4AE6F}" type="sibTrans" cxnId="{09583135-2B1F-4791-81EC-24C72D7D42E2}">
      <dgm:prSet/>
      <dgm:spPr/>
      <dgm:t>
        <a:bodyPr/>
        <a:lstStyle/>
        <a:p>
          <a:endParaRPr lang="en-US"/>
        </a:p>
      </dgm:t>
    </dgm:pt>
    <dgm:pt modelId="{59F283A7-7B58-4CAE-8787-C9F611503861}">
      <dgm:prSet phldrT="[Text]"/>
      <dgm:spPr/>
      <dgm:t>
        <a:bodyPr/>
        <a:lstStyle/>
        <a:p>
          <a:endParaRPr lang="en-US" dirty="0"/>
        </a:p>
      </dgm:t>
    </dgm:pt>
    <dgm:pt modelId="{070B80BB-B60E-4029-A1F4-CCDBB9F73A71}" type="parTrans" cxnId="{71D7713F-C5A4-4A2C-8882-8F39A07857D5}">
      <dgm:prSet/>
      <dgm:spPr/>
      <dgm:t>
        <a:bodyPr/>
        <a:lstStyle/>
        <a:p>
          <a:endParaRPr lang="en-US"/>
        </a:p>
      </dgm:t>
    </dgm:pt>
    <dgm:pt modelId="{6AD4674F-D14B-4D50-8C7A-4428531550FC}" type="sibTrans" cxnId="{71D7713F-C5A4-4A2C-8882-8F39A07857D5}">
      <dgm:prSet/>
      <dgm:spPr/>
      <dgm:t>
        <a:bodyPr/>
        <a:lstStyle/>
        <a:p>
          <a:endParaRPr lang="en-US"/>
        </a:p>
      </dgm:t>
    </dgm:pt>
    <dgm:pt modelId="{A6D77AEA-63F3-4EFA-916D-E2F12A331C0C}">
      <dgm:prSet phldrT="[Text]"/>
      <dgm:spPr/>
      <dgm:t>
        <a:bodyPr/>
        <a:lstStyle/>
        <a:p>
          <a:r>
            <a:rPr lang="en-US" dirty="0" smtClean="0"/>
            <a:t>Structure (syntax)</a:t>
          </a:r>
          <a:endParaRPr lang="en-US" dirty="0"/>
        </a:p>
      </dgm:t>
    </dgm:pt>
    <dgm:pt modelId="{02DA611C-27F3-40F7-9298-777154EE4F92}" type="parTrans" cxnId="{C7673198-22B5-4488-9F3C-3A0636DAB2B7}">
      <dgm:prSet/>
      <dgm:spPr/>
      <dgm:t>
        <a:bodyPr/>
        <a:lstStyle/>
        <a:p>
          <a:endParaRPr lang="en-US"/>
        </a:p>
      </dgm:t>
    </dgm:pt>
    <dgm:pt modelId="{E9ADD2B0-A972-49BE-9863-2874C8DAF247}" type="sibTrans" cxnId="{C7673198-22B5-4488-9F3C-3A0636DAB2B7}">
      <dgm:prSet/>
      <dgm:spPr/>
      <dgm:t>
        <a:bodyPr/>
        <a:lstStyle/>
        <a:p>
          <a:endParaRPr lang="en-US"/>
        </a:p>
      </dgm:t>
    </dgm:pt>
    <dgm:pt modelId="{8993E911-9400-48E4-8C04-E3FBB0B012DA}">
      <dgm:prSet phldrT="[Text]"/>
      <dgm:spPr/>
      <dgm:t>
        <a:bodyPr/>
        <a:lstStyle/>
        <a:p>
          <a:endParaRPr lang="en-US" dirty="0"/>
        </a:p>
      </dgm:t>
    </dgm:pt>
    <dgm:pt modelId="{31CDB4B7-C700-43C4-A100-41479780B87E}" type="parTrans" cxnId="{71B90774-3028-49BE-BDDF-41833994C041}">
      <dgm:prSet/>
      <dgm:spPr/>
      <dgm:t>
        <a:bodyPr/>
        <a:lstStyle/>
        <a:p>
          <a:endParaRPr lang="en-US"/>
        </a:p>
      </dgm:t>
    </dgm:pt>
    <dgm:pt modelId="{FF785709-000A-40C0-B3C5-F7DD54738F5D}" type="sibTrans" cxnId="{71B90774-3028-49BE-BDDF-41833994C041}">
      <dgm:prSet/>
      <dgm:spPr/>
      <dgm:t>
        <a:bodyPr/>
        <a:lstStyle/>
        <a:p>
          <a:endParaRPr lang="en-US"/>
        </a:p>
      </dgm:t>
    </dgm:pt>
    <dgm:pt modelId="{B808CCE9-136C-4E6F-82C5-ED8C11623407}">
      <dgm:prSet phldrT="[Text]"/>
      <dgm:spPr/>
      <dgm:t>
        <a:bodyPr/>
        <a:lstStyle/>
        <a:p>
          <a:endParaRPr lang="en-US"/>
        </a:p>
      </dgm:t>
    </dgm:pt>
    <dgm:pt modelId="{441CFD94-1E6A-4129-A337-A6A7800D95C6}" type="parTrans" cxnId="{30649ED8-820C-4806-90C5-E6CE605A2557}">
      <dgm:prSet/>
      <dgm:spPr/>
      <dgm:t>
        <a:bodyPr/>
        <a:lstStyle/>
        <a:p>
          <a:endParaRPr lang="en-US"/>
        </a:p>
      </dgm:t>
    </dgm:pt>
    <dgm:pt modelId="{7555B42E-198D-4A64-B9D9-E92161E4C0C8}" type="sibTrans" cxnId="{30649ED8-820C-4806-90C5-E6CE605A2557}">
      <dgm:prSet/>
      <dgm:spPr/>
      <dgm:t>
        <a:bodyPr/>
        <a:lstStyle/>
        <a:p>
          <a:endParaRPr lang="en-US"/>
        </a:p>
      </dgm:t>
    </dgm:pt>
    <dgm:pt modelId="{A9B46AE0-7D5F-461F-B732-CA04F28CFE47}" type="pres">
      <dgm:prSet presAssocID="{5A179B4A-AC9D-43D6-8643-5C22DD5F7C76}" presName="linear" presStyleCnt="0">
        <dgm:presLayoutVars>
          <dgm:animLvl val="lvl"/>
          <dgm:resizeHandles val="exact"/>
        </dgm:presLayoutVars>
      </dgm:prSet>
      <dgm:spPr/>
      <dgm:t>
        <a:bodyPr/>
        <a:lstStyle/>
        <a:p>
          <a:endParaRPr lang="en-US"/>
        </a:p>
      </dgm:t>
    </dgm:pt>
    <dgm:pt modelId="{1C62C033-AEE8-4F15-8BBA-16D004A36969}" type="pres">
      <dgm:prSet presAssocID="{E306AA89-72A9-4A6E-906E-8B67807F0EFB}" presName="parentText" presStyleLbl="node1" presStyleIdx="0" presStyleCnt="2" custLinFactNeighborY="34765">
        <dgm:presLayoutVars>
          <dgm:chMax val="0"/>
          <dgm:bulletEnabled val="1"/>
        </dgm:presLayoutVars>
      </dgm:prSet>
      <dgm:spPr/>
      <dgm:t>
        <a:bodyPr/>
        <a:lstStyle/>
        <a:p>
          <a:endParaRPr lang="en-US"/>
        </a:p>
      </dgm:t>
    </dgm:pt>
    <dgm:pt modelId="{16BC1A31-B368-41C0-AADC-964F8567E4D9}" type="pres">
      <dgm:prSet presAssocID="{E306AA89-72A9-4A6E-906E-8B67807F0EFB}" presName="childText" presStyleLbl="revTx" presStyleIdx="0" presStyleCnt="2">
        <dgm:presLayoutVars>
          <dgm:bulletEnabled val="1"/>
        </dgm:presLayoutVars>
      </dgm:prSet>
      <dgm:spPr/>
      <dgm:t>
        <a:bodyPr/>
        <a:lstStyle/>
        <a:p>
          <a:endParaRPr lang="en-US"/>
        </a:p>
      </dgm:t>
    </dgm:pt>
    <dgm:pt modelId="{A1D96B6F-94EA-4D6C-A7CD-67201CF1C812}" type="pres">
      <dgm:prSet presAssocID="{A6D77AEA-63F3-4EFA-916D-E2F12A331C0C}" presName="parentText" presStyleLbl="node1" presStyleIdx="1" presStyleCnt="2">
        <dgm:presLayoutVars>
          <dgm:chMax val="0"/>
          <dgm:bulletEnabled val="1"/>
        </dgm:presLayoutVars>
      </dgm:prSet>
      <dgm:spPr/>
      <dgm:t>
        <a:bodyPr/>
        <a:lstStyle/>
        <a:p>
          <a:endParaRPr lang="en-US"/>
        </a:p>
      </dgm:t>
    </dgm:pt>
    <dgm:pt modelId="{D5CB64AF-91E0-43AF-8A85-FBF64A6E4419}" type="pres">
      <dgm:prSet presAssocID="{A6D77AEA-63F3-4EFA-916D-E2F12A331C0C}" presName="childText" presStyleLbl="revTx" presStyleIdx="1" presStyleCnt="2">
        <dgm:presLayoutVars>
          <dgm:bulletEnabled val="1"/>
        </dgm:presLayoutVars>
      </dgm:prSet>
      <dgm:spPr/>
      <dgm:t>
        <a:bodyPr/>
        <a:lstStyle/>
        <a:p>
          <a:endParaRPr lang="en-US"/>
        </a:p>
      </dgm:t>
    </dgm:pt>
  </dgm:ptLst>
  <dgm:cxnLst>
    <dgm:cxn modelId="{30649ED8-820C-4806-90C5-E6CE605A2557}" srcId="{A6D77AEA-63F3-4EFA-916D-E2F12A331C0C}" destId="{B808CCE9-136C-4E6F-82C5-ED8C11623407}" srcOrd="0" destOrd="0" parTransId="{441CFD94-1E6A-4129-A337-A6A7800D95C6}" sibTransId="{7555B42E-198D-4A64-B9D9-E92161E4C0C8}"/>
    <dgm:cxn modelId="{413A9D05-44DA-4D8A-AD6D-DA87104879CE}" type="presOf" srcId="{E306AA89-72A9-4A6E-906E-8B67807F0EFB}" destId="{1C62C033-AEE8-4F15-8BBA-16D004A36969}" srcOrd="0" destOrd="0" presId="urn:microsoft.com/office/officeart/2005/8/layout/vList2"/>
    <dgm:cxn modelId="{58BC65A1-67EF-4E5E-B3CF-236C85A3679C}" type="presOf" srcId="{5A179B4A-AC9D-43D6-8643-5C22DD5F7C76}" destId="{A9B46AE0-7D5F-461F-B732-CA04F28CFE47}" srcOrd="0" destOrd="0" presId="urn:microsoft.com/office/officeart/2005/8/layout/vList2"/>
    <dgm:cxn modelId="{71D7713F-C5A4-4A2C-8882-8F39A07857D5}" srcId="{E306AA89-72A9-4A6E-906E-8B67807F0EFB}" destId="{59F283A7-7B58-4CAE-8787-C9F611503861}" srcOrd="0" destOrd="0" parTransId="{070B80BB-B60E-4029-A1F4-CCDBB9F73A71}" sibTransId="{6AD4674F-D14B-4D50-8C7A-4428531550FC}"/>
    <dgm:cxn modelId="{5FC3E495-554C-402A-91B7-5A51D2D369E8}" type="presOf" srcId="{8993E911-9400-48E4-8C04-E3FBB0B012DA}" destId="{D5CB64AF-91E0-43AF-8A85-FBF64A6E4419}" srcOrd="0" destOrd="1" presId="urn:microsoft.com/office/officeart/2005/8/layout/vList2"/>
    <dgm:cxn modelId="{3EF52578-B83C-48FD-8285-D221FD4EDEA4}" type="presOf" srcId="{B808CCE9-136C-4E6F-82C5-ED8C11623407}" destId="{D5CB64AF-91E0-43AF-8A85-FBF64A6E4419}" srcOrd="0" destOrd="0" presId="urn:microsoft.com/office/officeart/2005/8/layout/vList2"/>
    <dgm:cxn modelId="{D39D5703-EA7B-4FBE-AD14-07F31AFD74BC}" type="presOf" srcId="{59F283A7-7B58-4CAE-8787-C9F611503861}" destId="{16BC1A31-B368-41C0-AADC-964F8567E4D9}" srcOrd="0" destOrd="0" presId="urn:microsoft.com/office/officeart/2005/8/layout/vList2"/>
    <dgm:cxn modelId="{09583135-2B1F-4791-81EC-24C72D7D42E2}" srcId="{5A179B4A-AC9D-43D6-8643-5C22DD5F7C76}" destId="{E306AA89-72A9-4A6E-906E-8B67807F0EFB}" srcOrd="0" destOrd="0" parTransId="{F25CD50F-6327-4661-9BD4-BAA084209BE1}" sibTransId="{D58C9549-2D24-4651-8359-CF874CE4AE6F}"/>
    <dgm:cxn modelId="{71B90774-3028-49BE-BDDF-41833994C041}" srcId="{A6D77AEA-63F3-4EFA-916D-E2F12A331C0C}" destId="{8993E911-9400-48E4-8C04-E3FBB0B012DA}" srcOrd="1" destOrd="0" parTransId="{31CDB4B7-C700-43C4-A100-41479780B87E}" sibTransId="{FF785709-000A-40C0-B3C5-F7DD54738F5D}"/>
    <dgm:cxn modelId="{DFE09CED-0A61-4240-A6CD-82EA8140462D}" type="presOf" srcId="{A6D77AEA-63F3-4EFA-916D-E2F12A331C0C}" destId="{A1D96B6F-94EA-4D6C-A7CD-67201CF1C812}" srcOrd="0" destOrd="0" presId="urn:microsoft.com/office/officeart/2005/8/layout/vList2"/>
    <dgm:cxn modelId="{C7673198-22B5-4488-9F3C-3A0636DAB2B7}" srcId="{5A179B4A-AC9D-43D6-8643-5C22DD5F7C76}" destId="{A6D77AEA-63F3-4EFA-916D-E2F12A331C0C}" srcOrd="1" destOrd="0" parTransId="{02DA611C-27F3-40F7-9298-777154EE4F92}" sibTransId="{E9ADD2B0-A972-49BE-9863-2874C8DAF247}"/>
    <dgm:cxn modelId="{F2C232FF-1C22-4509-846C-1AF8C4BADC8B}" type="presParOf" srcId="{A9B46AE0-7D5F-461F-B732-CA04F28CFE47}" destId="{1C62C033-AEE8-4F15-8BBA-16D004A36969}" srcOrd="0" destOrd="0" presId="urn:microsoft.com/office/officeart/2005/8/layout/vList2"/>
    <dgm:cxn modelId="{FB1DAA63-3174-4743-B4F7-69996A09D000}" type="presParOf" srcId="{A9B46AE0-7D5F-461F-B732-CA04F28CFE47}" destId="{16BC1A31-B368-41C0-AADC-964F8567E4D9}" srcOrd="1" destOrd="0" presId="urn:microsoft.com/office/officeart/2005/8/layout/vList2"/>
    <dgm:cxn modelId="{322A9A50-A8BF-464E-AA70-B957C533B53D}" type="presParOf" srcId="{A9B46AE0-7D5F-461F-B732-CA04F28CFE47}" destId="{A1D96B6F-94EA-4D6C-A7CD-67201CF1C812}" srcOrd="2" destOrd="0" presId="urn:microsoft.com/office/officeart/2005/8/layout/vList2"/>
    <dgm:cxn modelId="{F8D1D340-498C-40C1-BC56-8807938EE198}" type="presParOf" srcId="{A9B46AE0-7D5F-461F-B732-CA04F28CFE47}" destId="{D5CB64AF-91E0-43AF-8A85-FBF64A6E441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00B037-3AC8-4B20-ACB0-C376D0CB087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56010966-343A-44F1-B2A6-9877F4A37989}">
      <dgm:prSet phldrT="[Text]"/>
      <dgm:spPr/>
      <dgm:t>
        <a:bodyPr/>
        <a:lstStyle/>
        <a:p>
          <a:r>
            <a:rPr lang="en-US" dirty="0" smtClean="0"/>
            <a:t>Why does the </a:t>
          </a:r>
          <a:r>
            <a:rPr lang="en-US" b="1" dirty="0" smtClean="0"/>
            <a:t>writer</a:t>
          </a:r>
          <a:r>
            <a:rPr lang="en-US" dirty="0" smtClean="0"/>
            <a:t> have to do all the work?</a:t>
          </a:r>
          <a:endParaRPr lang="en-US" dirty="0"/>
        </a:p>
      </dgm:t>
    </dgm:pt>
    <dgm:pt modelId="{1B767D65-54A7-4383-BE0C-3F83306C5A67}" type="parTrans" cxnId="{537AAA96-9370-4952-B87D-E7EA25F4B0F1}">
      <dgm:prSet/>
      <dgm:spPr/>
      <dgm:t>
        <a:bodyPr/>
        <a:lstStyle/>
        <a:p>
          <a:endParaRPr lang="en-US"/>
        </a:p>
      </dgm:t>
    </dgm:pt>
    <dgm:pt modelId="{D5BB0A40-867D-41D8-9DE6-9945D333CC2D}" type="sibTrans" cxnId="{537AAA96-9370-4952-B87D-E7EA25F4B0F1}">
      <dgm:prSet/>
      <dgm:spPr/>
      <dgm:t>
        <a:bodyPr/>
        <a:lstStyle/>
        <a:p>
          <a:endParaRPr lang="en-US"/>
        </a:p>
      </dgm:t>
    </dgm:pt>
    <dgm:pt modelId="{10032C85-3C07-404D-9F28-97CC6B4CD512}">
      <dgm:prSet phldrT="[Text]"/>
      <dgm:spPr/>
      <dgm:t>
        <a:bodyPr/>
        <a:lstStyle/>
        <a:p>
          <a:r>
            <a:rPr lang="en-US" dirty="0" smtClean="0"/>
            <a:t>How does the </a:t>
          </a:r>
          <a:r>
            <a:rPr lang="en-US" b="1" dirty="0" smtClean="0"/>
            <a:t>stress</a:t>
          </a:r>
          <a:r>
            <a:rPr lang="en-US" dirty="0" smtClean="0"/>
            <a:t> </a:t>
          </a:r>
          <a:r>
            <a:rPr lang="en-US" b="1" dirty="0" smtClean="0"/>
            <a:t>position</a:t>
          </a:r>
          <a:r>
            <a:rPr lang="en-US" dirty="0" smtClean="0"/>
            <a:t> work?</a:t>
          </a:r>
          <a:endParaRPr lang="en-US" dirty="0"/>
        </a:p>
      </dgm:t>
    </dgm:pt>
    <dgm:pt modelId="{A12F3E73-0AD7-4750-9778-8B1A75116DBE}" type="parTrans" cxnId="{803A9A78-8B66-4B72-9637-9652D61E3762}">
      <dgm:prSet/>
      <dgm:spPr/>
      <dgm:t>
        <a:bodyPr/>
        <a:lstStyle/>
        <a:p>
          <a:endParaRPr lang="en-US"/>
        </a:p>
      </dgm:t>
    </dgm:pt>
    <dgm:pt modelId="{F57BB9EC-30D4-4F3C-80C0-B2D8FA0A4141}" type="sibTrans" cxnId="{803A9A78-8B66-4B72-9637-9652D61E3762}">
      <dgm:prSet/>
      <dgm:spPr/>
      <dgm:t>
        <a:bodyPr/>
        <a:lstStyle/>
        <a:p>
          <a:endParaRPr lang="en-US"/>
        </a:p>
      </dgm:t>
    </dgm:pt>
    <dgm:pt modelId="{342EC072-B485-429F-AAFE-A43CEC64096F}">
      <dgm:prSet phldrT="[Text]"/>
      <dgm:spPr/>
      <dgm:t>
        <a:bodyPr/>
        <a:lstStyle/>
        <a:p>
          <a:r>
            <a:rPr lang="en-US" dirty="0" smtClean="0"/>
            <a:t>Won’t this make my writing </a:t>
          </a:r>
          <a:r>
            <a:rPr lang="en-US" b="1" dirty="0" smtClean="0"/>
            <a:t>repetitive?</a:t>
          </a:r>
          <a:endParaRPr lang="en-US" b="1" dirty="0"/>
        </a:p>
      </dgm:t>
    </dgm:pt>
    <dgm:pt modelId="{BE6D09FF-11DF-4697-AB35-913697FA97F3}" type="parTrans" cxnId="{976E33A7-34D2-4092-82B1-46F6A54EB283}">
      <dgm:prSet/>
      <dgm:spPr/>
      <dgm:t>
        <a:bodyPr/>
        <a:lstStyle/>
        <a:p>
          <a:endParaRPr lang="en-US"/>
        </a:p>
      </dgm:t>
    </dgm:pt>
    <dgm:pt modelId="{F3B16790-6FC4-4FD8-BF74-AA5791A22432}" type="sibTrans" cxnId="{976E33A7-34D2-4092-82B1-46F6A54EB283}">
      <dgm:prSet/>
      <dgm:spPr/>
      <dgm:t>
        <a:bodyPr/>
        <a:lstStyle/>
        <a:p>
          <a:endParaRPr lang="en-US"/>
        </a:p>
      </dgm:t>
    </dgm:pt>
    <dgm:pt modelId="{E59E24C7-F4E3-4CDD-9FDC-8123CE2F1FE5}">
      <dgm:prSet/>
      <dgm:spPr/>
      <dgm:t>
        <a:bodyPr/>
        <a:lstStyle/>
        <a:p>
          <a:r>
            <a:rPr lang="en-US" dirty="0" smtClean="0"/>
            <a:t>How should different sections of an </a:t>
          </a:r>
          <a:r>
            <a:rPr lang="en-US" b="1" dirty="0" err="1" smtClean="0"/>
            <a:t>IMRaD</a:t>
          </a:r>
          <a:r>
            <a:rPr lang="en-US" dirty="0" smtClean="0"/>
            <a:t> report be structured?</a:t>
          </a:r>
          <a:endParaRPr lang="en-US" dirty="0"/>
        </a:p>
      </dgm:t>
    </dgm:pt>
    <dgm:pt modelId="{80BFA8AD-763C-45D9-AEB9-ADCA8ECD5150}" type="parTrans" cxnId="{7D763C6D-729D-4251-B4EC-C5E33521AE1A}">
      <dgm:prSet/>
      <dgm:spPr/>
      <dgm:t>
        <a:bodyPr/>
        <a:lstStyle/>
        <a:p>
          <a:endParaRPr lang="en-US"/>
        </a:p>
      </dgm:t>
    </dgm:pt>
    <dgm:pt modelId="{EDFD0F28-7DBA-4ECD-AB60-74EFF469283B}" type="sibTrans" cxnId="{7D763C6D-729D-4251-B4EC-C5E33521AE1A}">
      <dgm:prSet/>
      <dgm:spPr/>
      <dgm:t>
        <a:bodyPr/>
        <a:lstStyle/>
        <a:p>
          <a:endParaRPr lang="en-US"/>
        </a:p>
      </dgm:t>
    </dgm:pt>
    <dgm:pt modelId="{28412C0C-7514-480E-B935-92F96F909536}">
      <dgm:prSet/>
      <dgm:spPr/>
      <dgm:t>
        <a:bodyPr/>
        <a:lstStyle/>
        <a:p>
          <a:r>
            <a:rPr lang="en-US" dirty="0" smtClean="0"/>
            <a:t>How does this apply to </a:t>
          </a:r>
          <a:r>
            <a:rPr lang="en-US" b="1" dirty="0" smtClean="0"/>
            <a:t>paragraphs?</a:t>
          </a:r>
          <a:endParaRPr lang="en-US" dirty="0"/>
        </a:p>
      </dgm:t>
    </dgm:pt>
    <dgm:pt modelId="{9E20F8C5-1291-44CA-8B3D-36D8229BB029}" type="parTrans" cxnId="{0EB07A7D-F68E-43D9-A3E6-9DC6C32D7DC9}">
      <dgm:prSet/>
      <dgm:spPr/>
      <dgm:t>
        <a:bodyPr/>
        <a:lstStyle/>
        <a:p>
          <a:endParaRPr lang="en-US"/>
        </a:p>
      </dgm:t>
    </dgm:pt>
    <dgm:pt modelId="{7241A942-E29A-4142-A5B4-74EECB5B2FA2}" type="sibTrans" cxnId="{0EB07A7D-F68E-43D9-A3E6-9DC6C32D7DC9}">
      <dgm:prSet/>
      <dgm:spPr/>
      <dgm:t>
        <a:bodyPr/>
        <a:lstStyle/>
        <a:p>
          <a:endParaRPr lang="en-US"/>
        </a:p>
      </dgm:t>
    </dgm:pt>
    <dgm:pt modelId="{DACE5C02-B199-467A-9243-B4873CB264F1}" type="pres">
      <dgm:prSet presAssocID="{6C00B037-3AC8-4B20-ACB0-C376D0CB0879}" presName="outerComposite" presStyleCnt="0">
        <dgm:presLayoutVars>
          <dgm:chMax val="5"/>
          <dgm:dir/>
          <dgm:resizeHandles val="exact"/>
        </dgm:presLayoutVars>
      </dgm:prSet>
      <dgm:spPr/>
      <dgm:t>
        <a:bodyPr/>
        <a:lstStyle/>
        <a:p>
          <a:endParaRPr lang="en-US"/>
        </a:p>
      </dgm:t>
    </dgm:pt>
    <dgm:pt modelId="{320D428C-01DF-465E-8A96-17E229AE654C}" type="pres">
      <dgm:prSet presAssocID="{6C00B037-3AC8-4B20-ACB0-C376D0CB0879}" presName="dummyMaxCanvas" presStyleCnt="0">
        <dgm:presLayoutVars/>
      </dgm:prSet>
      <dgm:spPr/>
    </dgm:pt>
    <dgm:pt modelId="{5B9D0DC6-17AC-4081-BC61-57B49BAACF3E}" type="pres">
      <dgm:prSet presAssocID="{6C00B037-3AC8-4B20-ACB0-C376D0CB0879}" presName="FiveNodes_1" presStyleLbl="node1" presStyleIdx="0" presStyleCnt="5">
        <dgm:presLayoutVars>
          <dgm:bulletEnabled val="1"/>
        </dgm:presLayoutVars>
      </dgm:prSet>
      <dgm:spPr/>
      <dgm:t>
        <a:bodyPr/>
        <a:lstStyle/>
        <a:p>
          <a:endParaRPr lang="en-US"/>
        </a:p>
      </dgm:t>
    </dgm:pt>
    <dgm:pt modelId="{BC13B487-C7C4-4EA3-A6DE-EDCEC75E1A62}" type="pres">
      <dgm:prSet presAssocID="{6C00B037-3AC8-4B20-ACB0-C376D0CB0879}" presName="FiveNodes_2" presStyleLbl="node1" presStyleIdx="1" presStyleCnt="5">
        <dgm:presLayoutVars>
          <dgm:bulletEnabled val="1"/>
        </dgm:presLayoutVars>
      </dgm:prSet>
      <dgm:spPr/>
      <dgm:t>
        <a:bodyPr/>
        <a:lstStyle/>
        <a:p>
          <a:endParaRPr lang="en-US"/>
        </a:p>
      </dgm:t>
    </dgm:pt>
    <dgm:pt modelId="{7F5A4959-6664-4620-BEB3-6F898583BD9D}" type="pres">
      <dgm:prSet presAssocID="{6C00B037-3AC8-4B20-ACB0-C376D0CB0879}" presName="FiveNodes_3" presStyleLbl="node1" presStyleIdx="2" presStyleCnt="5">
        <dgm:presLayoutVars>
          <dgm:bulletEnabled val="1"/>
        </dgm:presLayoutVars>
      </dgm:prSet>
      <dgm:spPr/>
      <dgm:t>
        <a:bodyPr/>
        <a:lstStyle/>
        <a:p>
          <a:endParaRPr lang="en-US"/>
        </a:p>
      </dgm:t>
    </dgm:pt>
    <dgm:pt modelId="{A16B8425-7A5D-432C-B422-62961418B645}" type="pres">
      <dgm:prSet presAssocID="{6C00B037-3AC8-4B20-ACB0-C376D0CB0879}" presName="FiveNodes_4" presStyleLbl="node1" presStyleIdx="3" presStyleCnt="5">
        <dgm:presLayoutVars>
          <dgm:bulletEnabled val="1"/>
        </dgm:presLayoutVars>
      </dgm:prSet>
      <dgm:spPr/>
      <dgm:t>
        <a:bodyPr/>
        <a:lstStyle/>
        <a:p>
          <a:endParaRPr lang="en-US"/>
        </a:p>
      </dgm:t>
    </dgm:pt>
    <dgm:pt modelId="{8080FD18-CFEB-4E47-9D13-9D9A310FE94B}" type="pres">
      <dgm:prSet presAssocID="{6C00B037-3AC8-4B20-ACB0-C376D0CB0879}" presName="FiveNodes_5" presStyleLbl="node1" presStyleIdx="4" presStyleCnt="5">
        <dgm:presLayoutVars>
          <dgm:bulletEnabled val="1"/>
        </dgm:presLayoutVars>
      </dgm:prSet>
      <dgm:spPr/>
      <dgm:t>
        <a:bodyPr/>
        <a:lstStyle/>
        <a:p>
          <a:endParaRPr lang="en-US"/>
        </a:p>
      </dgm:t>
    </dgm:pt>
    <dgm:pt modelId="{5D496237-DB38-4CB7-8347-C942854720E7}" type="pres">
      <dgm:prSet presAssocID="{6C00B037-3AC8-4B20-ACB0-C376D0CB0879}" presName="FiveConn_1-2" presStyleLbl="fgAccFollowNode1" presStyleIdx="0" presStyleCnt="4">
        <dgm:presLayoutVars>
          <dgm:bulletEnabled val="1"/>
        </dgm:presLayoutVars>
      </dgm:prSet>
      <dgm:spPr/>
      <dgm:t>
        <a:bodyPr/>
        <a:lstStyle/>
        <a:p>
          <a:endParaRPr lang="en-US"/>
        </a:p>
      </dgm:t>
    </dgm:pt>
    <dgm:pt modelId="{650EF3CE-9691-4F57-816C-C8B03D96E5D3}" type="pres">
      <dgm:prSet presAssocID="{6C00B037-3AC8-4B20-ACB0-C376D0CB0879}" presName="FiveConn_2-3" presStyleLbl="fgAccFollowNode1" presStyleIdx="1" presStyleCnt="4">
        <dgm:presLayoutVars>
          <dgm:bulletEnabled val="1"/>
        </dgm:presLayoutVars>
      </dgm:prSet>
      <dgm:spPr/>
      <dgm:t>
        <a:bodyPr/>
        <a:lstStyle/>
        <a:p>
          <a:endParaRPr lang="en-US"/>
        </a:p>
      </dgm:t>
    </dgm:pt>
    <dgm:pt modelId="{250A7705-D197-4C97-B317-D403047E9A54}" type="pres">
      <dgm:prSet presAssocID="{6C00B037-3AC8-4B20-ACB0-C376D0CB0879}" presName="FiveConn_3-4" presStyleLbl="fgAccFollowNode1" presStyleIdx="2" presStyleCnt="4">
        <dgm:presLayoutVars>
          <dgm:bulletEnabled val="1"/>
        </dgm:presLayoutVars>
      </dgm:prSet>
      <dgm:spPr/>
      <dgm:t>
        <a:bodyPr/>
        <a:lstStyle/>
        <a:p>
          <a:endParaRPr lang="en-US"/>
        </a:p>
      </dgm:t>
    </dgm:pt>
    <dgm:pt modelId="{36D073E3-776E-4983-96BD-111ADD39908A}" type="pres">
      <dgm:prSet presAssocID="{6C00B037-3AC8-4B20-ACB0-C376D0CB0879}" presName="FiveConn_4-5" presStyleLbl="fgAccFollowNode1" presStyleIdx="3" presStyleCnt="4">
        <dgm:presLayoutVars>
          <dgm:bulletEnabled val="1"/>
        </dgm:presLayoutVars>
      </dgm:prSet>
      <dgm:spPr/>
      <dgm:t>
        <a:bodyPr/>
        <a:lstStyle/>
        <a:p>
          <a:endParaRPr lang="en-US"/>
        </a:p>
      </dgm:t>
    </dgm:pt>
    <dgm:pt modelId="{9A180398-94DD-4F7F-BB0D-7CBE20A0DD70}" type="pres">
      <dgm:prSet presAssocID="{6C00B037-3AC8-4B20-ACB0-C376D0CB0879}" presName="FiveNodes_1_text" presStyleLbl="node1" presStyleIdx="4" presStyleCnt="5">
        <dgm:presLayoutVars>
          <dgm:bulletEnabled val="1"/>
        </dgm:presLayoutVars>
      </dgm:prSet>
      <dgm:spPr/>
      <dgm:t>
        <a:bodyPr/>
        <a:lstStyle/>
        <a:p>
          <a:endParaRPr lang="en-US"/>
        </a:p>
      </dgm:t>
    </dgm:pt>
    <dgm:pt modelId="{0A66B2AF-6031-4905-AD0C-F9343CE1E03C}" type="pres">
      <dgm:prSet presAssocID="{6C00B037-3AC8-4B20-ACB0-C376D0CB0879}" presName="FiveNodes_2_text" presStyleLbl="node1" presStyleIdx="4" presStyleCnt="5">
        <dgm:presLayoutVars>
          <dgm:bulletEnabled val="1"/>
        </dgm:presLayoutVars>
      </dgm:prSet>
      <dgm:spPr/>
      <dgm:t>
        <a:bodyPr/>
        <a:lstStyle/>
        <a:p>
          <a:endParaRPr lang="en-US"/>
        </a:p>
      </dgm:t>
    </dgm:pt>
    <dgm:pt modelId="{DBEB2F25-693D-4CFB-83C1-0EC8D3FECF7C}" type="pres">
      <dgm:prSet presAssocID="{6C00B037-3AC8-4B20-ACB0-C376D0CB0879}" presName="FiveNodes_3_text" presStyleLbl="node1" presStyleIdx="4" presStyleCnt="5">
        <dgm:presLayoutVars>
          <dgm:bulletEnabled val="1"/>
        </dgm:presLayoutVars>
      </dgm:prSet>
      <dgm:spPr/>
      <dgm:t>
        <a:bodyPr/>
        <a:lstStyle/>
        <a:p>
          <a:endParaRPr lang="en-US"/>
        </a:p>
      </dgm:t>
    </dgm:pt>
    <dgm:pt modelId="{327EDC9E-177C-45CC-8010-64BD8606C521}" type="pres">
      <dgm:prSet presAssocID="{6C00B037-3AC8-4B20-ACB0-C376D0CB0879}" presName="FiveNodes_4_text" presStyleLbl="node1" presStyleIdx="4" presStyleCnt="5">
        <dgm:presLayoutVars>
          <dgm:bulletEnabled val="1"/>
        </dgm:presLayoutVars>
      </dgm:prSet>
      <dgm:spPr/>
      <dgm:t>
        <a:bodyPr/>
        <a:lstStyle/>
        <a:p>
          <a:endParaRPr lang="en-US"/>
        </a:p>
      </dgm:t>
    </dgm:pt>
    <dgm:pt modelId="{89A3FDA5-8318-4F6A-8496-0F8B14300E91}" type="pres">
      <dgm:prSet presAssocID="{6C00B037-3AC8-4B20-ACB0-C376D0CB0879}" presName="FiveNodes_5_text" presStyleLbl="node1" presStyleIdx="4" presStyleCnt="5">
        <dgm:presLayoutVars>
          <dgm:bulletEnabled val="1"/>
        </dgm:presLayoutVars>
      </dgm:prSet>
      <dgm:spPr/>
      <dgm:t>
        <a:bodyPr/>
        <a:lstStyle/>
        <a:p>
          <a:endParaRPr lang="en-US"/>
        </a:p>
      </dgm:t>
    </dgm:pt>
  </dgm:ptLst>
  <dgm:cxnLst>
    <dgm:cxn modelId="{0EB07A7D-F68E-43D9-A3E6-9DC6C32D7DC9}" srcId="{6C00B037-3AC8-4B20-ACB0-C376D0CB0879}" destId="{28412C0C-7514-480E-B935-92F96F909536}" srcOrd="3" destOrd="0" parTransId="{9E20F8C5-1291-44CA-8B3D-36D8229BB029}" sibTransId="{7241A942-E29A-4142-A5B4-74EECB5B2FA2}"/>
    <dgm:cxn modelId="{7EBE27C5-B551-4C90-8256-C2ED3EEA8C72}" type="presOf" srcId="{E59E24C7-F4E3-4CDD-9FDC-8123CE2F1FE5}" destId="{89A3FDA5-8318-4F6A-8496-0F8B14300E91}" srcOrd="1" destOrd="0" presId="urn:microsoft.com/office/officeart/2005/8/layout/vProcess5"/>
    <dgm:cxn modelId="{33F17BFA-3F65-4BB0-A675-CE458795AB8F}" type="presOf" srcId="{342EC072-B485-429F-AAFE-A43CEC64096F}" destId="{DBEB2F25-693D-4CFB-83C1-0EC8D3FECF7C}" srcOrd="1" destOrd="0" presId="urn:microsoft.com/office/officeart/2005/8/layout/vProcess5"/>
    <dgm:cxn modelId="{8BFD4BA9-DF82-4EA8-9B33-0BD40E0DE221}" type="presOf" srcId="{6C00B037-3AC8-4B20-ACB0-C376D0CB0879}" destId="{DACE5C02-B199-467A-9243-B4873CB264F1}" srcOrd="0" destOrd="0" presId="urn:microsoft.com/office/officeart/2005/8/layout/vProcess5"/>
    <dgm:cxn modelId="{6C9E23B5-26A7-4012-B94C-A86274A9DE11}" type="presOf" srcId="{56010966-343A-44F1-B2A6-9877F4A37989}" destId="{9A180398-94DD-4F7F-BB0D-7CBE20A0DD70}" srcOrd="1" destOrd="0" presId="urn:microsoft.com/office/officeart/2005/8/layout/vProcess5"/>
    <dgm:cxn modelId="{803A9A78-8B66-4B72-9637-9652D61E3762}" srcId="{6C00B037-3AC8-4B20-ACB0-C376D0CB0879}" destId="{10032C85-3C07-404D-9F28-97CC6B4CD512}" srcOrd="1" destOrd="0" parTransId="{A12F3E73-0AD7-4750-9778-8B1A75116DBE}" sibTransId="{F57BB9EC-30D4-4F3C-80C0-B2D8FA0A4141}"/>
    <dgm:cxn modelId="{252FC681-FD53-411E-B81A-3C494A869FBC}" type="presOf" srcId="{E59E24C7-F4E3-4CDD-9FDC-8123CE2F1FE5}" destId="{8080FD18-CFEB-4E47-9D13-9D9A310FE94B}" srcOrd="0" destOrd="0" presId="urn:microsoft.com/office/officeart/2005/8/layout/vProcess5"/>
    <dgm:cxn modelId="{F00FDA48-5526-4464-9CAC-9F9EF473167C}" type="presOf" srcId="{7241A942-E29A-4142-A5B4-74EECB5B2FA2}" destId="{36D073E3-776E-4983-96BD-111ADD39908A}" srcOrd="0" destOrd="0" presId="urn:microsoft.com/office/officeart/2005/8/layout/vProcess5"/>
    <dgm:cxn modelId="{3FF92F06-7AEA-4741-B285-0DE746D08E06}" type="presOf" srcId="{342EC072-B485-429F-AAFE-A43CEC64096F}" destId="{7F5A4959-6664-4620-BEB3-6F898583BD9D}" srcOrd="0" destOrd="0" presId="urn:microsoft.com/office/officeart/2005/8/layout/vProcess5"/>
    <dgm:cxn modelId="{7D763C6D-729D-4251-B4EC-C5E33521AE1A}" srcId="{6C00B037-3AC8-4B20-ACB0-C376D0CB0879}" destId="{E59E24C7-F4E3-4CDD-9FDC-8123CE2F1FE5}" srcOrd="4" destOrd="0" parTransId="{80BFA8AD-763C-45D9-AEB9-ADCA8ECD5150}" sibTransId="{EDFD0F28-7DBA-4ECD-AB60-74EFF469283B}"/>
    <dgm:cxn modelId="{537AAA96-9370-4952-B87D-E7EA25F4B0F1}" srcId="{6C00B037-3AC8-4B20-ACB0-C376D0CB0879}" destId="{56010966-343A-44F1-B2A6-9877F4A37989}" srcOrd="0" destOrd="0" parTransId="{1B767D65-54A7-4383-BE0C-3F83306C5A67}" sibTransId="{D5BB0A40-867D-41D8-9DE6-9945D333CC2D}"/>
    <dgm:cxn modelId="{C62C5CC2-7926-4226-81B8-E08473780101}" type="presOf" srcId="{28412C0C-7514-480E-B935-92F96F909536}" destId="{A16B8425-7A5D-432C-B422-62961418B645}" srcOrd="0" destOrd="0" presId="urn:microsoft.com/office/officeart/2005/8/layout/vProcess5"/>
    <dgm:cxn modelId="{AAE9FDE1-1598-455D-8D5E-0AB444A68AC1}" type="presOf" srcId="{F57BB9EC-30D4-4F3C-80C0-B2D8FA0A4141}" destId="{650EF3CE-9691-4F57-816C-C8B03D96E5D3}" srcOrd="0" destOrd="0" presId="urn:microsoft.com/office/officeart/2005/8/layout/vProcess5"/>
    <dgm:cxn modelId="{918BA205-594A-4A29-BA61-F135E3A7FEF6}" type="presOf" srcId="{28412C0C-7514-480E-B935-92F96F909536}" destId="{327EDC9E-177C-45CC-8010-64BD8606C521}" srcOrd="1" destOrd="0" presId="urn:microsoft.com/office/officeart/2005/8/layout/vProcess5"/>
    <dgm:cxn modelId="{B96AFD7D-5523-4FBC-907F-0FD391042BDE}" type="presOf" srcId="{10032C85-3C07-404D-9F28-97CC6B4CD512}" destId="{BC13B487-C7C4-4EA3-A6DE-EDCEC75E1A62}" srcOrd="0" destOrd="0" presId="urn:microsoft.com/office/officeart/2005/8/layout/vProcess5"/>
    <dgm:cxn modelId="{C064D552-1707-44A4-865B-57269377FE48}" type="presOf" srcId="{10032C85-3C07-404D-9F28-97CC6B4CD512}" destId="{0A66B2AF-6031-4905-AD0C-F9343CE1E03C}" srcOrd="1" destOrd="0" presId="urn:microsoft.com/office/officeart/2005/8/layout/vProcess5"/>
    <dgm:cxn modelId="{976E33A7-34D2-4092-82B1-46F6A54EB283}" srcId="{6C00B037-3AC8-4B20-ACB0-C376D0CB0879}" destId="{342EC072-B485-429F-AAFE-A43CEC64096F}" srcOrd="2" destOrd="0" parTransId="{BE6D09FF-11DF-4697-AB35-913697FA97F3}" sibTransId="{F3B16790-6FC4-4FD8-BF74-AA5791A22432}"/>
    <dgm:cxn modelId="{2134822B-E74D-46BE-9AC3-F880B318EC6A}" type="presOf" srcId="{D5BB0A40-867D-41D8-9DE6-9945D333CC2D}" destId="{5D496237-DB38-4CB7-8347-C942854720E7}" srcOrd="0" destOrd="0" presId="urn:microsoft.com/office/officeart/2005/8/layout/vProcess5"/>
    <dgm:cxn modelId="{CACA8574-04E2-43D7-9E9E-A0A199F4E871}" type="presOf" srcId="{F3B16790-6FC4-4FD8-BF74-AA5791A22432}" destId="{250A7705-D197-4C97-B317-D403047E9A54}" srcOrd="0" destOrd="0" presId="urn:microsoft.com/office/officeart/2005/8/layout/vProcess5"/>
    <dgm:cxn modelId="{6AA30A7C-635A-448D-BA65-F470F78A3BF9}" type="presOf" srcId="{56010966-343A-44F1-B2A6-9877F4A37989}" destId="{5B9D0DC6-17AC-4081-BC61-57B49BAACF3E}" srcOrd="0" destOrd="0" presId="urn:microsoft.com/office/officeart/2005/8/layout/vProcess5"/>
    <dgm:cxn modelId="{0AA5B1B9-0361-4066-9AE7-E7BF6F1DECD4}" type="presParOf" srcId="{DACE5C02-B199-467A-9243-B4873CB264F1}" destId="{320D428C-01DF-465E-8A96-17E229AE654C}" srcOrd="0" destOrd="0" presId="urn:microsoft.com/office/officeart/2005/8/layout/vProcess5"/>
    <dgm:cxn modelId="{9094E2E3-B823-4609-9688-57DE5416876F}" type="presParOf" srcId="{DACE5C02-B199-467A-9243-B4873CB264F1}" destId="{5B9D0DC6-17AC-4081-BC61-57B49BAACF3E}" srcOrd="1" destOrd="0" presId="urn:microsoft.com/office/officeart/2005/8/layout/vProcess5"/>
    <dgm:cxn modelId="{66006682-B7E0-45C3-9028-11103070CA21}" type="presParOf" srcId="{DACE5C02-B199-467A-9243-B4873CB264F1}" destId="{BC13B487-C7C4-4EA3-A6DE-EDCEC75E1A62}" srcOrd="2" destOrd="0" presId="urn:microsoft.com/office/officeart/2005/8/layout/vProcess5"/>
    <dgm:cxn modelId="{08BFC6DE-1239-49D5-93D0-4B530A04EAA8}" type="presParOf" srcId="{DACE5C02-B199-467A-9243-B4873CB264F1}" destId="{7F5A4959-6664-4620-BEB3-6F898583BD9D}" srcOrd="3" destOrd="0" presId="urn:microsoft.com/office/officeart/2005/8/layout/vProcess5"/>
    <dgm:cxn modelId="{2F0B09F4-E695-48CF-9C66-7638C7B6F005}" type="presParOf" srcId="{DACE5C02-B199-467A-9243-B4873CB264F1}" destId="{A16B8425-7A5D-432C-B422-62961418B645}" srcOrd="4" destOrd="0" presId="urn:microsoft.com/office/officeart/2005/8/layout/vProcess5"/>
    <dgm:cxn modelId="{50B3478E-09A4-4186-BFFF-C039AAEB9B3C}" type="presParOf" srcId="{DACE5C02-B199-467A-9243-B4873CB264F1}" destId="{8080FD18-CFEB-4E47-9D13-9D9A310FE94B}" srcOrd="5" destOrd="0" presId="urn:microsoft.com/office/officeart/2005/8/layout/vProcess5"/>
    <dgm:cxn modelId="{3AC6F951-0F20-4804-8217-838B08C39DF7}" type="presParOf" srcId="{DACE5C02-B199-467A-9243-B4873CB264F1}" destId="{5D496237-DB38-4CB7-8347-C942854720E7}" srcOrd="6" destOrd="0" presId="urn:microsoft.com/office/officeart/2005/8/layout/vProcess5"/>
    <dgm:cxn modelId="{8869FB86-A11B-409F-9194-CFD86F5994BB}" type="presParOf" srcId="{DACE5C02-B199-467A-9243-B4873CB264F1}" destId="{650EF3CE-9691-4F57-816C-C8B03D96E5D3}" srcOrd="7" destOrd="0" presId="urn:microsoft.com/office/officeart/2005/8/layout/vProcess5"/>
    <dgm:cxn modelId="{8FE9F973-2475-4B84-A6D4-ADF4080D4E34}" type="presParOf" srcId="{DACE5C02-B199-467A-9243-B4873CB264F1}" destId="{250A7705-D197-4C97-B317-D403047E9A54}" srcOrd="8" destOrd="0" presId="urn:microsoft.com/office/officeart/2005/8/layout/vProcess5"/>
    <dgm:cxn modelId="{96D5A645-A123-4CDE-B3EC-2C6F468A8449}" type="presParOf" srcId="{DACE5C02-B199-467A-9243-B4873CB264F1}" destId="{36D073E3-776E-4983-96BD-111ADD39908A}" srcOrd="9" destOrd="0" presId="urn:microsoft.com/office/officeart/2005/8/layout/vProcess5"/>
    <dgm:cxn modelId="{177F625C-35B8-4B77-8E79-6B9202ABAA63}" type="presParOf" srcId="{DACE5C02-B199-467A-9243-B4873CB264F1}" destId="{9A180398-94DD-4F7F-BB0D-7CBE20A0DD70}" srcOrd="10" destOrd="0" presId="urn:microsoft.com/office/officeart/2005/8/layout/vProcess5"/>
    <dgm:cxn modelId="{5BAABC74-FEA9-4C28-9E3D-EA20E4E0BD64}" type="presParOf" srcId="{DACE5C02-B199-467A-9243-B4873CB264F1}" destId="{0A66B2AF-6031-4905-AD0C-F9343CE1E03C}" srcOrd="11" destOrd="0" presId="urn:microsoft.com/office/officeart/2005/8/layout/vProcess5"/>
    <dgm:cxn modelId="{191A4860-A1B5-4D5F-8C50-9C9E71932388}" type="presParOf" srcId="{DACE5C02-B199-467A-9243-B4873CB264F1}" destId="{DBEB2F25-693D-4CFB-83C1-0EC8D3FECF7C}" srcOrd="12" destOrd="0" presId="urn:microsoft.com/office/officeart/2005/8/layout/vProcess5"/>
    <dgm:cxn modelId="{C37A88F9-9ED8-41B4-A296-A26E7409D421}" type="presParOf" srcId="{DACE5C02-B199-467A-9243-B4873CB264F1}" destId="{327EDC9E-177C-45CC-8010-64BD8606C521}" srcOrd="13" destOrd="0" presId="urn:microsoft.com/office/officeart/2005/8/layout/vProcess5"/>
    <dgm:cxn modelId="{CE1BC57B-EBB3-4831-88D0-2809400BB121}" type="presParOf" srcId="{DACE5C02-B199-467A-9243-B4873CB264F1}" destId="{89A3FDA5-8318-4F6A-8496-0F8B14300E9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9D0DC6-17AC-4081-BC61-57B49BAACF3E}">
      <dsp:nvSpPr>
        <dsp:cNvPr id="0" name=""/>
        <dsp:cNvSpPr/>
      </dsp:nvSpPr>
      <dsp:spPr>
        <a:xfrm>
          <a:off x="0" y="0"/>
          <a:ext cx="6336792" cy="992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Why does the </a:t>
          </a:r>
          <a:r>
            <a:rPr lang="en-US" sz="2600" b="1" kern="1200" dirty="0" smtClean="0"/>
            <a:t>writer</a:t>
          </a:r>
          <a:r>
            <a:rPr lang="en-US" sz="2600" kern="1200" dirty="0" smtClean="0"/>
            <a:t> have to do all the work?</a:t>
          </a:r>
          <a:endParaRPr lang="en-US" sz="2600" kern="1200" dirty="0"/>
        </a:p>
      </dsp:txBody>
      <dsp:txXfrm>
        <a:off x="29083" y="29083"/>
        <a:ext cx="5149109" cy="934815"/>
      </dsp:txXfrm>
    </dsp:sp>
    <dsp:sp modelId="{BC13B487-C7C4-4EA3-A6DE-EDCEC75E1A62}">
      <dsp:nvSpPr>
        <dsp:cNvPr id="0" name=""/>
        <dsp:cNvSpPr/>
      </dsp:nvSpPr>
      <dsp:spPr>
        <a:xfrm>
          <a:off x="473202" y="1130895"/>
          <a:ext cx="6336792" cy="992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How does the </a:t>
          </a:r>
          <a:r>
            <a:rPr lang="en-US" sz="2600" b="1" kern="1200" dirty="0" smtClean="0"/>
            <a:t>stress</a:t>
          </a:r>
          <a:r>
            <a:rPr lang="en-US" sz="2600" kern="1200" dirty="0" smtClean="0"/>
            <a:t> </a:t>
          </a:r>
          <a:r>
            <a:rPr lang="en-US" sz="2600" b="1" kern="1200" dirty="0" smtClean="0"/>
            <a:t>position</a:t>
          </a:r>
          <a:r>
            <a:rPr lang="en-US" sz="2600" kern="1200" dirty="0" smtClean="0"/>
            <a:t> work?</a:t>
          </a:r>
          <a:endParaRPr lang="en-US" sz="2600" kern="1200" dirty="0"/>
        </a:p>
      </dsp:txBody>
      <dsp:txXfrm>
        <a:off x="502285" y="1159978"/>
        <a:ext cx="5159986" cy="934815"/>
      </dsp:txXfrm>
    </dsp:sp>
    <dsp:sp modelId="{7F5A4959-6664-4620-BEB3-6F898583BD9D}">
      <dsp:nvSpPr>
        <dsp:cNvPr id="0" name=""/>
        <dsp:cNvSpPr/>
      </dsp:nvSpPr>
      <dsp:spPr>
        <a:xfrm>
          <a:off x="946404" y="2261790"/>
          <a:ext cx="6336792" cy="992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Won’t this make my writing </a:t>
          </a:r>
          <a:r>
            <a:rPr lang="en-US" sz="2600" b="1" kern="1200" dirty="0" smtClean="0"/>
            <a:t>repetitive?</a:t>
          </a:r>
          <a:endParaRPr lang="en-US" sz="2600" b="1" kern="1200" dirty="0"/>
        </a:p>
      </dsp:txBody>
      <dsp:txXfrm>
        <a:off x="975487" y="2290873"/>
        <a:ext cx="5159986" cy="934815"/>
      </dsp:txXfrm>
    </dsp:sp>
    <dsp:sp modelId="{A16B8425-7A5D-432C-B422-62961418B645}">
      <dsp:nvSpPr>
        <dsp:cNvPr id="0" name=""/>
        <dsp:cNvSpPr/>
      </dsp:nvSpPr>
      <dsp:spPr>
        <a:xfrm>
          <a:off x="1419605" y="3392686"/>
          <a:ext cx="6336792" cy="992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How does this apply to </a:t>
          </a:r>
          <a:r>
            <a:rPr lang="en-US" sz="2600" b="1" kern="1200" dirty="0" smtClean="0"/>
            <a:t>paragraphs?</a:t>
          </a:r>
          <a:endParaRPr lang="en-US" sz="2600" kern="1200" dirty="0"/>
        </a:p>
      </dsp:txBody>
      <dsp:txXfrm>
        <a:off x="1448688" y="3421769"/>
        <a:ext cx="5159986" cy="934815"/>
      </dsp:txXfrm>
    </dsp:sp>
    <dsp:sp modelId="{8080FD18-CFEB-4E47-9D13-9D9A310FE94B}">
      <dsp:nvSpPr>
        <dsp:cNvPr id="0" name=""/>
        <dsp:cNvSpPr/>
      </dsp:nvSpPr>
      <dsp:spPr>
        <a:xfrm>
          <a:off x="1892808" y="4523581"/>
          <a:ext cx="6336792" cy="992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How should different sections of an </a:t>
          </a:r>
          <a:r>
            <a:rPr lang="en-US" sz="2600" b="1" kern="1200" dirty="0" err="1" smtClean="0"/>
            <a:t>IMRaD</a:t>
          </a:r>
          <a:r>
            <a:rPr lang="en-US" sz="2600" kern="1200" dirty="0" smtClean="0"/>
            <a:t> report be structured?</a:t>
          </a:r>
          <a:endParaRPr lang="en-US" sz="2600" kern="1200" dirty="0"/>
        </a:p>
      </dsp:txBody>
      <dsp:txXfrm>
        <a:off x="1921891" y="4552664"/>
        <a:ext cx="5159986" cy="934815"/>
      </dsp:txXfrm>
    </dsp:sp>
    <dsp:sp modelId="{5D496237-DB38-4CB7-8347-C942854720E7}">
      <dsp:nvSpPr>
        <dsp:cNvPr id="0" name=""/>
        <dsp:cNvSpPr/>
      </dsp:nvSpPr>
      <dsp:spPr>
        <a:xfrm>
          <a:off x="5691354" y="725428"/>
          <a:ext cx="645437" cy="6454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5836577" y="725428"/>
        <a:ext cx="354991" cy="485691"/>
      </dsp:txXfrm>
    </dsp:sp>
    <dsp:sp modelId="{650EF3CE-9691-4F57-816C-C8B03D96E5D3}">
      <dsp:nvSpPr>
        <dsp:cNvPr id="0" name=""/>
        <dsp:cNvSpPr/>
      </dsp:nvSpPr>
      <dsp:spPr>
        <a:xfrm>
          <a:off x="6164556" y="1856323"/>
          <a:ext cx="645437" cy="6454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6309779" y="1856323"/>
        <a:ext cx="354991" cy="485691"/>
      </dsp:txXfrm>
    </dsp:sp>
    <dsp:sp modelId="{250A7705-D197-4C97-B317-D403047E9A54}">
      <dsp:nvSpPr>
        <dsp:cNvPr id="0" name=""/>
        <dsp:cNvSpPr/>
      </dsp:nvSpPr>
      <dsp:spPr>
        <a:xfrm>
          <a:off x="6637758" y="2970669"/>
          <a:ext cx="645437" cy="6454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6782981" y="2970669"/>
        <a:ext cx="354991" cy="485691"/>
      </dsp:txXfrm>
    </dsp:sp>
    <dsp:sp modelId="{36D073E3-776E-4983-96BD-111ADD39908A}">
      <dsp:nvSpPr>
        <dsp:cNvPr id="0" name=""/>
        <dsp:cNvSpPr/>
      </dsp:nvSpPr>
      <dsp:spPr>
        <a:xfrm>
          <a:off x="7110960" y="4112597"/>
          <a:ext cx="645437" cy="6454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7256183" y="4112597"/>
        <a:ext cx="354991" cy="4856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2C033-AEE8-4F15-8BBA-16D004A36969}">
      <dsp:nvSpPr>
        <dsp:cNvPr id="0" name=""/>
        <dsp:cNvSpPr/>
      </dsp:nvSpPr>
      <dsp:spPr>
        <a:xfrm>
          <a:off x="0" y="304798"/>
          <a:ext cx="5943600" cy="11752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l" defTabSz="2178050">
            <a:lnSpc>
              <a:spcPct val="90000"/>
            </a:lnSpc>
            <a:spcBef>
              <a:spcPct val="0"/>
            </a:spcBef>
            <a:spcAft>
              <a:spcPct val="35000"/>
            </a:spcAft>
          </a:pPr>
          <a:r>
            <a:rPr lang="en-US" sz="4900" kern="1200" dirty="0" smtClean="0"/>
            <a:t>Words (content)</a:t>
          </a:r>
          <a:endParaRPr lang="en-US" sz="4900" kern="1200" dirty="0"/>
        </a:p>
      </dsp:txBody>
      <dsp:txXfrm>
        <a:off x="57372" y="362170"/>
        <a:ext cx="5828856" cy="1060520"/>
      </dsp:txXfrm>
    </dsp:sp>
    <dsp:sp modelId="{16BC1A31-B368-41C0-AADC-964F8567E4D9}">
      <dsp:nvSpPr>
        <dsp:cNvPr id="0" name=""/>
        <dsp:cNvSpPr/>
      </dsp:nvSpPr>
      <dsp:spPr>
        <a:xfrm>
          <a:off x="0" y="1197966"/>
          <a:ext cx="59436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709" tIns="62230" rIns="348488" bIns="62230" numCol="1" spcCol="1270" anchor="t" anchorCtr="0">
          <a:noAutofit/>
        </a:bodyPr>
        <a:lstStyle/>
        <a:p>
          <a:pPr marL="285750" lvl="1" indent="-285750" algn="l" defTabSz="1689100">
            <a:lnSpc>
              <a:spcPct val="90000"/>
            </a:lnSpc>
            <a:spcBef>
              <a:spcPct val="0"/>
            </a:spcBef>
            <a:spcAft>
              <a:spcPct val="20000"/>
            </a:spcAft>
            <a:buChar char="••"/>
          </a:pPr>
          <a:endParaRPr lang="en-US" sz="3800" kern="1200" dirty="0"/>
        </a:p>
      </dsp:txBody>
      <dsp:txXfrm>
        <a:off x="0" y="1197966"/>
        <a:ext cx="5943600" cy="811440"/>
      </dsp:txXfrm>
    </dsp:sp>
    <dsp:sp modelId="{A1D96B6F-94EA-4D6C-A7CD-67201CF1C812}">
      <dsp:nvSpPr>
        <dsp:cNvPr id="0" name=""/>
        <dsp:cNvSpPr/>
      </dsp:nvSpPr>
      <dsp:spPr>
        <a:xfrm>
          <a:off x="0" y="2009406"/>
          <a:ext cx="5943600" cy="11752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l" defTabSz="2178050">
            <a:lnSpc>
              <a:spcPct val="90000"/>
            </a:lnSpc>
            <a:spcBef>
              <a:spcPct val="0"/>
            </a:spcBef>
            <a:spcAft>
              <a:spcPct val="35000"/>
            </a:spcAft>
          </a:pPr>
          <a:r>
            <a:rPr lang="en-US" sz="4900" kern="1200" dirty="0" smtClean="0"/>
            <a:t>Structure (syntax)</a:t>
          </a:r>
          <a:endParaRPr lang="en-US" sz="4900" kern="1200" dirty="0"/>
        </a:p>
      </dsp:txBody>
      <dsp:txXfrm>
        <a:off x="57372" y="2066778"/>
        <a:ext cx="5828856" cy="1060520"/>
      </dsp:txXfrm>
    </dsp:sp>
    <dsp:sp modelId="{D5CB64AF-91E0-43AF-8A85-FBF64A6E4419}">
      <dsp:nvSpPr>
        <dsp:cNvPr id="0" name=""/>
        <dsp:cNvSpPr/>
      </dsp:nvSpPr>
      <dsp:spPr>
        <a:xfrm>
          <a:off x="0" y="3184671"/>
          <a:ext cx="5943600" cy="1318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709" tIns="62230" rIns="348488" bIns="62230" numCol="1" spcCol="1270" anchor="t" anchorCtr="0">
          <a:noAutofit/>
        </a:bodyPr>
        <a:lstStyle/>
        <a:p>
          <a:pPr marL="285750" lvl="1" indent="-285750" algn="l" defTabSz="1689100">
            <a:lnSpc>
              <a:spcPct val="90000"/>
            </a:lnSpc>
            <a:spcBef>
              <a:spcPct val="0"/>
            </a:spcBef>
            <a:spcAft>
              <a:spcPct val="20000"/>
            </a:spcAft>
            <a:buChar char="••"/>
          </a:pPr>
          <a:endParaRPr lang="en-US" sz="3800" kern="1200"/>
        </a:p>
        <a:p>
          <a:pPr marL="285750" lvl="1" indent="-285750" algn="l" defTabSz="1689100">
            <a:lnSpc>
              <a:spcPct val="90000"/>
            </a:lnSpc>
            <a:spcBef>
              <a:spcPct val="0"/>
            </a:spcBef>
            <a:spcAft>
              <a:spcPct val="20000"/>
            </a:spcAft>
            <a:buChar char="••"/>
          </a:pPr>
          <a:endParaRPr lang="en-US" sz="3800" kern="1200" dirty="0"/>
        </a:p>
      </dsp:txBody>
      <dsp:txXfrm>
        <a:off x="0" y="3184671"/>
        <a:ext cx="5943600" cy="13185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9D0DC6-17AC-4081-BC61-57B49BAACF3E}">
      <dsp:nvSpPr>
        <dsp:cNvPr id="0" name=""/>
        <dsp:cNvSpPr/>
      </dsp:nvSpPr>
      <dsp:spPr>
        <a:xfrm>
          <a:off x="0" y="0"/>
          <a:ext cx="6336792" cy="992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Why does the </a:t>
          </a:r>
          <a:r>
            <a:rPr lang="en-US" sz="2600" b="1" kern="1200" dirty="0" smtClean="0"/>
            <a:t>writer</a:t>
          </a:r>
          <a:r>
            <a:rPr lang="en-US" sz="2600" kern="1200" dirty="0" smtClean="0"/>
            <a:t> have to do all the work?</a:t>
          </a:r>
          <a:endParaRPr lang="en-US" sz="2600" kern="1200" dirty="0"/>
        </a:p>
      </dsp:txBody>
      <dsp:txXfrm>
        <a:off x="29083" y="29083"/>
        <a:ext cx="5149109" cy="934815"/>
      </dsp:txXfrm>
    </dsp:sp>
    <dsp:sp modelId="{BC13B487-C7C4-4EA3-A6DE-EDCEC75E1A62}">
      <dsp:nvSpPr>
        <dsp:cNvPr id="0" name=""/>
        <dsp:cNvSpPr/>
      </dsp:nvSpPr>
      <dsp:spPr>
        <a:xfrm>
          <a:off x="473202" y="1130895"/>
          <a:ext cx="6336792" cy="992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How does the </a:t>
          </a:r>
          <a:r>
            <a:rPr lang="en-US" sz="2600" b="1" kern="1200" dirty="0" smtClean="0"/>
            <a:t>stress</a:t>
          </a:r>
          <a:r>
            <a:rPr lang="en-US" sz="2600" kern="1200" dirty="0" smtClean="0"/>
            <a:t> </a:t>
          </a:r>
          <a:r>
            <a:rPr lang="en-US" sz="2600" b="1" kern="1200" dirty="0" smtClean="0"/>
            <a:t>position</a:t>
          </a:r>
          <a:r>
            <a:rPr lang="en-US" sz="2600" kern="1200" dirty="0" smtClean="0"/>
            <a:t> work?</a:t>
          </a:r>
          <a:endParaRPr lang="en-US" sz="2600" kern="1200" dirty="0"/>
        </a:p>
      </dsp:txBody>
      <dsp:txXfrm>
        <a:off x="502285" y="1159978"/>
        <a:ext cx="5159986" cy="934815"/>
      </dsp:txXfrm>
    </dsp:sp>
    <dsp:sp modelId="{7F5A4959-6664-4620-BEB3-6F898583BD9D}">
      <dsp:nvSpPr>
        <dsp:cNvPr id="0" name=""/>
        <dsp:cNvSpPr/>
      </dsp:nvSpPr>
      <dsp:spPr>
        <a:xfrm>
          <a:off x="946404" y="2261790"/>
          <a:ext cx="6336792" cy="992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Won’t this make my writing </a:t>
          </a:r>
          <a:r>
            <a:rPr lang="en-US" sz="2600" b="1" kern="1200" dirty="0" smtClean="0"/>
            <a:t>repetitive?</a:t>
          </a:r>
          <a:endParaRPr lang="en-US" sz="2600" b="1" kern="1200" dirty="0"/>
        </a:p>
      </dsp:txBody>
      <dsp:txXfrm>
        <a:off x="975487" y="2290873"/>
        <a:ext cx="5159986" cy="934815"/>
      </dsp:txXfrm>
    </dsp:sp>
    <dsp:sp modelId="{A16B8425-7A5D-432C-B422-62961418B645}">
      <dsp:nvSpPr>
        <dsp:cNvPr id="0" name=""/>
        <dsp:cNvSpPr/>
      </dsp:nvSpPr>
      <dsp:spPr>
        <a:xfrm>
          <a:off x="1419605" y="3392686"/>
          <a:ext cx="6336792" cy="992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How does this apply to </a:t>
          </a:r>
          <a:r>
            <a:rPr lang="en-US" sz="2600" b="1" kern="1200" dirty="0" smtClean="0"/>
            <a:t>paragraphs?</a:t>
          </a:r>
          <a:endParaRPr lang="en-US" sz="2600" kern="1200" dirty="0"/>
        </a:p>
      </dsp:txBody>
      <dsp:txXfrm>
        <a:off x="1448688" y="3421769"/>
        <a:ext cx="5159986" cy="934815"/>
      </dsp:txXfrm>
    </dsp:sp>
    <dsp:sp modelId="{8080FD18-CFEB-4E47-9D13-9D9A310FE94B}">
      <dsp:nvSpPr>
        <dsp:cNvPr id="0" name=""/>
        <dsp:cNvSpPr/>
      </dsp:nvSpPr>
      <dsp:spPr>
        <a:xfrm>
          <a:off x="1892808" y="4523581"/>
          <a:ext cx="6336792" cy="992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How should different sections of an </a:t>
          </a:r>
          <a:r>
            <a:rPr lang="en-US" sz="2600" b="1" kern="1200" dirty="0" err="1" smtClean="0"/>
            <a:t>IMRaD</a:t>
          </a:r>
          <a:r>
            <a:rPr lang="en-US" sz="2600" kern="1200" dirty="0" smtClean="0"/>
            <a:t> report be structured?</a:t>
          </a:r>
          <a:endParaRPr lang="en-US" sz="2600" kern="1200" dirty="0"/>
        </a:p>
      </dsp:txBody>
      <dsp:txXfrm>
        <a:off x="1921891" y="4552664"/>
        <a:ext cx="5159986" cy="934815"/>
      </dsp:txXfrm>
    </dsp:sp>
    <dsp:sp modelId="{5D496237-DB38-4CB7-8347-C942854720E7}">
      <dsp:nvSpPr>
        <dsp:cNvPr id="0" name=""/>
        <dsp:cNvSpPr/>
      </dsp:nvSpPr>
      <dsp:spPr>
        <a:xfrm>
          <a:off x="5691354" y="725428"/>
          <a:ext cx="645437" cy="6454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5836577" y="725428"/>
        <a:ext cx="354991" cy="485691"/>
      </dsp:txXfrm>
    </dsp:sp>
    <dsp:sp modelId="{650EF3CE-9691-4F57-816C-C8B03D96E5D3}">
      <dsp:nvSpPr>
        <dsp:cNvPr id="0" name=""/>
        <dsp:cNvSpPr/>
      </dsp:nvSpPr>
      <dsp:spPr>
        <a:xfrm>
          <a:off x="6164556" y="1856323"/>
          <a:ext cx="645437" cy="6454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6309779" y="1856323"/>
        <a:ext cx="354991" cy="485691"/>
      </dsp:txXfrm>
    </dsp:sp>
    <dsp:sp modelId="{250A7705-D197-4C97-B317-D403047E9A54}">
      <dsp:nvSpPr>
        <dsp:cNvPr id="0" name=""/>
        <dsp:cNvSpPr/>
      </dsp:nvSpPr>
      <dsp:spPr>
        <a:xfrm>
          <a:off x="6637758" y="2970669"/>
          <a:ext cx="645437" cy="6454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6782981" y="2970669"/>
        <a:ext cx="354991" cy="485691"/>
      </dsp:txXfrm>
    </dsp:sp>
    <dsp:sp modelId="{36D073E3-776E-4983-96BD-111ADD39908A}">
      <dsp:nvSpPr>
        <dsp:cNvPr id="0" name=""/>
        <dsp:cNvSpPr/>
      </dsp:nvSpPr>
      <dsp:spPr>
        <a:xfrm>
          <a:off x="7110960" y="4112597"/>
          <a:ext cx="645437" cy="6454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7256183" y="4112597"/>
        <a:ext cx="354991" cy="48569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683B7-6CE7-41F9-8CC1-89D6F1631564}" type="datetimeFigureOut">
              <a:rPr lang="en-US" smtClean="0"/>
              <a:t>4/7/2013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5943B5-E03D-48F1-A890-47B0FEF40481}" type="slidenum">
              <a:rPr lang="en-US" smtClean="0"/>
              <a:t>‹#›</a:t>
            </a:fld>
            <a:endParaRPr lang="en-US"/>
          </a:p>
        </p:txBody>
      </p:sp>
    </p:spTree>
    <p:extLst>
      <p:ext uri="{BB962C8B-B14F-4D97-AF65-F5344CB8AC3E}">
        <p14:creationId xmlns:p14="http://schemas.microsoft.com/office/powerpoint/2010/main" val="297992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Effort spent figuring out structure is info not spent on </a:t>
            </a:r>
            <a:r>
              <a:rPr lang="en-US" dirty="0" err="1" smtClean="0"/>
              <a:t>conent</a:t>
            </a:r>
            <a:endParaRPr lang="en-US" dirty="0" smtClean="0"/>
          </a:p>
          <a:p>
            <a:endParaRPr lang="en-US" dirty="0" smtClean="0"/>
          </a:p>
          <a:p>
            <a:r>
              <a:rPr lang="en-US" dirty="0" smtClean="0"/>
              <a:t>Let’s say we have difficult content.  We want to minimize focus on structure.</a:t>
            </a:r>
          </a:p>
          <a:p>
            <a:endParaRPr lang="en-US" dirty="0" smtClean="0"/>
          </a:p>
          <a:p>
            <a:r>
              <a:rPr lang="en-US" dirty="0" smtClean="0"/>
              <a:t>Why does writer have to do the work?  If it is important to have your information read then yes.  If you don’t care if your reader gives up </a:t>
            </a:r>
            <a:r>
              <a:rPr lang="en-US" dirty="0" err="1" smtClean="0"/>
              <a:t>bc</a:t>
            </a:r>
            <a:r>
              <a:rPr lang="en-US" dirty="0" smtClean="0"/>
              <a:t> too hard then don’t worry about it.</a:t>
            </a:r>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3</a:t>
            </a:fld>
            <a:endParaRPr lang="en-US"/>
          </a:p>
        </p:txBody>
      </p:sp>
    </p:spTree>
    <p:extLst>
      <p:ext uri="{BB962C8B-B14F-4D97-AF65-F5344CB8AC3E}">
        <p14:creationId xmlns:p14="http://schemas.microsoft.com/office/powerpoint/2010/main" val="46458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I get a reader?</a:t>
            </a:r>
          </a:p>
          <a:p>
            <a:endParaRPr lang="en-US" dirty="0" smtClean="0"/>
          </a:p>
          <a:p>
            <a:r>
              <a:rPr lang="en-US" dirty="0" smtClean="0"/>
              <a:t>What is in the stress position?</a:t>
            </a:r>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17</a:t>
            </a:fld>
            <a:endParaRPr lang="en-US"/>
          </a:p>
        </p:txBody>
      </p:sp>
    </p:spTree>
    <p:extLst>
      <p:ext uri="{BB962C8B-B14F-4D97-AF65-F5344CB8AC3E}">
        <p14:creationId xmlns:p14="http://schemas.microsoft.com/office/powerpoint/2010/main" val="2032219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19</a:t>
            </a:fld>
            <a:endParaRPr lang="en-US"/>
          </a:p>
        </p:txBody>
      </p:sp>
    </p:spTree>
    <p:extLst>
      <p:ext uri="{BB962C8B-B14F-4D97-AF65-F5344CB8AC3E}">
        <p14:creationId xmlns:p14="http://schemas.microsoft.com/office/powerpoint/2010/main" val="1159302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Better, but feels</a:t>
            </a:r>
            <a:r>
              <a:rPr lang="en-US" baseline="0" dirty="0" smtClean="0"/>
              <a:t> fast.</a:t>
            </a:r>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20</a:t>
            </a:fld>
            <a:endParaRPr lang="en-US"/>
          </a:p>
        </p:txBody>
      </p:sp>
    </p:spTree>
    <p:extLst>
      <p:ext uri="{BB962C8B-B14F-4D97-AF65-F5344CB8AC3E}">
        <p14:creationId xmlns:p14="http://schemas.microsoft.com/office/powerpoint/2010/main" val="2958052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21</a:t>
            </a:fld>
            <a:endParaRPr lang="en-US"/>
          </a:p>
        </p:txBody>
      </p:sp>
    </p:spTree>
    <p:extLst>
      <p:ext uri="{BB962C8B-B14F-4D97-AF65-F5344CB8AC3E}">
        <p14:creationId xmlns:p14="http://schemas.microsoft.com/office/powerpoint/2010/main" val="3214721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22</a:t>
            </a:fld>
            <a:endParaRPr lang="en-US"/>
          </a:p>
        </p:txBody>
      </p:sp>
    </p:spTree>
    <p:extLst>
      <p:ext uri="{BB962C8B-B14F-4D97-AF65-F5344CB8AC3E}">
        <p14:creationId xmlns:p14="http://schemas.microsoft.com/office/powerpoint/2010/main" val="3214721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23</a:t>
            </a:fld>
            <a:endParaRPr lang="en-US"/>
          </a:p>
        </p:txBody>
      </p:sp>
    </p:spTree>
    <p:extLst>
      <p:ext uri="{BB962C8B-B14F-4D97-AF65-F5344CB8AC3E}">
        <p14:creationId xmlns:p14="http://schemas.microsoft.com/office/powerpoint/2010/main" val="3214721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Joel, can you read this</a:t>
            </a:r>
            <a:r>
              <a:rPr lang="en-US" baseline="0" dirty="0" smtClean="0"/>
              <a:t> and then paraphrase what it is saying</a:t>
            </a:r>
          </a:p>
          <a:p>
            <a:endParaRPr lang="en-US" baseline="0" dirty="0" smtClean="0"/>
          </a:p>
          <a:p>
            <a:r>
              <a:rPr lang="en-US" baseline="0" dirty="0" smtClean="0"/>
              <a:t>What is the stress of this second sentence?  </a:t>
            </a:r>
          </a:p>
          <a:p>
            <a:r>
              <a:rPr lang="en-US" baseline="0" dirty="0" smtClean="0"/>
              <a:t>The topic of the first.</a:t>
            </a:r>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9</a:t>
            </a:fld>
            <a:endParaRPr lang="en-US"/>
          </a:p>
        </p:txBody>
      </p:sp>
    </p:spTree>
    <p:extLst>
      <p:ext uri="{BB962C8B-B14F-4D97-AF65-F5344CB8AC3E}">
        <p14:creationId xmlns:p14="http://schemas.microsoft.com/office/powerpoint/2010/main" val="1100222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Joel, can you read this</a:t>
            </a:r>
            <a:r>
              <a:rPr lang="en-US" baseline="0" dirty="0" smtClean="0"/>
              <a:t> and then paraphrase what it </a:t>
            </a:r>
            <a:r>
              <a:rPr lang="en-US" baseline="0" smtClean="0"/>
              <a:t>is saying</a:t>
            </a:r>
            <a:endParaRPr lang="en-US"/>
          </a:p>
        </p:txBody>
      </p:sp>
      <p:sp>
        <p:nvSpPr>
          <p:cNvPr id="4" name="Slide Number Placeholder 3"/>
          <p:cNvSpPr>
            <a:spLocks noGrp="1"/>
          </p:cNvSpPr>
          <p:nvPr>
            <p:ph type="sldNum" sz="quarter" idx="10"/>
          </p:nvPr>
        </p:nvSpPr>
        <p:spPr/>
        <p:txBody>
          <a:bodyPr/>
          <a:lstStyle/>
          <a:p>
            <a:fld id="{515943B5-E03D-48F1-A890-47B0FEF40481}" type="slidenum">
              <a:rPr lang="en-US" smtClean="0"/>
              <a:t>10</a:t>
            </a:fld>
            <a:endParaRPr lang="en-US"/>
          </a:p>
        </p:txBody>
      </p:sp>
    </p:spTree>
    <p:extLst>
      <p:ext uri="{BB962C8B-B14F-4D97-AF65-F5344CB8AC3E}">
        <p14:creationId xmlns:p14="http://schemas.microsoft.com/office/powerpoint/2010/main" val="1100222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Joel, can you read this</a:t>
            </a:r>
            <a:r>
              <a:rPr lang="en-US" baseline="0" dirty="0" smtClean="0"/>
              <a:t> and then paraphrase what it is saying</a:t>
            </a:r>
          </a:p>
          <a:p>
            <a:endParaRPr lang="en-US" baseline="0" dirty="0" smtClean="0"/>
          </a:p>
          <a:p>
            <a:r>
              <a:rPr lang="en-US" baseline="0" dirty="0" smtClean="0"/>
              <a:t>What is the stress of this second sentence?  </a:t>
            </a:r>
          </a:p>
          <a:p>
            <a:r>
              <a:rPr lang="en-US" baseline="0" dirty="0" smtClean="0"/>
              <a:t>The topic of the first.</a:t>
            </a:r>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11</a:t>
            </a:fld>
            <a:endParaRPr lang="en-US"/>
          </a:p>
        </p:txBody>
      </p:sp>
    </p:spTree>
    <p:extLst>
      <p:ext uri="{BB962C8B-B14F-4D97-AF65-F5344CB8AC3E}">
        <p14:creationId xmlns:p14="http://schemas.microsoft.com/office/powerpoint/2010/main" val="1100222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Joel, can you read this</a:t>
            </a:r>
            <a:r>
              <a:rPr lang="en-US" baseline="0" dirty="0" smtClean="0"/>
              <a:t> and then paraphrase what it is saying</a:t>
            </a:r>
          </a:p>
          <a:p>
            <a:endParaRPr lang="en-US" baseline="0" dirty="0" smtClean="0"/>
          </a:p>
          <a:p>
            <a:r>
              <a:rPr lang="en-US" baseline="0" dirty="0" smtClean="0"/>
              <a:t>What is the stress of this second sentence?  </a:t>
            </a:r>
          </a:p>
          <a:p>
            <a:r>
              <a:rPr lang="en-US" baseline="0" dirty="0" smtClean="0"/>
              <a:t>The topic of the first.</a:t>
            </a:r>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12</a:t>
            </a:fld>
            <a:endParaRPr lang="en-US"/>
          </a:p>
        </p:txBody>
      </p:sp>
    </p:spTree>
    <p:extLst>
      <p:ext uri="{BB962C8B-B14F-4D97-AF65-F5344CB8AC3E}">
        <p14:creationId xmlns:p14="http://schemas.microsoft.com/office/powerpoint/2010/main" val="1100222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Joel, can you read this</a:t>
            </a:r>
            <a:r>
              <a:rPr lang="en-US" baseline="0" dirty="0" smtClean="0"/>
              <a:t> and then paraphrase what it is saying</a:t>
            </a:r>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13</a:t>
            </a:fld>
            <a:endParaRPr lang="en-US"/>
          </a:p>
        </p:txBody>
      </p:sp>
    </p:spTree>
    <p:extLst>
      <p:ext uri="{BB962C8B-B14F-4D97-AF65-F5344CB8AC3E}">
        <p14:creationId xmlns:p14="http://schemas.microsoft.com/office/powerpoint/2010/main" val="1100222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I get a reader?</a:t>
            </a:r>
          </a:p>
          <a:p>
            <a:endParaRPr lang="en-US" dirty="0" smtClean="0"/>
          </a:p>
          <a:p>
            <a:r>
              <a:rPr lang="en-US" dirty="0" smtClean="0"/>
              <a:t>What is in the stress position?</a:t>
            </a:r>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14</a:t>
            </a:fld>
            <a:endParaRPr lang="en-US"/>
          </a:p>
        </p:txBody>
      </p:sp>
    </p:spTree>
    <p:extLst>
      <p:ext uri="{BB962C8B-B14F-4D97-AF65-F5344CB8AC3E}">
        <p14:creationId xmlns:p14="http://schemas.microsoft.com/office/powerpoint/2010/main" val="2032219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I get a reader?</a:t>
            </a:r>
          </a:p>
          <a:p>
            <a:endParaRPr lang="en-US" dirty="0" smtClean="0"/>
          </a:p>
          <a:p>
            <a:r>
              <a:rPr lang="en-US" dirty="0" smtClean="0"/>
              <a:t>What is in the stress position?</a:t>
            </a:r>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15</a:t>
            </a:fld>
            <a:endParaRPr lang="en-US"/>
          </a:p>
        </p:txBody>
      </p:sp>
    </p:spTree>
    <p:extLst>
      <p:ext uri="{BB962C8B-B14F-4D97-AF65-F5344CB8AC3E}">
        <p14:creationId xmlns:p14="http://schemas.microsoft.com/office/powerpoint/2010/main" val="2032219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I get a reader?</a:t>
            </a:r>
          </a:p>
          <a:p>
            <a:endParaRPr lang="en-US" dirty="0" smtClean="0"/>
          </a:p>
          <a:p>
            <a:r>
              <a:rPr lang="en-US" dirty="0" smtClean="0"/>
              <a:t>What is in the stress position?</a:t>
            </a:r>
            <a:endParaRPr lang="en-US" dirty="0"/>
          </a:p>
        </p:txBody>
      </p:sp>
      <p:sp>
        <p:nvSpPr>
          <p:cNvPr id="4" name="Slide Number Placeholder 3"/>
          <p:cNvSpPr>
            <a:spLocks noGrp="1"/>
          </p:cNvSpPr>
          <p:nvPr>
            <p:ph type="sldNum" sz="quarter" idx="10"/>
          </p:nvPr>
        </p:nvSpPr>
        <p:spPr/>
        <p:txBody>
          <a:bodyPr/>
          <a:lstStyle/>
          <a:p>
            <a:fld id="{515943B5-E03D-48F1-A890-47B0FEF40481}" type="slidenum">
              <a:rPr lang="en-US" smtClean="0"/>
              <a:t>16</a:t>
            </a:fld>
            <a:endParaRPr lang="en-US"/>
          </a:p>
        </p:txBody>
      </p:sp>
    </p:spTree>
    <p:extLst>
      <p:ext uri="{BB962C8B-B14F-4D97-AF65-F5344CB8AC3E}">
        <p14:creationId xmlns:p14="http://schemas.microsoft.com/office/powerpoint/2010/main" val="2032219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0F7D35-F2CF-4ADE-AE04-32F199448D3A}" type="datetimeFigureOut">
              <a:rPr lang="en-US" smtClean="0"/>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144557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0F7D35-F2CF-4ADE-AE04-32F199448D3A}" type="datetimeFigureOut">
              <a:rPr lang="en-US" smtClean="0"/>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134585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0F7D35-F2CF-4ADE-AE04-32F199448D3A}" type="datetimeFigureOut">
              <a:rPr lang="en-US" smtClean="0"/>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163360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0F7D35-F2CF-4ADE-AE04-32F199448D3A}" type="datetimeFigureOut">
              <a:rPr lang="en-US" smtClean="0"/>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131709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0F7D35-F2CF-4ADE-AE04-32F199448D3A}" type="datetimeFigureOut">
              <a:rPr lang="en-US" smtClean="0"/>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411921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0F7D35-F2CF-4ADE-AE04-32F199448D3A}" type="datetimeFigureOut">
              <a:rPr lang="en-US" smtClean="0"/>
              <a:t>4/7/2013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1769993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0F7D35-F2CF-4ADE-AE04-32F199448D3A}" type="datetimeFigureOut">
              <a:rPr lang="en-US" smtClean="0"/>
              <a:t>4/7/2013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3759656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0F7D35-F2CF-4ADE-AE04-32F199448D3A}" type="datetimeFigureOut">
              <a:rPr lang="en-US" smtClean="0"/>
              <a:t>4/7/2013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858536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F7D35-F2CF-4ADE-AE04-32F199448D3A}" type="datetimeFigureOut">
              <a:rPr lang="en-US" smtClean="0"/>
              <a:t>4/7/2013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2100540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0F7D35-F2CF-4ADE-AE04-32F199448D3A}" type="datetimeFigureOut">
              <a:rPr lang="en-US" smtClean="0"/>
              <a:t>4/7/2013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3642906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0F7D35-F2CF-4ADE-AE04-32F199448D3A}" type="datetimeFigureOut">
              <a:rPr lang="en-US" smtClean="0"/>
              <a:t>4/7/2013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AD714-6762-4C13-A299-F7EE3D2760FA}" type="slidenum">
              <a:rPr lang="en-US" smtClean="0"/>
              <a:t>‹#›</a:t>
            </a:fld>
            <a:endParaRPr lang="en-US"/>
          </a:p>
        </p:txBody>
      </p:sp>
    </p:spTree>
    <p:extLst>
      <p:ext uri="{BB962C8B-B14F-4D97-AF65-F5344CB8AC3E}">
        <p14:creationId xmlns:p14="http://schemas.microsoft.com/office/powerpoint/2010/main" val="2938621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0F7D35-F2CF-4ADE-AE04-32F199448D3A}" type="datetimeFigureOut">
              <a:rPr lang="en-US" smtClean="0"/>
              <a:t>4/7/2013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AD714-6762-4C13-A299-F7EE3D2760FA}" type="slidenum">
              <a:rPr lang="en-US" smtClean="0"/>
              <a:t>‹#›</a:t>
            </a:fld>
            <a:endParaRPr lang="en-US"/>
          </a:p>
        </p:txBody>
      </p:sp>
    </p:spTree>
    <p:extLst>
      <p:ext uri="{BB962C8B-B14F-4D97-AF65-F5344CB8AC3E}">
        <p14:creationId xmlns:p14="http://schemas.microsoft.com/office/powerpoint/2010/main" val="2638920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acebook.com/GlobalCommunicationCenter/" TargetMode="External"/><Relationship Id="rId2" Type="http://schemas.openxmlformats.org/officeDocument/2006/relationships/hyperlink" Target="http://www.cmu.edu/gcc"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a:xfrm>
            <a:off x="533400" y="4343400"/>
            <a:ext cx="8477250" cy="2438400"/>
          </a:xfrm>
        </p:spPr>
        <p:txBody>
          <a:bodyPr>
            <a:normAutofit fontScale="92500" lnSpcReduction="20000"/>
          </a:bodyPr>
          <a:lstStyle/>
          <a:p>
            <a:r>
              <a:rPr lang="en-US" b="1" dirty="0" smtClean="0"/>
              <a:t>Make an Appointment:</a:t>
            </a:r>
          </a:p>
          <a:p>
            <a:r>
              <a:rPr lang="en-US" dirty="0" smtClean="0"/>
              <a:t> </a:t>
            </a:r>
            <a:r>
              <a:rPr lang="en-US" dirty="0" smtClean="0">
                <a:hlinkClick r:id="rId2"/>
              </a:rPr>
              <a:t>www.cmu.edu/gcc</a:t>
            </a:r>
            <a:endParaRPr lang="en-US" dirty="0" smtClean="0"/>
          </a:p>
          <a:p>
            <a:endParaRPr lang="en-US" b="1" dirty="0" smtClean="0"/>
          </a:p>
          <a:p>
            <a:r>
              <a:rPr lang="en-US" b="1" dirty="0" smtClean="0"/>
              <a:t>Facebook:</a:t>
            </a:r>
          </a:p>
          <a:p>
            <a:r>
              <a:rPr lang="en-US" dirty="0" smtClean="0">
                <a:hlinkClick r:id="rId3"/>
              </a:rPr>
              <a:t>www.facebook.com/GlobalCommunicationCenter/</a:t>
            </a:r>
            <a:endParaRPr lang="en-US" dirty="0" smtClean="0"/>
          </a:p>
          <a:p>
            <a:endParaRPr lang="en-US"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350" y="152400"/>
            <a:ext cx="8877300"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8521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5-year plan does not indicate a clearly defined commitment to long-range environment research.  For instance, </a:t>
            </a:r>
            <a:r>
              <a:rPr lang="en-US" dirty="0"/>
              <a:t>where </a:t>
            </a:r>
            <a:r>
              <a:rPr lang="en-US" dirty="0" smtClean="0"/>
              <a:t>the plan </a:t>
            </a:r>
            <a:r>
              <a:rPr lang="en-US" dirty="0"/>
              <a:t>does address long-range </a:t>
            </a:r>
            <a:r>
              <a:rPr lang="en-US" dirty="0" smtClean="0"/>
              <a:t>research, it focuses on </a:t>
            </a:r>
            <a:r>
              <a:rPr lang="en-US" dirty="0"/>
              <a:t>the </a:t>
            </a:r>
            <a:r>
              <a:rPr lang="en-US" dirty="0"/>
              <a:t>development of techniques rather than the identification and definition of important long-range </a:t>
            </a:r>
            <a:r>
              <a:rPr lang="en-US" dirty="0" smtClean="0"/>
              <a:t>issues.</a:t>
            </a:r>
            <a:endParaRPr lang="en-US" dirty="0"/>
          </a:p>
          <a:p>
            <a:endParaRPr lang="en-US" dirty="0"/>
          </a:p>
        </p:txBody>
      </p:sp>
    </p:spTree>
    <p:extLst>
      <p:ext uri="{BB962C8B-B14F-4D97-AF65-F5344CB8AC3E}">
        <p14:creationId xmlns:p14="http://schemas.microsoft.com/office/powerpoint/2010/main" val="4096128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Original</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5-year plan does not indicate a clearly defined commitment to </a:t>
            </a:r>
            <a:r>
              <a:rPr lang="en-US" i="1" dirty="0">
                <a:effectLst>
                  <a:outerShdw blurRad="38100" dist="38100" dir="2700000" algn="tl">
                    <a:srgbClr val="000000">
                      <a:alpha val="43137"/>
                    </a:srgbClr>
                  </a:outerShdw>
                </a:effectLst>
              </a:rPr>
              <a:t>long-range environment research.</a:t>
            </a:r>
            <a:r>
              <a:rPr lang="en-US" dirty="0"/>
              <a:t>  For instance</a:t>
            </a:r>
            <a:r>
              <a:rPr lang="en-US" dirty="0"/>
              <a:t>, the development of techniques rather than the identification and definition of important long-range issues is the subject of the plan where it does </a:t>
            </a:r>
            <a:r>
              <a:rPr lang="en-US" dirty="0"/>
              <a:t>address </a:t>
            </a:r>
            <a:r>
              <a:rPr lang="en-US" i="1" dirty="0">
                <a:effectLst>
                  <a:outerShdw blurRad="38100" dist="38100" dir="2700000" algn="tl">
                    <a:srgbClr val="000000">
                      <a:alpha val="43137"/>
                    </a:srgbClr>
                  </a:outerShdw>
                </a:effectLst>
              </a:rPr>
              <a:t>long-range research.</a:t>
            </a:r>
          </a:p>
          <a:p>
            <a:endParaRPr lang="en-US" dirty="0"/>
          </a:p>
        </p:txBody>
      </p:sp>
    </p:spTree>
    <p:extLst>
      <p:ext uri="{BB962C8B-B14F-4D97-AF65-F5344CB8AC3E}">
        <p14:creationId xmlns:p14="http://schemas.microsoft.com/office/powerpoint/2010/main" val="1354881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Original</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5-year plan does not indicate a clearly defined commitment to </a:t>
            </a:r>
            <a:r>
              <a:rPr lang="en-US" i="1" dirty="0">
                <a:effectLst>
                  <a:outerShdw blurRad="38100" dist="38100" dir="2700000" algn="tl">
                    <a:srgbClr val="000000">
                      <a:alpha val="43137"/>
                    </a:srgbClr>
                  </a:outerShdw>
                </a:effectLst>
              </a:rPr>
              <a:t>long-range environment research.</a:t>
            </a:r>
            <a:r>
              <a:rPr lang="en-US" dirty="0"/>
              <a:t>  For instance</a:t>
            </a:r>
            <a:r>
              <a:rPr lang="en-US" dirty="0">
                <a:solidFill>
                  <a:srgbClr val="00B0F0"/>
                </a:solidFill>
              </a:rPr>
              <a:t>, </a:t>
            </a:r>
            <a:r>
              <a:rPr lang="en-US" u="sng" dirty="0">
                <a:solidFill>
                  <a:srgbClr val="00B0F0"/>
                </a:solidFill>
              </a:rPr>
              <a:t>the development of techniques</a:t>
            </a:r>
            <a:r>
              <a:rPr lang="en-US" dirty="0"/>
              <a:t> rather than the identification and definition of important long-range issues</a:t>
            </a:r>
            <a:r>
              <a:rPr lang="en-US" dirty="0">
                <a:solidFill>
                  <a:srgbClr val="00B0F0"/>
                </a:solidFill>
              </a:rPr>
              <a:t> </a:t>
            </a:r>
            <a:r>
              <a:rPr lang="en-US" b="1" u="sng" dirty="0">
                <a:solidFill>
                  <a:srgbClr val="00B0F0"/>
                </a:solidFill>
              </a:rPr>
              <a:t>is</a:t>
            </a:r>
            <a:r>
              <a:rPr lang="en-US" dirty="0">
                <a:solidFill>
                  <a:srgbClr val="00B0F0"/>
                </a:solidFill>
              </a:rPr>
              <a:t> </a:t>
            </a:r>
            <a:r>
              <a:rPr lang="en-US" dirty="0"/>
              <a:t>the subject of the plan where it does address </a:t>
            </a:r>
            <a:r>
              <a:rPr lang="en-US" i="1" dirty="0">
                <a:effectLst>
                  <a:outerShdw blurRad="38100" dist="38100" dir="2700000" algn="tl">
                    <a:srgbClr val="000000">
                      <a:alpha val="43137"/>
                    </a:srgbClr>
                  </a:outerShdw>
                </a:effectLst>
              </a:rPr>
              <a:t>long-range research.</a:t>
            </a:r>
          </a:p>
          <a:p>
            <a:endParaRPr lang="en-US" dirty="0"/>
          </a:p>
        </p:txBody>
      </p:sp>
    </p:spTree>
    <p:extLst>
      <p:ext uri="{BB962C8B-B14F-4D97-AF65-F5344CB8AC3E}">
        <p14:creationId xmlns:p14="http://schemas.microsoft.com/office/powerpoint/2010/main" val="2165739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5-year plan does not indicate a clearly defined commitment to </a:t>
            </a:r>
            <a:r>
              <a:rPr lang="en-US" i="1" dirty="0">
                <a:effectLst>
                  <a:outerShdw blurRad="38100" dist="38100" dir="2700000" algn="tl">
                    <a:srgbClr val="000000">
                      <a:alpha val="43137"/>
                    </a:srgbClr>
                  </a:outerShdw>
                </a:effectLst>
              </a:rPr>
              <a:t>long-range environment research.</a:t>
            </a:r>
            <a:r>
              <a:rPr lang="en-US" dirty="0"/>
              <a:t>  For instance, </a:t>
            </a:r>
            <a:r>
              <a:rPr lang="en-US" dirty="0"/>
              <a:t>where </a:t>
            </a:r>
            <a:r>
              <a:rPr lang="en-US" dirty="0" smtClean="0"/>
              <a:t>the plan </a:t>
            </a:r>
            <a:r>
              <a:rPr lang="en-US" dirty="0"/>
              <a:t>does address </a:t>
            </a:r>
            <a:r>
              <a:rPr lang="en-US" i="1" dirty="0">
                <a:effectLst>
                  <a:outerShdw blurRad="38100" dist="38100" dir="2700000" algn="tl">
                    <a:srgbClr val="000000">
                      <a:alpha val="43137"/>
                    </a:srgbClr>
                  </a:outerShdw>
                </a:effectLst>
              </a:rPr>
              <a:t>long-range </a:t>
            </a:r>
            <a:r>
              <a:rPr lang="en-US" i="1" dirty="0" smtClean="0">
                <a:effectLst>
                  <a:outerShdw blurRad="38100" dist="38100" dir="2700000" algn="tl">
                    <a:srgbClr val="000000">
                      <a:alpha val="43137"/>
                    </a:srgbClr>
                  </a:outerShdw>
                </a:effectLst>
              </a:rPr>
              <a:t>research</a:t>
            </a:r>
            <a:r>
              <a:rPr lang="en-US" dirty="0" smtClean="0"/>
              <a:t>, </a:t>
            </a:r>
            <a:r>
              <a:rPr lang="en-US" b="1" u="sng" dirty="0" smtClean="0">
                <a:solidFill>
                  <a:srgbClr val="00B0F0"/>
                </a:solidFill>
              </a:rPr>
              <a:t>it</a:t>
            </a:r>
            <a:r>
              <a:rPr lang="en-US" b="1" dirty="0" smtClean="0">
                <a:solidFill>
                  <a:srgbClr val="00B0F0"/>
                </a:solidFill>
              </a:rPr>
              <a:t> </a:t>
            </a:r>
            <a:r>
              <a:rPr lang="en-US" b="1" u="sng" dirty="0" smtClean="0">
                <a:solidFill>
                  <a:srgbClr val="00B0F0"/>
                </a:solidFill>
              </a:rPr>
              <a:t>focuses </a:t>
            </a:r>
            <a:r>
              <a:rPr lang="en-US" dirty="0" smtClean="0"/>
              <a:t>on </a:t>
            </a:r>
            <a:r>
              <a:rPr lang="en-US" dirty="0"/>
              <a:t>the </a:t>
            </a:r>
            <a:r>
              <a:rPr lang="en-US" dirty="0"/>
              <a:t>development of techniques rather than the identification and definition of important long-range </a:t>
            </a:r>
            <a:r>
              <a:rPr lang="en-US" dirty="0" smtClean="0"/>
              <a:t>issues.</a:t>
            </a:r>
            <a:endParaRPr lang="en-US" dirty="0"/>
          </a:p>
          <a:p>
            <a:endParaRPr lang="en-US" dirty="0"/>
          </a:p>
        </p:txBody>
      </p:sp>
    </p:spTree>
    <p:extLst>
      <p:ext uri="{BB962C8B-B14F-4D97-AF65-F5344CB8AC3E}">
        <p14:creationId xmlns:p14="http://schemas.microsoft.com/office/powerpoint/2010/main" val="424702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“Slipping” example (original)</a:t>
            </a:r>
            <a:endParaRPr lang="en-US" dirty="0"/>
          </a:p>
        </p:txBody>
      </p:sp>
      <p:sp>
        <p:nvSpPr>
          <p:cNvPr id="3" name="Content Placeholder 2"/>
          <p:cNvSpPr>
            <a:spLocks noGrp="1"/>
          </p:cNvSpPr>
          <p:nvPr>
            <p:ph idx="1"/>
          </p:nvPr>
        </p:nvSpPr>
        <p:spPr/>
        <p:txBody>
          <a:bodyPr/>
          <a:lstStyle/>
          <a:p>
            <a:pPr marL="0" indent="0">
              <a:buNone/>
            </a:pPr>
            <a:r>
              <a:rPr lang="en-US" dirty="0" smtClean="0"/>
              <a:t>People </a:t>
            </a:r>
            <a:r>
              <a:rPr lang="en-US" dirty="0"/>
              <a:t>are injuring themselves at home, work and out in public from slipping and falling.  The material of the shoe sole, the material of the floor surface that the individual is walking across, and a contaminant, like water or oil, that may decrease friction between the two materials all contribute to slipping.  </a:t>
            </a:r>
          </a:p>
        </p:txBody>
      </p:sp>
    </p:spTree>
    <p:extLst>
      <p:ext uri="{BB962C8B-B14F-4D97-AF65-F5344CB8AC3E}">
        <p14:creationId xmlns:p14="http://schemas.microsoft.com/office/powerpoint/2010/main" val="727002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“Slipping” example (original)</a:t>
            </a:r>
            <a:endParaRPr lang="en-US" dirty="0"/>
          </a:p>
        </p:txBody>
      </p:sp>
      <p:sp>
        <p:nvSpPr>
          <p:cNvPr id="3" name="Content Placeholder 2"/>
          <p:cNvSpPr>
            <a:spLocks noGrp="1"/>
          </p:cNvSpPr>
          <p:nvPr>
            <p:ph idx="1"/>
          </p:nvPr>
        </p:nvSpPr>
        <p:spPr/>
        <p:txBody>
          <a:bodyPr/>
          <a:lstStyle/>
          <a:p>
            <a:pPr marL="0" indent="0">
              <a:buNone/>
            </a:pPr>
            <a:r>
              <a:rPr lang="en-US" dirty="0" smtClean="0"/>
              <a:t>People </a:t>
            </a:r>
            <a:r>
              <a:rPr lang="en-US" dirty="0"/>
              <a:t>are injuring themselves at home, work and out in public from </a:t>
            </a:r>
            <a:r>
              <a:rPr lang="en-US" i="1" dirty="0">
                <a:effectLst>
                  <a:outerShdw blurRad="38100" dist="38100" dir="2700000" algn="tl">
                    <a:srgbClr val="000000">
                      <a:alpha val="43137"/>
                    </a:srgbClr>
                  </a:outerShdw>
                </a:effectLst>
              </a:rPr>
              <a:t>slipping and falling</a:t>
            </a:r>
            <a:r>
              <a:rPr lang="en-US" dirty="0"/>
              <a:t>.  </a:t>
            </a:r>
            <a:r>
              <a:rPr lang="en-US" dirty="0"/>
              <a:t>The material of the shoe sole, the material of the floor surface that the individual is walking across, and a contaminant, like water or oil, that may decrease friction between the two materials all contribute to </a:t>
            </a:r>
            <a:r>
              <a:rPr lang="en-US" i="1" dirty="0">
                <a:effectLst>
                  <a:outerShdw blurRad="38100" dist="38100" dir="2700000" algn="tl">
                    <a:srgbClr val="000000">
                      <a:alpha val="43137"/>
                    </a:srgbClr>
                  </a:outerShdw>
                </a:effectLst>
              </a:rPr>
              <a:t>slipping.</a:t>
            </a:r>
            <a:r>
              <a:rPr lang="en-US" dirty="0"/>
              <a:t>  </a:t>
            </a:r>
          </a:p>
        </p:txBody>
      </p:sp>
    </p:spTree>
    <p:extLst>
      <p:ext uri="{BB962C8B-B14F-4D97-AF65-F5344CB8AC3E}">
        <p14:creationId xmlns:p14="http://schemas.microsoft.com/office/powerpoint/2010/main" val="390329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“Slipping” example (original)</a:t>
            </a:r>
            <a:endParaRPr lang="en-US" dirty="0"/>
          </a:p>
        </p:txBody>
      </p:sp>
      <p:sp>
        <p:nvSpPr>
          <p:cNvPr id="3" name="Content Placeholder 2"/>
          <p:cNvSpPr>
            <a:spLocks noGrp="1"/>
          </p:cNvSpPr>
          <p:nvPr>
            <p:ph idx="1"/>
          </p:nvPr>
        </p:nvSpPr>
        <p:spPr/>
        <p:txBody>
          <a:bodyPr/>
          <a:lstStyle/>
          <a:p>
            <a:pPr marL="0" indent="0">
              <a:buNone/>
            </a:pPr>
            <a:r>
              <a:rPr lang="en-US" dirty="0" smtClean="0"/>
              <a:t>People </a:t>
            </a:r>
            <a:r>
              <a:rPr lang="en-US" dirty="0"/>
              <a:t>are injuring themselves at home, work and out in public from </a:t>
            </a:r>
            <a:r>
              <a:rPr lang="en-US" i="1" dirty="0">
                <a:effectLst>
                  <a:outerShdw blurRad="38100" dist="38100" dir="2700000" algn="tl">
                    <a:srgbClr val="000000">
                      <a:alpha val="43137"/>
                    </a:srgbClr>
                  </a:outerShdw>
                </a:effectLst>
              </a:rPr>
              <a:t>slipping and falling</a:t>
            </a:r>
            <a:r>
              <a:rPr lang="en-US" dirty="0"/>
              <a:t>.  </a:t>
            </a:r>
            <a:r>
              <a:rPr lang="en-US" dirty="0">
                <a:solidFill>
                  <a:srgbClr val="00B0F0"/>
                </a:solidFill>
              </a:rPr>
              <a:t>The material of the shoe sole, the material of the floor surface that the individual is walking across, and a contaminant, like water or oil,</a:t>
            </a:r>
            <a:r>
              <a:rPr lang="en-US" dirty="0"/>
              <a:t> that may decrease friction between the two materials all </a:t>
            </a:r>
            <a:r>
              <a:rPr lang="en-US" dirty="0">
                <a:solidFill>
                  <a:srgbClr val="00B0F0"/>
                </a:solidFill>
              </a:rPr>
              <a:t>contribute to </a:t>
            </a:r>
            <a:r>
              <a:rPr lang="en-US" i="1" dirty="0">
                <a:effectLst>
                  <a:outerShdw blurRad="38100" dist="38100" dir="2700000" algn="tl">
                    <a:srgbClr val="000000">
                      <a:alpha val="43137"/>
                    </a:srgbClr>
                  </a:outerShdw>
                </a:effectLst>
              </a:rPr>
              <a:t>slipping.</a:t>
            </a:r>
            <a:r>
              <a:rPr lang="en-US" dirty="0"/>
              <a:t>  </a:t>
            </a:r>
          </a:p>
        </p:txBody>
      </p:sp>
    </p:spTree>
    <p:extLst>
      <p:ext uri="{BB962C8B-B14F-4D97-AF65-F5344CB8AC3E}">
        <p14:creationId xmlns:p14="http://schemas.microsoft.com/office/powerpoint/2010/main" val="1489997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“Slipping” example (revised)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People </a:t>
            </a:r>
            <a:r>
              <a:rPr lang="en-US" dirty="0"/>
              <a:t>are injuring themselves at home, work and out in public from </a:t>
            </a:r>
            <a:r>
              <a:rPr lang="en-US" i="1" dirty="0">
                <a:effectLst>
                  <a:outerShdw blurRad="38100" dist="38100" dir="2700000" algn="tl">
                    <a:srgbClr val="000000">
                      <a:alpha val="43137"/>
                    </a:srgbClr>
                  </a:outerShdw>
                </a:effectLst>
              </a:rPr>
              <a:t>slipping and falling</a:t>
            </a:r>
            <a:r>
              <a:rPr lang="en-US" dirty="0"/>
              <a:t>.  </a:t>
            </a:r>
            <a:r>
              <a:rPr lang="en-US" b="1" dirty="0" smtClean="0">
                <a:solidFill>
                  <a:srgbClr val="00B0F0"/>
                </a:solidFill>
              </a:rPr>
              <a:t>Factors</a:t>
            </a:r>
            <a:r>
              <a:rPr lang="en-US" dirty="0" smtClean="0">
                <a:solidFill>
                  <a:srgbClr val="00B0F0"/>
                </a:solidFill>
              </a:rPr>
              <a:t> </a:t>
            </a:r>
            <a:r>
              <a:rPr lang="en-US" dirty="0" smtClean="0"/>
              <a:t>contributing to </a:t>
            </a:r>
            <a:r>
              <a:rPr lang="en-US" i="1" dirty="0">
                <a:effectLst>
                  <a:outerShdw blurRad="38100" dist="38100" dir="2700000" algn="tl">
                    <a:srgbClr val="000000">
                      <a:alpha val="43137"/>
                    </a:srgbClr>
                  </a:outerShdw>
                </a:effectLst>
              </a:rPr>
              <a:t>slipping</a:t>
            </a:r>
            <a:r>
              <a:rPr lang="en-US" dirty="0" smtClean="0"/>
              <a:t> </a:t>
            </a:r>
            <a:r>
              <a:rPr lang="en-US" b="1" dirty="0" smtClean="0">
                <a:solidFill>
                  <a:srgbClr val="00B0F0"/>
                </a:solidFill>
              </a:rPr>
              <a:t>include</a:t>
            </a:r>
            <a:r>
              <a:rPr lang="en-US" dirty="0" smtClean="0"/>
              <a:t> the </a:t>
            </a:r>
            <a:r>
              <a:rPr lang="en-US" dirty="0"/>
              <a:t>material of the shoe sole, the material of the floor surface that the individual is walking across, and a contaminant, like water or </a:t>
            </a:r>
            <a:r>
              <a:rPr lang="en-US" dirty="0" smtClean="0"/>
              <a:t>oil.  </a:t>
            </a:r>
            <a:endParaRPr lang="en-US" dirty="0"/>
          </a:p>
        </p:txBody>
      </p:sp>
    </p:spTree>
    <p:extLst>
      <p:ext uri="{BB962C8B-B14F-4D97-AF65-F5344CB8AC3E}">
        <p14:creationId xmlns:p14="http://schemas.microsoft.com/office/powerpoint/2010/main" val="3564091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DDA example (original)</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a:t>
            </a:r>
            <a:r>
              <a:rPr lang="en-US" dirty="0"/>
              <a:t>discrete-dipole approximation (DDA) for scattering calculations, including the relationship between the DDA and other methods, is reviewed. Computational considerations, </a:t>
            </a:r>
            <a:r>
              <a:rPr lang="en-US" dirty="0" smtClean="0"/>
              <a:t>including </a:t>
            </a:r>
            <a:r>
              <a:rPr lang="en-US" dirty="0"/>
              <a:t>the use of complex-conjugate gradient algorithms and fast-Fourier-transform methods, are discussed. We test the accuracy of the DDA by using the DDA to compute scattering and absorption by isolated, homogeneous spheres as well as by targets consisting of two contiguous spheres.</a:t>
            </a:r>
            <a:endParaRPr lang="en-US" dirty="0"/>
          </a:p>
        </p:txBody>
      </p:sp>
    </p:spTree>
    <p:extLst>
      <p:ext uri="{BB962C8B-B14F-4D97-AF65-F5344CB8AC3E}">
        <p14:creationId xmlns:p14="http://schemas.microsoft.com/office/powerpoint/2010/main" val="1374282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DDA example (original)</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a:t>
            </a:r>
            <a:r>
              <a:rPr lang="en-US" u="sng" dirty="0">
                <a:solidFill>
                  <a:srgbClr val="00B0F0"/>
                </a:solidFill>
              </a:rPr>
              <a:t>discrete-dipole approximation (DDA)</a:t>
            </a:r>
            <a:r>
              <a:rPr lang="en-US" dirty="0"/>
              <a:t> for scattering calculations, including the relationship between the DDA and other methods, </a:t>
            </a:r>
            <a:r>
              <a:rPr lang="en-US" b="1" dirty="0">
                <a:solidFill>
                  <a:srgbClr val="00B0F0"/>
                </a:solidFill>
              </a:rPr>
              <a:t>is reviewed. </a:t>
            </a:r>
            <a:r>
              <a:rPr lang="en-US" u="sng" dirty="0">
                <a:solidFill>
                  <a:srgbClr val="00B0F0"/>
                </a:solidFill>
              </a:rPr>
              <a:t>Computational considerations,</a:t>
            </a:r>
            <a:r>
              <a:rPr lang="en-US" dirty="0"/>
              <a:t> </a:t>
            </a:r>
            <a:r>
              <a:rPr lang="en-US" dirty="0" smtClean="0"/>
              <a:t>including </a:t>
            </a:r>
            <a:r>
              <a:rPr lang="en-US" dirty="0"/>
              <a:t>the use of complex-conjugate gradient algorithms and fast-Fourier-transform methods, </a:t>
            </a:r>
            <a:r>
              <a:rPr lang="en-US" b="1" dirty="0">
                <a:solidFill>
                  <a:srgbClr val="00B0F0"/>
                </a:solidFill>
              </a:rPr>
              <a:t>are discussed</a:t>
            </a:r>
            <a:r>
              <a:rPr lang="en-US" dirty="0"/>
              <a:t>. We test the accuracy of the DDA by using the DDA to compute scattering and absorption by isolated, homogeneous spheres as well as by targets consisting of two contiguous spheres.</a:t>
            </a:r>
            <a:endParaRPr lang="en-US" dirty="0"/>
          </a:p>
        </p:txBody>
      </p:sp>
    </p:spTree>
    <p:extLst>
      <p:ext uri="{BB962C8B-B14F-4D97-AF65-F5344CB8AC3E}">
        <p14:creationId xmlns:p14="http://schemas.microsoft.com/office/powerpoint/2010/main" val="3738126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68446614"/>
              </p:ext>
            </p:extLst>
          </p:nvPr>
        </p:nvGraphicFramePr>
        <p:xfrm>
          <a:off x="457200" y="609600"/>
          <a:ext cx="8229600" cy="5516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1293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DDA example (revision 1: s-v)</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u="sng" dirty="0" smtClean="0">
                <a:solidFill>
                  <a:srgbClr val="00B0F0"/>
                </a:solidFill>
              </a:rPr>
              <a:t>This paper</a:t>
            </a:r>
            <a:r>
              <a:rPr lang="en-US" dirty="0" smtClean="0"/>
              <a:t> </a:t>
            </a:r>
            <a:r>
              <a:rPr lang="en-US" b="1" dirty="0" smtClean="0">
                <a:solidFill>
                  <a:srgbClr val="00B0F0"/>
                </a:solidFill>
              </a:rPr>
              <a:t>reviews</a:t>
            </a:r>
            <a:r>
              <a:rPr lang="en-US" dirty="0" smtClean="0"/>
              <a:t> the </a:t>
            </a:r>
            <a:r>
              <a:rPr lang="en-US" dirty="0"/>
              <a:t>discrete-dipole approximation (DDA) for scattering calculations, including the relationship between the DDA and other </a:t>
            </a:r>
            <a:r>
              <a:rPr lang="en-US" dirty="0" smtClean="0"/>
              <a:t>methods. </a:t>
            </a:r>
            <a:r>
              <a:rPr lang="en-US" u="sng" dirty="0" smtClean="0">
                <a:solidFill>
                  <a:srgbClr val="00B0F0"/>
                </a:solidFill>
              </a:rPr>
              <a:t>We</a:t>
            </a:r>
            <a:r>
              <a:rPr lang="en-US" dirty="0" smtClean="0"/>
              <a:t> </a:t>
            </a:r>
            <a:r>
              <a:rPr lang="en-US" b="1" dirty="0" smtClean="0">
                <a:solidFill>
                  <a:srgbClr val="00B0F0"/>
                </a:solidFill>
              </a:rPr>
              <a:t>discuss</a:t>
            </a:r>
            <a:r>
              <a:rPr lang="en-US" dirty="0" smtClean="0"/>
              <a:t> computational considerations, including the use of complex-conjugate gradient algorithms and fast-Fourier-transform methods. We test the accuracy of the DDA by using the DDA to compute scattering and absorption by isolated, homogeneous spheres as well as by targets consisting of two contiguous spheres.</a:t>
            </a:r>
            <a:endParaRPr lang="en-US" dirty="0"/>
          </a:p>
        </p:txBody>
      </p:sp>
    </p:spTree>
    <p:extLst>
      <p:ext uri="{BB962C8B-B14F-4D97-AF65-F5344CB8AC3E}">
        <p14:creationId xmlns:p14="http://schemas.microsoft.com/office/powerpoint/2010/main" val="1571698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DDA example (revision 2: emphasis)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This paper reviews the</a:t>
            </a:r>
            <a:r>
              <a:rPr lang="en-US" dirty="0"/>
              <a:t> </a:t>
            </a:r>
            <a:r>
              <a:rPr lang="en-US" i="1" dirty="0">
                <a:effectLst>
                  <a:outerShdw blurRad="38100" dist="38100" dir="2700000" algn="tl">
                    <a:srgbClr val="000000">
                      <a:alpha val="43137"/>
                    </a:srgbClr>
                  </a:outerShdw>
                </a:effectLst>
              </a:rPr>
              <a:t>discrete-dipole approximation (DDA) </a:t>
            </a:r>
            <a:r>
              <a:rPr lang="en-US" dirty="0"/>
              <a:t>for </a:t>
            </a:r>
            <a:r>
              <a:rPr lang="en-US" dirty="0"/>
              <a:t>scattering </a:t>
            </a:r>
            <a:r>
              <a:rPr lang="en-US" dirty="0" smtClean="0"/>
              <a:t>calculations.  </a:t>
            </a:r>
            <a:r>
              <a:rPr lang="en-US" i="1" dirty="0">
                <a:effectLst>
                  <a:outerShdw blurRad="38100" dist="38100" dir="2700000" algn="tl">
                    <a:srgbClr val="000000">
                      <a:alpha val="43137"/>
                    </a:srgbClr>
                  </a:outerShdw>
                </a:effectLst>
              </a:rPr>
              <a:t>DDA </a:t>
            </a:r>
            <a:r>
              <a:rPr lang="en-US" dirty="0" smtClean="0"/>
              <a:t>is compared to other methods</a:t>
            </a:r>
            <a:r>
              <a:rPr lang="en-US" dirty="0"/>
              <a:t>. </a:t>
            </a:r>
            <a:r>
              <a:rPr lang="en-US" dirty="0"/>
              <a:t>We discuss computational considerations, including the use of complex-conjugate gradient algorithms and fast-Fourier-transform methods. We test </a:t>
            </a:r>
            <a:r>
              <a:rPr lang="en-US" dirty="0" smtClean="0"/>
              <a:t>the accuracy of the DDA by using the DDA to compute scattering and absorption by isolated, homogeneous spheres as well as by targets consisting of two contiguous spheres.</a:t>
            </a:r>
            <a:endParaRPr lang="en-US" dirty="0"/>
          </a:p>
        </p:txBody>
      </p:sp>
    </p:spTree>
    <p:extLst>
      <p:ext uri="{BB962C8B-B14F-4D97-AF65-F5344CB8AC3E}">
        <p14:creationId xmlns:p14="http://schemas.microsoft.com/office/powerpoint/2010/main" val="4000982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DDA example (revision 3: relationship)</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This paper reviews </a:t>
            </a:r>
            <a:r>
              <a:rPr lang="en-US" dirty="0"/>
              <a:t>the discrete-dipole approximation (DDA) for scattering </a:t>
            </a:r>
            <a:r>
              <a:rPr lang="en-US" dirty="0"/>
              <a:t>calculations.  </a:t>
            </a:r>
            <a:r>
              <a:rPr lang="en-US" dirty="0"/>
              <a:t>DDA </a:t>
            </a:r>
            <a:r>
              <a:rPr lang="en-US" dirty="0"/>
              <a:t>is </a:t>
            </a:r>
            <a:r>
              <a:rPr lang="en-US" b="1" u="sng" dirty="0" smtClean="0">
                <a:solidFill>
                  <a:schemeClr val="accent2">
                    <a:lumMod val="75000"/>
                  </a:schemeClr>
                </a:solidFill>
              </a:rPr>
              <a:t>first</a:t>
            </a:r>
            <a:r>
              <a:rPr lang="en-US" u="sng" dirty="0" smtClean="0"/>
              <a:t> </a:t>
            </a:r>
            <a:r>
              <a:rPr lang="en-US" dirty="0" smtClean="0"/>
              <a:t>compared </a:t>
            </a:r>
            <a:r>
              <a:rPr lang="en-US" dirty="0"/>
              <a:t>to other methods. We </a:t>
            </a:r>
            <a:r>
              <a:rPr lang="en-US" sz="3000" b="1" u="sng" dirty="0" smtClean="0">
                <a:solidFill>
                  <a:schemeClr val="accent2">
                    <a:lumMod val="75000"/>
                  </a:schemeClr>
                </a:solidFill>
              </a:rPr>
              <a:t>next </a:t>
            </a:r>
            <a:r>
              <a:rPr lang="en-US" dirty="0" smtClean="0"/>
              <a:t>discuss </a:t>
            </a:r>
            <a:r>
              <a:rPr lang="en-US" dirty="0"/>
              <a:t>computational considerations, including the use of complex-conjugate gradient algorithms and fast-Fourier-transform methods. </a:t>
            </a:r>
            <a:r>
              <a:rPr lang="en-US" dirty="0" smtClean="0"/>
              <a:t>We</a:t>
            </a:r>
            <a:r>
              <a:rPr lang="en-US" sz="2800" b="1" u="sng" dirty="0">
                <a:solidFill>
                  <a:schemeClr val="accent2">
                    <a:lumMod val="75000"/>
                  </a:schemeClr>
                </a:solidFill>
              </a:rPr>
              <a:t> </a:t>
            </a:r>
            <a:r>
              <a:rPr lang="en-US" sz="3000" b="1" u="sng" dirty="0" smtClean="0">
                <a:solidFill>
                  <a:schemeClr val="accent2">
                    <a:lumMod val="75000"/>
                  </a:schemeClr>
                </a:solidFill>
              </a:rPr>
              <a:t>then</a:t>
            </a:r>
            <a:r>
              <a:rPr lang="en-US" dirty="0" smtClean="0"/>
              <a:t> </a:t>
            </a:r>
            <a:r>
              <a:rPr lang="en-US" dirty="0"/>
              <a:t>test </a:t>
            </a:r>
            <a:r>
              <a:rPr lang="en-US" dirty="0" smtClean="0"/>
              <a:t>the accuracy of the DDA by using the DDA to compute scattering and absorption by isolated, homogeneous spheres as well as by targets consisting of two contiguous spheres.</a:t>
            </a:r>
            <a:endParaRPr lang="en-US" dirty="0"/>
          </a:p>
        </p:txBody>
      </p:sp>
    </p:spTree>
    <p:extLst>
      <p:ext uri="{BB962C8B-B14F-4D97-AF65-F5344CB8AC3E}">
        <p14:creationId xmlns:p14="http://schemas.microsoft.com/office/powerpoint/2010/main" val="1923928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DDA example (revision 4: stress)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This paper reviews the discrete-dipole approximation (DDA) for scattering calculations.  DDA is </a:t>
            </a:r>
            <a:r>
              <a:rPr lang="en-US" dirty="0"/>
              <a:t>first compared </a:t>
            </a:r>
            <a:r>
              <a:rPr lang="en-US" dirty="0"/>
              <a:t>to other methods. We </a:t>
            </a:r>
            <a:r>
              <a:rPr lang="en-US" dirty="0"/>
              <a:t>next discuss </a:t>
            </a:r>
            <a:r>
              <a:rPr lang="en-US" dirty="0"/>
              <a:t>computational considerations, including the use of complex-conjugate gradient algorithms and fast-Fourier-transform methods. </a:t>
            </a:r>
            <a:r>
              <a:rPr lang="en-US" dirty="0"/>
              <a:t>We then test the accuracy of the DDA </a:t>
            </a:r>
            <a:r>
              <a:rPr lang="en-US" dirty="0" smtClean="0"/>
              <a:t>by using it to compute scatting and absorption by two different </a:t>
            </a:r>
            <a:r>
              <a:rPr lang="en-US" i="1" dirty="0" smtClean="0">
                <a:effectLst>
                  <a:outerShdw blurRad="38100" dist="38100" dir="2700000" algn="tl">
                    <a:srgbClr val="000000">
                      <a:alpha val="43137"/>
                    </a:srgbClr>
                  </a:outerShdw>
                </a:effectLst>
              </a:rPr>
              <a:t>targets: targets</a:t>
            </a:r>
            <a:r>
              <a:rPr lang="en-US" dirty="0"/>
              <a:t> </a:t>
            </a:r>
            <a:r>
              <a:rPr lang="en-US" dirty="0" smtClean="0"/>
              <a:t>consisting of (a) isolated</a:t>
            </a:r>
            <a:r>
              <a:rPr lang="en-US" dirty="0"/>
              <a:t>, homogeneous spheres </a:t>
            </a:r>
            <a:r>
              <a:rPr lang="en-US" dirty="0" smtClean="0"/>
              <a:t>and (b) two contiguous spheres.</a:t>
            </a:r>
            <a:endParaRPr lang="en-US" dirty="0"/>
          </a:p>
        </p:txBody>
      </p:sp>
    </p:spTree>
    <p:extLst>
      <p:ext uri="{BB962C8B-B14F-4D97-AF65-F5344CB8AC3E}">
        <p14:creationId xmlns:p14="http://schemas.microsoft.com/office/powerpoint/2010/main" val="2862531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915400" cy="6172200"/>
          </a:xfrm>
        </p:spPr>
        <p:txBody>
          <a:bodyPr>
            <a:noAutofit/>
          </a:bodyPr>
          <a:lstStyle/>
          <a:p>
            <a:pPr marL="0" indent="0">
              <a:buNone/>
            </a:pPr>
            <a:r>
              <a:rPr lang="en-US" sz="2800" b="1" dirty="0" smtClean="0"/>
              <a:t>Original (62 words)</a:t>
            </a:r>
          </a:p>
          <a:p>
            <a:pPr marL="0" indent="0">
              <a:buNone/>
            </a:pPr>
            <a:r>
              <a:rPr lang="en-US" sz="2400" dirty="0" smtClean="0"/>
              <a:t>The </a:t>
            </a:r>
            <a:r>
              <a:rPr lang="en-US" sz="2400" dirty="0"/>
              <a:t>discrete-dipole approximation (DDA) for scattering calculations, including the relationship between the DDA and other methods, is reviewed. Computational considerations, including the use of complex-conjugate gradient algorithms and fast-Fourier-transform methods, are discussed. We test the accuracy of the DDA by using the DDA to compute scattering and absorption by isolated, homogeneous spheres as well as by targets consisting of two contiguous spheres. </a:t>
            </a:r>
            <a:endParaRPr lang="en-US" sz="2400" dirty="0" smtClean="0"/>
          </a:p>
          <a:p>
            <a:pPr marL="0" indent="0">
              <a:buNone/>
            </a:pPr>
            <a:r>
              <a:rPr lang="en-US" sz="2400" dirty="0"/>
              <a:t>  </a:t>
            </a:r>
          </a:p>
          <a:p>
            <a:pPr marL="0" indent="0">
              <a:buNone/>
            </a:pPr>
            <a:r>
              <a:rPr lang="en-US" sz="2800" b="1" dirty="0" smtClean="0"/>
              <a:t>Revised (64 words)</a:t>
            </a:r>
          </a:p>
          <a:p>
            <a:pPr marL="0" indent="0">
              <a:buNone/>
            </a:pPr>
            <a:r>
              <a:rPr lang="en-US" sz="2400" dirty="0" smtClean="0"/>
              <a:t>This </a:t>
            </a:r>
            <a:r>
              <a:rPr lang="en-US" sz="2400" dirty="0"/>
              <a:t>paper reviews the discrete-dipole approximation (DDA) for scattering calculations.  DDA is first compared to other methods. We next discuss computational considerations, including the use of complex-conjugate gradient algorithms and fast-Fourier-transform methods. We then test the accuracy of the DDA by using it to compute scatting and absorption by two different targets: targets consisting of (a) isolated, homogeneous spheres and (b) two contiguous spheres</a:t>
            </a:r>
            <a:r>
              <a:rPr lang="en-US" sz="2400" dirty="0" smtClean="0"/>
              <a:t>.</a:t>
            </a:r>
            <a:endParaRPr lang="en-US" sz="2400" dirty="0"/>
          </a:p>
        </p:txBody>
      </p:sp>
    </p:spTree>
    <p:extLst>
      <p:ext uri="{BB962C8B-B14F-4D97-AF65-F5344CB8AC3E}">
        <p14:creationId xmlns:p14="http://schemas.microsoft.com/office/powerpoint/2010/main" val="4193560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Handout from consulting projects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98388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91933097"/>
              </p:ext>
            </p:extLst>
          </p:nvPr>
        </p:nvGraphicFramePr>
        <p:xfrm>
          <a:off x="457200" y="609600"/>
          <a:ext cx="8229600" cy="5516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4330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We convey information through word-meaning and sentence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5369680"/>
              </p:ext>
            </p:extLst>
          </p:nvPr>
        </p:nvGraphicFramePr>
        <p:xfrm>
          <a:off x="1371600" y="1676400"/>
          <a:ext cx="5943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4496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difference between these?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Although a virus infected our system, everything is fine now.</a:t>
            </a:r>
          </a:p>
          <a:p>
            <a:pPr marL="514350" indent="-514350">
              <a:buFont typeface="+mj-lt"/>
              <a:buAutoNum type="arabicPeriod"/>
            </a:pPr>
            <a:endParaRPr lang="en-US" dirty="0"/>
          </a:p>
          <a:p>
            <a:pPr marL="514350" indent="-514350">
              <a:buFont typeface="+mj-lt"/>
              <a:buAutoNum type="arabicPeriod"/>
            </a:pPr>
            <a:r>
              <a:rPr lang="en-US" dirty="0" smtClean="0"/>
              <a:t>Although everything is fine now, a virus infected our system.</a:t>
            </a:r>
            <a:endParaRPr lang="en-US" dirty="0"/>
          </a:p>
        </p:txBody>
      </p:sp>
    </p:spTree>
    <p:extLst>
      <p:ext uri="{BB962C8B-B14F-4D97-AF65-F5344CB8AC3E}">
        <p14:creationId xmlns:p14="http://schemas.microsoft.com/office/powerpoint/2010/main" val="3998827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difference between these?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Because the game went into overtime, John was late for work.</a:t>
            </a:r>
          </a:p>
          <a:p>
            <a:pPr marL="514350" indent="-514350">
              <a:buFont typeface="+mj-lt"/>
              <a:buAutoNum type="arabicPeriod"/>
            </a:pPr>
            <a:endParaRPr lang="en-US" dirty="0"/>
          </a:p>
          <a:p>
            <a:pPr marL="514350" indent="-514350">
              <a:buFont typeface="+mj-lt"/>
              <a:buAutoNum type="arabicPeriod"/>
            </a:pPr>
            <a:r>
              <a:rPr lang="en-US" dirty="0" smtClean="0"/>
              <a:t>John was late for work because the game went into overtime.</a:t>
            </a:r>
            <a:endParaRPr lang="en-US" dirty="0"/>
          </a:p>
        </p:txBody>
      </p:sp>
    </p:spTree>
    <p:extLst>
      <p:ext uri="{BB962C8B-B14F-4D97-AF65-F5344CB8AC3E}">
        <p14:creationId xmlns:p14="http://schemas.microsoft.com/office/powerpoint/2010/main" val="1218698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difference between these?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Even though there was food, the meeting was boring.</a:t>
            </a:r>
          </a:p>
          <a:p>
            <a:pPr marL="514350" indent="-514350">
              <a:buFont typeface="+mj-lt"/>
              <a:buAutoNum type="arabicPeriod"/>
            </a:pPr>
            <a:endParaRPr lang="en-US" dirty="0"/>
          </a:p>
          <a:p>
            <a:pPr marL="514350" indent="-514350">
              <a:buFont typeface="+mj-lt"/>
              <a:buAutoNum type="arabicPeriod"/>
            </a:pPr>
            <a:r>
              <a:rPr lang="en-US" dirty="0" smtClean="0"/>
              <a:t>Even though the meeting was boring, there was food.</a:t>
            </a:r>
            <a:endParaRPr lang="en-US" dirty="0"/>
          </a:p>
        </p:txBody>
      </p:sp>
    </p:spTree>
    <p:extLst>
      <p:ext uri="{BB962C8B-B14F-4D97-AF65-F5344CB8AC3E}">
        <p14:creationId xmlns:p14="http://schemas.microsoft.com/office/powerpoint/2010/main" val="2137102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Put information you want to emphasize at the end of the sentence</a:t>
            </a:r>
            <a:endParaRPr lang="en-US" dirty="0"/>
          </a:p>
        </p:txBody>
      </p:sp>
      <p:sp>
        <p:nvSpPr>
          <p:cNvPr id="3" name="Content Placeholder 2"/>
          <p:cNvSpPr>
            <a:spLocks noGrp="1"/>
          </p:cNvSpPr>
          <p:nvPr>
            <p:ph idx="1"/>
          </p:nvPr>
        </p:nvSpPr>
        <p:spPr>
          <a:xfrm>
            <a:off x="457200" y="1798637"/>
            <a:ext cx="8229600" cy="4525963"/>
          </a:xfrm>
        </p:spPr>
        <p:txBody>
          <a:bodyPr/>
          <a:lstStyle/>
          <a:p>
            <a:pPr marL="514350" indent="-514350">
              <a:buFont typeface="+mj-lt"/>
              <a:buAutoNum type="arabicPeriod"/>
            </a:pPr>
            <a:r>
              <a:rPr lang="en-US" dirty="0" smtClean="0"/>
              <a:t>Even though there was food, </a:t>
            </a:r>
            <a:r>
              <a:rPr lang="en-US" u="sng" dirty="0" smtClean="0"/>
              <a:t>the meeting was boring.</a:t>
            </a:r>
          </a:p>
          <a:p>
            <a:pPr marL="514350" indent="-514350">
              <a:buFont typeface="+mj-lt"/>
              <a:buAutoNum type="arabicPeriod"/>
            </a:pPr>
            <a:endParaRPr lang="en-US" dirty="0"/>
          </a:p>
          <a:p>
            <a:pPr marL="514350" indent="-514350">
              <a:buFont typeface="+mj-lt"/>
              <a:buAutoNum type="arabicPeriod"/>
            </a:pPr>
            <a:r>
              <a:rPr lang="en-US" dirty="0" smtClean="0"/>
              <a:t>Even though the meeting was boring, </a:t>
            </a:r>
            <a:r>
              <a:rPr lang="en-US" u="sng" dirty="0" smtClean="0"/>
              <a:t>there was food.</a:t>
            </a:r>
            <a:endParaRPr lang="en-US" u="sng" dirty="0"/>
          </a:p>
        </p:txBody>
      </p:sp>
    </p:spTree>
    <p:extLst>
      <p:ext uri="{BB962C8B-B14F-4D97-AF65-F5344CB8AC3E}">
        <p14:creationId xmlns:p14="http://schemas.microsoft.com/office/powerpoint/2010/main" val="744880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Handout on stress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83461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5-year plan example (original)</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5-year plan does not indicate a clearly defined commitment to long-range environment research.  For instance, the development of techniques rather than the identification and definition of important long-range issues is the subject of the plan where it does address long-range research.</a:t>
            </a:r>
          </a:p>
          <a:p>
            <a:endParaRPr lang="en-US" dirty="0"/>
          </a:p>
        </p:txBody>
      </p:sp>
    </p:spTree>
    <p:extLst>
      <p:ext uri="{BB962C8B-B14F-4D97-AF65-F5344CB8AC3E}">
        <p14:creationId xmlns:p14="http://schemas.microsoft.com/office/powerpoint/2010/main" val="2642357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2426</TotalTime>
  <Words>1532</Words>
  <Application>Microsoft Office PowerPoint</Application>
  <PresentationFormat>On-screen Show (4:3)</PresentationFormat>
  <Paragraphs>118</Paragraphs>
  <Slides>26</Slides>
  <Notes>15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We convey information through word-meaning and sentence structure</vt:lpstr>
      <vt:lpstr>What is the difference between these?</vt:lpstr>
      <vt:lpstr>What is the difference between these?</vt:lpstr>
      <vt:lpstr>What is the difference between these?</vt:lpstr>
      <vt:lpstr>Put information you want to emphasize at the end of the sentence</vt:lpstr>
      <vt:lpstr>Handout on stress</vt:lpstr>
      <vt:lpstr>5-year plan example (original)</vt:lpstr>
      <vt:lpstr>Revised</vt:lpstr>
      <vt:lpstr>Original</vt:lpstr>
      <vt:lpstr>Original</vt:lpstr>
      <vt:lpstr>Revised</vt:lpstr>
      <vt:lpstr>“Slipping” example (original)</vt:lpstr>
      <vt:lpstr>“Slipping” example (original)</vt:lpstr>
      <vt:lpstr>“Slipping” example (original)</vt:lpstr>
      <vt:lpstr>“Slipping” example (revised)</vt:lpstr>
      <vt:lpstr>DDA example (original)</vt:lpstr>
      <vt:lpstr>DDA example (original)</vt:lpstr>
      <vt:lpstr>DDA example (revision 1: s-v)</vt:lpstr>
      <vt:lpstr>DDA example (revision 2: emphasis)</vt:lpstr>
      <vt:lpstr>DDA example (revision 3: relationship)</vt:lpstr>
      <vt:lpstr>DDA example (revision 4: stress)</vt:lpstr>
      <vt:lpstr>PowerPoint Presentation</vt:lpstr>
      <vt:lpstr>Handout from consulting projects</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dc:creator>
  <cp:lastModifiedBy>Joanna</cp:lastModifiedBy>
  <cp:revision>25</cp:revision>
  <dcterms:created xsi:type="dcterms:W3CDTF">2013-02-15T17:57:47Z</dcterms:created>
  <dcterms:modified xsi:type="dcterms:W3CDTF">2013-04-08T16:41:28Z</dcterms:modified>
</cp:coreProperties>
</file>