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9" r:id="rId3"/>
    <p:sldId id="310" r:id="rId4"/>
    <p:sldId id="328" r:id="rId5"/>
    <p:sldId id="329" r:id="rId6"/>
    <p:sldId id="330" r:id="rId7"/>
    <p:sldId id="332" r:id="rId8"/>
    <p:sldId id="331" r:id="rId9"/>
    <p:sldId id="333" r:id="rId10"/>
    <p:sldId id="334" r:id="rId11"/>
    <p:sldId id="336" r:id="rId12"/>
    <p:sldId id="337" r:id="rId13"/>
    <p:sldId id="335" r:id="rId14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cmex10" panose="020B0604020202020204" pitchFamily="34" charset="0"/>
      <p:regular r:id="rId22"/>
    </p:embeddedFont>
    <p:embeddedFont>
      <p:font typeface="cmmi10" panose="020B0604020202020204" pitchFamily="34" charset="0"/>
      <p:regular r:id="rId23"/>
    </p:embeddedFont>
    <p:embeddedFont>
      <p:font typeface="cmmi5" panose="020B0604020202020204"/>
      <p:regular r:id="rId24"/>
    </p:embeddedFont>
    <p:embeddedFont>
      <p:font typeface="cmmi7" panose="020B0604020202020204" pitchFamily="34" charset="0"/>
      <p:regular r:id="rId25"/>
    </p:embeddedFont>
    <p:embeddedFont>
      <p:font typeface="cmr10" panose="020B0604020202020204" pitchFamily="34" charset="0"/>
      <p:regular r:id="rId26"/>
    </p:embeddedFont>
    <p:embeddedFont>
      <p:font typeface="cmr7" panose="020B0604020202020204" pitchFamily="34" charset="0"/>
      <p:regular r:id="rId27"/>
    </p:embeddedFont>
    <p:embeddedFont>
      <p:font typeface="cmss10" panose="020B0604020202020204" pitchFamily="34" charset="0"/>
      <p:regular r:id="rId28"/>
    </p:embeddedFont>
    <p:embeddedFont>
      <p:font typeface="cmsy10" panose="020B0604020202020204" pitchFamily="34" charset="0"/>
      <p:regular r:id="rId29"/>
    </p:embeddedFont>
    <p:embeddedFont>
      <p:font typeface="cmsy7" panose="020B0604020202020204" pitchFamily="34" charset="0"/>
      <p:regular r:id="rId30"/>
    </p:embeddedFont>
    <p:embeddedFont>
      <p:font typeface="Garamond" panose="02020404030301010803" pitchFamily="18" charset="0"/>
      <p:regular r:id="rId31"/>
      <p:bold r:id="rId32"/>
      <p:italic r:id="rId33"/>
    </p:embeddedFont>
  </p:embeddedFontLst>
  <p:custDataLst>
    <p:tags r:id="rId3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8" autoAdjust="0"/>
    <p:restoredTop sz="94660"/>
  </p:normalViewPr>
  <p:slideViewPr>
    <p:cSldViewPr>
      <p:cViewPr>
        <p:scale>
          <a:sx n="97" d="100"/>
          <a:sy n="97" d="100"/>
        </p:scale>
        <p:origin x="94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5130CE7-F8AA-4034-89D5-18BB4CECC7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8598E08-795C-4A0D-9F25-BE1FEF93DBC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1ECF9AA3-492F-4405-AAF8-645917DF1D7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44CD74C2-B2C9-480C-AA7E-52F152FBC75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08C501A-9FEB-4D5B-A955-1EE367808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1DC1566-719E-47C1-8493-9C1EA114232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D80EF33-0E06-42E7-9A7E-56DF37E287B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072AD43-F75C-4809-874E-E010322E58D3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A193CD0D-9003-41D3-9821-4A697813CE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B947CA5C-18D6-4852-BCF8-65D0EEA406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36DF736B-138F-41FD-8A5E-47FEC4178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BD399139-E3BD-413F-9767-731DC32FF6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4650C36-D7CA-4210-B835-B96F6AA49F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C5A597-3F5B-42B8-84CA-4728790B657B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145DA31-EC7D-40EF-9EAF-9B529EB167A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DB4B883-0EE8-4839-B63B-BF67C7385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A190851-9792-4F39-B74F-6D7E9AE8DB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F8C79C-D1D5-46F1-B1FE-ED62C693E86B}" type="slidenum">
              <a:rPr lang="en-US" altLang="en-US" sz="1300" smtClean="0"/>
              <a:pPr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EF0534F-8BC7-44D6-A4B1-B9D8CAF10AB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4228F57-7ECC-4704-BF78-F8717372A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14455174-B14E-46C6-99ED-AC95E0CA3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BAB6F749-1FC6-4AA4-9100-3CE2E094F5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84372CD-900E-4126-B4BF-83549245B8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00153BF-4933-4F17-B42D-4C6D98AF95E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78689FD-2C7F-494F-AD53-08EA2BD91A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6ED8484-9EE5-4773-B0EA-7D5FB7F5097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4FA45-21F4-4CE6-81C1-0EDF97532401}" type="datetime1">
              <a:rPr lang="en-US" altLang="en-US"/>
              <a:pPr>
                <a:defRPr/>
              </a:pPr>
              <a:t>9/18/2019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09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3E6D63-AD24-45DB-870F-B324F648D1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446D16-6CBD-46EF-AEB8-CD794C0056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5BA7A-1FA1-46F3-AB69-52E3E49B95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8C45346-18DB-4866-A1EA-E59184C0B42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279AC-85BF-4C30-8057-934B2DA03AD6}" type="datetime1">
              <a:rPr lang="en-US" altLang="en-US"/>
              <a:pPr>
                <a:defRPr/>
              </a:pPr>
              <a:t>9/18/2019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F360B7-2A3F-4B69-97E9-480E07DA46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EFF03-655C-4243-9449-963183611FD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364DB-F1A5-453E-BD5A-3F1CBADC0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B6247F7-12F7-404B-9BB9-20D1765ED90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3630F-1DBC-48B4-8D8D-F42335CA4B53}" type="datetime1">
              <a:rPr lang="en-US" altLang="en-US"/>
              <a:pPr>
                <a:defRPr/>
              </a:pPr>
              <a:t>9/18/2019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635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11740D-4A86-499D-92D0-96645965F0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A1688A-5D83-43F7-B07D-834A2F723A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C23A7-023E-4811-9B6E-0893A4208D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F47475C-303B-4FF6-ABF2-EABDB1F48CA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D0A85-9FCF-4964-9B84-D555C3BAA1D5}" type="datetime1">
              <a:rPr lang="en-US" altLang="en-US"/>
              <a:pPr>
                <a:defRPr/>
              </a:pPr>
              <a:t>9/18/2019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22D9CD-3A00-49C0-9B4F-E3DFDF6997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8EAF31-C0E9-4135-98D7-0DAE3C2F955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E83E2-5992-43AD-A0DA-1EA746200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2691790-E451-423F-AC07-5119969C687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CED8B-8EA7-4C37-8A88-F9A85171E920}" type="datetime1">
              <a:rPr lang="en-US" altLang="en-US"/>
              <a:pPr>
                <a:defRPr/>
              </a:pPr>
              <a:t>9/18/2019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9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F82444-AFD8-4D55-A900-EC59717C4D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33BE62-8E7A-4411-B0B8-11642CA231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33F7B-CD11-47D4-8741-3D0C1DDDFD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CC4A2B8-F869-4591-8292-065FEA7F7C6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AFA9B-506A-4738-87C9-44DB7BA4B7E0}" type="datetime1">
              <a:rPr lang="en-US" altLang="en-US"/>
              <a:pPr>
                <a:defRPr/>
              </a:pPr>
              <a:t>9/18/2019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54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511FA2-2FA9-409F-85A5-12B80D2982B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D1B11E-8A93-4FBD-97C2-AB70A95769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91D62-6354-4E39-BEF8-D6F29FD95C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ABB59F8-EE97-4A20-ABA8-089300C1E31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C03A4-F926-4AAA-9BB9-A13409E1459B}" type="datetime1">
              <a:rPr lang="en-US" altLang="en-US"/>
              <a:pPr>
                <a:defRPr/>
              </a:pPr>
              <a:t>9/18/2019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15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0E3616B-E8DC-40C8-BD7C-80AB20EF34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30548E-24E9-432C-A397-396CA520308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1A441-0377-4934-9C31-526C101B61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2FB2B3-EF8A-4D8E-8BCD-0FD7608061D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9853E-7C6E-4AB6-89B9-ECD4BF56ABB1}" type="datetime1">
              <a:rPr lang="en-US" altLang="en-US"/>
              <a:pPr>
                <a:defRPr/>
              </a:pPr>
              <a:t>9/18/2019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70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B85DB82-D354-4334-84DA-48E8FF4047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2BB979-0B87-4B85-8D59-BA1AF9AF428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2FDE1-5A9E-4710-A9CB-B414B8FF2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55B32ED-8F6C-4BC8-A0D6-BAAFA1E1279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A9FCA-D6B6-4387-B7C6-EFCCDC6E3FA3}" type="datetime1">
              <a:rPr lang="en-US" altLang="en-US"/>
              <a:pPr>
                <a:defRPr/>
              </a:pPr>
              <a:t>9/18/2019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52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2AF217-03EA-44E6-99A7-FD9CB9F9B1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A2701F-AFC6-435B-B06F-ABF556CD75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1153F-11F3-47DE-B41D-5BC70CB8F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00BD0DF-13A0-4F1D-AEE2-73B7EE7D2FB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10D85-CDDA-4F65-A118-BB34283D4578}" type="datetime1">
              <a:rPr lang="en-US" altLang="en-US"/>
              <a:pPr>
                <a:defRPr/>
              </a:pPr>
              <a:t>9/18/2019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91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659BCA-45EA-4ED4-839B-2975DBFBB6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225EA9-5BDD-46DA-8091-46DC500B14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82076-8A43-45CC-8FBD-3D67A550B4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D145A75-91FC-410C-91CB-C850BCD7FA6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38A2E-20B0-43D1-9795-614746BE948C}" type="datetime1">
              <a:rPr lang="en-US" altLang="en-US"/>
              <a:pPr>
                <a:defRPr/>
              </a:pPr>
              <a:t>9/18/2019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5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452E71-25FF-4AA3-A6F9-6FC366815D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43797E-BDD0-421C-A4D7-3E0E94B5406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C7A07-3733-4498-BEFA-A96D83F094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41EB45D-87EA-4137-9D39-B1FD5E4FB3A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36F25-CDB2-47AE-8D22-C1153E60AD2A}" type="datetime1">
              <a:rPr lang="en-US" altLang="en-US"/>
              <a:pPr>
                <a:defRPr/>
              </a:pPr>
              <a:t>9/18/2019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15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D75821E-FC3F-4E27-8FEA-BCB9426446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8677A7-46B2-495B-81DE-CAFB0A9ED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0E355FF1-898C-4131-8323-11679670C4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46F1C8C8-EF0E-4468-AE1B-49456C84F8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38632C92-A746-42B2-84FB-9B1BC997FA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F301AE3C-B4A7-4846-A392-822DAE176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2E5CB1C6-8F0B-4DE8-BF64-FB0E31BA31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E87207BD-A375-4EE9-9F9B-7AFA6F2D0E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61E7CD97-61C0-4058-89CE-C35B2239018E}" type="datetime1">
              <a:rPr lang="en-US" altLang="en-US"/>
              <a:pPr>
                <a:defRPr/>
              </a:pPr>
              <a:t>9/18/2019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.xml"/><Relationship Id="rId7" Type="http://schemas.openxmlformats.org/officeDocument/2006/relationships/image" Target="../media/image1.png"/><Relationship Id="rId12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8.png"/><Relationship Id="rId5" Type="http://schemas.openxmlformats.org/officeDocument/2006/relationships/tags" Target="../tags/tag10.xml"/><Relationship Id="rId10" Type="http://schemas.openxmlformats.org/officeDocument/2006/relationships/image" Target="../media/image7.png"/><Relationship Id="rId4" Type="http://schemas.openxmlformats.org/officeDocument/2006/relationships/tags" Target="../tags/tag9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14.png"/><Relationship Id="rId5" Type="http://schemas.openxmlformats.org/officeDocument/2006/relationships/tags" Target="../tags/tag16.xml"/><Relationship Id="rId10" Type="http://schemas.openxmlformats.org/officeDocument/2006/relationships/image" Target="../media/image13.png"/><Relationship Id="rId4" Type="http://schemas.openxmlformats.org/officeDocument/2006/relationships/tags" Target="../tags/tag15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70376341-46C6-4E8D-AFD1-98FA8B5049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73B294-3E90-4BE6-9B93-624738371D27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A7D441FB-AB00-4BFB-A2CE-D3E9069C44BB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55DA91-7F80-4666-90E6-622E2F50E18C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9/18/2019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327F440B-1673-481F-9DA3-876D71C2E4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36-617: Applied Linear Models 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545A5DE5-B9AC-49DD-B81E-04E97AC64B0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Multivariate Regression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brian@stat.cmu.edu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14E0F129-8967-4093-8FBA-664618145187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TexPoint fonts used in EMF.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Read the TexPoint manual before you delete this box.: 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ss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/>
              </a:rPr>
              <a:t>A</a:t>
            </a:r>
            <a:r>
              <a:rPr lang="en-US" altLang="en-US" sz="1800">
                <a:latin typeface="cmsy7" pitchFamily="34" charset="0"/>
              </a:rPr>
              <a:t>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>
            <a:extLst>
              <a:ext uri="{FF2B5EF4-FFF2-40B4-BE49-F238E27FC236}">
                <a16:creationId xmlns:a16="http://schemas.microsoft.com/office/drawing/2014/main" id="{7163A715-A70F-443B-A132-0536D1ADB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3048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">
            <a:extLst>
              <a:ext uri="{FF2B5EF4-FFF2-40B4-BE49-F238E27FC236}">
                <a16:creationId xmlns:a16="http://schemas.microsoft.com/office/drawing/2014/main" id="{182E8ACF-9121-485F-81BE-1F3CF64AB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3048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itle 5">
            <a:extLst>
              <a:ext uri="{FF2B5EF4-FFF2-40B4-BE49-F238E27FC236}">
                <a16:creationId xmlns:a16="http://schemas.microsoft.com/office/drawing/2014/main" id="{D81E049E-BAE4-4DF5-B77B-6B1345788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Added-Variable Plots – Example…</a:t>
            </a:r>
          </a:p>
        </p:txBody>
      </p:sp>
      <p:sp>
        <p:nvSpPr>
          <p:cNvPr id="16389" name="Content Placeholder 6">
            <a:extLst>
              <a:ext uri="{FF2B5EF4-FFF2-40B4-BE49-F238E27FC236}">
                <a16:creationId xmlns:a16="http://schemas.microsoft.com/office/drawing/2014/main" id="{B778FAA3-CF56-4B9E-B853-6E73659ADD6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343400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library(car)</a:t>
            </a:r>
            <a:b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lm.3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lm(formula = kid.score ~ mom.iq + mom.hs, data = kidiq)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(Intercept)   mom.iq   mom.hs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25.7315   0.5639   5.9501 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avPlot(lm.3,"mom.iq")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&gt; avPlot(lm.3,"mom.hs")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6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390" name="Slide Number Placeholder 3">
            <a:extLst>
              <a:ext uri="{FF2B5EF4-FFF2-40B4-BE49-F238E27FC236}">
                <a16:creationId xmlns:a16="http://schemas.microsoft.com/office/drawing/2014/main" id="{B20FD418-7FA6-43EF-AADD-B8E2CD5515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DFE9E0-169E-422A-A4E5-1CABA27521E9}" type="slidenum">
              <a:rPr lang="en-US" altLang="en-US" smtClean="0">
                <a:latin typeface="Garamond" panose="02020404030301010803" pitchFamily="18" charset="0"/>
              </a:rPr>
              <a:pPr/>
              <a:t>10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6391" name="Date Placeholder 4">
            <a:extLst>
              <a:ext uri="{FF2B5EF4-FFF2-40B4-BE49-F238E27FC236}">
                <a16:creationId xmlns:a16="http://schemas.microsoft.com/office/drawing/2014/main" id="{87B563E6-24B2-4326-AAD8-D87B071B929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D928BF-47DA-4634-9267-43260458F4DF}" type="datetime1">
              <a:rPr lang="en-US" altLang="en-US" smtClean="0">
                <a:latin typeface="Garamond" panose="02020404030301010803" pitchFamily="18" charset="0"/>
              </a:rPr>
              <a:pPr/>
              <a:t>9/18/2019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6">
            <a:extLst>
              <a:ext uri="{FF2B5EF4-FFF2-40B4-BE49-F238E27FC236}">
                <a16:creationId xmlns:a16="http://schemas.microsoft.com/office/drawing/2014/main" id="{CBD8B1C0-4DF5-4969-ABB0-8D9D8B440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34400" cy="1139825"/>
          </a:xfrm>
        </p:spPr>
        <p:txBody>
          <a:bodyPr/>
          <a:lstStyle/>
          <a:p>
            <a:r>
              <a:rPr lang="en-US" altLang="en-US"/>
              <a:t>Added-Variable Plots – Interpretations </a:t>
            </a:r>
          </a:p>
        </p:txBody>
      </p:sp>
      <p:sp>
        <p:nvSpPr>
          <p:cNvPr id="17411" name="Content Placeholder 7">
            <a:extLst>
              <a:ext uri="{FF2B5EF4-FFF2-40B4-BE49-F238E27FC236}">
                <a16:creationId xmlns:a16="http://schemas.microsoft.com/office/drawing/2014/main" id="{A3A3C060-CCD7-4942-91AD-1DBFCA3586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Shows </a:t>
            </a:r>
            <a:r>
              <a:rPr lang="en-US" altLang="en-US">
                <a:latin typeface="Symbol" panose="05050102010706020507" pitchFamily="18" charset="2"/>
              </a:rPr>
              <a:t>g</a:t>
            </a:r>
            <a:r>
              <a:rPr lang="en-US" altLang="en-US"/>
              <a:t> as the effect of </a:t>
            </a:r>
            <a:r>
              <a:rPr lang="en-US" altLang="en-US" i="1"/>
              <a:t>Z</a:t>
            </a:r>
            <a:r>
              <a:rPr lang="en-US" altLang="en-US"/>
              <a:t> after controlling for </a:t>
            </a:r>
            <a:r>
              <a:rPr lang="en-US" altLang="en-US" i="1"/>
              <a:t>X</a:t>
            </a:r>
            <a:r>
              <a:rPr lang="en-US" altLang="en-US"/>
              <a:t>, on </a:t>
            </a:r>
            <a:r>
              <a:rPr lang="en-US" altLang="en-US" i="1"/>
              <a:t>Y</a:t>
            </a:r>
            <a:r>
              <a:rPr lang="en-US" altLang="en-US"/>
              <a:t>, after controlling for </a:t>
            </a:r>
            <a:r>
              <a:rPr lang="en-US" altLang="en-US" i="1"/>
              <a:t>X</a:t>
            </a:r>
          </a:p>
          <a:p>
            <a:r>
              <a:rPr lang="en-US" altLang="en-US"/>
              <a:t>Allows you to visually assess the importance of </a:t>
            </a:r>
            <a:r>
              <a:rPr lang="en-US" altLang="en-US">
                <a:latin typeface="Symbol" panose="05050102010706020507" pitchFamily="18" charset="2"/>
              </a:rPr>
              <a:t>g</a:t>
            </a:r>
          </a:p>
          <a:p>
            <a:r>
              <a:rPr lang="en-US" altLang="en-US"/>
              <a:t>Also allows you to check for nonlinearity in predicting </a:t>
            </a:r>
            <a:r>
              <a:rPr lang="en-US" altLang="en-US" i="1"/>
              <a:t>Y</a:t>
            </a:r>
            <a:r>
              <a:rPr lang="en-US" altLang="en-US"/>
              <a:t> from </a:t>
            </a:r>
            <a:r>
              <a:rPr lang="en-US" altLang="en-US" i="1"/>
              <a:t>Z</a:t>
            </a:r>
            <a:r>
              <a:rPr lang="en-US" altLang="en-US"/>
              <a:t>, after controlling for </a:t>
            </a:r>
            <a:r>
              <a:rPr lang="en-US" altLang="en-US" i="1"/>
              <a:t>X</a:t>
            </a:r>
          </a:p>
          <a:p>
            <a:r>
              <a:rPr lang="en-US" altLang="en-US"/>
              <a:t>Another plot that allows us to assess nonlinearity is the </a:t>
            </a:r>
            <a:r>
              <a:rPr lang="en-US" altLang="en-US" i="1"/>
              <a:t>marginal model plot </a:t>
            </a:r>
            <a:r>
              <a:rPr lang="en-US" altLang="en-US"/>
              <a:t>– next week!</a:t>
            </a:r>
          </a:p>
        </p:txBody>
      </p:sp>
      <p:sp>
        <p:nvSpPr>
          <p:cNvPr id="17412" name="Slide Number Placeholder 4">
            <a:extLst>
              <a:ext uri="{FF2B5EF4-FFF2-40B4-BE49-F238E27FC236}">
                <a16:creationId xmlns:a16="http://schemas.microsoft.com/office/drawing/2014/main" id="{4A0B862F-9DF2-4952-958E-5E43B8EFBE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B3C2A4-34E8-4532-825E-26E2FFAFB856}" type="slidenum">
              <a:rPr lang="en-US" altLang="en-US" smtClean="0">
                <a:latin typeface="Garamond" panose="02020404030301010803" pitchFamily="18" charset="0"/>
              </a:rPr>
              <a:pPr/>
              <a:t>11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7413" name="Date Placeholder 5">
            <a:extLst>
              <a:ext uri="{FF2B5EF4-FFF2-40B4-BE49-F238E27FC236}">
                <a16:creationId xmlns:a16="http://schemas.microsoft.com/office/drawing/2014/main" id="{AA60748A-656B-4BE5-972C-7ACE7C7ADBD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AB0402-F5BB-4409-AB05-FA71964F2A93}" type="datetime1">
              <a:rPr lang="en-US" altLang="en-US" smtClean="0">
                <a:latin typeface="Garamond" panose="02020404030301010803" pitchFamily="18" charset="0"/>
              </a:rPr>
              <a:pPr/>
              <a:t>9/18/2019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B9B76-0BB7-4FD8-9A35-C1B56F968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458200" cy="1139825"/>
          </a:xfrm>
        </p:spPr>
        <p:txBody>
          <a:bodyPr/>
          <a:lstStyle/>
          <a:p>
            <a:r>
              <a:rPr lang="en-US" sz="4000" dirty="0"/>
              <a:t>Aside: Analysis of Covariance (ANCOVA)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F2387F-CE7B-4787-80F9-54F34B971D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want to predict Y from X</a:t>
                </a:r>
                <a:r>
                  <a:rPr lang="en-US" baseline="-25000" dirty="0"/>
                  <a:t>1</a:t>
                </a:r>
                <a:r>
                  <a:rPr lang="en-US" dirty="0"/>
                  <a:t> and X</a:t>
                </a:r>
                <a:r>
                  <a:rPr lang="en-US" baseline="-25000" dirty="0"/>
                  <a:t>2</a:t>
                </a:r>
              </a:p>
              <a:p>
                <a:pPr lvl="1"/>
                <a:r>
                  <a:rPr lang="en-US" dirty="0"/>
                  <a:t>X</a:t>
                </a:r>
                <a:r>
                  <a:rPr lang="en-US" baseline="-25000" dirty="0"/>
                  <a:t>1</a:t>
                </a:r>
                <a:r>
                  <a:rPr lang="en-US" dirty="0"/>
                  <a:t> is continuous (e.g. mom’s </a:t>
                </a:r>
                <a:r>
                  <a:rPr lang="en-US" dirty="0" err="1"/>
                  <a:t>iq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X</a:t>
                </a:r>
                <a:r>
                  <a:rPr lang="en-US" baseline="-25000" dirty="0"/>
                  <a:t>2</a:t>
                </a:r>
                <a:r>
                  <a:rPr lang="en-US" dirty="0"/>
                  <a:t> is a 0/1 dummy variable (e.g. did mom finish HS?)</a:t>
                </a:r>
              </a:p>
              <a:p>
                <a:r>
                  <a:rPr lang="en-US" dirty="0"/>
                  <a:t>Some possible models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What do they look like?</a:t>
                </a:r>
              </a:p>
              <a:p>
                <a:r>
                  <a:rPr lang="en-US" dirty="0"/>
                  <a:t>How can we test what matters?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F2387F-CE7B-4787-80F9-54F34B971D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615" b="-5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115A2-1F9F-468B-9E3D-9001F5CF7B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CE83E2-5992-43AD-A0DA-1EA746200E8D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ACD56-85F4-49DF-A276-4B15F64F2BC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8DCED8B-8EA7-4C37-8A88-F9A85171E920}" type="datetime1">
              <a:rPr lang="en-US" altLang="en-US" smtClean="0"/>
              <a:pPr>
                <a:defRPr/>
              </a:pPr>
              <a:t>9/18/2019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650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B575045-EFB6-495E-B301-E151B674A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63693628-C7D9-424C-BE29-048CB2F89C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Casewise</a:t>
            </a:r>
            <a:r>
              <a:rPr lang="en-US" altLang="en-US" dirty="0"/>
              <a:t> diagnostic plots for multiple regression</a:t>
            </a:r>
          </a:p>
          <a:p>
            <a:r>
              <a:rPr lang="en-US" altLang="en-US" dirty="0"/>
              <a:t>Added variable plots</a:t>
            </a:r>
          </a:p>
          <a:p>
            <a:r>
              <a:rPr lang="en-US" sz="3200" dirty="0"/>
              <a:t>Aside: Analysis of Covariance (ANCOVA)</a:t>
            </a:r>
            <a:endParaRPr lang="en-US" altLang="en-US" dirty="0"/>
          </a:p>
          <a:p>
            <a:r>
              <a:rPr lang="en-US" altLang="en-US" dirty="0"/>
              <a:t>Example(s)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F702DBB-15E2-43D1-8EC1-087516F309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21AED1-8C96-4C93-A0AC-94E5E35709A2}" type="slidenum">
              <a:rPr lang="en-US" altLang="en-US" smtClean="0">
                <a:latin typeface="Garamond" panose="02020404030301010803" pitchFamily="18" charset="0"/>
              </a:rPr>
              <a:pPr/>
              <a:t>13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8437" name="Date Placeholder 4">
            <a:extLst>
              <a:ext uri="{FF2B5EF4-FFF2-40B4-BE49-F238E27FC236}">
                <a16:creationId xmlns:a16="http://schemas.microsoft.com/office/drawing/2014/main" id="{AA7881BC-9F67-4131-A9B9-8D1BAF2023D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631BC9-8FA4-415B-8089-BA84EF10509A}" type="datetime1">
              <a:rPr lang="en-US" altLang="en-US" smtClean="0">
                <a:latin typeface="Garamond" panose="02020404030301010803" pitchFamily="18" charset="0"/>
              </a:rPr>
              <a:pPr/>
              <a:t>9/18/2019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>
            <a:extLst>
              <a:ext uri="{FF2B5EF4-FFF2-40B4-BE49-F238E27FC236}">
                <a16:creationId xmlns:a16="http://schemas.microsoft.com/office/drawing/2014/main" id="{B940D418-D35E-4833-BAFC-B4E889683F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7D2182-A18B-4838-A769-07B335F8FF2D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7171" name="Date Placeholder 5">
            <a:extLst>
              <a:ext uri="{FF2B5EF4-FFF2-40B4-BE49-F238E27FC236}">
                <a16:creationId xmlns:a16="http://schemas.microsoft.com/office/drawing/2014/main" id="{483969F9-ED1A-43BD-8DDD-B2DDB6545EB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F0D3A0-03F5-40E1-A88E-C3A5483AD1D7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9/18/2019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4BD04544-8BD6-4E0E-8F0F-82773F4C87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Reading, HW, Office Hours</a:t>
            </a:r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E44E2A95-3268-4995-8616-BA1399693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en-US" dirty="0"/>
              <a:t>Reading</a:t>
            </a:r>
          </a:p>
          <a:p>
            <a:pPr lvl="1" eaLnBrk="1" hangingPunct="1"/>
            <a:r>
              <a:rPr lang="en-US" altLang="en-US" dirty="0"/>
              <a:t>This week: </a:t>
            </a:r>
            <a:r>
              <a:rPr lang="en-US" altLang="en-US" dirty="0" err="1"/>
              <a:t>Sheather</a:t>
            </a:r>
            <a:r>
              <a:rPr lang="en-US" altLang="en-US" dirty="0"/>
              <a:t> Ch 5  (Skip Ch 4)</a:t>
            </a:r>
          </a:p>
          <a:p>
            <a:pPr lvl="1" eaLnBrk="1" hangingPunct="1"/>
            <a:r>
              <a:rPr lang="en-US" altLang="en-US" dirty="0"/>
              <a:t>For next week: </a:t>
            </a:r>
            <a:r>
              <a:rPr lang="en-US" altLang="en-US" dirty="0" err="1"/>
              <a:t>Sheather</a:t>
            </a:r>
            <a:r>
              <a:rPr lang="en-US" altLang="en-US" dirty="0"/>
              <a:t> Ch 6</a:t>
            </a:r>
          </a:p>
          <a:p>
            <a:pPr eaLnBrk="1" hangingPunct="1"/>
            <a:r>
              <a:rPr lang="en-US" altLang="en-US" dirty="0"/>
              <a:t>HW 03 due Fri 11:59pm</a:t>
            </a:r>
          </a:p>
          <a:p>
            <a:pPr eaLnBrk="1" hangingPunct="1"/>
            <a:r>
              <a:rPr lang="en-US" altLang="en-US" b="1" i="1" u="sng" dirty="0"/>
              <a:t>PEER REVIEWS DUE FRI 11:59pm TOO!</a:t>
            </a:r>
          </a:p>
          <a:p>
            <a:pPr eaLnBrk="1" hangingPunct="1"/>
            <a:r>
              <a:rPr lang="en-US" altLang="en-US" dirty="0"/>
              <a:t>Office hours back to normal:</a:t>
            </a:r>
          </a:p>
          <a:p>
            <a:pPr lvl="1" eaLnBrk="1" hangingPunct="1"/>
            <a:r>
              <a:rPr lang="en-US" altLang="en-US" dirty="0"/>
              <a:t>BJ: Mon, Wed 3-4pm (right after class)</a:t>
            </a:r>
          </a:p>
          <a:p>
            <a:pPr lvl="1" eaLnBrk="1" hangingPunct="1"/>
            <a:r>
              <a:rPr lang="en-US" altLang="en-US" dirty="0"/>
              <a:t>Brendan: Thu 2-3pm, WEH 3715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A95D721-59DA-4981-AD16-1576AB5245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BB43FBA3-526A-408B-A45B-D555F16BA1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Casewise</a:t>
            </a:r>
            <a:r>
              <a:rPr lang="en-US" altLang="en-US" dirty="0"/>
              <a:t> diagnostic plots for multiple regression</a:t>
            </a:r>
          </a:p>
          <a:p>
            <a:r>
              <a:rPr lang="en-US" altLang="en-US" dirty="0"/>
              <a:t>Added variable plots</a:t>
            </a:r>
          </a:p>
          <a:p>
            <a:r>
              <a:rPr lang="en-US" sz="3200" dirty="0"/>
              <a:t>Aside: Analysis of Covariance (ANCOVA)</a:t>
            </a:r>
            <a:endParaRPr lang="en-US" altLang="en-US" dirty="0"/>
          </a:p>
          <a:p>
            <a:r>
              <a:rPr lang="en-US" altLang="en-US" dirty="0"/>
              <a:t>Example(s)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6669A5A-8FF6-4EEA-A193-6A2501596C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2B5F75-92B1-4DD7-8EE1-441DAA7DA68B}" type="slidenum">
              <a:rPr lang="en-US" altLang="en-US" smtClean="0">
                <a:latin typeface="Garamond" panose="02020404030301010803" pitchFamily="18" charset="0"/>
              </a:rPr>
              <a:pPr/>
              <a:t>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9221" name="Date Placeholder 4">
            <a:extLst>
              <a:ext uri="{FF2B5EF4-FFF2-40B4-BE49-F238E27FC236}">
                <a16:creationId xmlns:a16="http://schemas.microsoft.com/office/drawing/2014/main" id="{99796AE3-F065-4DED-AD53-8E7E9B9A500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6C3BA4-779E-4512-8A71-2FC4F8C1D6AC}" type="datetime1">
              <a:rPr lang="en-US" altLang="en-US" smtClean="0">
                <a:latin typeface="Garamond" panose="02020404030301010803" pitchFamily="18" charset="0"/>
              </a:rPr>
              <a:pPr/>
              <a:t>9/18/2019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1CC4B73B-40B7-4B6C-81DD-72A1108A3B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Casewise diagnostic plots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50F82EDF-8808-46D2-8816-4C3BC60E41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&gt; kidiq &lt;- read.csv("kidiq.csv",header=T)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&gt; lm.3 &lt;- lm(kid.score ~ mom.iq + mom.hs, data=kidiq)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&gt; par(mfrow=c(2,2)); plot(lm.3)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8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5097DC5-F715-4C45-A56D-BCC3A5AAD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484BEA-AFFF-4657-AE6C-5CE474DBF222}" type="slidenum">
              <a:rPr lang="en-US" altLang="en-US" smtClean="0">
                <a:latin typeface="Garamond" panose="02020404030301010803" pitchFamily="18" charset="0"/>
              </a:rPr>
              <a:pPr/>
              <a:t>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0245" name="Date Placeholder 4">
            <a:extLst>
              <a:ext uri="{FF2B5EF4-FFF2-40B4-BE49-F238E27FC236}">
                <a16:creationId xmlns:a16="http://schemas.microsoft.com/office/drawing/2014/main" id="{281B72D6-731B-47B2-8FF6-178D95E1F91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F89806-2EDE-4A38-ADCB-2DCAC9CD26B0}" type="datetime1">
              <a:rPr lang="en-US" altLang="en-US" smtClean="0">
                <a:latin typeface="Garamond" panose="02020404030301010803" pitchFamily="18" charset="0"/>
              </a:rPr>
              <a:pPr/>
              <a:t>9/18/2019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0246" name="Picture 5">
            <a:extLst>
              <a:ext uri="{FF2B5EF4-FFF2-40B4-BE49-F238E27FC236}">
                <a16:creationId xmlns:a16="http://schemas.microsoft.com/office/drawing/2014/main" id="{AD2156A6-B5D7-40DD-9E8D-4A9E91DC9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248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>
            <a:extLst>
              <a:ext uri="{FF2B5EF4-FFF2-40B4-BE49-F238E27FC236}">
                <a16:creationId xmlns:a16="http://schemas.microsoft.com/office/drawing/2014/main" id="{2CAE5633-A6D5-4FC3-980A-CC6383262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21" b="48077"/>
          <a:stretch>
            <a:fillRect/>
          </a:stretch>
        </p:blipFill>
        <p:spPr bwMode="auto">
          <a:xfrm>
            <a:off x="5295900" y="990600"/>
            <a:ext cx="3548063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>
            <a:extLst>
              <a:ext uri="{FF2B5EF4-FFF2-40B4-BE49-F238E27FC236}">
                <a16:creationId xmlns:a16="http://schemas.microsoft.com/office/drawing/2014/main" id="{52E8A77B-2E40-49E5-A81C-6FE073AC96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Raw residual plot: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1A17B-6D7A-4B85-AFD3-4C8B9AB3A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dirty="0"/>
              <a:t>From last time, if y = </a:t>
            </a:r>
            <a:r>
              <a:rPr lang="en-US" dirty="0" err="1"/>
              <a:t>X</a:t>
            </a:r>
            <a:r>
              <a:rPr lang="en-US" dirty="0" err="1">
                <a:latin typeface="Symbol" panose="05050102010706020507" pitchFamily="18" charset="2"/>
              </a:rPr>
              <a:t>b</a:t>
            </a:r>
            <a:r>
              <a:rPr lang="en-US" dirty="0">
                <a:latin typeface="Symbol" panose="05050102010706020507" pitchFamily="18" charset="2"/>
              </a:rPr>
              <a:t> + e</a:t>
            </a:r>
            <a:r>
              <a:rPr lang="en-US" dirty="0"/>
              <a:t> holds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So expect to see     </a:t>
            </a:r>
          </a:p>
          <a:p>
            <a:pPr lvl="1">
              <a:defRPr/>
            </a:pPr>
            <a:r>
              <a:rPr lang="en-US" dirty="0"/>
              <a:t>Mean 0</a:t>
            </a:r>
          </a:p>
          <a:p>
            <a:pPr lvl="1">
              <a:defRPr/>
            </a:pPr>
            <a:r>
              <a:rPr lang="en-US" dirty="0"/>
              <a:t>No vertical patterns  </a:t>
            </a:r>
          </a:p>
          <a:p>
            <a:pPr lvl="1">
              <a:defRPr/>
            </a:pPr>
            <a:r>
              <a:rPr lang="en-US" dirty="0"/>
              <a:t>No outliers </a:t>
            </a:r>
          </a:p>
          <a:p>
            <a:pPr lvl="1">
              <a:defRPr/>
            </a:pPr>
            <a:r>
              <a:rPr lang="en-US" dirty="0"/>
              <a:t>Modest correlation between residuals (usually not a problem for interpreting plot)</a:t>
            </a:r>
          </a:p>
          <a:p>
            <a:pPr>
              <a:defRPr/>
            </a:pPr>
            <a:r>
              <a:rPr lang="en-US" dirty="0"/>
              <a:t>Violations suggest nonlinearity / non-normality…</a:t>
            </a:r>
            <a:br>
              <a:rPr lang="en-US" dirty="0"/>
            </a:br>
            <a:endParaRPr lang="en-US" dirty="0"/>
          </a:p>
        </p:txBody>
      </p:sp>
      <p:sp>
        <p:nvSpPr>
          <p:cNvPr id="11269" name="Slide Number Placeholder 3">
            <a:extLst>
              <a:ext uri="{FF2B5EF4-FFF2-40B4-BE49-F238E27FC236}">
                <a16:creationId xmlns:a16="http://schemas.microsoft.com/office/drawing/2014/main" id="{8F47A36C-5D53-40AB-8DBA-8585614491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A54D93-5BA8-4556-9212-C2B480EA88C8}" type="slidenum">
              <a:rPr lang="en-US" altLang="en-US" smtClean="0">
                <a:latin typeface="Garamond" panose="02020404030301010803" pitchFamily="18" charset="0"/>
              </a:rPr>
              <a:pPr/>
              <a:t>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1270" name="Date Placeholder 4">
            <a:extLst>
              <a:ext uri="{FF2B5EF4-FFF2-40B4-BE49-F238E27FC236}">
                <a16:creationId xmlns:a16="http://schemas.microsoft.com/office/drawing/2014/main" id="{F9AEBAE7-C5A1-4136-A308-F554DE014DB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8411D7-1778-4B05-AC30-E49C0C594C58}" type="datetime1">
              <a:rPr lang="en-US" altLang="en-US" smtClean="0">
                <a:latin typeface="Garamond" panose="02020404030301010803" pitchFamily="18" charset="0"/>
              </a:rPr>
              <a:pPr/>
              <a:t>9/18/2019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1271" name="Picture 6">
            <a:extLst>
              <a:ext uri="{FF2B5EF4-FFF2-40B4-BE49-F238E27FC236}">
                <a16:creationId xmlns:a16="http://schemas.microsoft.com/office/drawing/2014/main" id="{013A5FA5-C09C-4354-AB97-59AEA9382BD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12890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2">
            <a:extLst>
              <a:ext uri="{FF2B5EF4-FFF2-40B4-BE49-F238E27FC236}">
                <a16:creationId xmlns:a16="http://schemas.microsoft.com/office/drawing/2014/main" id="{E255D8CA-4B13-457F-9B12-533C12AFE42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1814513"/>
            <a:ext cx="3870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>
            <a:extLst>
              <a:ext uri="{FF2B5EF4-FFF2-40B4-BE49-F238E27FC236}">
                <a16:creationId xmlns:a16="http://schemas.microsoft.com/office/drawing/2014/main" id="{CFF5AFBD-A769-4948-9757-82D37163D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9" b="48077"/>
          <a:stretch>
            <a:fillRect/>
          </a:stretch>
        </p:blipFill>
        <p:spPr bwMode="auto">
          <a:xfrm>
            <a:off x="4692650" y="476250"/>
            <a:ext cx="4113213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>
            <a:extLst>
              <a:ext uri="{FF2B5EF4-FFF2-40B4-BE49-F238E27FC236}">
                <a16:creationId xmlns:a16="http://schemas.microsoft.com/office/drawing/2014/main" id="{851A7594-622C-4312-BF1C-1548CE251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Normal Q-Q Plot of Stdized Resids </a:t>
            </a:r>
            <a:r>
              <a:rPr lang="en-US" altLang="en-US" i="1"/>
              <a:t>r</a:t>
            </a:r>
            <a:r>
              <a:rPr lang="en-US" altLang="en-US" i="1" baseline="-25000"/>
              <a:t>i</a:t>
            </a:r>
          </a:p>
        </p:txBody>
      </p:sp>
      <p:sp>
        <p:nvSpPr>
          <p:cNvPr id="12292" name="Content Placeholder 13">
            <a:extLst>
              <a:ext uri="{FF2B5EF4-FFF2-40B4-BE49-F238E27FC236}">
                <a16:creationId xmlns:a16="http://schemas.microsoft.com/office/drawing/2014/main" id="{96410AE2-D2AA-48F9-A284-C674F21B214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Look for </a:t>
            </a:r>
          </a:p>
          <a:p>
            <a:pPr lvl="1"/>
            <a:r>
              <a:rPr lang="en-US" altLang="en-US"/>
              <a:t>Normal?</a:t>
            </a:r>
          </a:p>
          <a:p>
            <a:pPr lvl="1"/>
            <a:r>
              <a:rPr lang="en-US" altLang="en-US"/>
              <a:t>Outliers?</a:t>
            </a:r>
          </a:p>
          <a:p>
            <a:pPr lvl="1"/>
            <a:r>
              <a:rPr lang="en-US" altLang="en-US"/>
              <a:t>Large enough sample?</a:t>
            </a:r>
          </a:p>
        </p:txBody>
      </p:sp>
      <p:sp>
        <p:nvSpPr>
          <p:cNvPr id="12293" name="Slide Number Placeholder 3">
            <a:extLst>
              <a:ext uri="{FF2B5EF4-FFF2-40B4-BE49-F238E27FC236}">
                <a16:creationId xmlns:a16="http://schemas.microsoft.com/office/drawing/2014/main" id="{EE7859B6-FDC6-4AC1-A235-91CB36BF75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7BC1EC-272F-46D4-B9FA-7F3A8616F24F}" type="slidenum">
              <a:rPr lang="en-US" altLang="en-US" smtClean="0">
                <a:latin typeface="Garamond" panose="02020404030301010803" pitchFamily="18" charset="0"/>
              </a:rPr>
              <a:pPr/>
              <a:t>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2294" name="Date Placeholder 4">
            <a:extLst>
              <a:ext uri="{FF2B5EF4-FFF2-40B4-BE49-F238E27FC236}">
                <a16:creationId xmlns:a16="http://schemas.microsoft.com/office/drawing/2014/main" id="{B8B7F88D-8E38-4CCC-99D9-FC022BA4D8F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36D950-12E3-43F1-AA12-4E604BFF03DA}" type="datetime1">
              <a:rPr lang="en-US" altLang="en-US" smtClean="0">
                <a:latin typeface="Garamond" panose="02020404030301010803" pitchFamily="18" charset="0"/>
              </a:rPr>
              <a:pPr/>
              <a:t>9/18/2019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2295" name="Picture 17">
            <a:extLst>
              <a:ext uri="{FF2B5EF4-FFF2-40B4-BE49-F238E27FC236}">
                <a16:creationId xmlns:a16="http://schemas.microsoft.com/office/drawing/2014/main" id="{F9890057-C595-4336-B471-C1F7AD28782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066800"/>
            <a:ext cx="39306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>
            <a:extLst>
              <a:ext uri="{FF2B5EF4-FFF2-40B4-BE49-F238E27FC236}">
                <a16:creationId xmlns:a16="http://schemas.microsoft.com/office/drawing/2014/main" id="{954990F7-DD45-4736-81C9-EC84B59F9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23" r="52438"/>
          <a:stretch>
            <a:fillRect/>
          </a:stretch>
        </p:blipFill>
        <p:spPr bwMode="auto">
          <a:xfrm>
            <a:off x="4495800" y="889000"/>
            <a:ext cx="411480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>
            <a:extLst>
              <a:ext uri="{FF2B5EF4-FFF2-40B4-BE49-F238E27FC236}">
                <a16:creationId xmlns:a16="http://schemas.microsoft.com/office/drawing/2014/main" id="{8340B8E2-61B3-42FD-AF70-CF01602697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Scale-Location Plot: </a:t>
            </a:r>
          </a:p>
        </p:txBody>
      </p:sp>
      <p:sp>
        <p:nvSpPr>
          <p:cNvPr id="13316" name="Content Placeholder 2 2">
            <a:extLst>
              <a:ext uri="{FF2B5EF4-FFF2-40B4-BE49-F238E27FC236}">
                <a16:creationId xmlns:a16="http://schemas.microsoft.com/office/drawing/2014/main" id="{762BB00A-D6B7-486F-97C5-7DC002CF7B8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400"/>
              <a:t>If                          then    should have constant variance</a:t>
            </a:r>
          </a:p>
          <a:p>
            <a:pPr lvl="1"/>
            <a:r>
              <a:rPr lang="en-US" altLang="en-US" sz="2000"/>
              <a:t>should see no vertical patterns </a:t>
            </a:r>
          </a:p>
          <a:p>
            <a:pPr lvl="1"/>
            <a:r>
              <a:rPr lang="en-US" altLang="en-US" sz="2000"/>
              <a:t>Loess line helps eye</a:t>
            </a:r>
          </a:p>
          <a:p>
            <a:pPr lvl="1"/>
            <a:r>
              <a:rPr lang="en-US" altLang="en-US" sz="2000"/>
              <a:t>Careful of edge effects</a:t>
            </a:r>
          </a:p>
          <a:p>
            <a:r>
              <a:rPr lang="en-US" altLang="en-US" sz="2400"/>
              <a:t>Designed to catch patterns that depend on </a:t>
            </a:r>
            <a:r>
              <a:rPr lang="en-US" altLang="en-US" sz="2400" i="1"/>
              <a:t>x</a:t>
            </a:r>
            <a:r>
              <a:rPr lang="en-US" altLang="en-US" sz="2400" i="1" baseline="-25000"/>
              <a:t>i</a:t>
            </a:r>
            <a:r>
              <a:rPr lang="en-US" altLang="en-US" sz="2400"/>
              <a:t> (or </a:t>
            </a:r>
            <a:r>
              <a:rPr lang="en-US" altLang="en-US" sz="2400" i="1"/>
              <a:t>y</a:t>
            </a:r>
            <a:r>
              <a:rPr lang="en-US" altLang="en-US" sz="2400" i="1" baseline="-25000"/>
              <a:t>i</a:t>
            </a:r>
            <a:r>
              <a:rPr lang="en-US" altLang="en-US" sz="2400"/>
              <a:t>?)</a:t>
            </a:r>
          </a:p>
          <a:p>
            <a:r>
              <a:rPr lang="en-US" altLang="en-US" sz="2400"/>
              <a:t>Patterns can be caused by</a:t>
            </a:r>
          </a:p>
          <a:p>
            <a:pPr lvl="1"/>
            <a:r>
              <a:rPr lang="en-US" altLang="en-US" sz="2000"/>
              <a:t>Nonconstant variance in  </a:t>
            </a:r>
          </a:p>
          <a:p>
            <a:pPr lvl="1"/>
            <a:r>
              <a:rPr lang="en-US" altLang="en-US" sz="2000"/>
              <a:t>Nonlinear relationship between </a:t>
            </a:r>
            <a:r>
              <a:rPr lang="en-US" altLang="en-US" sz="2000" i="1"/>
              <a:t>x</a:t>
            </a:r>
            <a:r>
              <a:rPr lang="en-US" altLang="en-US" sz="2000" i="1" baseline="-25000"/>
              <a:t>i</a:t>
            </a:r>
            <a:r>
              <a:rPr lang="en-US" altLang="en-US" sz="2000"/>
              <a:t> and </a:t>
            </a:r>
            <a:r>
              <a:rPr lang="en-US" altLang="en-US" sz="2000" i="1"/>
              <a:t>y</a:t>
            </a:r>
            <a:r>
              <a:rPr lang="en-US" altLang="en-US" sz="2000" i="1" baseline="-25000"/>
              <a:t>i</a:t>
            </a:r>
            <a:r>
              <a:rPr lang="en-US" altLang="en-US" sz="2000"/>
              <a:t> </a:t>
            </a:r>
          </a:p>
        </p:txBody>
      </p:sp>
      <p:sp>
        <p:nvSpPr>
          <p:cNvPr id="13317" name="Slide Number Placeholder 3">
            <a:extLst>
              <a:ext uri="{FF2B5EF4-FFF2-40B4-BE49-F238E27FC236}">
                <a16:creationId xmlns:a16="http://schemas.microsoft.com/office/drawing/2014/main" id="{689DB49F-0678-46B6-B205-A35601861B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F7D639-AFB9-4A21-A75F-AE2E61B5EA81}" type="slidenum">
              <a:rPr lang="en-US" altLang="en-US" smtClean="0">
                <a:latin typeface="Garamond" panose="02020404030301010803" pitchFamily="18" charset="0"/>
              </a:rPr>
              <a:pPr/>
              <a:t>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3318" name="Date Placeholder 4">
            <a:extLst>
              <a:ext uri="{FF2B5EF4-FFF2-40B4-BE49-F238E27FC236}">
                <a16:creationId xmlns:a16="http://schemas.microsoft.com/office/drawing/2014/main" id="{44633C97-9490-46C9-BBA0-C7337D8319D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967FFE-4A0F-4CB9-B3D8-DF6AC13377C6}" type="datetime1">
              <a:rPr lang="en-US" altLang="en-US" smtClean="0">
                <a:latin typeface="Garamond" panose="02020404030301010803" pitchFamily="18" charset="0"/>
              </a:rPr>
              <a:pPr/>
              <a:t>9/18/2019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3319" name="Picture 8">
            <a:extLst>
              <a:ext uri="{FF2B5EF4-FFF2-40B4-BE49-F238E27FC236}">
                <a16:creationId xmlns:a16="http://schemas.microsoft.com/office/drawing/2014/main" id="{E8E90138-B4D4-473F-BDC9-7C2027885D6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695450"/>
            <a:ext cx="155416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4">
            <a:extLst>
              <a:ext uri="{FF2B5EF4-FFF2-40B4-BE49-F238E27FC236}">
                <a16:creationId xmlns:a16="http://schemas.microsoft.com/office/drawing/2014/main" id="{8443FFB8-D5A7-4F43-9EC6-83DB41ED45B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1779588"/>
            <a:ext cx="20478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5">
            <a:extLst>
              <a:ext uri="{FF2B5EF4-FFF2-40B4-BE49-F238E27FC236}">
                <a16:creationId xmlns:a16="http://schemas.microsoft.com/office/drawing/2014/main" id="{30962F00-9892-4BD3-B3F6-DC6702831C2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5237163"/>
            <a:ext cx="195262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">
            <a:extLst>
              <a:ext uri="{FF2B5EF4-FFF2-40B4-BE49-F238E27FC236}">
                <a16:creationId xmlns:a16="http://schemas.microsoft.com/office/drawing/2014/main" id="{53F5D86B-0507-403F-AACF-6273F5EBBAD3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1800"/>
            <a:ext cx="20129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4">
            <a:extLst>
              <a:ext uri="{FF2B5EF4-FFF2-40B4-BE49-F238E27FC236}">
                <a16:creationId xmlns:a16="http://schemas.microsoft.com/office/drawing/2014/main" id="{8FB8F635-12BB-40C4-966E-AD7A8613F37E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2438400"/>
            <a:ext cx="4318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7">
            <a:extLst>
              <a:ext uri="{FF2B5EF4-FFF2-40B4-BE49-F238E27FC236}">
                <a16:creationId xmlns:a16="http://schemas.microsoft.com/office/drawing/2014/main" id="{AD3A929D-A02D-48FA-9155-41D5AD187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>
            <a:fillRect/>
          </a:stretch>
        </p:blipFill>
        <p:spPr bwMode="auto">
          <a:xfrm>
            <a:off x="4876800" y="457200"/>
            <a:ext cx="40386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ontent Placeholder 3">
            <a:extLst>
              <a:ext uri="{FF2B5EF4-FFF2-40B4-BE49-F238E27FC236}">
                <a16:creationId xmlns:a16="http://schemas.microsoft.com/office/drawing/2014/main" id="{9CF8B91A-D54E-4C17-9C76-FA13866259F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1358900"/>
            <a:ext cx="4038600" cy="4530725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Look for</a:t>
            </a:r>
          </a:p>
          <a:p>
            <a:pPr lvl="1"/>
            <a:r>
              <a:rPr lang="en-US" altLang="en-US"/>
              <a:t>NE and SE “corners”:</a:t>
            </a:r>
          </a:p>
          <a:p>
            <a:pPr lvl="1"/>
            <a:r>
              <a:rPr lang="en-US" altLang="en-US" i="1"/>
              <a:t>R</a:t>
            </a:r>
            <a:r>
              <a:rPr lang="en-US" altLang="en-US" i="1" baseline="-25000"/>
              <a:t>i</a:t>
            </a:r>
            <a:r>
              <a:rPr lang="en-US" altLang="en-US" i="1"/>
              <a:t> &gt; 2 or so?</a:t>
            </a:r>
          </a:p>
          <a:p>
            <a:pPr lvl="1"/>
            <a:r>
              <a:rPr lang="en-US" altLang="en-US" i="1"/>
              <a:t>H</a:t>
            </a:r>
            <a:r>
              <a:rPr lang="en-US" altLang="en-US" i="1" baseline="-25000"/>
              <a:t>ii</a:t>
            </a:r>
            <a:r>
              <a:rPr lang="en-US" altLang="en-US" i="1"/>
              <a:t> &gt; 2(p+1)/n or so?</a:t>
            </a:r>
          </a:p>
          <a:p>
            <a:pPr lvl="1"/>
            <a:r>
              <a:rPr lang="en-US" altLang="en-US" i="1"/>
              <a:t>D</a:t>
            </a:r>
            <a:r>
              <a:rPr lang="en-US" altLang="en-US" i="1" baseline="-25000"/>
              <a:t>i</a:t>
            </a:r>
            <a:r>
              <a:rPr lang="en-US" altLang="en-US" i="1"/>
              <a:t> &gt; 0.5</a:t>
            </a:r>
            <a:r>
              <a:rPr lang="en-US" altLang="en-US"/>
              <a:t> </a:t>
            </a:r>
            <a:r>
              <a:rPr lang="en-US" altLang="en-US" i="1"/>
              <a:t>or so?</a:t>
            </a:r>
          </a:p>
        </p:txBody>
      </p:sp>
      <p:sp>
        <p:nvSpPr>
          <p:cNvPr id="14340" name="Title 1">
            <a:extLst>
              <a:ext uri="{FF2B5EF4-FFF2-40B4-BE49-F238E27FC236}">
                <a16:creationId xmlns:a16="http://schemas.microsoft.com/office/drawing/2014/main" id="{1C92F617-144A-43ED-8963-9DBC46E16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Leverage plot: </a:t>
            </a:r>
            <a:r>
              <a:rPr lang="en-US" altLang="en-US" i="1"/>
              <a:t>h</a:t>
            </a:r>
            <a:r>
              <a:rPr lang="en-US" altLang="en-US" i="1" baseline="-25000"/>
              <a:t>ii</a:t>
            </a:r>
            <a:r>
              <a:rPr lang="en-US" altLang="en-US"/>
              <a:t> vs </a:t>
            </a:r>
            <a:r>
              <a:rPr lang="en-US" altLang="en-US" i="1"/>
              <a:t>D</a:t>
            </a:r>
            <a:r>
              <a:rPr lang="en-US" altLang="en-US" i="1" baseline="-25000"/>
              <a:t>i</a:t>
            </a:r>
          </a:p>
        </p:txBody>
      </p:sp>
      <p:sp>
        <p:nvSpPr>
          <p:cNvPr id="14341" name="Slide Number Placeholder 4">
            <a:extLst>
              <a:ext uri="{FF2B5EF4-FFF2-40B4-BE49-F238E27FC236}">
                <a16:creationId xmlns:a16="http://schemas.microsoft.com/office/drawing/2014/main" id="{1197F00D-35A8-474C-BF0E-3246E4D758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EB1968-CB56-4F64-895D-6DDBD7385FA6}" type="slidenum">
              <a:rPr lang="en-US" altLang="en-US" smtClean="0">
                <a:latin typeface="Garamond" panose="02020404030301010803" pitchFamily="18" charset="0"/>
              </a:rPr>
              <a:pPr/>
              <a:t>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4342" name="Date Placeholder 5">
            <a:extLst>
              <a:ext uri="{FF2B5EF4-FFF2-40B4-BE49-F238E27FC236}">
                <a16:creationId xmlns:a16="http://schemas.microsoft.com/office/drawing/2014/main" id="{B5C7DDFD-44E8-4F4E-9FD1-0F31042EE8B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48CF7A-5FBB-48B4-90B0-C5A5A1D36738}" type="datetime1">
              <a:rPr lang="en-US" altLang="en-US" smtClean="0">
                <a:latin typeface="Garamond" panose="02020404030301010803" pitchFamily="18" charset="0"/>
              </a:rPr>
              <a:pPr/>
              <a:t>9/18/2019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4343" name="Picture 4">
            <a:extLst>
              <a:ext uri="{FF2B5EF4-FFF2-40B4-BE49-F238E27FC236}">
                <a16:creationId xmlns:a16="http://schemas.microsoft.com/office/drawing/2014/main" id="{1F49BBE9-40FC-4AFD-98ED-D67FEF9AF6F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219200"/>
            <a:ext cx="4646612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>
            <a:extLst>
              <a:ext uri="{FF2B5EF4-FFF2-40B4-BE49-F238E27FC236}">
                <a16:creationId xmlns:a16="http://schemas.microsoft.com/office/drawing/2014/main" id="{D51A1649-66CC-40F3-A069-3B3D7A53A6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Added-Variable Plots</a:t>
            </a:r>
          </a:p>
        </p:txBody>
      </p:sp>
      <p:sp>
        <p:nvSpPr>
          <p:cNvPr id="15363" name="Content Placeholder 7">
            <a:extLst>
              <a:ext uri="{FF2B5EF4-FFF2-40B4-BE49-F238E27FC236}">
                <a16:creationId xmlns:a16="http://schemas.microsoft.com/office/drawing/2014/main" id="{3D0D70CB-FE07-4A77-A6F5-92EFA6E178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altLang="en-US" sz="2800"/>
              <a:t>Suppose the true model is </a:t>
            </a:r>
          </a:p>
          <a:p>
            <a:endParaRPr lang="en-US" altLang="en-US" sz="2800"/>
          </a:p>
          <a:p>
            <a:r>
              <a:rPr lang="en-US" altLang="en-US" sz="2800"/>
              <a:t>Let us fit the models</a:t>
            </a:r>
          </a:p>
          <a:p>
            <a:endParaRPr lang="en-US" altLang="en-US" sz="2800"/>
          </a:p>
          <a:p>
            <a:endParaRPr lang="en-US" altLang="en-US" sz="2800"/>
          </a:p>
          <a:p>
            <a:r>
              <a:rPr lang="en-US" altLang="en-US" sz="2800"/>
              <a:t>If we multiply the true model by </a:t>
            </a:r>
            <a:r>
              <a:rPr lang="en-US" altLang="en-US" sz="2800" i="1"/>
              <a:t>(I-H</a:t>
            </a:r>
            <a:r>
              <a:rPr lang="en-US" altLang="en-US" sz="2800" i="1" baseline="-25000"/>
              <a:t>X</a:t>
            </a:r>
            <a:r>
              <a:rPr lang="en-US" altLang="en-US" sz="2800" i="1"/>
              <a:t>)</a:t>
            </a:r>
            <a:r>
              <a:rPr lang="en-US" altLang="en-US" sz="2800"/>
              <a:t>, we get</a:t>
            </a:r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r>
              <a:rPr lang="en-US" altLang="en-US" sz="2800"/>
              <a:t>so, plotting (or regressing)        on        will reveal    !</a:t>
            </a: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19FB81C7-BAB3-47C1-B9F5-087227678F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71F5D9D-D4EB-40E4-A62F-445B7FB69FAA}" type="slidenum">
              <a:rPr lang="en-US" altLang="en-US" smtClean="0">
                <a:latin typeface="Garamond" panose="02020404030301010803" pitchFamily="18" charset="0"/>
              </a:rPr>
              <a:pPr/>
              <a:t>9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5365" name="Date Placeholder 5">
            <a:extLst>
              <a:ext uri="{FF2B5EF4-FFF2-40B4-BE49-F238E27FC236}">
                <a16:creationId xmlns:a16="http://schemas.microsoft.com/office/drawing/2014/main" id="{81230EA6-72C9-4FF7-93C2-36A511CFAD7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90449C-B126-424F-9AA7-A37326F0394F}" type="datetime1">
              <a:rPr lang="en-US" altLang="en-US" smtClean="0">
                <a:latin typeface="Garamond" panose="02020404030301010803" pitchFamily="18" charset="0"/>
              </a:rPr>
              <a:pPr/>
              <a:t>9/18/2019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5366" name="Picture 9">
            <a:extLst>
              <a:ext uri="{FF2B5EF4-FFF2-40B4-BE49-F238E27FC236}">
                <a16:creationId xmlns:a16="http://schemas.microsoft.com/office/drawing/2014/main" id="{F0AA7F62-691A-427D-BFD9-EEB3AF9825A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1690688"/>
            <a:ext cx="25050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3">
            <a:extLst>
              <a:ext uri="{FF2B5EF4-FFF2-40B4-BE49-F238E27FC236}">
                <a16:creationId xmlns:a16="http://schemas.microsoft.com/office/drawing/2014/main" id="{FA016A68-E6EE-412B-ACBB-7072E0D4825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2678113"/>
            <a:ext cx="70421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6">
            <a:extLst>
              <a:ext uri="{FF2B5EF4-FFF2-40B4-BE49-F238E27FC236}">
                <a16:creationId xmlns:a16="http://schemas.microsoft.com/office/drawing/2014/main" id="{F5C6C189-47F6-47DB-8C78-78D1E419C3F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310063"/>
            <a:ext cx="81867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7">
            <a:extLst>
              <a:ext uri="{FF2B5EF4-FFF2-40B4-BE49-F238E27FC236}">
                <a16:creationId xmlns:a16="http://schemas.microsoft.com/office/drawing/2014/main" id="{EF918B24-46EB-476D-A7C0-EA26CF9007E4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5367338"/>
            <a:ext cx="4841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2">
            <a:extLst>
              <a:ext uri="{FF2B5EF4-FFF2-40B4-BE49-F238E27FC236}">
                <a16:creationId xmlns:a16="http://schemas.microsoft.com/office/drawing/2014/main" id="{24F3C49F-56EC-47CC-8233-D92BE6054C2B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89563"/>
            <a:ext cx="4841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4">
            <a:extLst>
              <a:ext uri="{FF2B5EF4-FFF2-40B4-BE49-F238E27FC236}">
                <a16:creationId xmlns:a16="http://schemas.microsoft.com/office/drawing/2014/main" id="{5E750046-BBE8-497D-A291-9BEC0BF10378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480050"/>
            <a:ext cx="1905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  <p:tag name="ACCESSLIST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176.9779"/>
  <p:tag name="LATEXADDIN" val="\documentclass{article}&#10;\usepackage{amsmath}&#10;\pagestyle{empty}&#10;\begin{document}&#10;&#10;&#10;$\approx 1$&#10;&#10;\end{document}"/>
  <p:tag name="IGUANATEXSIZE" val="24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77.99"/>
  <p:tag name="ORIGINALWIDTH" val="2286.464"/>
  <p:tag name="LATEXADDIN" val="\documentclass{article}&#10;\usepackage{amsmath}&#10;\pagestyle{empty}&#10;\begin{document}&#10;\sf&#10;\def\tr{\mbox{tr}\,}&#10;\parbox{2in}{&#10;\begin{eqnarray*}&#10;\hat y &amp;\sim &amp; N(X\beta,H\sigma^2)\\&#10;\hat e &amp;\sim &amp; N(0,(I-H)\sigma^2)\\[8pt]&#10;% \mbox{so } \hat e_i &amp; \sim &amp; N(0,(1-h_{ii})\sigma^2)\\&#10;\tr(H_{n\times n}) &amp; = &amp; \tr(X(X^TX)^{-1}X^T) \\&#10;&amp; = &amp; \tr(X^TX(X^TX)^{-1}) \\&#10;\lefteqn{\mbox{(since $\tr(AB)=\tr(BA)$)}}\\&#10;&amp; = &amp; \tr(I_{(p+1)\times(p+1)})\\&#10;&amp; = &amp; p+1, \\[8pt]&#10;\mbox{so } 0\leq h_{ii}\leq 1 &amp; \&amp; &amp; \bar h = (p+1)/n\\[8pt]&#10;\mbox{Again, Cook's }&#10;D_i &amp; \equiv &amp; \frac{r_i}{p+1}\cdot\frac{h_{ii}}{1-h_{ii}}&#10;\end{eqnarray*}&#10;}&#10;&#10;\end{document}"/>
  <p:tag name="IGUANATEXSIZE" val="20"/>
  <p:tag name="IGUANATEXCURSOR" val="5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968.8789"/>
  <p:tag name="LATEXADDIN" val="\documentclass{article}&#10;\usepackage{amsmath}&#10;\pagestyle{empty}&#10;\begin{document}&#10;&#10;&#10;\[&#10;Y = X\beta + Z\gamma + \epsilon&#10;\]&#10;&#10;\end{document}"/>
  <p:tag name="IGUANATEXSIZE" val="28"/>
  <p:tag name="IGUANATEXCURSOR" val="1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5.2081"/>
  <p:tag name="ORIGINALWIDTH" val="2722.91"/>
  <p:tag name="LATEXADDIN" val="\documentclass{article}&#10;\usepackage{amsmath}&#10;\pagestyle{empty}&#10;\begin{document}&#10;\sf&#10;\begin{eqnarray*}&#10;Y &amp; = &amp; X\beta + \epsilon^{(1)} \mbox{ with residuals } &#10;\hat e^{(1)} = (I-H_X)Y\\&#10;Z &amp; = &amp; X\beta + \epsilon^{(2)} \mbox{ with residuals } &#10;\hat e^{(2)} = (I-H_X)Z&#10;\end{eqnarray*}&#10;&#10;&#10;\end{document}"/>
  <p:tag name="IGUANATEXSIZE" val="28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6.7116"/>
  <p:tag name="ORIGINALWIDTH" val="3187.102"/>
  <p:tag name="LATEXADDIN" val="\documentclass{article}&#10;\usepackage{amsmath}&#10;\pagestyle{empty}&#10;\begin{document}&#10;\sf&#10;\begin{eqnarray*}&#10;(I-H_X) Y &amp; = &amp; (I-H_X)X\beta + (I-H_X)Z\gamma + (I-H_X)\epsilon \\&#10;\hat e^{(1)} &amp; = &amp; 0 + \hat e^{(2)}\gamma + \epsilon^*&#10;\end{eqnarray*}&#10;&#10;&#10;&#10;\end{document}"/>
  <p:tag name="IGUANATEXSIZE" val="20"/>
  <p:tag name="IGUANATEXCURSOR" val="2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.2351"/>
  <p:tag name="ORIGINALWIDTH" val="170.2287"/>
  <p:tag name="LATEXADDIN" val="\documentclass{article}&#10;\usepackage{amsmath}&#10;\pagestyle{empty}&#10;\begin{document}&#10;&#10;\[&#10;\hat e^{(1)}&#10;\]&#10;&#10;&#10;\end{document}"/>
  <p:tag name="IGUANATEXSIZE" val="28"/>
  <p:tag name="IGUANATEXCURSOR" val="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.2351"/>
  <p:tag name="ORIGINALWIDTH" val="170.2287"/>
  <p:tag name="LATEXADDIN" val="\documentclass{article}&#10;\usepackage{amsmath}&#10;\pagestyle{empty}&#10;\begin{document}&#10;&#10;\[&#10;\hat e^{(2)}&#10;\]&#10;&#10;&#10;\end{document}"/>
  <p:tag name="IGUANATEXSIZE" val="2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66.74165"/>
  <p:tag name="LATEXADDIN" val="\documentclass{article}&#10;\usepackage{amsmath}&#10;\pagestyle{empty}&#10;\begin{document}&#10;&#10;\[&#10;\gamma&#10;\]&#10;&#10;&#10;\end{document}"/>
  <p:tag name="IGUANATEXSIZE" val="28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302.2122"/>
  <p:tag name="LATEXADDIN" val="\documentclass{article}&#10;\usepackage{amsmath}&#10;\pagestyle{empty}&#10;\begin{document}&#10;\sf&#10;\[&#10;\hat e \mbox{~vs~} \hat y&#10;\]&#10;&#10;\end{document}"/>
  <p:tag name="IGUANATEXSIZE" val="42"/>
  <p:tag name="IGUANATEXCURSOR" val="1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1272.591"/>
  <p:tag name="LATEXADDIN" val="\documentclass{article}&#10;\usepackage{amsmath}&#10;\pagestyle{empty}&#10;\begin{document}&#10;\sf&#10;\def\tr{\mbox{tr}\,}&#10;\parbox{2in}{&#10;\begin{eqnarray*}&#10;\hat e &amp;\sim &amp; N(0,(I-H)\sigma^2)&#10;\end{eqnarray*}&#10;}&#10;&#10;\end{document}"/>
  <p:tag name="IGUANATEXSIZE" val="20"/>
  <p:tag name="IGUANATEXCURSOR" val="1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5.669"/>
  <p:tag name="ORIGINALWIDTH" val="2113.236"/>
  <p:tag name="LATEXADDIN" val="\documentclass{article}&#10;\usepackage{amsmath}&#10;\pagestyle{empty}&#10;\begin{document}&#10;\sf&#10;\parbox{2in}{&#10;Since $\hat e_i \sim N(0,(1-h_{ii})\sigma^2)$, the standardized residuals&#10;\[&#10;     r_i = \frac{\hat e_i}{S\sqrt{1-h_{ii}}}&#10;\]&#10;should be approx $N(0,1)$ under $y = X\beta + \epsilon$, where again&#10;\[&#10;     S^2 = \frac{1}{n-p-1}RSS&#10;\]&#10;As in the simple regression case,&#10;\[&#10;\hat e_i = (I-H)_i y = (1-h_{ii})y_i - {\sum}_{j\neq i} h_{ij}y_j&#10;\]&#10;so for modest samples the residuals may look more normal than they &quot;really are&quot;\ldots&#10;}&#10;&#10;&#10;\end{document}"/>
  <p:tag name="IGUANATEXSIZE" val="20"/>
  <p:tag name="IGUANATEXCURSOR" val="1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672.6659"/>
  <p:tag name="LATEXADDIN" val="\documentclass{article}&#10;\usepackage{amsmath}&#10;\pagestyle{empty}&#10;\begin{document}&#10;&#10;\def\Var{\mbox{\sf Var}\,}&#10;$\Var(\epsilon_i)\equiv \sigma^2$&#10;&#10;\end{document}"/>
  <p:tag name="IGUANATEXSIZE" val="20"/>
  <p:tag name="IGUANATEXCURSOR" val="1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83.98952"/>
  <p:tag name="LATEXADDIN" val="\documentclass{article}&#10;\usepackage{amsmath}&#10;\pagestyle{empty}&#10;\begin{document}&#10;&#10;$r_i$&#10;&#10;&#10;\end{document}"/>
  <p:tag name="IGUANATEXSIZE" val="24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75.74055"/>
  <p:tag name="LATEXADDIN" val="\documentclass{article}&#10;\usepackage{amsmath}&#10;\pagestyle{empty}&#10;\begin{document}&#10;&#10;&#10;$\epsilon_i$&#10;&#10;\end{document}"/>
  <p:tag name="IGUANATEXSIZE" val="28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71.691"/>
  <p:tag name="LATEXADDIN" val="\documentclass{article}&#10;\usepackage{amsmath}&#10;\pagestyle{empty}&#10;\begin{document}&#10;&#10;\sf&#10;\[&#10;\sqrt{r_i} \mbox{ vs } \hat y_i&#10;\]&#10;&#10;&#10;\end{document}"/>
  <p:tag name="IGUANATEXSIZE" val="42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red-edge</Template>
  <TotalTime>8178</TotalTime>
  <Words>567</Words>
  <Application>Microsoft Office PowerPoint</Application>
  <PresentationFormat>On-screen Show (4:3)</PresentationFormat>
  <Paragraphs>132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Wingdings</vt:lpstr>
      <vt:lpstr>cmr10</vt:lpstr>
      <vt:lpstr>cmmi5</vt:lpstr>
      <vt:lpstr>cmmi10</vt:lpstr>
      <vt:lpstr>Cambria Math</vt:lpstr>
      <vt:lpstr>Symbol</vt:lpstr>
      <vt:lpstr>cmsy10</vt:lpstr>
      <vt:lpstr>Courier New</vt:lpstr>
      <vt:lpstr>Arial</vt:lpstr>
      <vt:lpstr>Calibri</vt:lpstr>
      <vt:lpstr>cmr7</vt:lpstr>
      <vt:lpstr>cmsy7</vt:lpstr>
      <vt:lpstr>cmmi7</vt:lpstr>
      <vt:lpstr>cmex10</vt:lpstr>
      <vt:lpstr>Garamond</vt:lpstr>
      <vt:lpstr>cmss10</vt:lpstr>
      <vt:lpstr>Edge</vt:lpstr>
      <vt:lpstr>36-617: Applied Linear Models </vt:lpstr>
      <vt:lpstr>Reading, HW, Office Hours</vt:lpstr>
      <vt:lpstr>Outline</vt:lpstr>
      <vt:lpstr>Casewise diagnostic plots</vt:lpstr>
      <vt:lpstr>Raw residual plot: </vt:lpstr>
      <vt:lpstr>Normal Q-Q Plot of Stdized Resids ri</vt:lpstr>
      <vt:lpstr>Scale-Location Plot: </vt:lpstr>
      <vt:lpstr>Leverage plot: hii vs Di</vt:lpstr>
      <vt:lpstr>Added-Variable Plots</vt:lpstr>
      <vt:lpstr>Added-Variable Plots – Example…</vt:lpstr>
      <vt:lpstr>Added-Variable Plots – Interpretations </vt:lpstr>
      <vt:lpstr>Aside: Analysis of Covariance (ANCOVA)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bj20</cp:lastModifiedBy>
  <cp:revision>385</cp:revision>
  <cp:lastPrinted>2019-09-18T14:18:19Z</cp:lastPrinted>
  <dcterms:created xsi:type="dcterms:W3CDTF">2010-08-21T13:04:59Z</dcterms:created>
  <dcterms:modified xsi:type="dcterms:W3CDTF">2019-09-18T14:32:04Z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