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386" r:id="rId2"/>
    <p:sldId id="404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54" y="3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41EB1A-2D13-4647-8865-E464FD57BC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A4980E1-2CCD-4FE1-9D75-89F5DA93BC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C543C1-8C9B-407F-B65B-5E371929F0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ABCFC-A70C-4D30-8B7D-BEB247F95B69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70D6B3-6A35-4866-B383-EE20E41EED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D35C66-3A3F-43DC-8621-1C07F8273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073AB-8339-4AA2-8902-6DE9B60A6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4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ACED34-0B70-4D3E-8CCA-75AD22D336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1A51BF-B742-40A6-BA7F-B5F5296A4C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72640D-CA77-46F6-917E-9381E74984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ABCFC-A70C-4D30-8B7D-BEB247F95B69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A4AFD2-68DC-4C78-8FC3-10862C9F2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37DFCE-A8DD-4CE0-A9B7-4FE85CF88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073AB-8339-4AA2-8902-6DE9B60A6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28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0BBBBAE-B3CB-4AD4-B863-89C6CA71ED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7C007C-B2D9-4D38-BB33-25735070C4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047DBF-77A3-4E00-9B47-7032DA9613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ABCFC-A70C-4D30-8B7D-BEB247F95B69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787A92-EADB-4E13-A20F-0DCDC1DD0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A23C13-A60C-4B6B-8389-015261A43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073AB-8339-4AA2-8902-6DE9B60A6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322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427D50-DFD0-494C-AB56-B44114C721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C73C96-6180-4BC9-A97E-FB7988CC71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8BC57E-12EA-45FD-A335-546EE618A7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ABCFC-A70C-4D30-8B7D-BEB247F95B69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7D590A-238C-43B0-8B47-29804440B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546B41-A22D-4A3F-B608-431143CCE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073AB-8339-4AA2-8902-6DE9B60A6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441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164061-4299-437F-B718-45F1BDC8A8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60F9EB-2096-40E9-BE88-CD03160A20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EE0D1E-6123-4ED1-9CEF-60F08CB08C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ABCFC-A70C-4D30-8B7D-BEB247F95B69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5BE5B1-761C-4EDD-8A76-FA7447792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861047-3612-4E69-B500-F91B02121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073AB-8339-4AA2-8902-6DE9B60A6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180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2F5D37-04B3-4CBF-9B45-D5E5EA969F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ABB0A7-A5CC-4C72-957D-3023B18DFC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B82D54-FDC2-42EA-A31F-4E5BBA825C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D684E3-816A-45BD-96D0-DDC4BF8FA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ABCFC-A70C-4D30-8B7D-BEB247F95B69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9D16B3-F0E6-484A-88C4-0391E2A45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DD8C67-1D68-4FF1-9A5A-DA365D169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073AB-8339-4AA2-8902-6DE9B60A6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58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E46FE3-8BB1-41C4-83AE-352E9426BF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68732F-0783-4F5B-B1A1-A5FC771C35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CFCB20-E7AC-4CE2-AD48-D66473438E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40A22BA-BEB5-49A2-B64D-7C3782BF00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403D2FA-7E97-41C1-A8B2-FFBE4BE301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D1B7FD2-0C1C-4779-8E77-CD8A1B509E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ABCFC-A70C-4D30-8B7D-BEB247F95B69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DE7B25B-0319-484A-9CD2-E9F9B1FE7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98DFE8A-AFCD-4AE1-A97E-D469C31C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073AB-8339-4AA2-8902-6DE9B60A6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649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E445E4-49C9-46A8-AECE-D7CA7B7EE8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99C7AA8-C6BA-4880-BA09-ECC83B04EE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ABCFC-A70C-4D30-8B7D-BEB247F95B69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49CCF03-4AA3-4507-B489-0F456D1879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77701B-29F8-44C0-B738-2DEFC0C22B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073AB-8339-4AA2-8902-6DE9B60A6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453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6AFBAF4-30A7-4760-838B-2642A76E31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ABCFC-A70C-4D30-8B7D-BEB247F95B69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23F8E58-5D00-4F47-A98E-D8325A5E41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562038-1BDC-470D-9EC2-D9CEDA9536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073AB-8339-4AA2-8902-6DE9B60A6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275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190AE1-1AFF-49D1-8495-1027E7D32F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1AB055-F0DB-487A-BE5B-8E5188692A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313F55-1BFE-49A8-AEFC-59F12F9E24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3CDF55-F31C-4524-A1B2-85B9A56C9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ABCFC-A70C-4D30-8B7D-BEB247F95B69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0788A2-6997-4A44-9C2B-E332EF638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8F3112-E232-4D6D-A138-9FD58F61A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073AB-8339-4AA2-8902-6DE9B60A6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661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D29022-E4D7-4BC2-B9EB-B8090DD05F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A41579F-1410-4656-9B51-3269396A5F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6EE2F3-C077-4B58-9AB5-CA90531100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21EEDF-B84C-4AEC-A052-2288CA98D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ABCFC-A70C-4D30-8B7D-BEB247F95B69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D78618-81AE-476B-821E-63DA77B5BB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655A78-1083-485A-8F6A-CC1E49FA0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073AB-8339-4AA2-8902-6DE9B60A6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834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6666697-B733-4B54-9E51-F5E3B3A1B6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766176-B839-4493-8720-8874B34262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A3157F-E257-4B08-85E3-11FB641DE6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FABCFC-A70C-4D30-8B7D-BEB247F95B69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F22E89-2562-48FC-868F-28D8B04627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42765F-1F98-46C3-800A-6764C5DC17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4073AB-8339-4AA2-8902-6DE9B60A6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696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>
            <a:extLst>
              <a:ext uri="{FF2B5EF4-FFF2-40B4-BE49-F238E27FC236}">
                <a16:creationId xmlns:a16="http://schemas.microsoft.com/office/drawing/2014/main" id="{2D687F5B-67CD-4AEB-A2E1-A50A1EBF29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Frank Harrell’s Comments</a:t>
            </a:r>
            <a:r>
              <a:rPr lang="en-US" altLang="en-US" baseline="30000"/>
              <a:t>1</a:t>
            </a:r>
            <a:r>
              <a:rPr lang="en-US" altLang="en-US"/>
              <a:t> on Stepwise &amp; All-Subsets…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089344-11EC-4795-9D3A-A97A4B56364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981200" y="1600201"/>
            <a:ext cx="8458200" cy="4530725"/>
          </a:xfrm>
        </p:spPr>
        <p:txBody>
          <a:bodyPr>
            <a:normAutofit/>
          </a:bodyPr>
          <a:lstStyle/>
          <a:p>
            <a:pPr>
              <a:spcBef>
                <a:spcPts val="200"/>
              </a:spcBef>
            </a:pPr>
            <a:r>
              <a:rPr lang="en-US" altLang="en-US" sz="2000"/>
              <a:t>Here are </a:t>
            </a:r>
            <a:r>
              <a:rPr lang="en-US" altLang="en-US" sz="2000" i="1"/>
              <a:t>some</a:t>
            </a:r>
            <a:r>
              <a:rPr lang="en-US" altLang="en-US" sz="2000"/>
              <a:t> of the problems with stepwise variable selection.</a:t>
            </a:r>
          </a:p>
          <a:p>
            <a:pPr lvl="1">
              <a:spcBef>
                <a:spcPts val="200"/>
              </a:spcBef>
            </a:pPr>
            <a:r>
              <a:rPr lang="en-US" altLang="en-US" sz="1800"/>
              <a:t>In the final model:</a:t>
            </a:r>
          </a:p>
          <a:p>
            <a:pPr marL="1038225" lvl="2" indent="-342900">
              <a:spcBef>
                <a:spcPts val="200"/>
              </a:spcBef>
              <a:buFont typeface="Calibri" panose="020F0502020204030204" pitchFamily="34" charset="0"/>
              <a:buAutoNum type="arabicPeriod"/>
            </a:pPr>
            <a:r>
              <a:rPr lang="en-US" altLang="en-US" sz="1400"/>
              <a:t>R-squared values are badly biased to be high.</a:t>
            </a:r>
          </a:p>
          <a:p>
            <a:pPr marL="1038225" lvl="2" indent="-342900">
              <a:spcBef>
                <a:spcPts val="200"/>
              </a:spcBef>
              <a:buFont typeface="Calibri" panose="020F0502020204030204" pitchFamily="34" charset="0"/>
              <a:buAutoNum type="arabicPeriod"/>
            </a:pPr>
            <a:r>
              <a:rPr lang="en-US" altLang="en-US" sz="1400"/>
              <a:t>The </a:t>
            </a:r>
            <a:r>
              <a:rPr lang="en-US" altLang="en-US" sz="1400" i="1"/>
              <a:t>F, t</a:t>
            </a:r>
            <a:r>
              <a:rPr lang="en-US" altLang="en-US" sz="1400"/>
              <a:t> and chi-squared tests quoted next to each variable do not have the claimed distribution.</a:t>
            </a:r>
          </a:p>
          <a:p>
            <a:pPr marL="1038225" lvl="2" indent="-342900">
              <a:spcBef>
                <a:spcPts val="200"/>
              </a:spcBef>
              <a:buFont typeface="Calibri" panose="020F0502020204030204" pitchFamily="34" charset="0"/>
              <a:buAutoNum type="arabicPeriod"/>
            </a:pPr>
            <a:r>
              <a:rPr lang="en-US" altLang="en-US" sz="1400"/>
              <a:t>Confidence intervals for effects and predicted values are falsely narrow; see Altman and Andersen (1989).</a:t>
            </a:r>
          </a:p>
          <a:p>
            <a:pPr marL="1038225" lvl="2" indent="-342900">
              <a:spcBef>
                <a:spcPts val="200"/>
              </a:spcBef>
              <a:buFont typeface="Calibri" panose="020F0502020204030204" pitchFamily="34" charset="0"/>
              <a:buAutoNum type="arabicPeriod"/>
            </a:pPr>
            <a:r>
              <a:rPr lang="en-US" altLang="en-US" sz="1400" i="1"/>
              <a:t>p</a:t>
            </a:r>
            <a:r>
              <a:rPr lang="en-US" altLang="en-US" sz="1400"/>
              <a:t>-values that do not have the proper meaning, and the proper correction for them is a difficult problem.</a:t>
            </a:r>
          </a:p>
          <a:p>
            <a:pPr marL="1038225" lvl="2" indent="-342900">
              <a:spcBef>
                <a:spcPts val="200"/>
              </a:spcBef>
              <a:buFont typeface="Calibri" panose="020F0502020204030204" pitchFamily="34" charset="0"/>
              <a:buAutoNum type="arabicPeriod"/>
            </a:pPr>
            <a:r>
              <a:rPr lang="en-US" altLang="en-US" sz="1400"/>
              <a:t>Regression coefficients are biased and need </a:t>
            </a:r>
            <a:r>
              <a:rPr lang="en-US" altLang="en-US" sz="1400" i="1" u="sng"/>
              <a:t>shrinkage</a:t>
            </a:r>
            <a:r>
              <a:rPr lang="en-US" altLang="en-US" sz="1400"/>
              <a:t> (the coefficients for remaining variables are too large; see Tibshirani [1996]).</a:t>
            </a:r>
          </a:p>
          <a:p>
            <a:pPr lvl="1">
              <a:spcBef>
                <a:spcPts val="200"/>
              </a:spcBef>
            </a:pPr>
            <a:r>
              <a:rPr lang="en-US" altLang="en-US" sz="1800"/>
              <a:t>As a model selection method:</a:t>
            </a:r>
          </a:p>
          <a:p>
            <a:pPr marL="1038225" lvl="2" indent="-342900">
              <a:spcBef>
                <a:spcPts val="200"/>
              </a:spcBef>
              <a:buFont typeface="Calibri" panose="020F0502020204030204" pitchFamily="34" charset="0"/>
              <a:buAutoNum type="arabicPeriod"/>
            </a:pPr>
            <a:r>
              <a:rPr lang="en-US" altLang="en-US" sz="1400"/>
              <a:t>It has severe problems in the presence of collinearity </a:t>
            </a:r>
            <a:r>
              <a:rPr lang="en-US" altLang="en-US" sz="1400">
                <a:solidFill>
                  <a:srgbClr val="FF0000"/>
                </a:solidFill>
              </a:rPr>
              <a:t>(it chooses which variables to drop, not you!)</a:t>
            </a:r>
            <a:r>
              <a:rPr lang="en-US" altLang="en-US" sz="1400"/>
              <a:t>.</a:t>
            </a:r>
          </a:p>
          <a:p>
            <a:pPr marL="1038225" lvl="2" indent="-342900">
              <a:spcBef>
                <a:spcPts val="200"/>
              </a:spcBef>
              <a:buFont typeface="Calibri" panose="020F0502020204030204" pitchFamily="34" charset="0"/>
              <a:buAutoNum type="arabicPeriod"/>
            </a:pPr>
            <a:r>
              <a:rPr lang="en-US" altLang="en-US" sz="1400"/>
              <a:t>It is based on methods (e.g., </a:t>
            </a:r>
            <a:r>
              <a:rPr lang="en-US" altLang="en-US" sz="1400" i="1"/>
              <a:t>F</a:t>
            </a:r>
            <a:r>
              <a:rPr lang="en-US" altLang="en-US" sz="1400"/>
              <a:t> tests for nested models) that were intended to be used to test prespecified hypotheses. </a:t>
            </a:r>
            <a:r>
              <a:rPr lang="en-US" altLang="en-US" sz="1400" i="1"/>
              <a:t> (somewhat ameliorated by the use of xIC…)</a:t>
            </a:r>
          </a:p>
          <a:p>
            <a:pPr marL="1038225" lvl="2" indent="-342900">
              <a:spcBef>
                <a:spcPts val="200"/>
              </a:spcBef>
              <a:buFont typeface="Calibri" panose="020F0502020204030204" pitchFamily="34" charset="0"/>
              <a:buAutoNum type="arabicPeriod"/>
            </a:pPr>
            <a:r>
              <a:rPr lang="en-US" altLang="en-US" sz="1400"/>
              <a:t>Increasing the sample size does not help very much; see Derksen and Keselman (1992).</a:t>
            </a:r>
          </a:p>
          <a:p>
            <a:pPr marL="1038225" lvl="2" indent="-342900">
              <a:spcBef>
                <a:spcPts val="200"/>
              </a:spcBef>
              <a:buFont typeface="Calibri" panose="020F0502020204030204" pitchFamily="34" charset="0"/>
              <a:buAutoNum type="arabicPeriod"/>
            </a:pPr>
            <a:r>
              <a:rPr lang="en-US" altLang="en-US" sz="1400">
                <a:solidFill>
                  <a:srgbClr val="FF0000"/>
                </a:solidFill>
              </a:rPr>
              <a:t>It allows us to not think about the problem.</a:t>
            </a:r>
          </a:p>
          <a:p>
            <a:pPr lvl="1">
              <a:spcBef>
                <a:spcPts val="200"/>
              </a:spcBef>
            </a:pPr>
            <a:r>
              <a:rPr lang="en-US" altLang="en-US" sz="1800"/>
              <a:t>It uses a lot of paper (or forces you to scroll through many screens!).</a:t>
            </a:r>
          </a:p>
          <a:p>
            <a:pPr>
              <a:spcBef>
                <a:spcPts val="200"/>
              </a:spcBef>
            </a:pPr>
            <a:r>
              <a:rPr lang="en-US" altLang="en-US" sz="2000"/>
              <a:t>“All possible subsets” regression solves none of these problems.</a:t>
            </a:r>
          </a:p>
        </p:txBody>
      </p:sp>
      <p:sp>
        <p:nvSpPr>
          <p:cNvPr id="22533" name="Date Placeholder 4">
            <a:extLst>
              <a:ext uri="{FF2B5EF4-FFF2-40B4-BE49-F238E27FC236}">
                <a16:creationId xmlns:a16="http://schemas.microsoft.com/office/drawing/2014/main" id="{32F28AB9-F9BB-4288-866F-6581943BF32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A154F34-31A9-4C78-8307-02ECEBAE9C90}" type="datetime1">
              <a:rPr lang="en-US" altLang="en-US" smtClean="0">
                <a:latin typeface="Garamond" panose="02020404030301010803" pitchFamily="18" charset="0"/>
              </a:rPr>
              <a:pPr/>
              <a:t>10/3/2021</a:t>
            </a:fld>
            <a:endParaRPr lang="en-US" altLang="en-US">
              <a:latin typeface="Garamond" panose="02020404030301010803" pitchFamily="18" charset="0"/>
            </a:endParaRPr>
          </a:p>
        </p:txBody>
      </p:sp>
      <p:sp>
        <p:nvSpPr>
          <p:cNvPr id="22532" name="Slide Number Placeholder 3">
            <a:extLst>
              <a:ext uri="{FF2B5EF4-FFF2-40B4-BE49-F238E27FC236}">
                <a16:creationId xmlns:a16="http://schemas.microsoft.com/office/drawing/2014/main" id="{CD822FA3-BC54-4987-ACAF-2D9DA6C9E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94B1E01-A4BF-4BFE-925B-CFF8EEDFD7BD}" type="slidenum">
              <a:rPr lang="en-US" altLang="en-US" smtClean="0">
                <a:latin typeface="Garamond" panose="02020404030301010803" pitchFamily="18" charset="0"/>
              </a:rPr>
              <a:pPr/>
              <a:t>1</a:t>
            </a:fld>
            <a:endParaRPr lang="en-US" altLang="en-US">
              <a:latin typeface="Garamond" panose="02020404030301010803" pitchFamily="18" charset="0"/>
            </a:endParaRPr>
          </a:p>
        </p:txBody>
      </p:sp>
      <p:sp>
        <p:nvSpPr>
          <p:cNvPr id="22534" name="TextBox 5">
            <a:extLst>
              <a:ext uri="{FF2B5EF4-FFF2-40B4-BE49-F238E27FC236}">
                <a16:creationId xmlns:a16="http://schemas.microsoft.com/office/drawing/2014/main" id="{192F0B97-F6EA-4FBF-A349-A87A2D8EB1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6243639"/>
            <a:ext cx="6400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400" baseline="30000"/>
              <a:t>1</a:t>
            </a:r>
            <a:r>
              <a:rPr lang="en-US" altLang="en-US" sz="1400"/>
              <a:t>https://www.stata.com/support/faqs/statistics/stepwise-regression-problems/ (slightly edited)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>
            <a:extLst>
              <a:ext uri="{FF2B5EF4-FFF2-40B4-BE49-F238E27FC236}">
                <a16:creationId xmlns:a16="http://schemas.microsoft.com/office/drawing/2014/main" id="{4220FF8E-CC09-4D15-B017-6D472AB09A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What do I do in practice?</a:t>
            </a:r>
          </a:p>
        </p:txBody>
      </p:sp>
      <p:sp>
        <p:nvSpPr>
          <p:cNvPr id="44035" name="Content Placeholder 2">
            <a:extLst>
              <a:ext uri="{FF2B5EF4-FFF2-40B4-BE49-F238E27FC236}">
                <a16:creationId xmlns:a16="http://schemas.microsoft.com/office/drawing/2014/main" id="{F774299C-B828-4951-891B-AC789D50371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981200" y="1143001"/>
            <a:ext cx="8229600" cy="4987925"/>
          </a:xfrm>
        </p:spPr>
        <p:txBody>
          <a:bodyPr/>
          <a:lstStyle/>
          <a:p>
            <a:r>
              <a:rPr lang="en-US" altLang="en-US" dirty="0"/>
              <a:t>Try to learn as much as I can about the substantive area (science, engineering, policy…)</a:t>
            </a:r>
          </a:p>
          <a:p>
            <a:r>
              <a:rPr lang="en-US" altLang="en-US" dirty="0"/>
              <a:t>Let the substance guide an initial set of variables and interactions to consider </a:t>
            </a:r>
            <a:r>
              <a:rPr lang="en-US" altLang="en-US" i="1" dirty="0"/>
              <a:t>(see next slide!)</a:t>
            </a:r>
          </a:p>
          <a:p>
            <a:r>
              <a:rPr lang="en-US" altLang="en-US" dirty="0"/>
              <a:t>Use t, F, </a:t>
            </a:r>
            <a:r>
              <a:rPr lang="en-US" altLang="en-US" dirty="0" err="1"/>
              <a:t>xIC</a:t>
            </a:r>
            <a:r>
              <a:rPr lang="en-US" altLang="en-US" dirty="0"/>
              <a:t>, best subsets, stepwise, lasso, etc. to help me see what variables the data will support</a:t>
            </a:r>
          </a:p>
          <a:p>
            <a:r>
              <a:rPr lang="en-US" altLang="en-US" dirty="0"/>
              <a:t>Use the substance to guide selection among these variables </a:t>
            </a:r>
            <a:r>
              <a:rPr lang="en-US" altLang="en-US" i="1" dirty="0"/>
              <a:t>(see next slide!)</a:t>
            </a:r>
          </a:p>
          <a:p>
            <a:r>
              <a:rPr lang="en-US" altLang="en-US" dirty="0"/>
              <a:t>Very likely there will be iteration among all steps!</a:t>
            </a:r>
          </a:p>
        </p:txBody>
      </p:sp>
      <p:sp>
        <p:nvSpPr>
          <p:cNvPr id="44036" name="Slide Number Placeholder 3">
            <a:extLst>
              <a:ext uri="{FF2B5EF4-FFF2-40B4-BE49-F238E27FC236}">
                <a16:creationId xmlns:a16="http://schemas.microsoft.com/office/drawing/2014/main" id="{70DC1D17-82EA-4052-B4E8-0054B621D95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B4B86B5-3886-4BED-9E37-BC88016A7880}" type="slidenum">
              <a:rPr lang="en-US" altLang="en-US" smtClean="0">
                <a:latin typeface="Garamond" panose="02020404030301010803" pitchFamily="18" charset="0"/>
              </a:rPr>
              <a:pPr/>
              <a:t>2</a:t>
            </a:fld>
            <a:endParaRPr lang="en-US" altLang="en-US">
              <a:latin typeface="Garamond" panose="02020404030301010803" pitchFamily="18" charset="0"/>
            </a:endParaRPr>
          </a:p>
        </p:txBody>
      </p:sp>
      <p:sp>
        <p:nvSpPr>
          <p:cNvPr id="44037" name="Date Placeholder 4">
            <a:extLst>
              <a:ext uri="{FF2B5EF4-FFF2-40B4-BE49-F238E27FC236}">
                <a16:creationId xmlns:a16="http://schemas.microsoft.com/office/drawing/2014/main" id="{2B64AC76-EB8C-4D2F-8151-A93CAEF620E5}"/>
              </a:ext>
            </a:extLst>
          </p:cNvPr>
          <p:cNvSpPr>
            <a:spLocks noGrp="1"/>
          </p:cNvSpPr>
          <p:nvPr>
            <p:ph type="dt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596D766-C21E-493C-80F1-CBD1F1FAB179}" type="datetime1">
              <a:rPr lang="en-US" altLang="en-US" smtClean="0">
                <a:latin typeface="Garamond" panose="02020404030301010803" pitchFamily="18" charset="0"/>
              </a:rPr>
              <a:pPr/>
              <a:t>10/3/2021</a:t>
            </a:fld>
            <a:endParaRPr lang="en-US" altLang="en-US">
              <a:latin typeface="Garamond" panose="02020404030301010803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347</Words>
  <Application>Microsoft Office PowerPoint</Application>
  <PresentationFormat>Widescreen</PresentationFormat>
  <Paragraphs>26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Garamond</vt:lpstr>
      <vt:lpstr>Office Theme</vt:lpstr>
      <vt:lpstr>Frank Harrell’s Comments1 on Stepwise &amp; All-Subsets…</vt:lpstr>
      <vt:lpstr>What do I do in practice?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Frank Harrell’s Comments1 on Stepwise &amp; All-Subsets…</dc:title>
  <dc:creator>Brian Junker</dc:creator>
  <cp:lastModifiedBy>Brian Junker</cp:lastModifiedBy>
  <cp:revision>2</cp:revision>
  <dcterms:created xsi:type="dcterms:W3CDTF">2021-10-03T23:14:41Z</dcterms:created>
  <dcterms:modified xsi:type="dcterms:W3CDTF">2021-10-03T23:48:47Z</dcterms:modified>
</cp:coreProperties>
</file>