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4.xml" ContentType="application/vnd.openxmlformats-officedocument.presentationml.tags+xml"/>
  <Override PartName="/ppt/notesSlides/notesSlide16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9.xml" ContentType="application/vnd.openxmlformats-officedocument.presentationml.notesSlide+xml"/>
  <Override PartName="/ppt/tags/tag12.xml" ContentType="application/vnd.openxmlformats-officedocument.presentationml.tags+xml"/>
  <Override PartName="/ppt/notesSlides/notesSlide20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21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56" r:id="rId2"/>
    <p:sldId id="297" r:id="rId3"/>
    <p:sldId id="295" r:id="rId4"/>
    <p:sldId id="264" r:id="rId5"/>
    <p:sldId id="282" r:id="rId6"/>
    <p:sldId id="274" r:id="rId7"/>
    <p:sldId id="275" r:id="rId8"/>
    <p:sldId id="283" r:id="rId9"/>
    <p:sldId id="284" r:id="rId10"/>
    <p:sldId id="276" r:id="rId11"/>
    <p:sldId id="277" r:id="rId12"/>
    <p:sldId id="278" r:id="rId13"/>
    <p:sldId id="279" r:id="rId14"/>
    <p:sldId id="280" r:id="rId15"/>
    <p:sldId id="281" r:id="rId16"/>
    <p:sldId id="258" r:id="rId17"/>
    <p:sldId id="285" r:id="rId18"/>
    <p:sldId id="263" r:id="rId19"/>
    <p:sldId id="286" r:id="rId20"/>
    <p:sldId id="259" r:id="rId21"/>
    <p:sldId id="289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91" r:id="rId30"/>
    <p:sldId id="292" r:id="rId31"/>
    <p:sldId id="293" r:id="rId32"/>
    <p:sldId id="296" r:id="rId33"/>
  </p:sldIdLst>
  <p:sldSz cx="9144000" cy="6858000" type="screen4x3"/>
  <p:notesSz cx="7315200" cy="9601200"/>
  <p:custDataLst>
    <p:tags r:id="rId3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32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EE4DABF6-BB4F-4558-83A2-2D7168A234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FAD12ED8-C498-4DD5-8649-30B58CE2A7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A607FF4A-BF31-4910-94D3-259BBA602AD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3C772713-59D7-4382-B10C-96AE4B7A042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C5AEDA8-AB8A-42C0-9FE5-77C9CBC7EB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65A79BB-16D5-47CC-BAAD-7DB75D4D543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B40B5C6-B52F-4375-8D36-A9BB8A02441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9576E37-483E-4D77-B3BB-25455241BB0C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26A54C3C-A043-4C6E-8BEC-06CE8D77D73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9FAB9872-F500-4585-BDA8-285BDF2CD07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4B51E638-6B9B-46CF-A473-27F7EEBBC1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/>
            </a:lvl1pPr>
          </a:lstStyle>
          <a:p>
            <a:pPr>
              <a:defRPr/>
            </a:pPr>
            <a:fld id="{3F5B88F3-3CFD-4091-864C-1546057B9E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7A96B66-8FD7-4F53-9D87-06981F6FD4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C18CE5-0D3B-406A-BB92-9CD0D2B2209C}" type="slidenum">
              <a:rPr lang="en-US" altLang="en-US" sz="1300" smtClean="0"/>
              <a:pPr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6618CF9-0824-4468-A532-E7020B04A5C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A62ABC9-26E3-42C3-8343-BA4B6DF96B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940B4013-F73B-4C0C-B15E-5E22C5F1C8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F1D997-F7F5-46F8-9730-4EDF01E3B36F}" type="slidenum">
              <a:rPr lang="en-US" altLang="en-US" sz="1300" smtClean="0"/>
              <a:pPr>
                <a:spcBef>
                  <a:spcPct val="0"/>
                </a:spcBef>
              </a:pPr>
              <a:t>15</a:t>
            </a:fld>
            <a:endParaRPr lang="en-US" altLang="en-US" sz="13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90F28DEA-ACF8-4A06-8D4D-19B35E0D3E7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B752A5A3-94B2-4860-94FC-EC0448DB2F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1CFB253-AF9E-4D7A-8913-3503BE0C7D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2D9118-2479-45EC-8928-81278375BDDF}" type="slidenum">
              <a:rPr lang="en-US" altLang="en-US" sz="1300" smtClean="0"/>
              <a:pPr>
                <a:spcBef>
                  <a:spcPct val="0"/>
                </a:spcBef>
              </a:pPr>
              <a:t>16</a:t>
            </a:fld>
            <a:endParaRPr lang="en-US" altLang="en-US" sz="13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06B02852-C310-4DD9-9DCA-C28B80E3639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78E37C11-DF73-4C27-80C6-FE55FDA02A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26C11647-BC58-40BB-8FAC-BBE8290159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50B47A-5A91-4B6A-8EF4-4552202F66DD}" type="slidenum">
              <a:rPr lang="en-US" altLang="en-US" sz="1300" smtClean="0"/>
              <a:pPr>
                <a:spcBef>
                  <a:spcPct val="0"/>
                </a:spcBef>
              </a:pPr>
              <a:t>17</a:t>
            </a:fld>
            <a:endParaRPr lang="en-US" altLang="en-US" sz="13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EF34D65-31A7-4933-9BFE-BA616B02646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6757D534-766B-455A-A150-EFC8701C00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2920EBA9-E359-42A9-866F-EAD4F36502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A0C6FA0-4F23-4504-83A8-6932DD33356B}" type="slidenum">
              <a:rPr lang="en-US" altLang="en-US" sz="1300" smtClean="0"/>
              <a:pPr>
                <a:spcBef>
                  <a:spcPct val="0"/>
                </a:spcBef>
              </a:pPr>
              <a:t>18</a:t>
            </a:fld>
            <a:endParaRPr lang="en-US" altLang="en-US" sz="13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3A7ABFD1-6D65-42C1-8A2A-BB95928B677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1F688D93-1A1E-4852-A11C-54ADBF48B0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2F1AF827-5600-4687-8E10-D1E721F29A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0325E2-1D6B-42FB-86C8-68FEE972D857}" type="slidenum">
              <a:rPr lang="en-US" altLang="en-US" sz="1300" smtClean="0"/>
              <a:pPr>
                <a:spcBef>
                  <a:spcPct val="0"/>
                </a:spcBef>
              </a:pPr>
              <a:t>20</a:t>
            </a:fld>
            <a:endParaRPr lang="en-US" altLang="en-US" sz="13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B73603C7-8307-44AB-AABA-3FBD08E5842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796E7CF1-ACB9-4163-9232-C78B292110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0DCEE298-F378-44F4-BF3E-8E004AC06D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7A033C-E1D7-4C73-AD81-FB8335149487}" type="slidenum">
              <a:rPr lang="en-US" altLang="en-US" sz="1300" smtClean="0"/>
              <a:pPr>
                <a:spcBef>
                  <a:spcPct val="0"/>
                </a:spcBef>
              </a:pPr>
              <a:t>21</a:t>
            </a:fld>
            <a:endParaRPr lang="en-US" altLang="en-US" sz="13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A76F387E-508C-445E-BE18-2CB94BD9DC3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C5B4B01F-ADFE-4E43-83E5-46A6D014AC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02A18659-FC9A-4C42-937F-62551510FB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B4BEFC-F002-4BAF-81C4-AAA51FD26B1A}" type="slidenum">
              <a:rPr lang="en-US" altLang="en-US" sz="1300" smtClean="0"/>
              <a:pPr>
                <a:spcBef>
                  <a:spcPct val="0"/>
                </a:spcBef>
              </a:pPr>
              <a:t>22</a:t>
            </a:fld>
            <a:endParaRPr lang="en-US" altLang="en-US" sz="13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A2CBC268-36B2-4D70-AAC3-258D3EF4F4B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B81FAFAD-D92B-47E3-B827-EFEBF0C58E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96606162-674F-47CD-9638-6AFD2B737E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BD76CF-CBC7-44F8-BBDE-30B7BF2AF918}" type="slidenum">
              <a:rPr lang="en-US" altLang="en-US" sz="1300" smtClean="0"/>
              <a:pPr>
                <a:spcBef>
                  <a:spcPct val="0"/>
                </a:spcBef>
              </a:pPr>
              <a:t>23</a:t>
            </a:fld>
            <a:endParaRPr lang="en-US" altLang="en-US" sz="13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295C7487-CBEC-4889-80ED-5E4AF57CAC0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87DE3C66-BF58-4B6C-9A56-0074155AAF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728B2530-F997-4C8D-96CE-ADC4B49D05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0182DE-7D3A-4BEC-BC69-09F5B2270AA9}" type="slidenum">
              <a:rPr lang="en-US" altLang="en-US" sz="1300" smtClean="0"/>
              <a:pPr>
                <a:spcBef>
                  <a:spcPct val="0"/>
                </a:spcBef>
              </a:pPr>
              <a:t>24</a:t>
            </a:fld>
            <a:endParaRPr lang="en-US" altLang="en-US" sz="13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EBB0CF3A-13F9-4480-99B4-8AC51F52A7F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8F37BD4F-3B69-4EC4-B30D-A9D5E0A1C0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2FE13D0F-C9CE-4FCF-A709-3998B3A4A3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31FD28-CFE2-419D-B916-E82C8CECB491}" type="slidenum">
              <a:rPr lang="en-US" altLang="en-US" sz="1300" smtClean="0"/>
              <a:pPr>
                <a:spcBef>
                  <a:spcPct val="0"/>
                </a:spcBef>
              </a:pPr>
              <a:t>25</a:t>
            </a:fld>
            <a:endParaRPr lang="en-US" altLang="en-US" sz="13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D4757DC5-C006-40A4-94A7-E10DB352C2B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9CC8CB02-0230-4901-A8FE-FAD47F964A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5567D260-453A-419E-9109-5130F66E70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A921DF-BCF2-47EF-BE4C-016402AA18AC}" type="slidenum">
              <a:rPr lang="en-US" altLang="en-US" sz="1300" smtClean="0"/>
              <a:pPr>
                <a:spcBef>
                  <a:spcPct val="0"/>
                </a:spcBef>
              </a:pPr>
              <a:t>4</a:t>
            </a:fld>
            <a:endParaRPr lang="en-US" altLang="en-US" sz="13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40FF39F-2B68-49CD-9C6F-E711095EAE1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84C602F2-495A-4E90-AC4A-C50E791A67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ED63C427-D882-4E92-8A7C-4A65796EA3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DFD663-DA80-47BF-B7B0-BAA001BD19D7}" type="slidenum">
              <a:rPr lang="en-US" altLang="en-US" sz="1300" smtClean="0"/>
              <a:pPr>
                <a:spcBef>
                  <a:spcPct val="0"/>
                </a:spcBef>
              </a:pPr>
              <a:t>26</a:t>
            </a:fld>
            <a:endParaRPr lang="en-US" altLang="en-US" sz="13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A877BDFD-79ED-45DA-AE8C-9E36039A787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4AD94694-25D7-4910-9FEC-07422AB75B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5525EF4D-6E7E-4BBD-A665-1D0860E57F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BAAEBD-DB4F-4DBF-8F20-E0A5689708A7}" type="slidenum">
              <a:rPr lang="en-US" altLang="en-US" sz="1300" smtClean="0"/>
              <a:pPr>
                <a:spcBef>
                  <a:spcPct val="0"/>
                </a:spcBef>
              </a:pPr>
              <a:t>27</a:t>
            </a:fld>
            <a:endParaRPr lang="en-US" altLang="en-US" sz="13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A9DB9440-A564-4BCD-B6ED-92AA67CAE15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9BC1D5AE-A0C8-4CAB-84C1-616AE866FB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5B926EE8-DE6C-45FB-A8EB-31EBE80F2A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02FA1C-AC47-44E5-93D7-B8B1BF0F15CC}" type="slidenum">
              <a:rPr lang="en-US" altLang="en-US" sz="1300" smtClean="0"/>
              <a:pPr>
                <a:spcBef>
                  <a:spcPct val="0"/>
                </a:spcBef>
              </a:pPr>
              <a:t>28</a:t>
            </a:fld>
            <a:endParaRPr lang="en-US" altLang="en-US" sz="13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E444B63E-9670-41D4-95C4-F0560A39CCB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012DB201-9A2D-4865-A013-DE3161E7D3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C295A311-3C71-43E9-8E78-16FC96E4F7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9D8142-743A-4167-8041-9C25B43B62BC}" type="slidenum">
              <a:rPr lang="en-US" altLang="en-US" sz="1300" smtClean="0"/>
              <a:pPr>
                <a:spcBef>
                  <a:spcPct val="0"/>
                </a:spcBef>
              </a:pPr>
              <a:t>29</a:t>
            </a:fld>
            <a:endParaRPr lang="en-US" altLang="en-US" sz="13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A59C6154-15CE-4002-BD05-2C11756E429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7356A081-56B9-4232-9B92-878E0CC9F7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4CD512AB-E7CF-45B5-B8C1-EEBE1009E8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8F4A9F-8FC7-41E2-9DF9-73ADBFF7B141}" type="slidenum">
              <a:rPr lang="en-US" altLang="en-US" sz="1300" smtClean="0"/>
              <a:pPr>
                <a:spcBef>
                  <a:spcPct val="0"/>
                </a:spcBef>
              </a:pPr>
              <a:t>30</a:t>
            </a:fld>
            <a:endParaRPr lang="en-US" altLang="en-US" sz="13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04A54205-8EA9-492E-9DAD-69C5341EE71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8F5EDFB0-2021-4F5D-88E7-54147EDD5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1F545991-DF32-43AD-A906-FAC7BC242D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442500-31A8-4699-9F17-9BE2399F4C26}" type="slidenum">
              <a:rPr lang="en-US" altLang="en-US" sz="1300" smtClean="0"/>
              <a:pPr>
                <a:spcBef>
                  <a:spcPct val="0"/>
                </a:spcBef>
              </a:pPr>
              <a:t>6</a:t>
            </a:fld>
            <a:endParaRPr lang="en-US" altLang="en-US" sz="13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AA7F8DB5-E699-4F61-BDE1-5DFBB0C6E5E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42499111-8D13-4165-95F5-FD443A70DE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05EDF5BF-B539-4C65-B824-816BA584C2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42EAA8-9AD7-4D41-9EF5-8F943FC9A937}" type="slidenum">
              <a:rPr lang="en-US" altLang="en-US" sz="1300" smtClean="0"/>
              <a:pPr>
                <a:spcBef>
                  <a:spcPct val="0"/>
                </a:spcBef>
              </a:pPr>
              <a:t>7</a:t>
            </a:fld>
            <a:endParaRPr lang="en-US" altLang="en-US" sz="13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7A3B0A0C-A575-4BC0-AC6F-5444C16A415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2F20579C-AB0A-42A6-A23F-ABACCF7A01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4636CBB-26AE-4D84-8867-A7BBD4A8A8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E677BA-C3AE-4C61-A29D-76B0BD8FB274}" type="slidenum">
              <a:rPr lang="en-US" altLang="en-US" sz="1300" smtClean="0"/>
              <a:pPr>
                <a:spcBef>
                  <a:spcPct val="0"/>
                </a:spcBef>
              </a:pPr>
              <a:t>10</a:t>
            </a:fld>
            <a:endParaRPr lang="en-US" altLang="en-US" sz="13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27016D5-D16C-4DCD-94D1-915EDE73F91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2B47714F-8E75-48C8-8EE5-B0399F94B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ACDB7D44-2607-4C92-B79A-30A56696D8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EB6350-4B4F-4696-9934-D1259FD50D4E}" type="slidenum">
              <a:rPr lang="en-US" altLang="en-US" sz="1300" smtClean="0"/>
              <a:pPr>
                <a:spcBef>
                  <a:spcPct val="0"/>
                </a:spcBef>
              </a:pPr>
              <a:t>11</a:t>
            </a:fld>
            <a:endParaRPr lang="en-US" altLang="en-US" sz="13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521472EA-ECBA-42F2-ACC1-C2249BE980E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A0BFF258-5C7E-46F8-B582-B1461D2D4D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E593965D-4F29-403F-BA81-5F705E3F1F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FC6FB2-A72B-4BAD-89FD-898C2E9C4620}" type="slidenum">
              <a:rPr lang="en-US" altLang="en-US" sz="1300" smtClean="0"/>
              <a:pPr>
                <a:spcBef>
                  <a:spcPct val="0"/>
                </a:spcBef>
              </a:pPr>
              <a:t>12</a:t>
            </a:fld>
            <a:endParaRPr lang="en-US" altLang="en-US" sz="13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8516D85B-3A09-42B2-ABF5-BB8C6013995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AF79263F-7DC1-4994-9AA9-829E912971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DEC10608-C96E-4810-A76E-BB44FD0AE9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6D44CF-8DF2-4853-97E4-27831EA80CE6}" type="slidenum">
              <a:rPr lang="en-US" altLang="en-US" sz="1300" smtClean="0"/>
              <a:pPr>
                <a:spcBef>
                  <a:spcPct val="0"/>
                </a:spcBef>
              </a:pPr>
              <a:t>13</a:t>
            </a:fld>
            <a:endParaRPr lang="en-US" altLang="en-US" sz="13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E3252A0D-B53B-4EA9-B152-6E6B86E4059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45ABE3A-6A24-415C-8411-307433249A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F940C15-5CC5-4C1F-8E63-F323FA5AAB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3B22EC-A739-4AD3-A7F2-FD995BE6B899}" type="slidenum">
              <a:rPr lang="en-US" altLang="en-US" sz="1300" smtClean="0"/>
              <a:pPr>
                <a:spcBef>
                  <a:spcPct val="0"/>
                </a:spcBef>
              </a:pPr>
              <a:t>14</a:t>
            </a:fld>
            <a:endParaRPr lang="en-US" altLang="en-US" sz="13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FD722663-CBA0-4FE2-B4CF-E00F19E3E83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B69C0779-42E1-4080-89E3-C4AB257B06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>
            <a:extLst>
              <a:ext uri="{FF2B5EF4-FFF2-40B4-BE49-F238E27FC236}">
                <a16:creationId xmlns:a16="http://schemas.microsoft.com/office/drawing/2014/main" id="{CF8A496A-3D16-44EC-B609-C0F16C43E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C8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7">
            <a:extLst>
              <a:ext uri="{FF2B5EF4-FFF2-40B4-BE49-F238E27FC236}">
                <a16:creationId xmlns:a16="http://schemas.microsoft.com/office/drawing/2014/main" id="{B3AB4CAF-14FA-4DAD-89B7-662F3014D2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rgbClr val="C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805F587-3D74-4BBB-9217-656D6832763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136900" y="6254750"/>
            <a:ext cx="2895600" cy="4572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88B36DC8-A54F-4D37-97BF-AD368FA48DE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42088" y="6243638"/>
            <a:ext cx="2133600" cy="4572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875A5C0-D09E-424C-8BD6-EF8C731975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4057C7C9-7327-4D57-9F82-AD8F38CCC67B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E8B1E-31AB-4F9C-9563-8D0D55F74D1D}" type="datetime1">
              <a:rPr lang="en-US" altLang="en-US"/>
              <a:pPr>
                <a:defRPr/>
              </a:pPr>
              <a:t>11/2/2021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4624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0F4A87-69BF-4AC8-B7B1-341E9353FC1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101050E-CC6B-48BD-8E0B-4F2355F7CD7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9F645-70A9-474F-951D-D4126C9A22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6034428D-0385-4F40-8C5E-00D121CB4B9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46858-5697-498A-8728-C492ACD54332}" type="datetime1">
              <a:rPr lang="en-US" altLang="en-US"/>
              <a:pPr>
                <a:defRPr/>
              </a:pPr>
              <a:t>11/2/2021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4881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5CA5E53-053A-40E3-BBA8-17F947E62D9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2CB18B-B32E-4193-8EA9-348270D4762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BCDCE-2DDB-4DBE-9129-355F8D0C44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E1C30F1-8826-42E1-88A1-E084AF3D598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61223-CC95-4D52-92C1-F469A277D8EE}" type="datetime1">
              <a:rPr lang="en-US" altLang="en-US"/>
              <a:pPr>
                <a:defRPr/>
              </a:pPr>
              <a:t>11/2/2021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244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1C105B9-CDEB-4050-9E30-B5376057E6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FCACEA-6684-460D-BEA1-9AB9B8635D2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F691E-0118-4B61-9B76-8124C78E5E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4CFADAE1-2200-4731-97E6-C82692233B4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3BD64-1513-4CD8-8261-006DC97D3C81}" type="datetime1">
              <a:rPr lang="en-US" altLang="en-US"/>
              <a:pPr>
                <a:defRPr/>
              </a:pPr>
              <a:t>11/2/2021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5734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01BE8CD-4443-4A26-9368-FE4F87526F2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F220568-5DF2-4C0B-8705-9AEE33EEB0F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4F456-6A28-4A90-9C00-BC7686F8A4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B5C8231-CE97-4688-892D-02F163B23DE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628FE-C635-4721-BC6F-77204EB0DBF1}" type="datetime1">
              <a:rPr lang="en-US" altLang="en-US"/>
              <a:pPr>
                <a:defRPr/>
              </a:pPr>
              <a:t>11/2/2021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860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60EE64-426A-421B-8025-052B65FFD56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AC58D4-09D9-4FD1-BF9F-8E49635CD6E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0B584-C837-4F15-969B-E9BEB5F19D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8507D9D-B12F-45B9-8EB9-3D0E009D38F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9C479-29EE-4D88-BA6F-2CE62A7804B4}" type="datetime1">
              <a:rPr lang="en-US" altLang="en-US"/>
              <a:pPr>
                <a:defRPr/>
              </a:pPr>
              <a:t>11/2/2021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5865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805099-8DD0-4753-B125-AFDCA32B2E6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AE7B19-51D0-422F-9BC1-8E974E0D0B8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42675-6BAF-4E72-AD4A-F509FC8E84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2BF8DEA-76F0-4DD9-9F2B-6F33AAE9CC2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F7F04-290A-46A9-A693-5DA0EE5C0E30}" type="datetime1">
              <a:rPr lang="en-US" altLang="en-US"/>
              <a:pPr>
                <a:defRPr/>
              </a:pPr>
              <a:t>11/2/2021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0828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F17B52-77D5-49CE-93DA-16BF16364B0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2CAF0A-E9DC-46C4-9EE3-F9BFB523C87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E31B6-557F-476F-B6AE-56CCFE5F70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864654F-7C88-483B-86B0-171D98E1A11B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5D791-32BA-4438-BA6E-3161DAF925FC}" type="datetime1">
              <a:rPr lang="en-US" altLang="en-US"/>
              <a:pPr>
                <a:defRPr/>
              </a:pPr>
              <a:t>11/2/2021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823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24A667-E508-40DE-8FD0-26973959DFB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814CA6-7B06-4743-A249-CEBDCEB3207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00FB3-08B2-40B1-9B03-3C601C2551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863C94F7-7676-47D1-B65B-297644D22AE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B82E1-42FF-4966-BD2F-F2D975315B1F}" type="datetime1">
              <a:rPr lang="en-US" altLang="en-US"/>
              <a:pPr>
                <a:defRPr/>
              </a:pPr>
              <a:t>11/2/2021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27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E6551F1-0E25-4659-A7E5-0D46C4B01D3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64FB848-372D-48A3-8F04-ADF8DD2A9C9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94303-F7ED-4E62-8EAA-6EF70080F6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ADC37D-EBE1-4C92-A9A4-08FD5B60098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B92AE-E744-46FC-B772-8F1CA4F726A7}" type="datetime1">
              <a:rPr lang="en-US" altLang="en-US"/>
              <a:pPr>
                <a:defRPr/>
              </a:pPr>
              <a:t>11/2/2021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9720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F15E50A-831F-4086-AF83-2212CD74DBF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D7163EC-9D36-480E-A826-2C58A11A4E9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43B03-9251-429F-87C5-A1AE6E37DF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068821FB-6B39-4851-BAE9-6644892ACEB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1EA9F-8B0D-4CFC-9FEB-9C329F9BDCFC}" type="datetime1">
              <a:rPr lang="en-US" altLang="en-US"/>
              <a:pPr>
                <a:defRPr/>
              </a:pPr>
              <a:t>11/2/2021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76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B68A51D-9C41-4839-A874-4E0985F7960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A49E31D-D8DA-43F9-9EA0-09AFE03B948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49625-44E1-40F8-AA16-8F90E72D3B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513E99E1-FB44-403A-99B1-58600DEBABA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C5F75-087F-434F-A2DE-50EE5917B757}" type="datetime1">
              <a:rPr lang="en-US" altLang="en-US"/>
              <a:pPr>
                <a:defRPr/>
              </a:pPr>
              <a:t>11/2/2021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420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CFE7A4-1F50-43AF-BEFD-465AF5ECF72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2ADE39-3308-4553-A499-30B2794CEF7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B69C1-CA2A-4821-BE43-96F82A7CA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F1DEE90D-8930-45FB-98AF-03E8E1495C7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30972-0D3D-4A0C-A3C1-EAB38C370BCE}" type="datetime1">
              <a:rPr lang="en-US" altLang="en-US"/>
              <a:pPr>
                <a:defRPr/>
              </a:pPr>
              <a:t>11/2/2021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24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9768D1-C9ED-43FF-9772-6FEADF62609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E69F55-0AE1-406A-B540-44B222CB8B0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69707-2EEE-4C7B-BDEA-1FE698D35E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0E671CEC-FC35-433E-8D00-7E63159F92F5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00908-998E-4726-BDD1-9D6081CFB26A}" type="datetime1">
              <a:rPr lang="en-US" altLang="en-US"/>
              <a:pPr>
                <a:defRPr/>
              </a:pPr>
              <a:t>11/2/2021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528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840140F-414C-4C98-927C-77034C36DF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E7EAE61-7D95-415F-AA40-B4B15E30FC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B47EC909-0704-45C4-9977-2DBD23C43F8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Garamond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009566CE-8C05-4AEC-B094-9613184673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CFC45CB1-2FC7-42A5-8CBE-D91F0FDA29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0" name="Freeform 6">
            <a:extLst>
              <a:ext uri="{FF2B5EF4-FFF2-40B4-BE49-F238E27FC236}">
                <a16:creationId xmlns:a16="http://schemas.microsoft.com/office/drawing/2014/main" id="{DF02CC09-4C90-4335-B014-EFEF44E62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rgbClr val="C8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20E583E1-8ADA-477B-9B9F-B3E09C68168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rgbClr val="C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id="{113ABAFA-733D-4DD5-9465-913D2649873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Garamond" pitchFamily="18" charset="0"/>
                <a:cs typeface="Arial" charset="0"/>
              </a:defRPr>
            </a:lvl1pPr>
          </a:lstStyle>
          <a:p>
            <a:pPr>
              <a:defRPr/>
            </a:pPr>
            <a:fld id="{A0F5D073-C957-4307-AF6E-6378FD2D8844}" type="datetime1">
              <a:rPr lang="en-US" altLang="en-US"/>
              <a:pPr>
                <a:defRPr/>
              </a:pPr>
              <a:t>11/2/2021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  <p:sldLayoutId id="2147483836" r:id="rId12"/>
    <p:sldLayoutId id="2147483837" r:id="rId13"/>
    <p:sldLayoutId id="2147483838" r:id="rId14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5B555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5B5559"/>
          </a:solidFill>
          <a:latin typeface="Calibri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5B5559"/>
          </a:solidFill>
          <a:latin typeface="Calibri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5B5559"/>
          </a:solidFill>
          <a:latin typeface="Calibri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5B5559"/>
          </a:solidFill>
          <a:latin typeface="Calibri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5B5559"/>
          </a:solidFill>
          <a:latin typeface="Calibri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5B5559"/>
          </a:solidFill>
          <a:latin typeface="Calibri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5B5559"/>
          </a:solidFill>
          <a:latin typeface="Calibri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5B5559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A6268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rgbClr val="5B5559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rgbClr val="6A6268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rgbClr val="5B5559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rgbClr val="6A6268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rgbClr val="6A6268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rgbClr val="6A6268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rgbClr val="6A6268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rgbClr val="6A6268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7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11.emf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tags" Target="../tags/tag7.xml"/><Relationship Id="rId7" Type="http://schemas.openxmlformats.org/officeDocument/2006/relationships/image" Target="../media/image12.pn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notesSlide" Target="../notesSlides/notesSlide17.xml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15.png"/><Relationship Id="rId4" Type="http://schemas.openxmlformats.org/officeDocument/2006/relationships/tags" Target="../tags/tag8.xml"/><Relationship Id="rId9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tags" Target="../tags/tag11.xml"/><Relationship Id="rId7" Type="http://schemas.openxmlformats.org/officeDocument/2006/relationships/image" Target="../media/image16.png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10.png"/><Relationship Id="rId5" Type="http://schemas.openxmlformats.org/officeDocument/2006/relationships/notesSlide" Target="../notesSlides/notesSlide19.xml"/><Relationship Id="rId4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tags" Target="../tags/tag15.xml"/><Relationship Id="rId7" Type="http://schemas.openxmlformats.org/officeDocument/2006/relationships/notesSlide" Target="../notesSlides/notesSlide21.xml"/><Relationship Id="rId12" Type="http://schemas.openxmlformats.org/officeDocument/2006/relationships/image" Target="../media/image16.png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21.png"/><Relationship Id="rId5" Type="http://schemas.openxmlformats.org/officeDocument/2006/relationships/tags" Target="../tags/tag17.xml"/><Relationship Id="rId10" Type="http://schemas.openxmlformats.org/officeDocument/2006/relationships/image" Target="../media/image20.png"/><Relationship Id="rId4" Type="http://schemas.openxmlformats.org/officeDocument/2006/relationships/tags" Target="../tags/tag16.xml"/><Relationship Id="rId9" Type="http://schemas.openxmlformats.org/officeDocument/2006/relationships/image" Target="../media/image19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tags" Target="../tags/tag30.xml"/><Relationship Id="rId18" Type="http://schemas.openxmlformats.org/officeDocument/2006/relationships/image" Target="../media/image24.png"/><Relationship Id="rId26" Type="http://schemas.openxmlformats.org/officeDocument/2006/relationships/image" Target="../media/image31.png"/><Relationship Id="rId3" Type="http://schemas.openxmlformats.org/officeDocument/2006/relationships/tags" Target="../tags/tag20.xml"/><Relationship Id="rId21" Type="http://schemas.openxmlformats.org/officeDocument/2006/relationships/image" Target="../media/image27.png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image" Target="../media/image23.png"/><Relationship Id="rId25" Type="http://schemas.openxmlformats.org/officeDocument/2006/relationships/image" Target="../media/image30.png"/><Relationship Id="rId2" Type="http://schemas.openxmlformats.org/officeDocument/2006/relationships/tags" Target="../tags/tag19.xml"/><Relationship Id="rId16" Type="http://schemas.openxmlformats.org/officeDocument/2006/relationships/image" Target="../media/image22.png"/><Relationship Id="rId20" Type="http://schemas.openxmlformats.org/officeDocument/2006/relationships/image" Target="../media/image26.png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24" Type="http://schemas.openxmlformats.org/officeDocument/2006/relationships/image" Target="../media/image17.png"/><Relationship Id="rId5" Type="http://schemas.openxmlformats.org/officeDocument/2006/relationships/tags" Target="../tags/tag22.xml"/><Relationship Id="rId15" Type="http://schemas.openxmlformats.org/officeDocument/2006/relationships/notesSlide" Target="../notesSlides/notesSlide22.xml"/><Relationship Id="rId23" Type="http://schemas.openxmlformats.org/officeDocument/2006/relationships/image" Target="../media/image29.png"/><Relationship Id="rId28" Type="http://schemas.openxmlformats.org/officeDocument/2006/relationships/image" Target="../media/image33.png"/><Relationship Id="rId10" Type="http://schemas.openxmlformats.org/officeDocument/2006/relationships/tags" Target="../tags/tag27.xml"/><Relationship Id="rId19" Type="http://schemas.openxmlformats.org/officeDocument/2006/relationships/image" Target="../media/image25.png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slideLayout" Target="../slideLayouts/slideLayout2.xml"/><Relationship Id="rId22" Type="http://schemas.openxmlformats.org/officeDocument/2006/relationships/image" Target="../media/image28.png"/><Relationship Id="rId27" Type="http://schemas.openxmlformats.org/officeDocument/2006/relationships/image" Target="../media/image3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notesSlide" Target="../notesSlides/notesSlide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>
            <a:extLst>
              <a:ext uri="{FF2B5EF4-FFF2-40B4-BE49-F238E27FC236}">
                <a16:creationId xmlns:a16="http://schemas.microsoft.com/office/drawing/2014/main" id="{A5D0646B-F3D8-410A-A874-3E252D202A8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BC1EDFF-CB1B-4BBF-A8CE-BE4D850DDF8E}" type="slidenum">
              <a:rPr lang="en-US" altLang="en-US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200"/>
          </a:p>
        </p:txBody>
      </p:sp>
      <p:sp>
        <p:nvSpPr>
          <p:cNvPr id="5123" name="Rectangle 8">
            <a:extLst>
              <a:ext uri="{FF2B5EF4-FFF2-40B4-BE49-F238E27FC236}">
                <a16:creationId xmlns:a16="http://schemas.microsoft.com/office/drawing/2014/main" id="{4AA03035-68CA-49BA-BE69-897332C190FA}"/>
              </a:ext>
            </a:extLst>
          </p:cNvPr>
          <p:cNvSpPr>
            <a:spLocks noGrp="1" noChangeArrowheads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1ACD3D-5BA6-4A20-9D8A-9B340E7636FB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C6BC52C4-90DB-4E5F-A1E4-9A3AD342D2B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36-617: Applied Linear Regression</a:t>
            </a: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FC80DC53-61A6-4FAC-8A0D-5D6AB60CEA9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Introduction to Multi-level Models, I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Brian Junker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132E Baker Hall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brian@stat.cmu.edu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>
            <a:extLst>
              <a:ext uri="{FF2B5EF4-FFF2-40B4-BE49-F238E27FC236}">
                <a16:creationId xmlns:a16="http://schemas.microsoft.com/office/drawing/2014/main" id="{7E40F5B5-4E65-4463-B0C4-0D861C7BCC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D96F3B4-B351-491E-A037-F9C30B5CF721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18435" name="Date Placeholder 5">
            <a:extLst>
              <a:ext uri="{FF2B5EF4-FFF2-40B4-BE49-F238E27FC236}">
                <a16:creationId xmlns:a16="http://schemas.microsoft.com/office/drawing/2014/main" id="{65BAC139-F5EA-4943-940D-05C71F39B597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4B4E0FD-9C43-4107-A7C6-B969BC4BBCA2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EFBAA9CE-85F9-472C-B301-FB9F612BFB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Thinking About London Schools…</a:t>
            </a:r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5855CBA5-689B-46FE-AD37-A3F7D2B755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87438"/>
            <a:ext cx="8229600" cy="50434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100"/>
              <a:t>Consider the three models; Are any of them useful for ranking?</a:t>
            </a:r>
            <a:br>
              <a:rPr lang="en-US" altLang="en-US" sz="2100"/>
            </a:br>
            <a:endParaRPr lang="en-US" altLang="en-US" sz="210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mean.lm &lt;- lm(Y ~ school - 1, data=school.frame)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adj.1.lm &lt;- lm(Y ~ school + LRT - 1, data=school.frame)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adj.2.lm &lt;- lm(Y ~ school*LRT – 1 - LRT, data=school.frame)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r>
              <a:rPr lang="en-US" altLang="en-US" sz="2100"/>
              <a:t>Easy to compare with F-test, but how can we understand what they say?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anova(mean.lm,adj.1.lm,adj.2.lm)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Analysis of Variance Table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Model 1: Y ~ school - 1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Model 2: Y ~ school + LRT - 1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Model 3: Y ~ school * LRT – 1 - LRT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Res.Df    RSS Df Sum of Sq        F    Pr(&gt;F)   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1   1940 1801.8                                   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2   1939 1218.9  1    582.91 940.8659 &lt; 2.2e-16 ***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3   1906 1180.9 33     38.03   1.8602  0.002189 **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>
            <a:extLst>
              <a:ext uri="{FF2B5EF4-FFF2-40B4-BE49-F238E27FC236}">
                <a16:creationId xmlns:a16="http://schemas.microsoft.com/office/drawing/2014/main" id="{5A9AFE93-58DE-4052-825D-17CC1CCCD1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EB68304-05D0-4433-A102-5CD0CA8B84A8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20483" name="Date Placeholder 5">
            <a:extLst>
              <a:ext uri="{FF2B5EF4-FFF2-40B4-BE49-F238E27FC236}">
                <a16:creationId xmlns:a16="http://schemas.microsoft.com/office/drawing/2014/main" id="{D9AA5FF6-D598-4547-9D9E-65F0A6FD368A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42D3908-B38D-425B-9DE6-42ACCECAE1AB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C639018C-3103-432E-A5BE-F79489B510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could we rank London Schools?</a:t>
            </a:r>
          </a:p>
        </p:txBody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F183E3FB-0133-403C-9323-0A5B33A26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23963"/>
            <a:ext cx="8229600" cy="4906962"/>
          </a:xfrm>
        </p:spPr>
        <p:txBody>
          <a:bodyPr/>
          <a:lstStyle/>
          <a:p>
            <a:pPr eaLnBrk="1" hangingPunct="1"/>
            <a:r>
              <a:rPr lang="en-US" altLang="en-US"/>
              <a:t>We can illustrate, with ggplot facet graphs, how these (and similar models) are representing the relationship between</a:t>
            </a:r>
          </a:p>
          <a:p>
            <a:pPr lvl="1" eaLnBrk="1" hangingPunct="1"/>
            <a:r>
              <a:rPr lang="en-US" altLang="en-US"/>
              <a:t>Y (end of year score)</a:t>
            </a:r>
          </a:p>
          <a:p>
            <a:pPr lvl="1" eaLnBrk="1" hangingPunct="1"/>
            <a:r>
              <a:rPr lang="en-US" altLang="en-US"/>
              <a:t>LRT (beginning of year score)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	in the data</a:t>
            </a:r>
          </a:p>
          <a:p>
            <a:pPr eaLnBrk="1" hangingPunct="1"/>
            <a:r>
              <a:rPr lang="en-US" altLang="en-US"/>
              <a:t>ggplot facet graphs are very useful for this!</a:t>
            </a:r>
          </a:p>
          <a:p>
            <a:pPr lvl="1" eaLnBrk="1" hangingPunct="1"/>
            <a:r>
              <a:rPr lang="en-US" altLang="en-US"/>
              <a:t>Code in </a:t>
            </a:r>
            <a:br>
              <a:rPr lang="en-US" altLang="en-US"/>
            </a:br>
            <a:r>
              <a:rPr lang="en-US" altLang="en-US"/>
              <a:t>	20 - ggplot-for-grouped-clustered-data-london.r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6">
            <a:extLst>
              <a:ext uri="{FF2B5EF4-FFF2-40B4-BE49-F238E27FC236}">
                <a16:creationId xmlns:a16="http://schemas.microsoft.com/office/drawing/2014/main" id="{93B06363-FBB1-4257-86B5-F6080CF70D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533525"/>
            <a:ext cx="4486275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Slide Number Placeholder 4">
            <a:extLst>
              <a:ext uri="{FF2B5EF4-FFF2-40B4-BE49-F238E27FC236}">
                <a16:creationId xmlns:a16="http://schemas.microsoft.com/office/drawing/2014/main" id="{F6AB9797-310B-476A-9F6D-BBFD54A9BE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73A37EA-5CAB-4408-8CF6-66F0C91FE7FC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22532" name="Date Placeholder 5">
            <a:extLst>
              <a:ext uri="{FF2B5EF4-FFF2-40B4-BE49-F238E27FC236}">
                <a16:creationId xmlns:a16="http://schemas.microsoft.com/office/drawing/2014/main" id="{9BE444CD-606E-4C38-A22A-7292A34F81CF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82916A7-562E-4620-A1E2-5DF09B5E2B65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22533" name="Rectangle 2">
            <a:extLst>
              <a:ext uri="{FF2B5EF4-FFF2-40B4-BE49-F238E27FC236}">
                <a16:creationId xmlns:a16="http://schemas.microsoft.com/office/drawing/2014/main" id="{E11FF5A5-1CF3-4FBD-9708-D690159433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/>
              <a:t>London Schools: Ignore LRT and only look at mean(y) in each school</a:t>
            </a:r>
          </a:p>
        </p:txBody>
      </p:sp>
      <p:sp>
        <p:nvSpPr>
          <p:cNvPr id="22534" name="Text Box 4">
            <a:extLst>
              <a:ext uri="{FF2B5EF4-FFF2-40B4-BE49-F238E27FC236}">
                <a16:creationId xmlns:a16="http://schemas.microsoft.com/office/drawing/2014/main" id="{F88B18E4-E304-4EAC-8828-B2C99398D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6900" y="2625725"/>
            <a:ext cx="21653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We would rank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schools by mean(y)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 this case. This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ignores the status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of students at the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beginning of the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school year.</a:t>
            </a:r>
          </a:p>
        </p:txBody>
      </p:sp>
      <p:sp>
        <p:nvSpPr>
          <p:cNvPr id="22535" name="Text Box 5">
            <a:extLst>
              <a:ext uri="{FF2B5EF4-FFF2-40B4-BE49-F238E27FC236}">
                <a16:creationId xmlns:a16="http://schemas.microsoft.com/office/drawing/2014/main" id="{595784A9-ADC0-4237-91ED-D7CC66A1B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" y="1423988"/>
            <a:ext cx="2441575" cy="483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g &lt;- ggplot(school.frame,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  aes(x=LRT,y=Y)) +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  facet_wrap( ~ school,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  as.table=F) +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  geom_point(pch=1)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coef &lt;- lm(Y ~ school - 1, data = school.frame)$coef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slo &lt;- int &lt;- rep(NA,J)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for (j in 1:38)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    int[j] &lt;- coef[j]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    slo[j] &lt;- 0}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par &lt;- ddply(school.frame, "school", summarize,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 int &lt;- int[school[1]],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 slo &lt;- slo[school[1]])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names(par) &lt;- c("school","int","slo")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g + geom_abline(data=par, aes(intercept=int,slope=slo), color="blue")</a:t>
            </a:r>
          </a:p>
        </p:txBody>
      </p:sp>
      <p:sp>
        <p:nvSpPr>
          <p:cNvPr id="22536" name="TextBox 2">
            <a:extLst>
              <a:ext uri="{FF2B5EF4-FFF2-40B4-BE49-F238E27FC236}">
                <a16:creationId xmlns:a16="http://schemas.microsoft.com/office/drawing/2014/main" id="{D5F132B6-EE7E-467D-B12B-FBBAE54C3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2150" y="6324600"/>
            <a:ext cx="4308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400"/>
              <a:t>(This code requires library(ggplot2) and library(plyr))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7">
            <a:extLst>
              <a:ext uri="{FF2B5EF4-FFF2-40B4-BE49-F238E27FC236}">
                <a16:creationId xmlns:a16="http://schemas.microsoft.com/office/drawing/2014/main" id="{6EA5FE3A-5551-4679-9D07-02795A7F9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350" y="1524000"/>
            <a:ext cx="4489450" cy="448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Slide Number Placeholder 4">
            <a:extLst>
              <a:ext uri="{FF2B5EF4-FFF2-40B4-BE49-F238E27FC236}">
                <a16:creationId xmlns:a16="http://schemas.microsoft.com/office/drawing/2014/main" id="{90936DBF-AD08-42B8-A2FF-F2847A6F28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B5F5B25-FD24-4555-9FA4-FF2BF3A18169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24580" name="Date Placeholder 5">
            <a:extLst>
              <a:ext uri="{FF2B5EF4-FFF2-40B4-BE49-F238E27FC236}">
                <a16:creationId xmlns:a16="http://schemas.microsoft.com/office/drawing/2014/main" id="{176E29EA-6E94-4010-9F52-35DA0A1D5B85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3CE8A4E-57D2-4D3A-A2D4-D34F69F9C7DC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24581" name="Rectangle 2">
            <a:extLst>
              <a:ext uri="{FF2B5EF4-FFF2-40B4-BE49-F238E27FC236}">
                <a16:creationId xmlns:a16="http://schemas.microsoft.com/office/drawing/2014/main" id="{00FC4D34-F1B7-4B44-937F-FDA5B87A82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/>
              <a:t>London Schools: Ignore Schools and fit a single linear regression Y ~ LRT </a:t>
            </a:r>
          </a:p>
        </p:txBody>
      </p:sp>
      <p:sp>
        <p:nvSpPr>
          <p:cNvPr id="24582" name="Text Box 4">
            <a:extLst>
              <a:ext uri="{FF2B5EF4-FFF2-40B4-BE49-F238E27FC236}">
                <a16:creationId xmlns:a16="http://schemas.microsoft.com/office/drawing/2014/main" id="{7702393D-F131-4BB9-AA4D-AF0098028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8775" y="2436813"/>
            <a:ext cx="23177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We really don’t have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anything to rank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schools with here…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Everyone has the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same slope and the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same intercept.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4583" name="Text Box 6">
            <a:extLst>
              <a:ext uri="{FF2B5EF4-FFF2-40B4-BE49-F238E27FC236}">
                <a16:creationId xmlns:a16="http://schemas.microsoft.com/office/drawing/2014/main" id="{180CBD92-9988-4305-A6B7-0537DA25F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371600"/>
            <a:ext cx="2408238" cy="483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g &lt;- ggplot(school.frame,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  aes(x=LRT,y=Y)) +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  facet_wrap( ~ school,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  as.table=F) +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  geom_point(pch=1)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coef &lt;- lm(Y ~ LRT, </a:t>
            </a:r>
            <a:br>
              <a:rPr lang="en-US" altLang="en-US" sz="1400">
                <a:latin typeface="Arial" panose="020B0604020202020204" pitchFamily="34" charset="0"/>
              </a:rPr>
            </a:br>
            <a:r>
              <a:rPr lang="en-US" altLang="en-US" sz="1400">
                <a:latin typeface="Arial" panose="020B0604020202020204" pitchFamily="34" charset="0"/>
              </a:rPr>
              <a:t>data = school.frame)$coef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slo &lt;- int &lt;- rep(NA,J)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for (j in 1:38)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    int[j] &lt;- coef[1]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    slo[j] &lt;- coef[2]}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par &lt;- ddply(school.frame, "school", summarize,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 int &lt;- int[school[1]],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 slo &lt;- slo[school[1]])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names(par) &lt;- c("school","int","slo")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g + geom_abline(data=par, aes(intercept=int,slope=slo), color="blue")</a:t>
            </a:r>
          </a:p>
        </p:txBody>
      </p:sp>
      <p:sp>
        <p:nvSpPr>
          <p:cNvPr id="24584" name="TextBox 8">
            <a:extLst>
              <a:ext uri="{FF2B5EF4-FFF2-40B4-BE49-F238E27FC236}">
                <a16:creationId xmlns:a16="http://schemas.microsoft.com/office/drawing/2014/main" id="{805C1736-0EAF-4D0B-AC80-AFD377781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2150" y="6324600"/>
            <a:ext cx="4308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400"/>
              <a:t>(This code requires library(ggplot2) and library(plyr))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6">
            <a:extLst>
              <a:ext uri="{FF2B5EF4-FFF2-40B4-BE49-F238E27FC236}">
                <a16:creationId xmlns:a16="http://schemas.microsoft.com/office/drawing/2014/main" id="{615F2C71-E334-4988-8E54-EAF8E83B70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63675"/>
            <a:ext cx="4479925" cy="447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Slide Number Placeholder 4">
            <a:extLst>
              <a:ext uri="{FF2B5EF4-FFF2-40B4-BE49-F238E27FC236}">
                <a16:creationId xmlns:a16="http://schemas.microsoft.com/office/drawing/2014/main" id="{B03E0BD7-0440-4F4D-9943-A5577645EF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D7BD3DE-9F64-4AF5-B9A5-261A3ED5FF24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26628" name="Date Placeholder 5">
            <a:extLst>
              <a:ext uri="{FF2B5EF4-FFF2-40B4-BE49-F238E27FC236}">
                <a16:creationId xmlns:a16="http://schemas.microsoft.com/office/drawing/2014/main" id="{C5F30BAC-C687-4487-884E-7E3FE7727C05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54BDE7C-6A10-435F-B611-7FAB60C24183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26629" name="Rectangle 2">
            <a:extLst>
              <a:ext uri="{FF2B5EF4-FFF2-40B4-BE49-F238E27FC236}">
                <a16:creationId xmlns:a16="http://schemas.microsoft.com/office/drawing/2014/main" id="{FDF58727-FB98-4D68-8F32-AA25848992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/>
              <a:t>London Schools: Use same slope on LRT for all schools, different intercepts</a:t>
            </a:r>
          </a:p>
        </p:txBody>
      </p:sp>
      <p:sp>
        <p:nvSpPr>
          <p:cNvPr id="26630" name="Text Box 4">
            <a:extLst>
              <a:ext uri="{FF2B5EF4-FFF2-40B4-BE49-F238E27FC236}">
                <a16:creationId xmlns:a16="http://schemas.microsoft.com/office/drawing/2014/main" id="{85334A74-7ACC-4EF9-B54B-8AF2F191F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0" y="2413000"/>
            <a:ext cx="2236788" cy="258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We could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rank schools based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on their intercepts.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However, the model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clearly fits some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schools better than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others!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6631" name="Text Box 5">
            <a:extLst>
              <a:ext uri="{FF2B5EF4-FFF2-40B4-BE49-F238E27FC236}">
                <a16:creationId xmlns:a16="http://schemas.microsoft.com/office/drawing/2014/main" id="{24044D65-B727-44FA-BA2B-3F79CF9DA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213" y="1447800"/>
            <a:ext cx="2262187" cy="469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g &lt;- ggplot(school.frame,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  aes(x=LRT,y=Y)) +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  facet_wrap( ~ school,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  as.table=F) +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  geom_point(pch=1)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3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coef &lt;- lm(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Y ~ school+LRT-1,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data = school.frame)$coef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slo &lt;- int &lt;- rep(NA,J)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for (j in 1:38)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    int[j] &lt;- coef[j]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    slo[j] &lt;- coef[39]}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par &lt;- ddply(school.frame, "school", summarize,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 int &lt;- int[school[1]],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 slo &lt;- slo[school[1]])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names(par) &lt;- c("school","int","slo")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3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g + geom_abline(data=par, aes(intercept=int,slope=slo), color="blue")</a:t>
            </a:r>
          </a:p>
        </p:txBody>
      </p:sp>
      <p:sp>
        <p:nvSpPr>
          <p:cNvPr id="26632" name="TextBox 7">
            <a:extLst>
              <a:ext uri="{FF2B5EF4-FFF2-40B4-BE49-F238E27FC236}">
                <a16:creationId xmlns:a16="http://schemas.microsoft.com/office/drawing/2014/main" id="{4BD61194-35EA-48FF-A791-6F7B12D43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2150" y="6324600"/>
            <a:ext cx="4308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400"/>
              <a:t>(This code requires library(ggplot2) and library(plyr))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6">
            <a:extLst>
              <a:ext uri="{FF2B5EF4-FFF2-40B4-BE49-F238E27FC236}">
                <a16:creationId xmlns:a16="http://schemas.microsoft.com/office/drawing/2014/main" id="{32975640-059A-401D-836C-BAD136A49F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387475"/>
            <a:ext cx="4327525" cy="432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Slide Number Placeholder 4">
            <a:extLst>
              <a:ext uri="{FF2B5EF4-FFF2-40B4-BE49-F238E27FC236}">
                <a16:creationId xmlns:a16="http://schemas.microsoft.com/office/drawing/2014/main" id="{DA49E83D-AB49-43D1-8FA9-0263B5FA3C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D20D80-88C9-4882-AB8D-E9A734642803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28676" name="Date Placeholder 5">
            <a:extLst>
              <a:ext uri="{FF2B5EF4-FFF2-40B4-BE49-F238E27FC236}">
                <a16:creationId xmlns:a16="http://schemas.microsoft.com/office/drawing/2014/main" id="{93127CFE-F4F5-4AB9-8ED4-FA0625DF3A3E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00C4E3F-0F20-482B-931D-F266D65DE15C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28677" name="Rectangle 2">
            <a:extLst>
              <a:ext uri="{FF2B5EF4-FFF2-40B4-BE49-F238E27FC236}">
                <a16:creationId xmlns:a16="http://schemas.microsoft.com/office/drawing/2014/main" id="{F5AB9A76-D4E6-48C9-AC55-669B479029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/>
              <a:t>London Schools: Different slope and intercept for each school</a:t>
            </a:r>
          </a:p>
        </p:txBody>
      </p:sp>
      <p:sp>
        <p:nvSpPr>
          <p:cNvPr id="28678" name="Text Box 4">
            <a:extLst>
              <a:ext uri="{FF2B5EF4-FFF2-40B4-BE49-F238E27FC236}">
                <a16:creationId xmlns:a16="http://schemas.microsoft.com/office/drawing/2014/main" id="{0CF6F89B-93FE-488A-B06E-7B98BF45E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7650" y="1133475"/>
            <a:ext cx="2546350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Now, we let slopes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and intercepts vary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from school to school,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to get the best fit.  We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would still like to rank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based on intercepts.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However some schools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have crazy regressions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or cannot be fitted (too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small a sample in that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school!)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This is a problem with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fixed effects models,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and it is something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MLM’s are good at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fixing!</a:t>
            </a:r>
          </a:p>
        </p:txBody>
      </p:sp>
      <p:sp>
        <p:nvSpPr>
          <p:cNvPr id="28679" name="Text Box 5">
            <a:extLst>
              <a:ext uri="{FF2B5EF4-FFF2-40B4-BE49-F238E27FC236}">
                <a16:creationId xmlns:a16="http://schemas.microsoft.com/office/drawing/2014/main" id="{BE096147-D913-4349-BC90-DBEBC022E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87475"/>
            <a:ext cx="2566988" cy="469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g &lt;- ggplot(school.frame,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  aes(x=LRT,y=Y)) +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  facet_wrap( ~ school,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  as.table=F) +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  geom_point(pch=1)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3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coef &lt;- lm(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Y ~ school*LRT-1-LRT,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data = school.frame)$coef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slo &lt;- int &lt;- rep(NA,J)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for (j in 1:38)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    int[j] &lt;- coef[j]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    slo[j] &lt;- coef[j+38]}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par &lt;- ddply(school.frame, "school", summarize,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 int &lt;- int[school[1]],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 slo &lt;- slo[school[1]])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names(par) &lt;- c("school","int","slo")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3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>
                <a:latin typeface="Arial" panose="020B0604020202020204" pitchFamily="34" charset="0"/>
              </a:rPr>
              <a:t>g + geom_abline(data=par, aes(intercept=int,slope=slo), color="blue")</a:t>
            </a:r>
          </a:p>
        </p:txBody>
      </p:sp>
      <p:sp>
        <p:nvSpPr>
          <p:cNvPr id="28680" name="TextBox 7">
            <a:extLst>
              <a:ext uri="{FF2B5EF4-FFF2-40B4-BE49-F238E27FC236}">
                <a16:creationId xmlns:a16="http://schemas.microsoft.com/office/drawing/2014/main" id="{62402D71-1AD1-4826-B7BA-116E79C46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2150" y="6324600"/>
            <a:ext cx="4308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400"/>
              <a:t>(This code requires library(ggplot2) and library(plyr))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>
            <a:extLst>
              <a:ext uri="{FF2B5EF4-FFF2-40B4-BE49-F238E27FC236}">
                <a16:creationId xmlns:a16="http://schemas.microsoft.com/office/drawing/2014/main" id="{3F53F919-7A50-4CF3-89CC-D662B3E816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BF3B5EB-8C09-4570-853D-08D7772601C2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0723" name="Date Placeholder 5">
            <a:extLst>
              <a:ext uri="{FF2B5EF4-FFF2-40B4-BE49-F238E27FC236}">
                <a16:creationId xmlns:a16="http://schemas.microsoft.com/office/drawing/2014/main" id="{E811CE72-DD27-4A63-A77B-649E52B6361C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5ED194A-64D7-4222-8634-C3BB6E4DF3BC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D3B9402A-AC32-4896-85D8-A405347544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Example: Radon Levels in Minnesota</a:t>
            </a:r>
          </a:p>
        </p:txBody>
      </p:sp>
      <p:sp>
        <p:nvSpPr>
          <p:cNvPr id="30725" name="Rectangle 3">
            <a:extLst>
              <a:ext uri="{FF2B5EF4-FFF2-40B4-BE49-F238E27FC236}">
                <a16:creationId xmlns:a16="http://schemas.microsoft.com/office/drawing/2014/main" id="{FEFA25BC-5EBC-4E33-B820-7B85CEDB32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pPr eaLnBrk="1" hangingPunct="1"/>
            <a:r>
              <a:rPr lang="en-US" altLang="en-US" sz="2600"/>
              <a:t>Each individual unit in the data set is a house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/>
              <a:t>	Individual-level (house-level) variables:</a:t>
            </a:r>
          </a:p>
          <a:p>
            <a:pPr lvl="1" eaLnBrk="1" hangingPunct="1"/>
            <a:r>
              <a:rPr lang="en-US" altLang="en-US" sz="2200"/>
              <a:t>radon, log(radon) </a:t>
            </a:r>
          </a:p>
          <a:p>
            <a:pPr lvl="1" eaLnBrk="1" hangingPunct="1"/>
            <a:r>
              <a:rPr lang="en-US" altLang="en-US" sz="2200"/>
              <a:t>floor = 0 if measurement was made in basement; </a:t>
            </a:r>
            <a:br>
              <a:rPr lang="en-US" altLang="en-US" sz="2200"/>
            </a:br>
            <a:r>
              <a:rPr lang="en-US" altLang="en-US" sz="2200"/>
              <a:t>          = 1 if measurement on first floor</a:t>
            </a:r>
          </a:p>
          <a:p>
            <a:pPr eaLnBrk="1" hangingPunct="1"/>
            <a:r>
              <a:rPr lang="en-US" altLang="en-US" sz="2600"/>
              <a:t>Houses are grouped into counties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/>
              <a:t>	Group-level (county-level) variables:</a:t>
            </a:r>
          </a:p>
          <a:p>
            <a:pPr lvl="1" eaLnBrk="1" hangingPunct="1"/>
            <a:r>
              <a:rPr lang="en-US" altLang="en-US" sz="2200"/>
              <a:t>county.name &amp; county number</a:t>
            </a:r>
          </a:p>
          <a:p>
            <a:pPr lvl="1" eaLnBrk="1" hangingPunct="1"/>
            <a:r>
              <a:rPr lang="en-US" altLang="en-US" sz="2200"/>
              <a:t>uranium &amp; log(uranium) – measurement of uranium in the soil in each county</a:t>
            </a:r>
          </a:p>
          <a:p>
            <a:pPr eaLnBrk="1" hangingPunct="1"/>
            <a:r>
              <a:rPr lang="en-US" altLang="en-US" sz="2600"/>
              <a:t>We want to predict radon levels from the other variables</a:t>
            </a:r>
          </a:p>
          <a:p>
            <a:pPr lvl="1" eaLnBrk="1" hangingPunct="1"/>
            <a:endParaRPr lang="en-US" altLang="en-US" sz="2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>
            <a:extLst>
              <a:ext uri="{FF2B5EF4-FFF2-40B4-BE49-F238E27FC236}">
                <a16:creationId xmlns:a16="http://schemas.microsoft.com/office/drawing/2014/main" id="{BB77E5D3-1C8B-44E3-BCE8-028752D371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4F8563C-D227-4F2C-8BDA-2CE917722B71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2771" name="Date Placeholder 5">
            <a:extLst>
              <a:ext uri="{FF2B5EF4-FFF2-40B4-BE49-F238E27FC236}">
                <a16:creationId xmlns:a16="http://schemas.microsoft.com/office/drawing/2014/main" id="{148F555E-F9D3-4A17-906A-9524C3FCA681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FF5FEE1-A301-455C-9D79-0650793D18D5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69A25E4B-73A4-48C4-A2D0-E9AF76A292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Many ways to view this data</a:t>
            </a:r>
          </a:p>
        </p:txBody>
      </p:sp>
      <p:sp>
        <p:nvSpPr>
          <p:cNvPr id="32773" name="Rectangle 3">
            <a:extLst>
              <a:ext uri="{FF2B5EF4-FFF2-40B4-BE49-F238E27FC236}">
                <a16:creationId xmlns:a16="http://schemas.microsoft.com/office/drawing/2014/main" id="{F03D839E-B2D9-4AC7-B464-8FF792B8A1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229600" cy="42672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600" dirty="0"/>
              <a:t>For example…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en-US" altLang="en-US" sz="2600" b="1" i="1" u="sng" dirty="0"/>
              <a:t>Pooled regression</a:t>
            </a:r>
            <a:r>
              <a:rPr lang="en-US" altLang="en-US" sz="2600" dirty="0"/>
              <a:t>: examine radon as a function of uranium [ignoring county]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en-US" altLang="en-US" sz="2600" b="1" i="1" u="sng" dirty="0" err="1"/>
              <a:t>Unpooled</a:t>
            </a:r>
            <a:r>
              <a:rPr lang="en-US" altLang="en-US" sz="2600" b="1" i="1" u="sng" dirty="0"/>
              <a:t>, means (intercepts) only</a:t>
            </a:r>
            <a:r>
              <a:rPr lang="en-US" altLang="en-US" sz="2600" dirty="0"/>
              <a:t>: look at radon levels within each county [ignoring uranium]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en-US" altLang="en-US" sz="2600" b="1" i="1" u="sng" dirty="0"/>
              <a:t>Hierarchical “simple” regression</a:t>
            </a:r>
            <a:r>
              <a:rPr lang="en-US" altLang="en-US" sz="2600" dirty="0"/>
              <a:t>: Take model #2 and build a second regression predicting mean level of radon in each county from uranium levels in that county.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en-US" altLang="en-US" sz="2600" b="1" i="1" u="sng" dirty="0" err="1"/>
              <a:t>Unpooled</a:t>
            </a:r>
            <a:r>
              <a:rPr lang="en-US" altLang="en-US" sz="2600" b="1" i="1" u="sng" dirty="0"/>
              <a:t> regression</a:t>
            </a:r>
            <a:r>
              <a:rPr lang="en-US" altLang="en-US" sz="2600" dirty="0"/>
              <a:t>: examining radon ~ floor within each county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en-US" sz="2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10">
            <a:extLst>
              <a:ext uri="{FF2B5EF4-FFF2-40B4-BE49-F238E27FC236}">
                <a16:creationId xmlns:a16="http://schemas.microsoft.com/office/drawing/2014/main" id="{69B8BBC0-45FA-45D6-883A-D17FC8F20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1185863"/>
            <a:ext cx="4089400" cy="408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Slide Number Placeholder 5">
            <a:extLst>
              <a:ext uri="{FF2B5EF4-FFF2-40B4-BE49-F238E27FC236}">
                <a16:creationId xmlns:a16="http://schemas.microsoft.com/office/drawing/2014/main" id="{A3FC00A1-393A-4F34-9383-B6EC32112F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D64FE22-FAFF-49B3-A222-75A3BEB90B93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4820" name="Date Placeholder 6">
            <a:extLst>
              <a:ext uri="{FF2B5EF4-FFF2-40B4-BE49-F238E27FC236}">
                <a16:creationId xmlns:a16="http://schemas.microsoft.com/office/drawing/2014/main" id="{21250DF1-F598-4FC4-9447-77D1BDB75D58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0297B2D-12B9-40AE-910F-7BA29711DA72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4821" name="Rectangle 2">
            <a:extLst>
              <a:ext uri="{FF2B5EF4-FFF2-40B4-BE49-F238E27FC236}">
                <a16:creationId xmlns:a16="http://schemas.microsoft.com/office/drawing/2014/main" id="{ADFCF4E2-7A38-492D-B194-43817E7910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534400" cy="1139825"/>
          </a:xfrm>
        </p:spPr>
        <p:txBody>
          <a:bodyPr/>
          <a:lstStyle/>
          <a:p>
            <a:pPr eaLnBrk="1" hangingPunct="1"/>
            <a:r>
              <a:rPr lang="en-US" altLang="en-US" sz="3800"/>
              <a:t>Totally pooled (#1) vs totally unpooled(#2) log(radon) intercept-only models</a:t>
            </a:r>
          </a:p>
        </p:txBody>
      </p:sp>
      <p:pic>
        <p:nvPicPr>
          <p:cNvPr id="34822" name="Picture 3">
            <a:extLst>
              <a:ext uri="{FF2B5EF4-FFF2-40B4-BE49-F238E27FC236}">
                <a16:creationId xmlns:a16="http://schemas.microsoft.com/office/drawing/2014/main" id="{6AC5AE51-50FB-4192-899B-18F5D18D5A0E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5062538"/>
            <a:ext cx="3198812" cy="88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34823" name="Picture 6">
            <a:extLst>
              <a:ext uri="{FF2B5EF4-FFF2-40B4-BE49-F238E27FC236}">
                <a16:creationId xmlns:a16="http://schemas.microsoft.com/office/drawing/2014/main" id="{C3A1FD41-094C-4519-A78F-0F15DE9E4E67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325" y="5029200"/>
            <a:ext cx="3627438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34824" name="Picture 9">
            <a:extLst>
              <a:ext uri="{FF2B5EF4-FFF2-40B4-BE49-F238E27FC236}">
                <a16:creationId xmlns:a16="http://schemas.microsoft.com/office/drawing/2014/main" id="{76293823-338E-4BB6-BD58-DC04F67A3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325" y="1577975"/>
            <a:ext cx="3160713" cy="315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925EE2B8-8979-43A5-8B97-70AB83322A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Looking at the coefficients from fitting separate (unpooled) models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9CE567D-C6C5-4C77-81FC-13EA590606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4500" y="1600200"/>
            <a:ext cx="4038600" cy="4530725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050" b="1" dirty="0">
                <a:latin typeface="Courier New" pitchFamily="49" charset="0"/>
              </a:rPr>
              <a:t>&gt; </a:t>
            </a:r>
            <a:r>
              <a:rPr lang="en-US" altLang="en-US" sz="1050" b="1" dirty="0" err="1">
                <a:latin typeface="Courier New" pitchFamily="49" charset="0"/>
              </a:rPr>
              <a:t>cties</a:t>
            </a:r>
            <a:r>
              <a:rPr lang="en-US" altLang="en-US" sz="1050" b="1" dirty="0">
                <a:latin typeface="Courier New" pitchFamily="49" charset="0"/>
              </a:rPr>
              <a:t> &lt;- </a:t>
            </a:r>
            <a:r>
              <a:rPr lang="en-US" altLang="en-US" sz="1050" b="1" dirty="0" err="1">
                <a:latin typeface="Courier New" pitchFamily="49" charset="0"/>
              </a:rPr>
              <a:t>as.factor</a:t>
            </a:r>
            <a:r>
              <a:rPr lang="en-US" altLang="en-US" sz="1050" b="1" dirty="0">
                <a:latin typeface="Courier New" pitchFamily="49" charset="0"/>
              </a:rPr>
              <a:t>(county)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050" b="1" dirty="0">
                <a:latin typeface="Courier New" pitchFamily="49" charset="0"/>
              </a:rPr>
              <a:t>&gt; contrasts(</a:t>
            </a:r>
            <a:r>
              <a:rPr lang="en-US" altLang="en-US" sz="1050" b="1" dirty="0" err="1">
                <a:latin typeface="Courier New" pitchFamily="49" charset="0"/>
              </a:rPr>
              <a:t>cties</a:t>
            </a:r>
            <a:r>
              <a:rPr lang="en-US" altLang="en-US" sz="1050" b="1" dirty="0">
                <a:latin typeface="Courier New" pitchFamily="49" charset="0"/>
              </a:rPr>
              <a:t>) &lt;- </a:t>
            </a:r>
            <a:r>
              <a:rPr lang="en-US" altLang="en-US" sz="1050" b="1" dirty="0" err="1">
                <a:latin typeface="Courier New" pitchFamily="49" charset="0"/>
              </a:rPr>
              <a:t>contr.sum</a:t>
            </a:r>
            <a:r>
              <a:rPr lang="en-US" altLang="en-US" sz="1050" b="1" dirty="0">
                <a:latin typeface="Courier New" pitchFamily="49" charset="0"/>
              </a:rPr>
              <a:t>(85)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&gt; summary(lm.0 &lt;- lm(y ~ 1))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Est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    SE     t value 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(&gt;|t|)   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(Intercept)  1.22    0.03   43.51   &lt;2e-16 ***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&gt; summary(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lm.unpooled.contrast.from.grand.mean</a:t>
            </a:r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+   &lt;- lm(y ~ 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cties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Est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   SE    t value 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(&gt;|t|)   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(Intercept)  1.34   0.04  32.01  &lt; 2e-16 ***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cties1      -0.68   0.40  -1.72 0.09 . 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cties2      -0.51   0.12  -4.36 1.49e-05 ***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cties3      -0.30   0.46  -0.65 0.52   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cties4      -0.20   0.30  -0.67 0.50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cties5      -0.09   0.39  -0.23 0.82   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cties6       0.17   0.46   0.37 0.71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cties7       0.57   0.21   2.63 0.01 **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cties8       0.29   0.40   0.72 0.47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cties9      -0.41   0.25  -1.63 0.10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cties10     -0.14   0.32  -0.43 0.67   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cties11      0.06   0.36   0.16 0.87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cties12      0.39   0.40   0.98 0.33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cties13     -0.30   0.32  -0.94 0.35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E5A4994-9E95-45DD-B054-EF242476563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cties14      0.44   0.21   2.04 0.04 * 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cties15     -0.37   0.40  -0.92 0.36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nl-NL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cties16     -0.68   0.56  -1.21 0.23 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 .           .      .      .    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 .           .      .      .    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 .           .      .      .    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cties68     -0.25   0.28  -0.90 0.37   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cties69     -0.10   0.40  -0.26 0.80   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cties70     -0.58   0.08  -6.82 1.80e-11 ***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cties71      0.03   0.16   0.20 0.84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cties72      0.24   0.25   0.93 0.35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cties73      0.45   0.56   0.80 0.42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cties74     -0.36   0.40  -0.90 0.37   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cties75      0.14   0.46   0.31 0.76   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cties76      0.48   0.40   1.22 0.22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cties77      0.38   0.30   1.25 0.21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cties78     -0.35   0.36  -0.97 0.33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cties79     -0.91   0.40  -2.29 0.02 * 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cties80     -0.09   0.12  -0.75 0.45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cties81      0.89   0.46   1.94 0.05 . 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cties82      0.89   0.79   1.12 0.26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cties83      0.11   0.22   0.51 0.61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cties84      0.25   0.22   1.11 0.27    </a:t>
            </a:r>
          </a:p>
        </p:txBody>
      </p:sp>
      <p:sp>
        <p:nvSpPr>
          <p:cNvPr id="36869" name="Slide Number Placeholder 4">
            <a:extLst>
              <a:ext uri="{FF2B5EF4-FFF2-40B4-BE49-F238E27FC236}">
                <a16:creationId xmlns:a16="http://schemas.microsoft.com/office/drawing/2014/main" id="{C0749AC6-E380-4795-9459-76F952527C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FCD3D86-B7F8-43BC-8E74-79DEA60AD548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6870" name="Date Placeholder 5">
            <a:extLst>
              <a:ext uri="{FF2B5EF4-FFF2-40B4-BE49-F238E27FC236}">
                <a16:creationId xmlns:a16="http://schemas.microsoft.com/office/drawing/2014/main" id="{DE5C40EA-EEDD-41CF-9A6A-008E9EB267F5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214CF89-8ACE-4FD9-AD0B-1DDFFD5F0C04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487F7827-4967-4D63-A1F9-3313E43432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	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6CB98A83-742D-4B24-ADF0-8C75F080EA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4530725"/>
          </a:xfrm>
        </p:spPr>
        <p:txBody>
          <a:bodyPr/>
          <a:lstStyle/>
          <a:p>
            <a:r>
              <a:rPr lang="en-US" altLang="en-US" sz="2800" dirty="0"/>
              <a:t>Homework &amp; Quizzes</a:t>
            </a:r>
          </a:p>
          <a:p>
            <a:pPr lvl="1"/>
            <a:r>
              <a:rPr lang="en-US" altLang="en-US" sz="2400" dirty="0"/>
              <a:t>HW08 due tonight</a:t>
            </a:r>
          </a:p>
          <a:p>
            <a:pPr lvl="1"/>
            <a:r>
              <a:rPr lang="en-US" altLang="en-US" sz="2400" dirty="0"/>
              <a:t>HW09 out; due next Weds</a:t>
            </a:r>
          </a:p>
          <a:p>
            <a:r>
              <a:rPr lang="en-US" altLang="en-US" sz="2800" dirty="0"/>
              <a:t>Projects:</a:t>
            </a:r>
          </a:p>
          <a:p>
            <a:pPr lvl="1"/>
            <a:r>
              <a:rPr lang="en-US" altLang="en-US" sz="2400" dirty="0"/>
              <a:t>I am grading Project 01</a:t>
            </a:r>
          </a:p>
          <a:p>
            <a:pPr lvl="1"/>
            <a:r>
              <a:rPr lang="en-US" altLang="en-US" sz="2400" dirty="0"/>
              <a:t>Project 02 out soon (last project for the class)</a:t>
            </a:r>
          </a:p>
          <a:p>
            <a:r>
              <a:rPr lang="en-US" altLang="en-US" sz="2800" dirty="0"/>
              <a:t>Reading (</a:t>
            </a:r>
            <a:r>
              <a:rPr lang="en-US" altLang="en-US" sz="2800" dirty="0" err="1"/>
              <a:t>Sheather</a:t>
            </a:r>
            <a:r>
              <a:rPr lang="en-US" altLang="en-US" sz="2800" dirty="0"/>
              <a:t>):</a:t>
            </a:r>
          </a:p>
          <a:p>
            <a:pPr lvl="1"/>
            <a:r>
              <a:rPr lang="en-US" altLang="en-US" sz="2400" dirty="0"/>
              <a:t>Please read all of 10.1 for this week (but not 10.2)</a:t>
            </a:r>
          </a:p>
          <a:p>
            <a:pPr lvl="1"/>
            <a:r>
              <a:rPr lang="en-US" altLang="en-US" sz="2400" dirty="0"/>
              <a:t>Monday’s quiz will be on this.</a:t>
            </a: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4072EDB4-1548-4605-9E2A-47DE2E087A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76E9A1B-447B-4FC8-9DBD-9CB70FA74B8F}" type="slidenum">
              <a:rPr lang="en-US" altLang="en-US" smtClean="0">
                <a:latin typeface="Garamond" panose="02020404030301010803" pitchFamily="18" charset="0"/>
              </a:rPr>
              <a:pPr/>
              <a:t>2</a:t>
            </a:fld>
            <a:endParaRPr lang="en-US" altLang="en-US">
              <a:latin typeface="Garamond" panose="02020404030301010803" pitchFamily="18" charset="0"/>
            </a:endParaRPr>
          </a:p>
        </p:txBody>
      </p:sp>
      <p:sp>
        <p:nvSpPr>
          <p:cNvPr id="7173" name="Date Placeholder 4">
            <a:extLst>
              <a:ext uri="{FF2B5EF4-FFF2-40B4-BE49-F238E27FC236}">
                <a16:creationId xmlns:a16="http://schemas.microsoft.com/office/drawing/2014/main" id="{749DDCD0-5712-4EEC-9BEB-01B9FE642C26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680FABC-4AB6-47C2-8B55-E66C66EC7C8E}" type="datetime1">
              <a:rPr lang="en-US" altLang="en-US" smtClean="0">
                <a:latin typeface="Garamond" panose="02020404030301010803" pitchFamily="18" charset="0"/>
              </a:rPr>
              <a:pPr/>
              <a:t>11/2/2021</a:t>
            </a:fld>
            <a:endParaRPr lang="en-US" altLang="en-US"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>
            <a:extLst>
              <a:ext uri="{FF2B5EF4-FFF2-40B4-BE49-F238E27FC236}">
                <a16:creationId xmlns:a16="http://schemas.microsoft.com/office/drawing/2014/main" id="{0050CBC9-7859-4A2F-B68B-7912E91A0B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61D99DC-7630-4B8B-9CF6-0F795472BB9D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7891" name="Date Placeholder 5">
            <a:extLst>
              <a:ext uri="{FF2B5EF4-FFF2-40B4-BE49-F238E27FC236}">
                <a16:creationId xmlns:a16="http://schemas.microsoft.com/office/drawing/2014/main" id="{44E68733-C367-4418-A820-B3B46AAFBB29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DBD7F43-0BD5-40CE-91B6-6D72126D208A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7892" name="Rectangle 2">
            <a:extLst>
              <a:ext uri="{FF2B5EF4-FFF2-40B4-BE49-F238E27FC236}">
                <a16:creationId xmlns:a16="http://schemas.microsoft.com/office/drawing/2014/main" id="{4989940D-A33C-4E15-88AE-03D3AB6D0F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/>
              <a:t>Problems with totally-pooled vs totally-unpooled</a:t>
            </a:r>
          </a:p>
        </p:txBody>
      </p:sp>
      <p:sp>
        <p:nvSpPr>
          <p:cNvPr id="37893" name="Rectangle 3">
            <a:extLst>
              <a:ext uri="{FF2B5EF4-FFF2-40B4-BE49-F238E27FC236}">
                <a16:creationId xmlns:a16="http://schemas.microsoft.com/office/drawing/2014/main" id="{05B032EC-64A1-4023-B15E-B42848749C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667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Totally-pooled: It looks like there is some pattern to the county means, so this “over-smooths” (forces all the counties to be the same)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Totally-unpooled: Although the counties have some variation in means, there may not be very much!</a:t>
            </a:r>
          </a:p>
        </p:txBody>
      </p:sp>
      <p:sp>
        <p:nvSpPr>
          <p:cNvPr id="37894" name="Text Box 4">
            <a:extLst>
              <a:ext uri="{FF2B5EF4-FFF2-40B4-BE49-F238E27FC236}">
                <a16:creationId xmlns:a16="http://schemas.microsoft.com/office/drawing/2014/main" id="{5A8E60E6-C968-49EA-B159-AF6688394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89463"/>
            <a:ext cx="5064125" cy="173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cties &lt;- as.factor(county)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contrasts(cties) &lt;- contr.sum(85)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lm.unpooled.contrast.from.grand.mean &lt;- lm(y ~ cties)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anova(lm.unpooled.contrast.from.grand.mean)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#            Df Sum Sq Mean Sq F value    Pr(&gt;F)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# cties      84 136.89 1.62960  2.5567 1.736e-11 ***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# Residuals 834 531.57 0.63738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latin typeface="Courier New" panose="02070309020205020404" pitchFamily="49" charset="0"/>
            </a:endParaRPr>
          </a:p>
        </p:txBody>
      </p:sp>
      <p:sp>
        <p:nvSpPr>
          <p:cNvPr id="37895" name="Text Box 5">
            <a:extLst>
              <a:ext uri="{FF2B5EF4-FFF2-40B4-BE49-F238E27FC236}">
                <a16:creationId xmlns:a16="http://schemas.microsoft.com/office/drawing/2014/main" id="{E2882AD1-150C-4C0F-AE17-FB57FC25E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0" y="4572000"/>
            <a:ext cx="3590925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length(unique(county))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# [1] 85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sum(coef(summary(lm.unpooled.con-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  trast.from.grand.mean))[,4]&lt;0.05)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# [1] 15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15/85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# [1] 0.1764706</a:t>
            </a:r>
          </a:p>
        </p:txBody>
      </p:sp>
      <p:sp>
        <p:nvSpPr>
          <p:cNvPr id="37896" name="Rectangle 6">
            <a:extLst>
              <a:ext uri="{FF2B5EF4-FFF2-40B4-BE49-F238E27FC236}">
                <a16:creationId xmlns:a16="http://schemas.microsoft.com/office/drawing/2014/main" id="{3DCA036D-46DA-4488-9604-6A93FACC9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562600"/>
            <a:ext cx="1524000" cy="152400"/>
          </a:xfrm>
          <a:prstGeom prst="rect">
            <a:avLst/>
          </a:prstGeom>
          <a:solidFill>
            <a:srgbClr val="FFCC00">
              <a:alpha val="3411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7897" name="Rectangle 7">
            <a:extLst>
              <a:ext uri="{FF2B5EF4-FFF2-40B4-BE49-F238E27FC236}">
                <a16:creationId xmlns:a16="http://schemas.microsoft.com/office/drawing/2014/main" id="{6734BEF8-50A8-4ABA-B890-2160B4F98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715000"/>
            <a:ext cx="990600" cy="152400"/>
          </a:xfrm>
          <a:prstGeom prst="rect">
            <a:avLst/>
          </a:prstGeom>
          <a:solidFill>
            <a:srgbClr val="FFCC00">
              <a:alpha val="3411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7898" name="Text Box 8">
            <a:extLst>
              <a:ext uri="{FF2B5EF4-FFF2-40B4-BE49-F238E27FC236}">
                <a16:creationId xmlns:a16="http://schemas.microsoft.com/office/drawing/2014/main" id="{C37CEED3-CBE4-4336-B057-537BBEF9F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962400"/>
            <a:ext cx="1755775" cy="6492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Arial" panose="020B0604020202020204" pitchFamily="34" charset="0"/>
              </a:rPr>
              <a:t>Having different means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Arial" panose="020B0604020202020204" pitchFamily="34" charset="0"/>
              </a:rPr>
              <a:t>is better than totally-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Arial" panose="020B0604020202020204" pitchFamily="34" charset="0"/>
              </a:rPr>
              <a:t>pooled model…</a:t>
            </a:r>
          </a:p>
        </p:txBody>
      </p:sp>
      <p:sp>
        <p:nvSpPr>
          <p:cNvPr id="37899" name="Text Box 9">
            <a:extLst>
              <a:ext uri="{FF2B5EF4-FFF2-40B4-BE49-F238E27FC236}">
                <a16:creationId xmlns:a16="http://schemas.microsoft.com/office/drawing/2014/main" id="{6F5E8B33-1042-4BCC-A8C8-F1A7D7006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962400"/>
            <a:ext cx="1700213" cy="6492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Arial" panose="020B0604020202020204" pitchFamily="34" charset="0"/>
              </a:rPr>
              <a:t>,…but very few county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Arial" panose="020B0604020202020204" pitchFamily="34" charset="0"/>
              </a:rPr>
              <a:t>means are different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Arial" panose="020B0604020202020204" pitchFamily="34" charset="0"/>
              </a:rPr>
              <a:t>from overall mean!</a:t>
            </a:r>
          </a:p>
        </p:txBody>
      </p:sp>
      <p:sp>
        <p:nvSpPr>
          <p:cNvPr id="37900" name="Line 10">
            <a:extLst>
              <a:ext uri="{FF2B5EF4-FFF2-40B4-BE49-F238E27FC236}">
                <a16:creationId xmlns:a16="http://schemas.microsoft.com/office/drawing/2014/main" id="{AAC7D212-C64C-4D23-A16F-F3074EE0EB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4648200"/>
            <a:ext cx="228600" cy="838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1" name="Line 11">
            <a:extLst>
              <a:ext uri="{FF2B5EF4-FFF2-40B4-BE49-F238E27FC236}">
                <a16:creationId xmlns:a16="http://schemas.microsoft.com/office/drawing/2014/main" id="{E9C424B5-E090-45F7-9DF9-46F80AB69C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77000" y="4648200"/>
            <a:ext cx="129540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>
            <a:extLst>
              <a:ext uri="{FF2B5EF4-FFF2-40B4-BE49-F238E27FC236}">
                <a16:creationId xmlns:a16="http://schemas.microsoft.com/office/drawing/2014/main" id="{B8D16899-A268-4A84-8B70-3E66ADB29B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590800"/>
            <a:ext cx="8229600" cy="3540125"/>
          </a:xfrm>
        </p:spPr>
        <p:txBody>
          <a:bodyPr/>
          <a:lstStyle/>
          <a:p>
            <a:pPr eaLnBrk="1" hangingPunct="1"/>
            <a:r>
              <a:rPr lang="en-US" altLang="en-US"/>
              <a:t>The coefficients are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	nearly normally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	distributed!</a:t>
            </a:r>
          </a:p>
          <a:p>
            <a:pPr eaLnBrk="1" hangingPunct="1"/>
            <a:r>
              <a:rPr lang="en-US" altLang="en-US"/>
              <a:t>Suggests that we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	modify our usual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	regression model…</a:t>
            </a:r>
          </a:p>
        </p:txBody>
      </p:sp>
      <p:pic>
        <p:nvPicPr>
          <p:cNvPr id="39939" name="Picture 2">
            <a:extLst>
              <a:ext uri="{FF2B5EF4-FFF2-40B4-BE49-F238E27FC236}">
                <a16:creationId xmlns:a16="http://schemas.microsoft.com/office/drawing/2014/main" id="{8B61E0DE-B07B-4D10-8DAA-743F47B5A8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063" y="2157413"/>
            <a:ext cx="3875087" cy="387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0" name="Slide Number Placeholder 4">
            <a:extLst>
              <a:ext uri="{FF2B5EF4-FFF2-40B4-BE49-F238E27FC236}">
                <a16:creationId xmlns:a16="http://schemas.microsoft.com/office/drawing/2014/main" id="{84CBF505-2F4A-46B0-85E7-BB4EBF7AB8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251FD6E-22F1-4208-B047-E9C1738D7A47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9941" name="Date Placeholder 5">
            <a:extLst>
              <a:ext uri="{FF2B5EF4-FFF2-40B4-BE49-F238E27FC236}">
                <a16:creationId xmlns:a16="http://schemas.microsoft.com/office/drawing/2014/main" id="{998D30AB-A353-401E-A409-C87A4C4C9CB8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04D4DA3-4B24-4845-87CD-1B9C64D008B1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9942" name="Rectangle 2">
            <a:extLst>
              <a:ext uri="{FF2B5EF4-FFF2-40B4-BE49-F238E27FC236}">
                <a16:creationId xmlns:a16="http://schemas.microsoft.com/office/drawing/2014/main" id="{B59DF203-BF38-4822-A2AB-0E59043754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Some Equations…</a:t>
            </a:r>
          </a:p>
        </p:txBody>
      </p:sp>
      <p:sp>
        <p:nvSpPr>
          <p:cNvPr id="39943" name="TextBox 1">
            <a:extLst>
              <a:ext uri="{FF2B5EF4-FFF2-40B4-BE49-F238E27FC236}">
                <a16:creationId xmlns:a16="http://schemas.microsoft.com/office/drawing/2014/main" id="{16D54ABB-D5E3-41DE-87EC-FDAFBE5D78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25" y="1390650"/>
            <a:ext cx="8494713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&gt; hist(coef(lm.unpooled.contrast.from.grand.mean)[-1],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+      main="Unpooled Contrasts from Grand Mean")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>
            <a:extLst>
              <a:ext uri="{FF2B5EF4-FFF2-40B4-BE49-F238E27FC236}">
                <a16:creationId xmlns:a16="http://schemas.microsoft.com/office/drawing/2014/main" id="{F166D53A-651C-451E-8D11-8D0F0A8505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D7AC5C5-7A98-43D2-8250-95FFA579F5F6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41987" name="Date Placeholder 5">
            <a:extLst>
              <a:ext uri="{FF2B5EF4-FFF2-40B4-BE49-F238E27FC236}">
                <a16:creationId xmlns:a16="http://schemas.microsoft.com/office/drawing/2014/main" id="{55B0383D-C681-42FC-9978-9015787B7774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F5A1576-2A72-4861-918F-D91DD79F8855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2540CB87-FAC3-4DDF-AA96-DBDEE758A6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/>
              <a:t>A compromise between totally-pooled and totally-unpooled</a:t>
            </a:r>
          </a:p>
        </p:txBody>
      </p:sp>
      <p:sp>
        <p:nvSpPr>
          <p:cNvPr id="41989" name="Rectangle 3">
            <a:extLst>
              <a:ext uri="{FF2B5EF4-FFF2-40B4-BE49-F238E27FC236}">
                <a16:creationId xmlns:a16="http://schemas.microsoft.com/office/drawing/2014/main" id="{3ACC5CBF-B9CB-4D89-B7F9-9D230411FD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85 county means look rather “normal”, so why not model them that way?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Sometimes called a  </a:t>
            </a:r>
            <a:br>
              <a:rPr lang="en-US" altLang="en-US"/>
            </a:br>
            <a:r>
              <a:rPr lang="en-US" altLang="en-US"/>
              <a:t>“</a:t>
            </a:r>
            <a:r>
              <a:rPr lang="en-US" altLang="en-US" b="1" i="1" u="sng"/>
              <a:t>random intercept</a:t>
            </a:r>
            <a:r>
              <a:rPr lang="en-US" altLang="en-US"/>
              <a:t>” </a:t>
            </a:r>
            <a:br>
              <a:rPr lang="en-US" altLang="en-US"/>
            </a:br>
            <a:r>
              <a:rPr lang="en-US" altLang="en-US"/>
              <a:t>model</a:t>
            </a:r>
          </a:p>
        </p:txBody>
      </p:sp>
      <p:pic>
        <p:nvPicPr>
          <p:cNvPr id="41990" name="Picture 3">
            <a:extLst>
              <a:ext uri="{FF2B5EF4-FFF2-40B4-BE49-F238E27FC236}">
                <a16:creationId xmlns:a16="http://schemas.microsoft.com/office/drawing/2014/main" id="{AC26B67D-F2FE-4626-B0E9-68E46A427757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2584450"/>
            <a:ext cx="44069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41991" name="Picture 2">
            <a:extLst>
              <a:ext uri="{FF2B5EF4-FFF2-40B4-BE49-F238E27FC236}">
                <a16:creationId xmlns:a16="http://schemas.microsoft.com/office/drawing/2014/main" id="{115FEA7F-844B-46EF-ABB0-066967BF4F5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013" y="2397125"/>
            <a:ext cx="3727450" cy="372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>
            <a:extLst>
              <a:ext uri="{FF2B5EF4-FFF2-40B4-BE49-F238E27FC236}">
                <a16:creationId xmlns:a16="http://schemas.microsoft.com/office/drawing/2014/main" id="{CD536377-DFFF-48C4-979A-B28E9932C7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8ED30B6-5360-454C-9FE9-6E27DE27CB25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44035" name="Date Placeholder 5">
            <a:extLst>
              <a:ext uri="{FF2B5EF4-FFF2-40B4-BE49-F238E27FC236}">
                <a16:creationId xmlns:a16="http://schemas.microsoft.com/office/drawing/2014/main" id="{8A3D9BE8-71EA-4107-B6EB-4480B788E554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BD3B81C-717E-4025-B779-9384E18AA621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44036" name="Rectangle 2">
            <a:extLst>
              <a:ext uri="{FF2B5EF4-FFF2-40B4-BE49-F238E27FC236}">
                <a16:creationId xmlns:a16="http://schemas.microsoft.com/office/drawing/2014/main" id="{70EA919A-0903-4403-8379-770FAEA01A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/>
              <a:t>Fitting the random-intercept model</a:t>
            </a:r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3EA471C6-361D-495C-B8D2-6FA162239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124200"/>
            <a:ext cx="4419600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cties &lt;- as.factor(county)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contrasts(cties) &lt;- contr.sum(85)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lm.unpooled.contrast.from.grand.mean &lt;-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 lm(y ~ cties)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summary(lm.unpooled.contrast.from.grand.mean)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# Coefficients: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#               Est     SE      t Pr(&gt;|t|)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# (Intercept)  1.34   0.04  32.01  &lt; 2e-16 ***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# cties1      -0.68   0.40  -1.72 0.085374 .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# cties2      -0.51   0.11  -4.36 1.49e-05 ***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# cties3      -0.30   0.46  -0.65 0.518720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# […]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# Residual std err: 0.7984 on 834 df</a:t>
            </a:r>
          </a:p>
        </p:txBody>
      </p:sp>
      <p:sp>
        <p:nvSpPr>
          <p:cNvPr id="44038" name="Text Box 7">
            <a:extLst>
              <a:ext uri="{FF2B5EF4-FFF2-40B4-BE49-F238E27FC236}">
                <a16:creationId xmlns:a16="http://schemas.microsoft.com/office/drawing/2014/main" id="{D892047C-B7EB-4E68-B829-1539B2844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048000"/>
            <a:ext cx="40513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library(lme4)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lmer.intercept.only &lt;-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 lmer( y ~ 1 + ( 1 | county.name )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summary(lmer.intercept.only)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# Random effects: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#  Groups      Name             Var    SD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#  county.name (Intercept)    0.096 0.310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#  Residual                   0.637 0.798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# Numb. of obs: 919, grps: county.name, 85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#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# Fixed effects: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#             Estimate     SE   t value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# (Intercept)     1.31   0.05     26.84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latin typeface="Courier New" panose="02070309020205020404" pitchFamily="49" charset="0"/>
            </a:endParaRPr>
          </a:p>
        </p:txBody>
      </p:sp>
      <p:pic>
        <p:nvPicPr>
          <p:cNvPr id="44039" name="Picture 4">
            <a:extLst>
              <a:ext uri="{FF2B5EF4-FFF2-40B4-BE49-F238E27FC236}">
                <a16:creationId xmlns:a16="http://schemas.microsoft.com/office/drawing/2014/main" id="{E2DAE53B-DA1B-4F0B-9EC0-3442C1C9F80E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875" y="1433513"/>
            <a:ext cx="69183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0" name="Rectangle 8">
            <a:extLst>
              <a:ext uri="{FF2B5EF4-FFF2-40B4-BE49-F238E27FC236}">
                <a16:creationId xmlns:a16="http://schemas.microsoft.com/office/drawing/2014/main" id="{DB68FDF4-1513-4FFA-84C3-36B10DCC0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257800"/>
            <a:ext cx="1981200" cy="152400"/>
          </a:xfrm>
          <a:prstGeom prst="rect">
            <a:avLst/>
          </a:prstGeom>
          <a:solidFill>
            <a:srgbClr val="FFCC00">
              <a:alpha val="3411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4041" name="Rectangle 9">
            <a:extLst>
              <a:ext uri="{FF2B5EF4-FFF2-40B4-BE49-F238E27FC236}">
                <a16:creationId xmlns:a16="http://schemas.microsoft.com/office/drawing/2014/main" id="{65CA3D42-97A7-4D44-8DEC-2001B763E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419600"/>
            <a:ext cx="1752600" cy="228600"/>
          </a:xfrm>
          <a:prstGeom prst="rect">
            <a:avLst/>
          </a:prstGeom>
          <a:solidFill>
            <a:srgbClr val="FFCC00">
              <a:alpha val="3411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4042" name="Rectangle 10">
            <a:extLst>
              <a:ext uri="{FF2B5EF4-FFF2-40B4-BE49-F238E27FC236}">
                <a16:creationId xmlns:a16="http://schemas.microsoft.com/office/drawing/2014/main" id="{93B78360-6213-44D2-90AF-ECFDB0AC9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5334000"/>
            <a:ext cx="609600" cy="152400"/>
          </a:xfrm>
          <a:prstGeom prst="rect">
            <a:avLst/>
          </a:prstGeom>
          <a:solidFill>
            <a:srgbClr val="FFCC00">
              <a:alpha val="3411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4043" name="Rectangle 11">
            <a:extLst>
              <a:ext uri="{FF2B5EF4-FFF2-40B4-BE49-F238E27FC236}">
                <a16:creationId xmlns:a16="http://schemas.microsoft.com/office/drawing/2014/main" id="{DBE38427-CDA3-4B69-9145-98E9202CB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343400"/>
            <a:ext cx="609600" cy="152400"/>
          </a:xfrm>
          <a:prstGeom prst="rect">
            <a:avLst/>
          </a:prstGeom>
          <a:solidFill>
            <a:srgbClr val="FFCC00">
              <a:alpha val="3411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pic>
        <p:nvPicPr>
          <p:cNvPr id="44044" name="Picture 5">
            <a:extLst>
              <a:ext uri="{FF2B5EF4-FFF2-40B4-BE49-F238E27FC236}">
                <a16:creationId xmlns:a16="http://schemas.microsoft.com/office/drawing/2014/main" id="{645E6F14-168B-452A-89B0-559E799E352B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810000"/>
            <a:ext cx="36671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5" name="Picture 7">
            <a:extLst>
              <a:ext uri="{FF2B5EF4-FFF2-40B4-BE49-F238E27FC236}">
                <a16:creationId xmlns:a16="http://schemas.microsoft.com/office/drawing/2014/main" id="{6BA9A419-FF36-481E-B428-851201E50F13}"/>
              </a:ext>
            </a:extLst>
          </p:cNvPr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810000"/>
            <a:ext cx="403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6" name="Line 19">
            <a:extLst>
              <a:ext uri="{FF2B5EF4-FFF2-40B4-BE49-F238E27FC236}">
                <a16:creationId xmlns:a16="http://schemas.microsoft.com/office/drawing/2014/main" id="{498926D7-7D5B-4696-96A7-E47E554551B2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114800"/>
            <a:ext cx="5334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7" name="Line 20">
            <a:extLst>
              <a:ext uri="{FF2B5EF4-FFF2-40B4-BE49-F238E27FC236}">
                <a16:creationId xmlns:a16="http://schemas.microsoft.com/office/drawing/2014/main" id="{A3EEC0F1-2B0A-4FBD-916F-313D0394A7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114800"/>
            <a:ext cx="152400" cy="76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8" name="Line 21">
            <a:extLst>
              <a:ext uri="{FF2B5EF4-FFF2-40B4-BE49-F238E27FC236}">
                <a16:creationId xmlns:a16="http://schemas.microsoft.com/office/drawing/2014/main" id="{A4DF8A1F-6D6E-4376-96E8-CC206F6D76F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495800"/>
            <a:ext cx="1752600" cy="838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9" name="Line 22">
            <a:extLst>
              <a:ext uri="{FF2B5EF4-FFF2-40B4-BE49-F238E27FC236}">
                <a16:creationId xmlns:a16="http://schemas.microsoft.com/office/drawing/2014/main" id="{B28A3EE1-9633-4D6A-AA71-841C893622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4572000"/>
            <a:ext cx="175260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4050" name="Picture 9">
            <a:extLst>
              <a:ext uri="{FF2B5EF4-FFF2-40B4-BE49-F238E27FC236}">
                <a16:creationId xmlns:a16="http://schemas.microsoft.com/office/drawing/2014/main" id="{6BCA3C98-6554-41E5-BD62-1F13D7FB19AB}"/>
              </a:ext>
            </a:extLst>
          </p:cNvPr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715000"/>
            <a:ext cx="411163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51" name="Line 26">
            <a:extLst>
              <a:ext uri="{FF2B5EF4-FFF2-40B4-BE49-F238E27FC236}">
                <a16:creationId xmlns:a16="http://schemas.microsoft.com/office/drawing/2014/main" id="{D0EE38BF-6B6F-473B-B805-5E1611035E8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09800" y="5486400"/>
            <a:ext cx="2286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2" name="Text Box 27">
            <a:extLst>
              <a:ext uri="{FF2B5EF4-FFF2-40B4-BE49-F238E27FC236}">
                <a16:creationId xmlns:a16="http://schemas.microsoft.com/office/drawing/2014/main" id="{395DB650-015F-43B8-8E91-CE768C219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6088" y="2755900"/>
            <a:ext cx="3935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u="sng">
                <a:solidFill>
                  <a:srgbClr val="FF0000"/>
                </a:solidFill>
              </a:rPr>
              <a:t>Unpooled fixed effects (equation 1 only)</a:t>
            </a:r>
          </a:p>
        </p:txBody>
      </p:sp>
      <p:sp>
        <p:nvSpPr>
          <p:cNvPr id="44053" name="Text Box 28">
            <a:extLst>
              <a:ext uri="{FF2B5EF4-FFF2-40B4-BE49-F238E27FC236}">
                <a16:creationId xmlns:a16="http://schemas.microsoft.com/office/drawing/2014/main" id="{C0ADAAAF-177D-4946-A835-79F514C4B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757488"/>
            <a:ext cx="4106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u="sng">
                <a:solidFill>
                  <a:srgbClr val="33CC33"/>
                </a:solidFill>
              </a:rPr>
              <a:t>Multilevel model (both equations 1 and 2)</a:t>
            </a:r>
          </a:p>
        </p:txBody>
      </p:sp>
      <p:sp>
        <p:nvSpPr>
          <p:cNvPr id="44054" name="Rectangle 29">
            <a:extLst>
              <a:ext uri="{FF2B5EF4-FFF2-40B4-BE49-F238E27FC236}">
                <a16:creationId xmlns:a16="http://schemas.microsoft.com/office/drawing/2014/main" id="{3C449437-9385-4E01-BBF6-47173FD50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613" y="3292475"/>
            <a:ext cx="3471862" cy="352425"/>
          </a:xfrm>
          <a:prstGeom prst="rect">
            <a:avLst/>
          </a:prstGeom>
          <a:solidFill>
            <a:srgbClr val="FFCC00">
              <a:alpha val="3411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4055" name="Rectangle 30">
            <a:extLst>
              <a:ext uri="{FF2B5EF4-FFF2-40B4-BE49-F238E27FC236}">
                <a16:creationId xmlns:a16="http://schemas.microsoft.com/office/drawing/2014/main" id="{BBA1755E-612E-4E58-B183-D38E238FF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6738" y="3508375"/>
            <a:ext cx="3571875" cy="352425"/>
          </a:xfrm>
          <a:prstGeom prst="rect">
            <a:avLst/>
          </a:prstGeom>
          <a:solidFill>
            <a:srgbClr val="FFCC00">
              <a:alpha val="3411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>
            <a:extLst>
              <a:ext uri="{FF2B5EF4-FFF2-40B4-BE49-F238E27FC236}">
                <a16:creationId xmlns:a16="http://schemas.microsoft.com/office/drawing/2014/main" id="{B15A59F2-D373-420E-8E38-92879F7242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AF2D4A3-AE98-4846-A269-A0416B5A5972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46083" name="Date Placeholder 6">
            <a:extLst>
              <a:ext uri="{FF2B5EF4-FFF2-40B4-BE49-F238E27FC236}">
                <a16:creationId xmlns:a16="http://schemas.microsoft.com/office/drawing/2014/main" id="{5E8668F3-418B-42AE-851B-CCB596AC8F48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E788B1E-410F-4208-908B-D32CF2B5E3C3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46084" name="Rectangle 2">
            <a:extLst>
              <a:ext uri="{FF2B5EF4-FFF2-40B4-BE49-F238E27FC236}">
                <a16:creationId xmlns:a16="http://schemas.microsoft.com/office/drawing/2014/main" id="{9B1174F1-C179-4C24-8868-BE5A6676D5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/>
              <a:t>Random-intercept model: Where are the intercepts?</a:t>
            </a:r>
          </a:p>
        </p:txBody>
      </p:sp>
      <p:sp>
        <p:nvSpPr>
          <p:cNvPr id="46085" name="Rectangle 6">
            <a:extLst>
              <a:ext uri="{FF2B5EF4-FFF2-40B4-BE49-F238E27FC236}">
                <a16:creationId xmlns:a16="http://schemas.microsoft.com/office/drawing/2014/main" id="{57A8A3D7-7AF7-4BCD-ADEB-8287D0AD42E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9575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&gt; summary(lmer.intercept.only)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Random effects: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Groups      Name        Variance Std.Dev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county.name (Intercept) 0.095813 0.30954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Residual                0.636621 0.79789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Numb. of obs: 919, grps: county.name, 85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2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Fixed effects: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          Estimate Std. Error t value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(Intercept)  1.31257    0.04891   26.84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&gt; fixef(lmer.intercept.only)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(Intercept)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 1.312574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&gt; ranef(lmer.intercept.only)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$county.name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                    (Intercept)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AITKIN               -0.245071104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ANOKA                -0.425038053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BECKER               -0.082191868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BELTRAMI             -0.088030506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BENTON               -0.022598796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BIG STONE             0.062346490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BLUE EARTH            0.404629013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[….]</a:t>
            </a:r>
          </a:p>
        </p:txBody>
      </p:sp>
      <p:sp>
        <p:nvSpPr>
          <p:cNvPr id="46086" name="Rectangle 7">
            <a:extLst>
              <a:ext uri="{FF2B5EF4-FFF2-40B4-BE49-F238E27FC236}">
                <a16:creationId xmlns:a16="http://schemas.microsoft.com/office/drawing/2014/main" id="{0D437811-1F9B-4D88-9C5C-0D2D1DE9152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&gt; summary(lm.unpooled.con- trast.from.grand.mean)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2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Call: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lm(formula = y ~ cties)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2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2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Coefficients: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           Estimate Std. Error t value Pr(&gt;|t|)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(Intercept)  1.343638   0.041980  32.006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cties1      -0.683231   0.396682  -1.722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cties2      -0.510388   0.117180  -4.356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cties3      -0.295300   0.457408  -0.646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cties4      -0.202652   0.301120  -0.673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cties5      -0.091202   0.396682  -0.230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cties6       0.169372   0.457408   0.370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cties7       0.565589   0.214984   2.631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[…]</a:t>
            </a:r>
          </a:p>
        </p:txBody>
      </p:sp>
      <p:sp>
        <p:nvSpPr>
          <p:cNvPr id="46087" name="Rectangle 8">
            <a:extLst>
              <a:ext uri="{FF2B5EF4-FFF2-40B4-BE49-F238E27FC236}">
                <a16:creationId xmlns:a16="http://schemas.microsoft.com/office/drawing/2014/main" id="{9EE2D25B-3EDF-4EEF-A341-626DDD6A0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663" y="1651000"/>
            <a:ext cx="2568575" cy="139700"/>
          </a:xfrm>
          <a:prstGeom prst="rect">
            <a:avLst/>
          </a:prstGeom>
          <a:solidFill>
            <a:srgbClr val="FFCC00">
              <a:alpha val="3411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088" name="Rectangle 9">
            <a:extLst>
              <a:ext uri="{FF2B5EF4-FFF2-40B4-BE49-F238E27FC236}">
                <a16:creationId xmlns:a16="http://schemas.microsoft.com/office/drawing/2014/main" id="{F218D2C7-CF70-4DE7-84E4-CCDC691C0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3441700"/>
            <a:ext cx="2381250" cy="139700"/>
          </a:xfrm>
          <a:prstGeom prst="rect">
            <a:avLst/>
          </a:prstGeom>
          <a:solidFill>
            <a:srgbClr val="FFCC00">
              <a:alpha val="3411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089" name="Rectangle 10">
            <a:extLst>
              <a:ext uri="{FF2B5EF4-FFF2-40B4-BE49-F238E27FC236}">
                <a16:creationId xmlns:a16="http://schemas.microsoft.com/office/drawing/2014/main" id="{A708C44C-8814-46DA-891E-FE91BA2B0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838" y="4038600"/>
            <a:ext cx="2381250" cy="139700"/>
          </a:xfrm>
          <a:prstGeom prst="rect">
            <a:avLst/>
          </a:prstGeom>
          <a:solidFill>
            <a:srgbClr val="FFCC00">
              <a:alpha val="3411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090" name="Rectangle 11">
            <a:extLst>
              <a:ext uri="{FF2B5EF4-FFF2-40B4-BE49-F238E27FC236}">
                <a16:creationId xmlns:a16="http://schemas.microsoft.com/office/drawing/2014/main" id="{EE8B62B4-B936-4FC3-A1E4-16FD8E138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2675" y="1670050"/>
            <a:ext cx="2244725" cy="290513"/>
          </a:xfrm>
          <a:prstGeom prst="rect">
            <a:avLst/>
          </a:prstGeom>
          <a:solidFill>
            <a:srgbClr val="FFCC00">
              <a:alpha val="3411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091" name="Oval 12">
            <a:extLst>
              <a:ext uri="{FF2B5EF4-FFF2-40B4-BE49-F238E27FC236}">
                <a16:creationId xmlns:a16="http://schemas.microsoft.com/office/drawing/2014/main" id="{9E8F5308-29B9-4E53-8108-B151080B0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9925" y="3182938"/>
            <a:ext cx="1116013" cy="18415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092" name="Text Box 13">
            <a:extLst>
              <a:ext uri="{FF2B5EF4-FFF2-40B4-BE49-F238E27FC236}">
                <a16:creationId xmlns:a16="http://schemas.microsoft.com/office/drawing/2014/main" id="{69DC83DD-20EE-4629-8F6A-148A8C61F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6013" y="5340350"/>
            <a:ext cx="2443162" cy="5905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Fixed effects – estimates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of regression coefficients</a:t>
            </a:r>
          </a:p>
        </p:txBody>
      </p:sp>
      <p:sp>
        <p:nvSpPr>
          <p:cNvPr id="46093" name="Oval 14">
            <a:extLst>
              <a:ext uri="{FF2B5EF4-FFF2-40B4-BE49-F238E27FC236}">
                <a16:creationId xmlns:a16="http://schemas.microsoft.com/office/drawing/2014/main" id="{1596C3C9-2083-49F3-89F6-BEDB429C8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7438" y="4310063"/>
            <a:ext cx="1430337" cy="1841500"/>
          </a:xfrm>
          <a:prstGeom prst="ellips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094" name="Text Box 15">
            <a:extLst>
              <a:ext uri="{FF2B5EF4-FFF2-40B4-BE49-F238E27FC236}">
                <a16:creationId xmlns:a16="http://schemas.microsoft.com/office/drawing/2014/main" id="{8027FEC4-7929-4C34-8470-6A53BBD2D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4475" y="5480050"/>
            <a:ext cx="1876425" cy="590550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33CC33"/>
                </a:solidFill>
                <a:latin typeface="Arial" panose="020B0604020202020204" pitchFamily="34" charset="0"/>
              </a:rPr>
              <a:t>Random effects –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33CC33"/>
                </a:solidFill>
                <a:latin typeface="Arial" panose="020B0604020202020204" pitchFamily="34" charset="0"/>
              </a:rPr>
              <a:t>draws from N(0,</a:t>
            </a:r>
            <a:r>
              <a:rPr lang="en-US" altLang="en-US" sz="1600">
                <a:solidFill>
                  <a:srgbClr val="33CC33"/>
                </a:solidFill>
                <a:latin typeface="Symbol" panose="05050102010706020507" pitchFamily="18" charset="2"/>
              </a:rPr>
              <a:t>t</a:t>
            </a:r>
            <a:r>
              <a:rPr lang="en-US" altLang="en-US" sz="1600" baseline="30000">
                <a:solidFill>
                  <a:srgbClr val="33CC33"/>
                </a:solidFill>
                <a:latin typeface="Arial" panose="020B0604020202020204" pitchFamily="34" charset="0"/>
              </a:rPr>
              <a:t>2</a:t>
            </a:r>
            <a:r>
              <a:rPr lang="en-US" altLang="en-US" sz="1600">
                <a:solidFill>
                  <a:srgbClr val="33CC33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46095" name="Line 17">
            <a:extLst>
              <a:ext uri="{FF2B5EF4-FFF2-40B4-BE49-F238E27FC236}">
                <a16:creationId xmlns:a16="http://schemas.microsoft.com/office/drawing/2014/main" id="{E88B9E30-0623-4C49-97D4-26AA66E5A9F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688138" y="4935538"/>
            <a:ext cx="188912" cy="2746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6" name="Line 18">
            <a:extLst>
              <a:ext uri="{FF2B5EF4-FFF2-40B4-BE49-F238E27FC236}">
                <a16:creationId xmlns:a16="http://schemas.microsoft.com/office/drawing/2014/main" id="{5B2A81AB-5D19-4CBA-86D4-127DCEC735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76400" y="3933825"/>
            <a:ext cx="4471988" cy="16271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7" name="Line 20">
            <a:extLst>
              <a:ext uri="{FF2B5EF4-FFF2-40B4-BE49-F238E27FC236}">
                <a16:creationId xmlns:a16="http://schemas.microsoft.com/office/drawing/2014/main" id="{8B297507-D361-4D99-B23C-FFA651EA864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21113" y="5561013"/>
            <a:ext cx="161925" cy="150812"/>
          </a:xfrm>
          <a:prstGeom prst="line">
            <a:avLst/>
          </a:prstGeom>
          <a:noFill/>
          <a:ln w="9525">
            <a:solidFill>
              <a:srgbClr val="33CC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8" name="Oval 21">
            <a:extLst>
              <a:ext uri="{FF2B5EF4-FFF2-40B4-BE49-F238E27FC236}">
                <a16:creationId xmlns:a16="http://schemas.microsoft.com/office/drawing/2014/main" id="{849A6ABB-7DC4-424B-88D0-9E935C18D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2413" y="2279650"/>
            <a:ext cx="1566862" cy="225425"/>
          </a:xfrm>
          <a:prstGeom prst="ellipse">
            <a:avLst/>
          </a:prstGeom>
          <a:noFill/>
          <a:ln w="9525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099" name="Line 22">
            <a:extLst>
              <a:ext uri="{FF2B5EF4-FFF2-40B4-BE49-F238E27FC236}">
                <a16:creationId xmlns:a16="http://schemas.microsoft.com/office/drawing/2014/main" id="{73F0BA3E-ACF3-4687-A564-83D1F49441C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21113" y="2568575"/>
            <a:ext cx="638175" cy="2817813"/>
          </a:xfrm>
          <a:prstGeom prst="line">
            <a:avLst/>
          </a:prstGeom>
          <a:noFill/>
          <a:ln w="9525">
            <a:solidFill>
              <a:srgbClr val="33CC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4">
            <a:extLst>
              <a:ext uri="{FF2B5EF4-FFF2-40B4-BE49-F238E27FC236}">
                <a16:creationId xmlns:a16="http://schemas.microsoft.com/office/drawing/2014/main" id="{146B7D0D-0F82-43B6-8DDE-305A215DC7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ADAFA5E-BA12-4B0A-ACD7-1B1A98E166A2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48131" name="Date Placeholder 5">
            <a:extLst>
              <a:ext uri="{FF2B5EF4-FFF2-40B4-BE49-F238E27FC236}">
                <a16:creationId xmlns:a16="http://schemas.microsoft.com/office/drawing/2014/main" id="{9D845D44-759F-472A-8ED3-51CAF5844A34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B336836-CEBB-4105-9DA7-7D36510F7CDF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48132" name="Rectangle 2">
            <a:extLst>
              <a:ext uri="{FF2B5EF4-FFF2-40B4-BE49-F238E27FC236}">
                <a16:creationId xmlns:a16="http://schemas.microsoft.com/office/drawing/2014/main" id="{FF7B4938-2588-4171-8C9B-CB034319C8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/>
              <a:t>Different ways to write the random-intercepts model</a:t>
            </a:r>
          </a:p>
        </p:txBody>
      </p:sp>
      <p:sp>
        <p:nvSpPr>
          <p:cNvPr id="48133" name="Rectangle 3">
            <a:extLst>
              <a:ext uri="{FF2B5EF4-FFF2-40B4-BE49-F238E27FC236}">
                <a16:creationId xmlns:a16="http://schemas.microsoft.com/office/drawing/2014/main" id="{4DF797C1-8319-488D-A5E1-A4F9E9AFE7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6213"/>
            <a:ext cx="8229600" cy="4618037"/>
          </a:xfrm>
        </p:spPr>
        <p:txBody>
          <a:bodyPr/>
          <a:lstStyle/>
          <a:p>
            <a:pPr eaLnBrk="1" hangingPunct="1"/>
            <a:r>
              <a:rPr lang="en-US" altLang="en-US"/>
              <a:t>Multi-level Model (emphasize regression)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Variance Components Model (substitute for </a:t>
            </a:r>
            <a:r>
              <a:rPr lang="en-US" altLang="en-US">
                <a:latin typeface="Symbol" panose="05050102010706020507" pitchFamily="18" charset="2"/>
              </a:rPr>
              <a:t>a</a:t>
            </a:r>
            <a:r>
              <a:rPr lang="en-US" altLang="en-US" baseline="-25000">
                <a:latin typeface="cmmi10" panose="020B0604020202020204"/>
              </a:rPr>
              <a:t>j</a:t>
            </a:r>
            <a:r>
              <a:rPr lang="en-US" altLang="en-US"/>
              <a:t>)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Hierarchical Model (emphasize distributions)</a:t>
            </a:r>
          </a:p>
        </p:txBody>
      </p:sp>
      <p:pic>
        <p:nvPicPr>
          <p:cNvPr id="48134" name="Picture 4">
            <a:extLst>
              <a:ext uri="{FF2B5EF4-FFF2-40B4-BE49-F238E27FC236}">
                <a16:creationId xmlns:a16="http://schemas.microsoft.com/office/drawing/2014/main" id="{F941A380-9315-4CA7-907D-7017BA0A7178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2001838"/>
            <a:ext cx="450056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48135" name="Picture 6">
            <a:extLst>
              <a:ext uri="{FF2B5EF4-FFF2-40B4-BE49-F238E27FC236}">
                <a16:creationId xmlns:a16="http://schemas.microsoft.com/office/drawing/2014/main" id="{B0D9FCEF-222D-4B7F-BA37-C72D85C9525D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3608388"/>
            <a:ext cx="6069012" cy="112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48136" name="Picture 8">
            <a:extLst>
              <a:ext uri="{FF2B5EF4-FFF2-40B4-BE49-F238E27FC236}">
                <a16:creationId xmlns:a16="http://schemas.microsoft.com/office/drawing/2014/main" id="{42CB06ED-297A-4C03-BB1A-9221AE52DCCB}"/>
              </a:ext>
            </a:extLst>
          </p:cNvPr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0" y="5187950"/>
            <a:ext cx="3940175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4">
            <a:extLst>
              <a:ext uri="{FF2B5EF4-FFF2-40B4-BE49-F238E27FC236}">
                <a16:creationId xmlns:a16="http://schemas.microsoft.com/office/drawing/2014/main" id="{7A17C2A6-9ADB-40AA-8008-CBD5DECFF5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772F90E-AD24-486F-B66D-2E704E51EA58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50179" name="Date Placeholder 5">
            <a:extLst>
              <a:ext uri="{FF2B5EF4-FFF2-40B4-BE49-F238E27FC236}">
                <a16:creationId xmlns:a16="http://schemas.microsoft.com/office/drawing/2014/main" id="{53B0737E-D9CA-4465-81FC-EE1E47047F89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1E65036-E555-45FC-AB3E-A1CF2BC03546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50180" name="Rectangle 2">
            <a:extLst>
              <a:ext uri="{FF2B5EF4-FFF2-40B4-BE49-F238E27FC236}">
                <a16:creationId xmlns:a16="http://schemas.microsoft.com/office/drawing/2014/main" id="{EFCA46B1-FF98-4B81-8CB3-C72B8BD6BB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Multi-level Model </a:t>
            </a:r>
            <a:br>
              <a:rPr lang="en-US" altLang="en-US"/>
            </a:br>
            <a:r>
              <a:rPr lang="en-US" altLang="en-US"/>
              <a:t>(a.k.a. Hierarchical Linear Model)</a:t>
            </a:r>
          </a:p>
        </p:txBody>
      </p:sp>
      <p:sp>
        <p:nvSpPr>
          <p:cNvPr id="50181" name="Rectangle 3">
            <a:extLst>
              <a:ext uri="{FF2B5EF4-FFF2-40B4-BE49-F238E27FC236}">
                <a16:creationId xmlns:a16="http://schemas.microsoft.com/office/drawing/2014/main" id="{11699B07-7878-4F7B-A16B-5C4592E174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74838"/>
            <a:ext cx="8229600" cy="3849687"/>
          </a:xfrm>
        </p:spPr>
        <p:txBody>
          <a:bodyPr/>
          <a:lstStyle/>
          <a:p>
            <a:pPr eaLnBrk="1" hangingPunct="1"/>
            <a:r>
              <a:rPr lang="en-US" altLang="en-US"/>
              <a:t>Emphasize Regression Structure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Easy to use intuitions from lm() at each “level” of the model, to build and evaluate models</a:t>
            </a:r>
          </a:p>
          <a:p>
            <a:pPr eaLnBrk="1" hangingPunct="1"/>
            <a:endParaRPr lang="en-US" altLang="en-US"/>
          </a:p>
        </p:txBody>
      </p:sp>
      <p:pic>
        <p:nvPicPr>
          <p:cNvPr id="50182" name="Picture 3">
            <a:extLst>
              <a:ext uri="{FF2B5EF4-FFF2-40B4-BE49-F238E27FC236}">
                <a16:creationId xmlns:a16="http://schemas.microsoft.com/office/drawing/2014/main" id="{D4BD7CA0-B4E7-4167-8573-B82E890E2A26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2514600"/>
            <a:ext cx="4865687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>
            <a:extLst>
              <a:ext uri="{FF2B5EF4-FFF2-40B4-BE49-F238E27FC236}">
                <a16:creationId xmlns:a16="http://schemas.microsoft.com/office/drawing/2014/main" id="{703CA048-C049-49EA-9AEA-707EEBBD372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457200" y="852488"/>
            <a:ext cx="8229600" cy="5057775"/>
          </a:xfrm>
          <a:blipFill>
            <a:blip r:embed="rId8"/>
            <a:stretch>
              <a:fillRect l="-296" t="-1807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52227" name="Slide Number Placeholder 4">
            <a:extLst>
              <a:ext uri="{FF2B5EF4-FFF2-40B4-BE49-F238E27FC236}">
                <a16:creationId xmlns:a16="http://schemas.microsoft.com/office/drawing/2014/main" id="{A5C3E732-237F-4ECC-820E-03E9176291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7FEE46-270A-4EE4-A3E1-3312CC871193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52228" name="Date Placeholder 5">
            <a:extLst>
              <a:ext uri="{FF2B5EF4-FFF2-40B4-BE49-F238E27FC236}">
                <a16:creationId xmlns:a16="http://schemas.microsoft.com/office/drawing/2014/main" id="{6B7E16B6-7D1C-49FE-AF1A-860CD03E6592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8ADFA0F-1DED-4205-B2CB-5037A3E619E4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52229" name="Rectangle 2">
            <a:extLst>
              <a:ext uri="{FF2B5EF4-FFF2-40B4-BE49-F238E27FC236}">
                <a16:creationId xmlns:a16="http://schemas.microsoft.com/office/drawing/2014/main" id="{94418827-BE57-4851-8F05-3B7F69A9D4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Variance Components Model</a:t>
            </a:r>
          </a:p>
        </p:txBody>
      </p:sp>
      <p:pic>
        <p:nvPicPr>
          <p:cNvPr id="52230" name="Picture 3">
            <a:extLst>
              <a:ext uri="{FF2B5EF4-FFF2-40B4-BE49-F238E27FC236}">
                <a16:creationId xmlns:a16="http://schemas.microsoft.com/office/drawing/2014/main" id="{8B58BEDF-85BE-4D23-A5BB-F2CD37343230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925" y="4276725"/>
            <a:ext cx="233363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2231" name="Picture 5">
            <a:extLst>
              <a:ext uri="{FF2B5EF4-FFF2-40B4-BE49-F238E27FC236}">
                <a16:creationId xmlns:a16="http://schemas.microsoft.com/office/drawing/2014/main" id="{7D234603-8626-4730-9E58-B930AE060AC4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150" y="5586413"/>
            <a:ext cx="41703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2" name="Picture 9">
            <a:extLst>
              <a:ext uri="{FF2B5EF4-FFF2-40B4-BE49-F238E27FC236}">
                <a16:creationId xmlns:a16="http://schemas.microsoft.com/office/drawing/2014/main" id="{572DC7E9-DE35-4893-AFCA-A7E656889FD8}"/>
              </a:ext>
            </a:extLst>
          </p:cNvPr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963" y="4114800"/>
            <a:ext cx="19446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2233" name="Picture 11">
            <a:extLst>
              <a:ext uri="{FF2B5EF4-FFF2-40B4-BE49-F238E27FC236}">
                <a16:creationId xmlns:a16="http://schemas.microsoft.com/office/drawing/2014/main" id="{34F04245-309F-4A42-AFD6-EC1527867708}"/>
              </a:ext>
            </a:extLst>
          </p:cNvPr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263" y="2690813"/>
            <a:ext cx="206375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2234" name="Picture 14">
            <a:extLst>
              <a:ext uri="{FF2B5EF4-FFF2-40B4-BE49-F238E27FC236}">
                <a16:creationId xmlns:a16="http://schemas.microsoft.com/office/drawing/2014/main" id="{7B12D7F2-8221-45B0-8A64-3B03C402CB99}"/>
              </a:ext>
            </a:extLst>
          </p:cNvPr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550" y="1203325"/>
            <a:ext cx="5132388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2235" name="TextBox 1">
            <a:extLst>
              <a:ext uri="{FF2B5EF4-FFF2-40B4-BE49-F238E27FC236}">
                <a16:creationId xmlns:a16="http://schemas.microsoft.com/office/drawing/2014/main" id="{813EE953-291B-4A53-B4F3-3C07026600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195638"/>
            <a:ext cx="1371600" cy="4619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Intra-class correlation (ICC)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27F931D-8D59-4744-A976-A0000F13409B}"/>
              </a:ext>
            </a:extLst>
          </p:cNvPr>
          <p:cNvCxnSpPr/>
          <p:nvPr/>
        </p:nvCxnSpPr>
        <p:spPr>
          <a:xfrm flipH="1">
            <a:off x="7010400" y="3379788"/>
            <a:ext cx="381000" cy="2016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237" name="TextBox 6">
            <a:extLst>
              <a:ext uri="{FF2B5EF4-FFF2-40B4-BE49-F238E27FC236}">
                <a16:creationId xmlns:a16="http://schemas.microsoft.com/office/drawing/2014/main" id="{CFDB3038-9019-4573-B9A0-568D949BF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0438" y="5370513"/>
            <a:ext cx="835025" cy="27781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reliability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54D8048-E3C2-4D4A-BFE7-CB8536D253D4}"/>
              </a:ext>
            </a:extLst>
          </p:cNvPr>
          <p:cNvCxnSpPr>
            <a:cxnSpLocks/>
          </p:cNvCxnSpPr>
          <p:nvPr/>
        </p:nvCxnSpPr>
        <p:spPr>
          <a:xfrm flipH="1">
            <a:off x="6477000" y="5518150"/>
            <a:ext cx="831850" cy="19526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4">
            <a:extLst>
              <a:ext uri="{FF2B5EF4-FFF2-40B4-BE49-F238E27FC236}">
                <a16:creationId xmlns:a16="http://schemas.microsoft.com/office/drawing/2014/main" id="{743E498A-DB1C-44F8-8D95-77BFB4C406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EA1E4A9-12B9-4616-BA0C-8E30397D65A5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54275" name="Date Placeholder 5">
            <a:extLst>
              <a:ext uri="{FF2B5EF4-FFF2-40B4-BE49-F238E27FC236}">
                <a16:creationId xmlns:a16="http://schemas.microsoft.com/office/drawing/2014/main" id="{1230B41B-7C73-4B0A-9678-365B6894166F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24720A6-BC6E-4D2F-8097-C9328639837E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54276" name="Rectangle 2">
            <a:extLst>
              <a:ext uri="{FF2B5EF4-FFF2-40B4-BE49-F238E27FC236}">
                <a16:creationId xmlns:a16="http://schemas.microsoft.com/office/drawing/2014/main" id="{5D650CED-4DB8-4DAE-938D-7CB03E8093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Hierarchical Bayes Model</a:t>
            </a:r>
          </a:p>
        </p:txBody>
      </p:sp>
      <p:sp>
        <p:nvSpPr>
          <p:cNvPr id="54277" name="Rectangle 3">
            <a:extLst>
              <a:ext uri="{FF2B5EF4-FFF2-40B4-BE49-F238E27FC236}">
                <a16:creationId xmlns:a16="http://schemas.microsoft.com/office/drawing/2014/main" id="{0B89E491-C3A4-4664-9A3F-694926E0ED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9900" y="1047750"/>
            <a:ext cx="8229600" cy="36147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Emphasize Distribution Structure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Emphasize Bayesian point of view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Emphasize two-stage (multistage) sampling</a:t>
            </a:r>
          </a:p>
        </p:txBody>
      </p:sp>
      <p:pic>
        <p:nvPicPr>
          <p:cNvPr id="54278" name="Picture 4">
            <a:extLst>
              <a:ext uri="{FF2B5EF4-FFF2-40B4-BE49-F238E27FC236}">
                <a16:creationId xmlns:a16="http://schemas.microsoft.com/office/drawing/2014/main" id="{D9EDC24B-0A78-459E-A252-D661CEF38EC4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400" y="4514850"/>
            <a:ext cx="43815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9" name="Line 27">
            <a:extLst>
              <a:ext uri="{FF2B5EF4-FFF2-40B4-BE49-F238E27FC236}">
                <a16:creationId xmlns:a16="http://schemas.microsoft.com/office/drawing/2014/main" id="{4EADCC34-3B29-4433-B08B-31E46CCA70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19438" y="4822825"/>
            <a:ext cx="914400" cy="300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0" name="Line 29">
            <a:extLst>
              <a:ext uri="{FF2B5EF4-FFF2-40B4-BE49-F238E27FC236}">
                <a16:creationId xmlns:a16="http://schemas.microsoft.com/office/drawing/2014/main" id="{E51202F4-A9FC-47E7-AAA0-976563A112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95725" y="4897438"/>
            <a:ext cx="187325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4281" name="Picture 9">
            <a:extLst>
              <a:ext uri="{FF2B5EF4-FFF2-40B4-BE49-F238E27FC236}">
                <a16:creationId xmlns:a16="http://schemas.microsoft.com/office/drawing/2014/main" id="{0BA4B98A-F30E-4141-9AF3-56B20B7DD33B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538" y="3065463"/>
            <a:ext cx="4616450" cy="99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4282" name="Picture 14">
            <a:extLst>
              <a:ext uri="{FF2B5EF4-FFF2-40B4-BE49-F238E27FC236}">
                <a16:creationId xmlns:a16="http://schemas.microsoft.com/office/drawing/2014/main" id="{B44E39FD-DE76-4DE4-B381-86B03106F2BC}"/>
              </a:ext>
            </a:extLst>
          </p:cNvPr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0" y="5138738"/>
            <a:ext cx="3036888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4283" name="Picture 16">
            <a:extLst>
              <a:ext uri="{FF2B5EF4-FFF2-40B4-BE49-F238E27FC236}">
                <a16:creationId xmlns:a16="http://schemas.microsoft.com/office/drawing/2014/main" id="{FC9B212D-6FD2-43D7-B9E7-F2D448CAAEF7}"/>
              </a:ext>
            </a:extLst>
          </p:cNvPr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925" y="5756275"/>
            <a:ext cx="1316038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4284" name="Picture 18">
            <a:extLst>
              <a:ext uri="{FF2B5EF4-FFF2-40B4-BE49-F238E27FC236}">
                <a16:creationId xmlns:a16="http://schemas.microsoft.com/office/drawing/2014/main" id="{99B447A7-DCA2-4E76-9CD9-0326BA884CDF}"/>
              </a:ext>
            </a:extLst>
          </p:cNvPr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7150" y="5756275"/>
            <a:ext cx="240665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4285" name="Picture 20">
            <a:extLst>
              <a:ext uri="{FF2B5EF4-FFF2-40B4-BE49-F238E27FC236}">
                <a16:creationId xmlns:a16="http://schemas.microsoft.com/office/drawing/2014/main" id="{02B8081B-6065-4C3F-9CA0-F8E2DD8FA718}"/>
              </a:ext>
            </a:extLst>
          </p:cNvPr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950" y="5786438"/>
            <a:ext cx="180340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4286" name="Line 30">
            <a:extLst>
              <a:ext uri="{FF2B5EF4-FFF2-40B4-BE49-F238E27FC236}">
                <a16:creationId xmlns:a16="http://schemas.microsoft.com/office/drawing/2014/main" id="{0B27A687-FE8E-471B-8FAC-508E855926F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0088" y="4859338"/>
            <a:ext cx="8382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7" name="Line 31">
            <a:extLst>
              <a:ext uri="{FF2B5EF4-FFF2-40B4-BE49-F238E27FC236}">
                <a16:creationId xmlns:a16="http://schemas.microsoft.com/office/drawing/2014/main" id="{96326AF4-85AD-4123-A7CD-8428C832E2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41475" y="5348288"/>
            <a:ext cx="1050925" cy="376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8" name="Line 32">
            <a:extLst>
              <a:ext uri="{FF2B5EF4-FFF2-40B4-BE49-F238E27FC236}">
                <a16:creationId xmlns:a16="http://schemas.microsoft.com/office/drawing/2014/main" id="{8A09E880-EE9F-4311-B5E2-0917F23D20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4225" y="5360988"/>
            <a:ext cx="727075" cy="388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9" name="Line 33">
            <a:extLst>
              <a:ext uri="{FF2B5EF4-FFF2-40B4-BE49-F238E27FC236}">
                <a16:creationId xmlns:a16="http://schemas.microsoft.com/office/drawing/2014/main" id="{48509E72-C255-4FAA-9505-F2424AA248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68600" y="5399088"/>
            <a:ext cx="87313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0" name="Line 34">
            <a:extLst>
              <a:ext uri="{FF2B5EF4-FFF2-40B4-BE49-F238E27FC236}">
                <a16:creationId xmlns:a16="http://schemas.microsoft.com/office/drawing/2014/main" id="{9BEC749C-138D-4F87-B790-6392FE4852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44875" y="5399088"/>
            <a:ext cx="287338" cy="300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1" name="Line 36">
            <a:extLst>
              <a:ext uri="{FF2B5EF4-FFF2-40B4-BE49-F238E27FC236}">
                <a16:creationId xmlns:a16="http://schemas.microsoft.com/office/drawing/2014/main" id="{A56FEBBB-367C-4F87-BB14-B009E3D631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7638" y="5424488"/>
            <a:ext cx="488950" cy="274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2" name="Line 37">
            <a:extLst>
              <a:ext uri="{FF2B5EF4-FFF2-40B4-BE49-F238E27FC236}">
                <a16:creationId xmlns:a16="http://schemas.microsoft.com/office/drawing/2014/main" id="{55528114-EBEB-4C45-8CCB-FE5F18968B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73700" y="5435600"/>
            <a:ext cx="136525" cy="276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3" name="Line 39">
            <a:extLst>
              <a:ext uri="{FF2B5EF4-FFF2-40B4-BE49-F238E27FC236}">
                <a16:creationId xmlns:a16="http://schemas.microsoft.com/office/drawing/2014/main" id="{912B5C56-DC36-4D1A-B551-F3883F3AD13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99150" y="5411788"/>
            <a:ext cx="639763" cy="300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4" name="Text Box 40">
            <a:extLst>
              <a:ext uri="{FF2B5EF4-FFF2-40B4-BE49-F238E27FC236}">
                <a16:creationId xmlns:a16="http://schemas.microsoft.com/office/drawing/2014/main" id="{7D406822-DAAD-4B18-91D5-9E7FCB08B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5100" y="4541838"/>
            <a:ext cx="2559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Mean radon across MN</a:t>
            </a:r>
          </a:p>
        </p:txBody>
      </p:sp>
      <p:sp>
        <p:nvSpPr>
          <p:cNvPr id="54295" name="Text Box 41">
            <a:extLst>
              <a:ext uri="{FF2B5EF4-FFF2-40B4-BE49-F238E27FC236}">
                <a16:creationId xmlns:a16="http://schemas.microsoft.com/office/drawing/2014/main" id="{154C8A75-20E6-4130-BE5F-0EDCB4D6E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4941888"/>
            <a:ext cx="20859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County-level differences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from grand mean</a:t>
            </a:r>
          </a:p>
        </p:txBody>
      </p:sp>
      <p:sp>
        <p:nvSpPr>
          <p:cNvPr id="54296" name="Text Box 42">
            <a:extLst>
              <a:ext uri="{FF2B5EF4-FFF2-40B4-BE49-F238E27FC236}">
                <a16:creationId xmlns:a16="http://schemas.microsoft.com/office/drawing/2014/main" id="{8A4C2F85-43DD-4465-997C-8F8BC6342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1500" y="5551488"/>
            <a:ext cx="1958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individual house levels</a:t>
            </a:r>
          </a:p>
        </p:txBody>
      </p:sp>
      <p:pic>
        <p:nvPicPr>
          <p:cNvPr id="54297" name="Picture 24">
            <a:extLst>
              <a:ext uri="{FF2B5EF4-FFF2-40B4-BE49-F238E27FC236}">
                <a16:creationId xmlns:a16="http://schemas.microsoft.com/office/drawing/2014/main" id="{A6EA3781-9E45-42B5-9037-FAF76A4FCD46}"/>
              </a:ext>
            </a:extLst>
          </p:cNvPr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363" y="4670425"/>
            <a:ext cx="41275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4298" name="Picture 26">
            <a:extLst>
              <a:ext uri="{FF2B5EF4-FFF2-40B4-BE49-F238E27FC236}">
                <a16:creationId xmlns:a16="http://schemas.microsoft.com/office/drawing/2014/main" id="{35CF410F-4F63-4CA4-8AC2-E0F94975F337}"/>
              </a:ext>
            </a:extLst>
          </p:cNvPr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713" y="5164138"/>
            <a:ext cx="185737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4299" name="Picture 28">
            <a:extLst>
              <a:ext uri="{FF2B5EF4-FFF2-40B4-BE49-F238E27FC236}">
                <a16:creationId xmlns:a16="http://schemas.microsoft.com/office/drawing/2014/main" id="{1AC0CFA3-A382-4430-AA4A-4F4C16BBB94F}"/>
              </a:ext>
            </a:extLst>
          </p:cNvPr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50" y="1543050"/>
            <a:ext cx="3940175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4300" name="Picture 30">
            <a:extLst>
              <a:ext uri="{FF2B5EF4-FFF2-40B4-BE49-F238E27FC236}">
                <a16:creationId xmlns:a16="http://schemas.microsoft.com/office/drawing/2014/main" id="{6BF86DD2-A2A7-4885-A14A-CB0D429B5C7E}"/>
              </a:ext>
            </a:extLst>
          </p:cNvPr>
          <p:cNvPicPr>
            <a:picLocks noChangeAspect="1" noChangeArrowheads="1"/>
          </p:cNvPicPr>
          <p:nvPr>
            <p:custDataLst>
              <p:tags r:id="rId10"/>
            </p:custDataLst>
          </p:nvPr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313" y="6240463"/>
            <a:ext cx="11969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301" name="Picture 76832">
            <a:extLst>
              <a:ext uri="{FF2B5EF4-FFF2-40B4-BE49-F238E27FC236}">
                <a16:creationId xmlns:a16="http://schemas.microsoft.com/office/drawing/2014/main" id="{0B6C1D17-CA79-4439-9762-8B835FFA8E69}"/>
              </a:ext>
            </a:extLst>
          </p:cNvPr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50" y="6253163"/>
            <a:ext cx="11953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302" name="Picture 76834">
            <a:extLst>
              <a:ext uri="{FF2B5EF4-FFF2-40B4-BE49-F238E27FC236}">
                <a16:creationId xmlns:a16="http://schemas.microsoft.com/office/drawing/2014/main" id="{79A74438-E48A-41D8-BF6F-CA1C09962959}"/>
              </a:ext>
            </a:extLst>
          </p:cNvPr>
          <p:cNvPicPr>
            <a:picLocks noChangeAspect="1" noChangeArrowheads="1"/>
          </p:cNvPicPr>
          <p:nvPr>
            <p:custDataLst>
              <p:tags r:id="rId12"/>
            </p:custDataLst>
          </p:nvPr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988" y="6254750"/>
            <a:ext cx="1195387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303" name="Picture 76836">
            <a:extLst>
              <a:ext uri="{FF2B5EF4-FFF2-40B4-BE49-F238E27FC236}">
                <a16:creationId xmlns:a16="http://schemas.microsoft.com/office/drawing/2014/main" id="{EDE4846D-C900-4417-8AEA-B1119C5202D9}"/>
              </a:ext>
            </a:extLst>
          </p:cNvPr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050" y="6318250"/>
            <a:ext cx="252413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5">
            <a:extLst>
              <a:ext uri="{FF2B5EF4-FFF2-40B4-BE49-F238E27FC236}">
                <a16:creationId xmlns:a16="http://schemas.microsoft.com/office/drawing/2014/main" id="{534E2E0D-92B9-4D8A-A9BA-C3FD430930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B4BF51-B61C-412D-B5D7-42ECE5046B09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56323" name="Date Placeholder 6">
            <a:extLst>
              <a:ext uri="{FF2B5EF4-FFF2-40B4-BE49-F238E27FC236}">
                <a16:creationId xmlns:a16="http://schemas.microsoft.com/office/drawing/2014/main" id="{3FD9252F-CD27-47F6-90CD-1E1984064A35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AFFF9DE-929C-4FEE-A948-D827C15F519F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56324" name="Rectangle 2">
            <a:extLst>
              <a:ext uri="{FF2B5EF4-FFF2-40B4-BE49-F238E27FC236}">
                <a16:creationId xmlns:a16="http://schemas.microsoft.com/office/drawing/2014/main" id="{B4DF9A53-5FE1-4515-B20E-21CA9D9133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/>
              <a:t>Back to the Radon Example:</a:t>
            </a:r>
            <a:br>
              <a:rPr lang="en-US" altLang="en-US" sz="3800"/>
            </a:br>
            <a:r>
              <a:rPr lang="en-US" altLang="en-US" sz="3800"/>
              <a:t>Plot county means vs log(uranium)…</a:t>
            </a:r>
          </a:p>
        </p:txBody>
      </p:sp>
      <p:sp>
        <p:nvSpPr>
          <p:cNvPr id="56325" name="Rectangle 6">
            <a:extLst>
              <a:ext uri="{FF2B5EF4-FFF2-40B4-BE49-F238E27FC236}">
                <a16:creationId xmlns:a16="http://schemas.microsoft.com/office/drawing/2014/main" id="{603994A9-A3FB-4D60-883B-1C6D48056E5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42672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700">
                <a:latin typeface="Courier New" panose="02070309020205020404" pitchFamily="49" charset="0"/>
              </a:rPr>
              <a:t>aj.coefs &lt;- NULL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700">
                <a:latin typeface="Courier New" panose="02070309020205020404" pitchFamily="49" charset="0"/>
              </a:rPr>
              <a:t>for (cty in sort(unique(county)))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700">
                <a:latin typeface="Courier New" panose="02070309020205020404" pitchFamily="49" charset="0"/>
              </a:rPr>
              <a:t>  aj.coefs &lt;- c(aj.coefs,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700">
                <a:latin typeface="Courier New" panose="02070309020205020404" pitchFamily="49" charset="0"/>
              </a:rPr>
              <a:t>  coef(lm(y ~ 1, subset=(county==cty))))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700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70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700">
                <a:latin typeface="Courier New" panose="02070309020205020404" pitchFamily="49" charset="0"/>
              </a:rPr>
              <a:t>summary(higher.regression &lt;- lm(aj.coefs ~ u))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70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700">
                <a:latin typeface="Courier New" panose="02070309020205020404" pitchFamily="49" charset="0"/>
              </a:rPr>
              <a:t>plot(aj.coefs ~ u,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700">
                <a:latin typeface="Courier New" panose="02070309020205020404" pitchFamily="49" charset="0"/>
              </a:rPr>
              <a:t>	xlab="log.uranium, per county", ylab="Intercept (mean) for log.radon, per county")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700">
                <a:latin typeface="Courier New" panose="02070309020205020404" pitchFamily="49" charset="0"/>
              </a:rPr>
              <a:t>abline(higher.regression)</a:t>
            </a:r>
          </a:p>
        </p:txBody>
      </p:sp>
      <p:pic>
        <p:nvPicPr>
          <p:cNvPr id="56326" name="Picture 5" descr="hierarchical-lm-1">
            <a:extLst>
              <a:ext uri="{FF2B5EF4-FFF2-40B4-BE49-F238E27FC236}">
                <a16:creationId xmlns:a16="http://schemas.microsoft.com/office/drawing/2014/main" id="{98CDB54A-C360-4ADC-9B11-7CE7E8D0994A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43400" y="1295400"/>
            <a:ext cx="4343400" cy="434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736BF446-6743-4CDC-B2DE-BF937C0E73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5D0C3F61-EBDD-4154-BFBC-1069168AC7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305800" cy="4530725"/>
          </a:xfrm>
        </p:spPr>
        <p:txBody>
          <a:bodyPr/>
          <a:lstStyle/>
          <a:p>
            <a:r>
              <a:rPr lang="en-US" altLang="en-US"/>
              <a:t>Introduction, Terminology, Multi-level Models</a:t>
            </a:r>
          </a:p>
          <a:p>
            <a:r>
              <a:rPr lang="en-US" altLang="en-US"/>
              <a:t>London Schools Data</a:t>
            </a:r>
          </a:p>
          <a:p>
            <a:pPr lvl="1"/>
            <a:r>
              <a:rPr lang="en-US" altLang="en-US"/>
              <a:t>Plotting clusters (groups, clumps, …)</a:t>
            </a:r>
          </a:p>
          <a:p>
            <a:r>
              <a:rPr lang="en-US" altLang="en-US"/>
              <a:t>Minnesota Radon Data</a:t>
            </a:r>
          </a:p>
          <a:p>
            <a:r>
              <a:rPr lang="en-US" altLang="en-US"/>
              <a:t>The Random-Intercept Model</a:t>
            </a:r>
          </a:p>
          <a:p>
            <a:r>
              <a:rPr lang="en-US" altLang="en-US"/>
              <a:t>Different ways to write the model: </a:t>
            </a:r>
          </a:p>
          <a:p>
            <a:pPr lvl="1"/>
            <a:r>
              <a:rPr lang="en-US" altLang="en-US"/>
              <a:t>Mixed Effects, Variance Components, Multilevel Model</a:t>
            </a:r>
          </a:p>
          <a:p>
            <a:r>
              <a:rPr lang="en-US" altLang="en-US"/>
              <a:t>Modeling the intercept as a function of a group-level covariate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5427BC7-697F-463C-993F-1899F04ECE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AC5DFA5-BBBF-4B33-9D8C-1BF101BA9E56}" type="slidenum">
              <a:rPr lang="en-US" altLang="en-US" smtClean="0">
                <a:latin typeface="Garamond" panose="02020404030301010803" pitchFamily="18" charset="0"/>
              </a:rPr>
              <a:pPr/>
              <a:t>3</a:t>
            </a:fld>
            <a:endParaRPr lang="en-US" altLang="en-US">
              <a:latin typeface="Garamond" panose="02020404030301010803" pitchFamily="18" charset="0"/>
            </a:endParaRPr>
          </a:p>
        </p:txBody>
      </p:sp>
      <p:sp>
        <p:nvSpPr>
          <p:cNvPr id="8197" name="Date Placeholder 4">
            <a:extLst>
              <a:ext uri="{FF2B5EF4-FFF2-40B4-BE49-F238E27FC236}">
                <a16:creationId xmlns:a16="http://schemas.microsoft.com/office/drawing/2014/main" id="{CC6B6BE1-5F34-45E6-A939-8256C38DB210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4B1A5BE-DB76-48A8-AF1E-D80142DB5B4B}" type="datetime1">
              <a:rPr lang="en-US" altLang="en-US" smtClean="0">
                <a:latin typeface="Garamond" panose="02020404030301010803" pitchFamily="18" charset="0"/>
              </a:rPr>
              <a:pPr/>
              <a:t>11/2/2021</a:t>
            </a:fld>
            <a:endParaRPr lang="en-US" altLang="en-US"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3">
            <a:extLst>
              <a:ext uri="{FF2B5EF4-FFF2-40B4-BE49-F238E27FC236}">
                <a16:creationId xmlns:a16="http://schemas.microsoft.com/office/drawing/2014/main" id="{9363644C-E45F-4123-8126-5335CF96D97C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981200"/>
            <a:ext cx="5287963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8371" name="Slide Number Placeholder 4">
            <a:extLst>
              <a:ext uri="{FF2B5EF4-FFF2-40B4-BE49-F238E27FC236}">
                <a16:creationId xmlns:a16="http://schemas.microsoft.com/office/drawing/2014/main" id="{2B0A2DA2-7F3E-4CDF-B82B-C5841FF681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BB51895-83ED-4BFC-A3E8-89FA8ABB3A23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58372" name="Date Placeholder 5">
            <a:extLst>
              <a:ext uri="{FF2B5EF4-FFF2-40B4-BE49-F238E27FC236}">
                <a16:creationId xmlns:a16="http://schemas.microsoft.com/office/drawing/2014/main" id="{CD2E200E-0B18-4A75-A920-8482A7879E1B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9AA8A5A-2366-4CCE-8E44-9523A65A166E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58373" name="Rectangle 18">
            <a:extLst>
              <a:ext uri="{FF2B5EF4-FFF2-40B4-BE49-F238E27FC236}">
                <a16:creationId xmlns:a16="http://schemas.microsoft.com/office/drawing/2014/main" id="{440940BB-0DB0-4244-8F64-F30CE43AF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Instead of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	we could try to fit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58374" name="Rectangle 2">
            <a:extLst>
              <a:ext uri="{FF2B5EF4-FFF2-40B4-BE49-F238E27FC236}">
                <a16:creationId xmlns:a16="http://schemas.microsoft.com/office/drawing/2014/main" id="{667B3B7C-01DB-4D88-B0A2-3A4585B4B6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 sz="3800"/>
              <a:t>Suggests ways to elaborate the hierarchical linear model…</a:t>
            </a:r>
          </a:p>
        </p:txBody>
      </p:sp>
      <p:pic>
        <p:nvPicPr>
          <p:cNvPr id="58375" name="Picture 6">
            <a:extLst>
              <a:ext uri="{FF2B5EF4-FFF2-40B4-BE49-F238E27FC236}">
                <a16:creationId xmlns:a16="http://schemas.microsoft.com/office/drawing/2014/main" id="{6814AB24-FCF8-4829-8E11-12049CEDFB56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733800"/>
            <a:ext cx="6389688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8376" name="Line 13">
            <a:extLst>
              <a:ext uri="{FF2B5EF4-FFF2-40B4-BE49-F238E27FC236}">
                <a16:creationId xmlns:a16="http://schemas.microsoft.com/office/drawing/2014/main" id="{9F7116E3-C7F3-4048-A5BC-F61BDDEBC8B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72000" y="5084763"/>
            <a:ext cx="1006475" cy="4254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7" name="Text Box 19">
            <a:extLst>
              <a:ext uri="{FF2B5EF4-FFF2-40B4-BE49-F238E27FC236}">
                <a16:creationId xmlns:a16="http://schemas.microsoft.com/office/drawing/2014/main" id="{6BFDDFA9-0503-4411-8D3D-03B77F515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7388" y="5341938"/>
            <a:ext cx="1766887" cy="3381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U</a:t>
            </a:r>
            <a:r>
              <a:rPr lang="en-US" altLang="en-US" sz="1600" baseline="-25000">
                <a:solidFill>
                  <a:srgbClr val="FF0000"/>
                </a:solidFill>
                <a:latin typeface="Arial" panose="020B0604020202020204" pitchFamily="34" charset="0"/>
              </a:rPr>
              <a:t>j</a:t>
            </a:r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 = </a:t>
            </a:r>
            <a:r>
              <a:rPr lang="en-US" altLang="en-US" sz="1600">
                <a:solidFill>
                  <a:srgbClr val="FF0000"/>
                </a:solidFill>
              </a:rPr>
              <a:t>log(uranium</a:t>
            </a:r>
            <a:r>
              <a:rPr lang="en-US" altLang="en-US" sz="1600" baseline="-25000">
                <a:solidFill>
                  <a:srgbClr val="FF0000"/>
                </a:solidFill>
                <a:latin typeface="Arial" panose="020B0604020202020204" pitchFamily="34" charset="0"/>
              </a:rPr>
              <a:t>j</a:t>
            </a:r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>
            <a:extLst>
              <a:ext uri="{FF2B5EF4-FFF2-40B4-BE49-F238E27FC236}">
                <a16:creationId xmlns:a16="http://schemas.microsoft.com/office/drawing/2014/main" id="{600FA615-1FC0-4EBA-AE72-C0941E001B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Fitting this model to the radon data…</a:t>
            </a:r>
          </a:p>
        </p:txBody>
      </p:sp>
      <p:sp>
        <p:nvSpPr>
          <p:cNvPr id="60419" name="Content Placeholder 5">
            <a:extLst>
              <a:ext uri="{FF2B5EF4-FFF2-40B4-BE49-F238E27FC236}">
                <a16:creationId xmlns:a16="http://schemas.microsoft.com/office/drawing/2014/main" id="{04328069-8787-4FB5-94D7-5C261D1716DB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57200" y="1562100"/>
            <a:ext cx="4038600" cy="453072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&gt; summary(lmer.intercepts.depend.on.log.ur-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anium)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Linear mixed model fit by REML ['lmerMod']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Formula: y ~ 1 + log.uranium +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(1 | county.name) 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alt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REML criterion at convergence: 2219.794 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alt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Random effects: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Groups      Name        Variance Std.Dev.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county.name (Intercept) 0.01406  0.1186 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Residual                0.64037  0.8002 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Number of obs: 919, groups: county.name, 85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alt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Fixed effects: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        Estimate Std. Error t value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(Intercept)  1.33305    0.03397   39.24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log.uranium  0.71912    0.08777    8.19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alt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Correlation of Fixed Effects: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        (Intr)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log.uranium 0.197 </a:t>
            </a:r>
          </a:p>
        </p:txBody>
      </p:sp>
      <p:sp>
        <p:nvSpPr>
          <p:cNvPr id="60420" name="Content Placeholder 6">
            <a:extLst>
              <a:ext uri="{FF2B5EF4-FFF2-40B4-BE49-F238E27FC236}">
                <a16:creationId xmlns:a16="http://schemas.microsoft.com/office/drawing/2014/main" id="{2C6A3BC0-509B-46BB-BAD5-A51540CEAA5C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648200" y="1549400"/>
            <a:ext cx="4038600" cy="453072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&gt; fixef(lmer.intercepts.depend.on.log.ur-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anium)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(Intercept) log.uranium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1.3330508   0.7191188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&gt; ranef(lmer.intercepts.depend.on.log.ur-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anium)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$county.name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(Intercept)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AITKIN               -0.0142971713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ANOKA                 0.0583741025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BECKER               -0.0125490841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BELTRAMI              0.0312484900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BENTON                0.0017869830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BIG STONE            -0.0060780289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BLUE EARTH            0.0895241245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BROWN                 0.0078003746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CARLTON              -0.0293551573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CARVER               -0.0230826914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CASS                  0.0499879229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CHIPPEWA              0.0161734868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CHISAGO               0.0272838175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CLAY                  0.0475401692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[…]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alt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0421" name="Slide Number Placeholder 3">
            <a:extLst>
              <a:ext uri="{FF2B5EF4-FFF2-40B4-BE49-F238E27FC236}">
                <a16:creationId xmlns:a16="http://schemas.microsoft.com/office/drawing/2014/main" id="{C5FDBD5F-530D-449A-8F45-7D2253D71C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8CDAD44-EBF5-4F24-B167-B8DCC5B1EC79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60422" name="Date Placeholder 4">
            <a:extLst>
              <a:ext uri="{FF2B5EF4-FFF2-40B4-BE49-F238E27FC236}">
                <a16:creationId xmlns:a16="http://schemas.microsoft.com/office/drawing/2014/main" id="{7FD4D47C-8D7E-4F4D-8AB3-5CA91349F6A2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E8C65BC-C325-4E93-8054-5DEE410B10CC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60423" name="Line 13">
            <a:extLst>
              <a:ext uri="{FF2B5EF4-FFF2-40B4-BE49-F238E27FC236}">
                <a16:creationId xmlns:a16="http://schemas.microsoft.com/office/drawing/2014/main" id="{BF947BF5-111B-46E1-B182-51DEA5B83AC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76475" y="4916488"/>
            <a:ext cx="1006475" cy="4254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4" name="Text Box 19">
            <a:extLst>
              <a:ext uri="{FF2B5EF4-FFF2-40B4-BE49-F238E27FC236}">
                <a16:creationId xmlns:a16="http://schemas.microsoft.com/office/drawing/2014/main" id="{01B31A92-0C38-4CCC-B1FA-AD6F72DCA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2950" y="5146675"/>
            <a:ext cx="42703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en-US" altLang="en-US" sz="1600" baseline="-25000">
                <a:solidFill>
                  <a:srgbClr val="FF0000"/>
                </a:solidFill>
                <a:latin typeface="cmmi10" panose="020B0604020202020204"/>
              </a:rPr>
              <a:t>0</a:t>
            </a:r>
            <a:endParaRPr lang="en-US" altLang="en-US" sz="1600" baseline="-25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0425" name="Line 13">
            <a:extLst>
              <a:ext uri="{FF2B5EF4-FFF2-40B4-BE49-F238E27FC236}">
                <a16:creationId xmlns:a16="http://schemas.microsoft.com/office/drawing/2014/main" id="{7C496217-DE1F-4F3F-8D7E-5F928163BC1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76475" y="5183188"/>
            <a:ext cx="1006475" cy="4238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6" name="Text Box 19">
            <a:extLst>
              <a:ext uri="{FF2B5EF4-FFF2-40B4-BE49-F238E27FC236}">
                <a16:creationId xmlns:a16="http://schemas.microsoft.com/office/drawing/2014/main" id="{D2351AAC-CE54-469A-8304-DFB387788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263" y="5492750"/>
            <a:ext cx="652462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en-US" altLang="en-US" sz="1600" baseline="-25000">
                <a:solidFill>
                  <a:srgbClr val="FF0000"/>
                </a:solidFill>
                <a:latin typeface="cmmi10" panose="020B0604020202020204"/>
              </a:rPr>
              <a:t>1</a:t>
            </a:r>
            <a:endParaRPr lang="en-US" altLang="en-US" sz="1600" baseline="-25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0427" name="Line 13">
            <a:extLst>
              <a:ext uri="{FF2B5EF4-FFF2-40B4-BE49-F238E27FC236}">
                <a16:creationId xmlns:a16="http://schemas.microsoft.com/office/drawing/2014/main" id="{78CE8247-8124-42DD-B6A2-21DE2818CC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1325" y="3219450"/>
            <a:ext cx="423863" cy="342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8" name="Line 13">
            <a:extLst>
              <a:ext uri="{FF2B5EF4-FFF2-40B4-BE49-F238E27FC236}">
                <a16:creationId xmlns:a16="http://schemas.microsoft.com/office/drawing/2014/main" id="{FADF4CF0-A521-4421-A214-08281F2C1B0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81325" y="4043363"/>
            <a:ext cx="423863" cy="3460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9" name="Text Box 19">
            <a:extLst>
              <a:ext uri="{FF2B5EF4-FFF2-40B4-BE49-F238E27FC236}">
                <a16:creationId xmlns:a16="http://schemas.microsoft.com/office/drawing/2014/main" id="{4D27803B-403F-4A40-A7F7-957109689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5350" y="3048000"/>
            <a:ext cx="176688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Symbol" panose="05050102010706020507" pitchFamily="18" charset="2"/>
              </a:rPr>
              <a:t>t</a:t>
            </a:r>
            <a:r>
              <a:rPr lang="en-US" altLang="en-US" sz="1600" baseline="300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 = Var(</a:t>
            </a:r>
            <a:r>
              <a:rPr lang="en-US" altLang="en-US" sz="1600">
                <a:solidFill>
                  <a:srgbClr val="FF0000"/>
                </a:solidFill>
                <a:latin typeface="Symbol" panose="05050102010706020507" pitchFamily="18" charset="2"/>
              </a:rPr>
              <a:t>h</a:t>
            </a:r>
            <a:r>
              <a:rPr lang="en-US" altLang="en-US" sz="1600" baseline="-25000">
                <a:solidFill>
                  <a:srgbClr val="FF0000"/>
                </a:solidFill>
                <a:latin typeface="Arial" panose="020B0604020202020204" pitchFamily="34" charset="0"/>
              </a:rPr>
              <a:t>j</a:t>
            </a:r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  <a:endParaRPr lang="en-US" altLang="en-US" sz="1600" baseline="-25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0430" name="Text Box 19">
            <a:extLst>
              <a:ext uri="{FF2B5EF4-FFF2-40B4-BE49-F238E27FC236}">
                <a16:creationId xmlns:a16="http://schemas.microsoft.com/office/drawing/2014/main" id="{E3F4B800-FA01-4D40-9FFB-9D538C3B3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5350" y="4206875"/>
            <a:ext cx="176688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1800" baseline="30000">
                <a:solidFill>
                  <a:srgbClr val="FF0000"/>
                </a:solidFill>
              </a:rPr>
              <a:t>2</a:t>
            </a:r>
            <a:r>
              <a:rPr lang="en-US" altLang="en-US" sz="1800">
                <a:solidFill>
                  <a:srgbClr val="FF0000"/>
                </a:solidFill>
              </a:rPr>
              <a:t> = Var(</a:t>
            </a:r>
            <a:r>
              <a:rPr lang="en-US" altLang="en-US" sz="1800">
                <a:solidFill>
                  <a:srgbClr val="FF0000"/>
                </a:solidFill>
                <a:latin typeface="Symbol" panose="05050102010706020507" pitchFamily="18" charset="2"/>
              </a:rPr>
              <a:t>e</a:t>
            </a:r>
            <a:r>
              <a:rPr lang="en-US" altLang="en-US" sz="1800" baseline="-25000">
                <a:solidFill>
                  <a:srgbClr val="FF000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  <a:endParaRPr lang="en-US" altLang="en-US" sz="1800" baseline="-25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CAC5B049-E025-4414-BEFA-883E5F8DA974}"/>
              </a:ext>
            </a:extLst>
          </p:cNvPr>
          <p:cNvSpPr/>
          <p:nvPr/>
        </p:nvSpPr>
        <p:spPr>
          <a:xfrm>
            <a:off x="7727950" y="3216275"/>
            <a:ext cx="166688" cy="2760663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60432" name="TextBox 17">
            <a:extLst>
              <a:ext uri="{FF2B5EF4-FFF2-40B4-BE49-F238E27FC236}">
                <a16:creationId xmlns:a16="http://schemas.microsoft.com/office/drawing/2014/main" id="{94C82782-F885-4B9A-A521-CE2AA5720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5275" y="4241800"/>
            <a:ext cx="1220788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FF0000"/>
                </a:solidFill>
                <a:latin typeface="Arial" panose="020B0604020202020204" pitchFamily="34" charset="0"/>
              </a:rPr>
              <a:t>Estimates of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FF0000"/>
                </a:solidFill>
                <a:latin typeface="Arial" panose="020B0604020202020204" pitchFamily="34" charset="0"/>
              </a:rPr>
              <a:t>the </a:t>
            </a:r>
            <a:r>
              <a:rPr lang="en-US" altLang="en-US" sz="1400">
                <a:solidFill>
                  <a:srgbClr val="FF0000"/>
                </a:solidFill>
                <a:latin typeface="Symbol" panose="05050102010706020507" pitchFamily="18" charset="2"/>
              </a:rPr>
              <a:t>h</a:t>
            </a:r>
            <a:r>
              <a:rPr lang="en-US" altLang="en-US" sz="1400" baseline="-25000">
                <a:solidFill>
                  <a:srgbClr val="FF0000"/>
                </a:solidFill>
                <a:latin typeface="Arial" panose="020B0604020202020204" pitchFamily="34" charset="0"/>
              </a:rPr>
              <a:t>j</a:t>
            </a:r>
            <a:r>
              <a:rPr lang="en-US" altLang="en-US" sz="1400">
                <a:solidFill>
                  <a:srgbClr val="FF0000"/>
                </a:solidFill>
              </a:rPr>
              <a:t>’s</a:t>
            </a:r>
            <a:r>
              <a:rPr lang="en-US" altLang="en-US" sz="140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FF0000"/>
                </a:solidFill>
                <a:latin typeface="Arial" panose="020B0604020202020204" pitchFamily="34" charset="0"/>
              </a:rPr>
              <a:t>themselves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>
            <a:extLst>
              <a:ext uri="{FF2B5EF4-FFF2-40B4-BE49-F238E27FC236}">
                <a16:creationId xmlns:a16="http://schemas.microsoft.com/office/drawing/2014/main" id="{2985A18C-52E6-42D6-8A7B-749B30443A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61443" name="Content Placeholder 2">
            <a:extLst>
              <a:ext uri="{FF2B5EF4-FFF2-40B4-BE49-F238E27FC236}">
                <a16:creationId xmlns:a16="http://schemas.microsoft.com/office/drawing/2014/main" id="{AA5F7267-5534-4FE5-B5C5-D605DE40F7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305800" cy="4530725"/>
          </a:xfrm>
        </p:spPr>
        <p:txBody>
          <a:bodyPr/>
          <a:lstStyle/>
          <a:p>
            <a:r>
              <a:rPr lang="en-US" altLang="en-US"/>
              <a:t>Introduction, Terminology, Multi-level Models</a:t>
            </a:r>
          </a:p>
          <a:p>
            <a:r>
              <a:rPr lang="en-US" altLang="en-US"/>
              <a:t>London Schools Data</a:t>
            </a:r>
          </a:p>
          <a:p>
            <a:pPr lvl="1"/>
            <a:r>
              <a:rPr lang="en-US" altLang="en-US"/>
              <a:t>Plotting clusters (groups, clumps, …)</a:t>
            </a:r>
          </a:p>
          <a:p>
            <a:r>
              <a:rPr lang="en-US" altLang="en-US"/>
              <a:t>Minnesota Radon Data</a:t>
            </a:r>
          </a:p>
          <a:p>
            <a:r>
              <a:rPr lang="en-US" altLang="en-US"/>
              <a:t>The Random-Intercept Model</a:t>
            </a:r>
          </a:p>
          <a:p>
            <a:r>
              <a:rPr lang="en-US" altLang="en-US"/>
              <a:t>Different ways to write the model: </a:t>
            </a:r>
          </a:p>
          <a:p>
            <a:pPr lvl="1"/>
            <a:r>
              <a:rPr lang="en-US" altLang="en-US"/>
              <a:t>Mixed Effects, Variance Components, Multilevel Model</a:t>
            </a:r>
          </a:p>
          <a:p>
            <a:r>
              <a:rPr lang="en-US" altLang="en-US"/>
              <a:t>Modeling the intercept as a function of a group-level covariate</a:t>
            </a:r>
          </a:p>
        </p:txBody>
      </p:sp>
      <p:sp>
        <p:nvSpPr>
          <p:cNvPr id="61444" name="Slide Number Placeholder 3">
            <a:extLst>
              <a:ext uri="{FF2B5EF4-FFF2-40B4-BE49-F238E27FC236}">
                <a16:creationId xmlns:a16="http://schemas.microsoft.com/office/drawing/2014/main" id="{EDE743DB-A6B2-4976-8C4C-B49074697A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65A869E-681C-4D76-9867-1BD592FE21D1}" type="slidenum">
              <a:rPr lang="en-US" altLang="en-US" smtClean="0">
                <a:latin typeface="Garamond" panose="02020404030301010803" pitchFamily="18" charset="0"/>
              </a:rPr>
              <a:pPr/>
              <a:t>32</a:t>
            </a:fld>
            <a:endParaRPr lang="en-US" altLang="en-US">
              <a:latin typeface="Garamond" panose="02020404030301010803" pitchFamily="18" charset="0"/>
            </a:endParaRPr>
          </a:p>
        </p:txBody>
      </p:sp>
      <p:sp>
        <p:nvSpPr>
          <p:cNvPr id="61445" name="Date Placeholder 4">
            <a:extLst>
              <a:ext uri="{FF2B5EF4-FFF2-40B4-BE49-F238E27FC236}">
                <a16:creationId xmlns:a16="http://schemas.microsoft.com/office/drawing/2014/main" id="{D8427E11-14F9-442F-9692-A511C54124C2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A38ED96-3404-4D45-8973-98EF9FEBB9A2}" type="datetime1">
              <a:rPr lang="en-US" altLang="en-US" smtClean="0">
                <a:latin typeface="Garamond" panose="02020404030301010803" pitchFamily="18" charset="0"/>
              </a:rPr>
              <a:pPr/>
              <a:t>11/2/2021</a:t>
            </a:fld>
            <a:endParaRPr lang="en-US" altLang="en-US"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>
            <a:extLst>
              <a:ext uri="{FF2B5EF4-FFF2-40B4-BE49-F238E27FC236}">
                <a16:creationId xmlns:a16="http://schemas.microsoft.com/office/drawing/2014/main" id="{4270FCC9-84DE-40CC-9E21-A686AA5116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A5C7C58-7294-4925-90D0-C2DDD8F17AC1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9219" name="Date Placeholder 5">
            <a:extLst>
              <a:ext uri="{FF2B5EF4-FFF2-40B4-BE49-F238E27FC236}">
                <a16:creationId xmlns:a16="http://schemas.microsoft.com/office/drawing/2014/main" id="{1F49BF70-45BB-4F29-B73F-6AD4C6D0F465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905F4B0-CDDF-4C86-A26F-59EA43CC1A89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6494B59C-F7C3-41B8-9AC1-F8A9EDB120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Introduction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BACFC239-569A-4F1D-8BD1-5BDDFB4E85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064125"/>
          </a:xfrm>
        </p:spPr>
        <p:txBody>
          <a:bodyPr/>
          <a:lstStyle/>
          <a:p>
            <a:pPr eaLnBrk="1" hangingPunct="1"/>
            <a:r>
              <a:rPr lang="en-US" altLang="en-US" i="1" u="sng"/>
              <a:t>Most common</a:t>
            </a:r>
            <a:r>
              <a:rPr lang="en-US" altLang="en-US"/>
              <a:t>: linear regression and generalized linear regression (logistic regression) models</a:t>
            </a:r>
          </a:p>
          <a:p>
            <a:pPr eaLnBrk="1" hangingPunct="1"/>
            <a:r>
              <a:rPr lang="en-US" altLang="en-US" i="1" u="sng"/>
              <a:t>Next most common</a:t>
            </a:r>
            <a:r>
              <a:rPr lang="en-US" altLang="en-US"/>
              <a:t>: hierarchical and multilevel models (hierarchical linear models are a special case!)</a:t>
            </a:r>
          </a:p>
          <a:p>
            <a:pPr eaLnBrk="1" hangingPunct="1"/>
            <a:r>
              <a:rPr lang="en-US" altLang="en-US"/>
              <a:t>Situations…</a:t>
            </a:r>
          </a:p>
          <a:p>
            <a:pPr lvl="1" eaLnBrk="1" hangingPunct="1"/>
            <a:r>
              <a:rPr lang="en-US" altLang="en-US"/>
              <a:t>Clustered sampling</a:t>
            </a:r>
          </a:p>
          <a:p>
            <a:pPr lvl="1" eaLnBrk="1" hangingPunct="1"/>
            <a:r>
              <a:rPr lang="en-US" altLang="en-US"/>
              <a:t>Grouped experimental trials</a:t>
            </a:r>
          </a:p>
          <a:p>
            <a:pPr lvl="2" eaLnBrk="1" hangingPunct="1"/>
            <a:r>
              <a:rPr lang="en-US" altLang="en-US"/>
              <a:t>multicenter clinical trials in medicine</a:t>
            </a:r>
          </a:p>
          <a:p>
            <a:pPr lvl="2" eaLnBrk="1" hangingPunct="1"/>
            <a:r>
              <a:rPr lang="en-US" altLang="en-US"/>
              <a:t>group-randomized trials in education</a:t>
            </a:r>
          </a:p>
          <a:p>
            <a:pPr lvl="1" eaLnBrk="1" hangingPunct="1"/>
            <a:r>
              <a:rPr lang="en-US" altLang="en-US"/>
              <a:t>Growth curves and random coefficient models</a:t>
            </a:r>
          </a:p>
          <a:p>
            <a:pPr lvl="1" eaLnBrk="1" hangingPunct="1"/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4F6AFFF5-FA51-4EEE-98E8-2D13032701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Note on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2EB36-B812-4055-AA89-0D58DC0FF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3072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800" dirty="0"/>
              <a:t>All of the following refer to approximately the same class of models:</a:t>
            </a:r>
          </a:p>
          <a:p>
            <a:pPr>
              <a:defRPr/>
            </a:pPr>
            <a:r>
              <a:rPr lang="en-US" sz="2800" dirty="0"/>
              <a:t>These models emphasize connections with linear regression and generalized least squares (GLS):</a:t>
            </a:r>
          </a:p>
          <a:p>
            <a:pPr lvl="1">
              <a:defRPr/>
            </a:pPr>
            <a:r>
              <a:rPr lang="en-US" sz="2400" dirty="0"/>
              <a:t>Mixed Models</a:t>
            </a:r>
          </a:p>
          <a:p>
            <a:pPr lvl="1">
              <a:defRPr/>
            </a:pPr>
            <a:r>
              <a:rPr lang="en-US" sz="2400" dirty="0"/>
              <a:t>Mixed Effects Models</a:t>
            </a:r>
          </a:p>
          <a:p>
            <a:pPr lvl="1">
              <a:defRPr/>
            </a:pPr>
            <a:r>
              <a:rPr lang="en-US" sz="2400" dirty="0"/>
              <a:t>Variance Components Models</a:t>
            </a:r>
          </a:p>
          <a:p>
            <a:pPr>
              <a:defRPr/>
            </a:pPr>
            <a:r>
              <a:rPr lang="en-US" sz="2800" dirty="0"/>
              <a:t>These models emphasize the data generation process ( &amp; they are almost Bayesian):</a:t>
            </a:r>
          </a:p>
          <a:p>
            <a:pPr lvl="1">
              <a:defRPr/>
            </a:pPr>
            <a:r>
              <a:rPr lang="en-US" sz="2400" dirty="0"/>
              <a:t>Multilevel Models</a:t>
            </a:r>
          </a:p>
          <a:p>
            <a:pPr lvl="1">
              <a:defRPr/>
            </a:pPr>
            <a:r>
              <a:rPr lang="en-US" sz="2400" dirty="0"/>
              <a:t>Hierarchical Linear Models</a:t>
            </a: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BF09892A-EEAB-411D-A651-C830F8F844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AC3DE0F-197E-49CC-8828-8F3DB137A017}" type="slidenum">
              <a:rPr lang="en-US" altLang="en-US" smtClean="0">
                <a:latin typeface="Garamond" panose="02020404030301010803" pitchFamily="18" charset="0"/>
              </a:rPr>
              <a:pPr/>
              <a:t>5</a:t>
            </a:fld>
            <a:endParaRPr lang="en-US" altLang="en-US">
              <a:latin typeface="Garamond" panose="02020404030301010803" pitchFamily="18" charset="0"/>
            </a:endParaRPr>
          </a:p>
        </p:txBody>
      </p:sp>
      <p:sp>
        <p:nvSpPr>
          <p:cNvPr id="11269" name="Date Placeholder 4">
            <a:extLst>
              <a:ext uri="{FF2B5EF4-FFF2-40B4-BE49-F238E27FC236}">
                <a16:creationId xmlns:a16="http://schemas.microsoft.com/office/drawing/2014/main" id="{7EFCF6AC-B4F5-4624-A608-80369B452F3A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7C660F6-B2D7-4DD7-AC2E-F5666384E947}" type="datetime1">
              <a:rPr lang="en-US" altLang="en-US" smtClean="0">
                <a:latin typeface="Garamond" panose="02020404030301010803" pitchFamily="18" charset="0"/>
              </a:rPr>
              <a:pPr/>
              <a:t>11/2/2021</a:t>
            </a:fld>
            <a:endParaRPr lang="en-US" altLang="en-US"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>
            <a:extLst>
              <a:ext uri="{FF2B5EF4-FFF2-40B4-BE49-F238E27FC236}">
                <a16:creationId xmlns:a16="http://schemas.microsoft.com/office/drawing/2014/main" id="{575F971B-67CB-4F08-ABCD-E3F001ADD2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1CD919B-A47F-4E8F-B5C2-1126C96CF519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12291" name="Date Placeholder 5">
            <a:extLst>
              <a:ext uri="{FF2B5EF4-FFF2-40B4-BE49-F238E27FC236}">
                <a16:creationId xmlns:a16="http://schemas.microsoft.com/office/drawing/2014/main" id="{EE9354C7-DE5C-48A7-BBDD-92520B41B35B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71A6527-4876-4A43-A2DF-49A685673DBB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C81CE9B9-1C58-4F13-AE03-6484EF178C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Multilevel Models…</a:t>
            </a:r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43267C53-99DB-4896-80D1-74F7AB13D5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39838"/>
            <a:ext cx="8229600" cy="48910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/>
              <a:t>Useful when information comes to us in clumps of observations that are more like each other within a clump than between clumps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Classrooms within schools or schools within a city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States or geographic areas within a nation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Election precincts within a larger election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Answers given by the same student on a test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/>
              <a:t>Useful when a different linear regression should be fitted within each clump, but there is not enough information to separately estimate all clumps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Deducing state opinions from a national opinion survey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Fitting separate regressions to rank schools in London – some schools are represented by only 1 or 2 students!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>
            <a:extLst>
              <a:ext uri="{FF2B5EF4-FFF2-40B4-BE49-F238E27FC236}">
                <a16:creationId xmlns:a16="http://schemas.microsoft.com/office/drawing/2014/main" id="{3C27529A-2E55-412F-8E3C-B407144BD2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8E3659B-49B0-4D63-BA72-A37B577E2B36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14339" name="Date Placeholder 5">
            <a:extLst>
              <a:ext uri="{FF2B5EF4-FFF2-40B4-BE49-F238E27FC236}">
                <a16:creationId xmlns:a16="http://schemas.microsoft.com/office/drawing/2014/main" id="{02155E85-28E3-4EE5-9AF5-3207E5331015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5084188-1500-4822-A0AA-6576106CA4E6}" type="datetime1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11/2/2021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E7F1AB0A-C2B6-4390-B435-4E1E7391A8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More on Multilevel Models…</a:t>
            </a: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B615B666-BA08-40B9-AC68-31993A247B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90613"/>
            <a:ext cx="8229600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Traditional linear regression can either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Ignore the clumps completely and fit a single model to all the data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Treat each clump completely separately but fail to share information across clumps when some clumps “need help”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i="1" dirty="0"/>
              <a:t>Both of these are examples of “Fixed Effects”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Multilevel models allow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treating clumps separately, </a:t>
            </a:r>
            <a:r>
              <a:rPr lang="en-US" altLang="en-US" sz="2400" b="1" i="1" u="sng" dirty="0"/>
              <a:t>and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sharing information across clumps to make better estimates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i="1" dirty="0"/>
              <a:t>These are examples of “Random Effects”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Most MLM’s have both fixed and random effects – “Mixed Effects” models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42A00B87-EAE6-4204-9A60-66AA8BDEBA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The London Schools Data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B3590ED2-B13D-4F97-BE64-EC01CFAA6B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53072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en-US"/>
              <a:t>Goldstein et al. (1993) present an analysis of examination results from inner London schools. They use hierarchical or multilevel models to study the between-school variation, and calculate school-level residuals in an attempt to differentiate between “good” and “bad” schools.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altLang="en-US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/>
              <a:t>The variables are described on the next slide</a:t>
            </a: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F0E53BC0-09B5-44D5-879A-AE3BE5F3C7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0F024CB-68A9-411F-925D-2409E3D221E8}" type="slidenum">
              <a:rPr lang="en-US" altLang="en-US" smtClean="0">
                <a:latin typeface="Garamond" panose="02020404030301010803" pitchFamily="18" charset="0"/>
              </a:rPr>
              <a:pPr/>
              <a:t>8</a:t>
            </a:fld>
            <a:endParaRPr lang="en-US" altLang="en-US">
              <a:latin typeface="Garamond" panose="02020404030301010803" pitchFamily="18" charset="0"/>
            </a:endParaRPr>
          </a:p>
        </p:txBody>
      </p:sp>
      <p:sp>
        <p:nvSpPr>
          <p:cNvPr id="16389" name="Date Placeholder 4">
            <a:extLst>
              <a:ext uri="{FF2B5EF4-FFF2-40B4-BE49-F238E27FC236}">
                <a16:creationId xmlns:a16="http://schemas.microsoft.com/office/drawing/2014/main" id="{229947AE-7BA6-46B0-9CA9-21DA15AFDFFC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8C37CC5-2C13-4D02-8697-3EE5EAF51DB9}" type="datetime1">
              <a:rPr lang="en-US" altLang="en-US" smtClean="0">
                <a:latin typeface="Garamond" panose="02020404030301010803" pitchFamily="18" charset="0"/>
              </a:rPr>
              <a:pPr/>
              <a:t>11/2/2021</a:t>
            </a:fld>
            <a:endParaRPr lang="en-US" altLang="en-US"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5A5156E9-8F4E-409C-891F-989A77227C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The London Schools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98220-EE64-4F97-8455-A1B36FE55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3072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300" dirty="0"/>
              <a:t>Y                     = end-of-year exam scores for each pupil (1..1978)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300" dirty="0"/>
              <a:t>school            = school each pupil is in (1..38)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300" dirty="0"/>
              <a:t>LRT                 = London reading test score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300" dirty="0"/>
              <a:t>VR.1               = 1 for highest verbal-reasoning pupils, else 0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300" dirty="0"/>
              <a:t>VR.2               = 1 for medium  verbal-reasoning pupils, else 0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300" dirty="0"/>
              <a:t>Gender          : 0 = female, 1 = male (I think!)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300" dirty="0"/>
              <a:t>School.gender.1 = 1 for all-girl schools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300" dirty="0"/>
              <a:t>School.gender.2 = 1 for all-boy schools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300" dirty="0"/>
              <a:t>School.denom.1  = 1 for Roman Catholic  schools, 0 else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300" dirty="0"/>
              <a:t>School.denom.2  = 1 for Church of England schools, 0 else</a:t>
            </a:r>
          </a:p>
          <a:p>
            <a:pPr>
              <a:defRPr/>
            </a:pPr>
            <a:r>
              <a:rPr lang="en-US" sz="2000" dirty="0"/>
              <a:t>The LRT and VR assessments are made at the beginning of the year.</a:t>
            </a:r>
          </a:p>
          <a:p>
            <a:pPr>
              <a:defRPr/>
            </a:pPr>
            <a:r>
              <a:rPr lang="en-US" sz="2000" dirty="0"/>
              <a:t>Goldstein’s goal was to rank the schools in some way</a:t>
            </a: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96AD864D-13D3-445B-A124-E4BB849E61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759B799-4342-4F4B-B41B-7489247A1C4C}" type="slidenum">
              <a:rPr lang="en-US" altLang="en-US" smtClean="0">
                <a:latin typeface="Garamond" panose="02020404030301010803" pitchFamily="18" charset="0"/>
              </a:rPr>
              <a:pPr/>
              <a:t>9</a:t>
            </a:fld>
            <a:endParaRPr lang="en-US" altLang="en-US">
              <a:latin typeface="Garamond" panose="02020404030301010803" pitchFamily="18" charset="0"/>
            </a:endParaRPr>
          </a:p>
        </p:txBody>
      </p:sp>
      <p:sp>
        <p:nvSpPr>
          <p:cNvPr id="17413" name="Date Placeholder 4">
            <a:extLst>
              <a:ext uri="{FF2B5EF4-FFF2-40B4-BE49-F238E27FC236}">
                <a16:creationId xmlns:a16="http://schemas.microsoft.com/office/drawing/2014/main" id="{605766AA-BF80-4F4C-9240-8E909E749358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1599CAF-A2FE-4F7D-B467-8E25D1277E1F}" type="datetime1">
              <a:rPr lang="en-US" altLang="en-US" smtClean="0">
                <a:latin typeface="Garamond" panose="02020404030301010803" pitchFamily="18" charset="0"/>
              </a:rPr>
              <a:pPr/>
              <a:t>11/2/2021</a:t>
            </a:fld>
            <a:endParaRPr lang="en-US" altLang="en-US"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BRIAN@SKGPMENFUVWXY5ML" val="385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404.9494"/>
  <p:tag name="ORIGINALWIDTH" val="2188.976"/>
  <p:tag name="LATEXADDIN" val="\documentclass{article}\pagestyle{empty}&#10;\begin{document}&#10;\sf&#10;\begin{eqnarray*}&#10; y_i &amp; = &amp; \beta_0 + \eta_{j[i]} + \epsilon_i, &#10;  ~~~~\epsilon_i \stackrel{iid}{\sim} N(0,\sigma^2) \\&#10;        &amp;   &amp;  \phantom{beta_0 + \eta_{j[i]} +  \epsilon_i, } &#10;  ~~\eta_j \stackrel{iid}{\sim} N(0,\tau^2)                       &#10;\end{eqnarray*}&#10;\end{document}&#10;"/>
  <p:tag name="IGUANATEXSIZE" val="20"/>
  <p:tag name="IGUANATEXCURSOR" val="344"/>
  <p:tag name="TRANSPARENCY" val="Fals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409.4488"/>
  <p:tag name="ORIGINALWIDTH" val="1737.533"/>
  <p:tag name="LATEXADDIN" val="\documentclass{article}\pagestyle{empty}&#10;\begin{document}&#10;\sf&#10;\begin{eqnarray*}&#10; \mbox{Level 2:~ }&#10;            \alpha_j &amp; \stackrel{iid}{\sim} &amp; N(\beta_0,\tau^2)&#10;% \mbox{ ~~~~(prior)}&#10; \\&#10; \mbox{Level 1:~~ }&#10; y_i &amp; \stackrel{indep}{\sim} &amp; N(\alpha_{j[i]},\sigma^2)&#10;% \mbox{ ~~~~(likelihood)}&#10;\end{eqnarray*}&#10;\end{document}&#10;"/>
  <p:tag name="IGUANATEXSIZE" val="20"/>
  <p:tag name="IGUANATEXCURSOR" val="325"/>
  <p:tag name="TRANSPARENCY" val="Fals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404.9494"/>
  <p:tag name="ORIGINALWIDTH" val="1768.279"/>
  <p:tag name="LATEXADDIN" val="\documentclass{article}\pagestyle{empty}&#10;\begin{document}&#10;\sf&#10;\begin{eqnarray*}&#10; y_i &amp; = &amp; \alpha_{j[i]} + \epsilon_i, &#10;  ~\epsilon_i \stackrel{iid}{\sim} N(0,\sigma^2)\\&#10;            \alpha_j &amp; = &amp; \beta_0 + \eta_j, &#10;  ~\eta_j \stackrel{iid}{\sim} N(0,\tau^2)&#10;\end{eqnarray*}&#10;\end{document}&#10;"/>
  <p:tag name="IGUANATEXSIZE" val="20"/>
  <p:tag name="IGUANATEXCURSOR" val="291"/>
  <p:tag name="TRANSPARENCY" val="Fals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1.48859"/>
  <p:tag name="ORIGINALWIDTH" val="96.73788"/>
  <p:tag name="LATEXADDIN" val="\documentclass{article}&#10;\usepackage{amsmath}&#10;\pagestyle{empty}&#10;\begin{document}&#10;&#10;$\eta_j$&#10;&#10;\end{document}"/>
  <p:tag name="IGUANATEXSIZE" val="20"/>
  <p:tag name="IGUANATEXCURSOR" val="89"/>
  <p:tag name="TRANSPARENCY" val="Tru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09.7113"/>
  <p:tag name="ORIGINALWIDTH" val="2611.924"/>
  <p:tag name="LATEXADDIN" val="\documentclass{article}\pagestyle{empty}&#10;\begin{document}&#10;\sf&#10;\def\Var{\mbox{Var\,}}&#10;\[&#10; \frac{\Var(\mbox{county level})}{\Var(\mbox{average of &#10;                                                         houses in county})} &#10;            ~ = ~ \frac{\tau^2}{\tau^2 + \sigma^2/n_j}&#10;\]&#10;\end{document}&#10;&#10;"/>
  <p:tag name="IGUANATEXSIZE" val="20"/>
  <p:tag name="IGUANATEXCURSOR" val="278"/>
  <p:tag name="TRANSPARENCY" val="Fals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15.7105"/>
  <p:tag name="ORIGINALWIDTH" val="925.3843"/>
  <p:tag name="LATEXADDIN" val="\documentclass{article}\pagestyle{empty}&#10;\begin{document}&#10;\[&#10;\mbox{\small$\displaystyle\frac{1}{n_j}$} \sum_{{\rm all~} i \in {\rm ~county~} j} \epsilon_i&#10;\]&#10;\end{document}&#10;"/>
  <p:tag name="IGUANATEXSIZE" val="20"/>
  <p:tag name="IGUANATEXCURSOR" val="173"/>
  <p:tag name="TRANSPARENCY" val="Fals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1.48859"/>
  <p:tag name="ORIGINALWIDTH" val="96.73788"/>
  <p:tag name="LATEXADDIN" val="\documentclass{article}&#10;\usepackage{amsmath}&#10;\pagestyle{empty}&#10;\begin{document}&#10;&#10;$\eta_j$&#10;&#10;\end{document}"/>
  <p:tag name="IGUANATEXSIZE" val="20"/>
  <p:tag name="IGUANATEXCURSOR" val="89"/>
  <p:tag name="TRANSPARENCY" val="Tru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404.9494"/>
  <p:tag name="ORIGINALWIDTH" val="2188.976"/>
  <p:tag name="LATEXADDIN" val="\documentclass{article}\pagestyle{empty}&#10;\begin{document}&#10;\sf&#10;\begin{eqnarray*}&#10; y_i &amp; = &amp; \beta_0 + \eta_{j[i]} + \epsilon_i, &#10;  ~~~~\epsilon_i \stackrel{iid}{\sim} N(0,\sigma^2) \\&#10;        &amp;   &amp;  \phantom{beta_0 + \eta_{j[i]} +  \epsilon_i, } &#10;  ~~\eta_j \stackrel{iid}{\sim} N(0,\tau^2)                       &#10;\end{eqnarray*}&#10;\end{document}&#10;"/>
  <p:tag name="IGUANATEXSIZE" val="20"/>
  <p:tag name="IGUANATEXCURSOR" val="344"/>
  <p:tag name="TRANSPARENCY" val="Fals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1.7361"/>
  <p:tag name="ORIGINALWIDTH" val="112.4859"/>
  <p:tag name="LATEXADDIN" val="\documentclass{article}&#10;\usepackage{amsmath}&#10;\pagestyle{empty}&#10;\begin{document}&#10;&#10;$\beta_0$&#10;&#10;\end{document}"/>
  <p:tag name="IGUANATEXSIZE" val="20"/>
  <p:tag name="IGUANATEXCURSOR" val="90"/>
  <p:tag name="TRANSPARENCY" val="Tru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409.4488"/>
  <p:tag name="ORIGINALWIDTH" val="1898.013"/>
  <p:tag name="LATEXADDIN" val="\documentclass{article}\pagestyle{empty}&#10;\begin{document}&#10;\sf&#10;\begin{eqnarray*}&#10; \mbox{Prior:~ }&#10;            \alpha_j &amp; \stackrel{iid}{\sim} &amp; N(\beta_0,\tau^2)&#10; \\&#10; \mbox{Likelihood: ~~}&#10; y_i &amp; \stackrel{indep}{\sim} &amp; N(\alpha_{j[i]},\sigma^2)&#10;\end{eqnarray*}&#10;\end{document}&#10;"/>
  <p:tag name="IGUANATEXSIZE" val="20"/>
  <p:tag name="IGUANATEXCURSOR" val="277"/>
  <p:tag name="TRANSPARENCY" val="Fals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96.7004"/>
  <p:tag name="ORIGINALWIDTH" val="1428.571"/>
  <p:tag name="LATEXADDIN" val="\documentclass{article}\pagestyle{empty}&#10;\begin{document}&#10;\sf&#10;\noindent&#10;$&#10; y_i = \alpha_0 + \epsilon_i&#10;$&#10;&#10;\noindent&#10;$i$ $=$ house, \\&#10;no attention paid to county&#10;\end{document}&#10;"/>
  <p:tag name="IGUANATEXSIZE" val="20"/>
  <p:tag name="IGUANATEXCURSOR" val="177"/>
  <p:tag name="TRANSPARENCY" val="Fals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74.99063"/>
  <p:tag name="ORIGINALWIDTH" val="1091.114"/>
  <p:tag name="LATEXADDIN" val="\documentclass{article}&#10;\usepackage{amsmath}&#10;\pagestyle{empty}&#10;\begin{document}&#10;&#10;$\alpha_1~~~~\alpha_2~~~~\ldots~~~~\alpha_J$&#10;&#10;\end{document}"/>
  <p:tag name="IGUANATEXSIZE" val="20"/>
  <p:tag name="IGUANATEXCURSOR" val="125"/>
  <p:tag name="TRANSPARENCY" val="Tru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6.23921"/>
  <p:tag name="ORIGINALWIDTH" val="574.4282"/>
  <p:tag name="LATEXADDIN" val="\documentclass{article}&#10;\usepackage{amsmath}&#10;\pagestyle{empty}&#10;\begin{document}&#10;&#10;$y_1 y_2 \ldots y_{n_1}$&#10;&#10;\end{document}"/>
  <p:tag name="IGUANATEXSIZE" val="20"/>
  <p:tag name="IGUANATEXCURSOR" val="105"/>
  <p:tag name="TRANSPARENCY" val="Tru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6.98914"/>
  <p:tag name="ORIGINALWIDTH" val="1088.864"/>
  <p:tag name="LATEXADDIN" val="\documentclass{article}&#10;\usepackage{amsmath}&#10;\pagestyle{empty}&#10;\begin{document}&#10;&#10;$y_{n_{J-1}+1} \ldots y_{n_{J-1}+n_J}$&#10;&#10;\end{document}"/>
  <p:tag name="IGUANATEXSIZE" val="20"/>
  <p:tag name="IGUANATEXCURSOR" val="119"/>
  <p:tag name="TRANSPARENCY" val="Tru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6.23921"/>
  <p:tag name="ORIGINALWIDTH" val="916.3854"/>
  <p:tag name="LATEXADDIN" val="\documentclass{article}&#10;\usepackage{amsmath}&#10;\pagestyle{empty}&#10;\begin{document}&#10;&#10;$y_{n_1+1}~ \ldots~ y_{n_1+n_2}$&#10;&#10;\end{document}"/>
  <p:tag name="IGUANATEXSIZE" val="20"/>
  <p:tag name="IGUANATEXCURSOR" val="113"/>
  <p:tag name="TRANSPARENCY" val="Tru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8.98764"/>
  <p:tag name="ORIGINALWIDTH" val="201.7248"/>
  <p:tag name="LATEXADDIN" val="\documentclass{article}&#10;\usepackage{amsmath}&#10;\pagestyle{empty}&#10;\begin{document}&#10;&#10;$\alpha_{j[i]}$&#10;&#10;\end{document}"/>
  <p:tag name="IGUANATEXSIZE" val="20"/>
  <p:tag name="IGUANATEXCURSOR" val="96"/>
  <p:tag name="TRANSPARENCY" val="Tru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73.49078"/>
  <p:tag name="ORIGINALWIDTH" val="75.74055"/>
  <p:tag name="LATEXADDIN" val="\documentclass{article}&#10;\usepackage{amsmath}&#10;\pagestyle{empty}&#10;\begin{document}&#10;&#10;$\epsilon_i$&#10;&#10;\end{document}"/>
  <p:tag name="IGUANATEXSIZE" val="20"/>
  <p:tag name="IGUANATEXCURSOR" val="93"/>
  <p:tag name="TRANSPARENCY" val="Tru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409.4488"/>
  <p:tag name="ORIGINALWIDTH" val="1737.533"/>
  <p:tag name="LATEXADDIN" val="\documentclass{article}\pagestyle{empty}&#10;\begin{document}&#10;\sf&#10;\begin{eqnarray*}&#10; \mbox{Level 2:~ }&#10;            \alpha_j &amp; \stackrel{iid}{\sim} &amp; N(\beta_0,\tau^2)&#10;% \mbox{ ~~~~(prior)}&#10; \\&#10; \mbox{Level 1: ~~}&#10; y_i &amp; \stackrel{indep}{\sim} &amp; N(\alpha_{j[i]},\sigma^2)&#10;% \mbox{ ~~~~(likelihood)}&#10;\end{eqnarray*}&#10;\end{document}&#10;"/>
  <p:tag name="IGUANATEXSIZE" val="20"/>
  <p:tag name="IGUANATEXCURSOR" val="325"/>
  <p:tag name="TRANSPARENCY" val="Fals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73.2283"/>
  <p:tag name="ORIGINALWIDTH" val="587.9265"/>
  <p:tag name="LATEXADDIN" val="\documentclass{article}&#10;\usepackage{amsmath}&#10;\pagestyle{empty}&#10;\begin{document}&#10;&#10;$\underbrace{~~~~~~~~~~~~~~}_{n_1 ~\it houses}$&#10;&#10;\end{document}"/>
  <p:tag name="IGUANATEXSIZE" val="20"/>
  <p:tag name="IGUANATEXCURSOR" val="128"/>
  <p:tag name="TRANSPARENCY" val="Tru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72.4784"/>
  <p:tag name="ORIGINALWIDTH" val="587.9265"/>
  <p:tag name="LATEXADDIN" val="\documentclass{article}&#10;\usepackage{amsmath}&#10;\pagestyle{empty}&#10;\begin{document}&#10;&#10;$\underbrace{~~~~~~~~~~~~~~}_{n_2 ~\it houses}$&#10;&#10;\end{document}"/>
  <p:tag name="IGUANATEXSIZE" val="20"/>
  <p:tag name="IGUANATEXCURSOR" val="128"/>
  <p:tag name="TRANSPARENCY" val="Tru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73.9783"/>
  <p:tag name="ORIGINALWIDTH" val="587.9265"/>
  <p:tag name="LATEXADDIN" val="\documentclass{article}&#10;\usepackage{amsmath}&#10;\pagestyle{empty}&#10;\begin{document}&#10;&#10;$\underbrace{~~~~~~~~~~~~~~}_{n_J ~\it houses}$&#10;&#10;\end{document}"/>
  <p:tag name="IGUANATEXSIZE" val="20"/>
  <p:tag name="IGUANATEXCURSOR" val="128"/>
  <p:tag name="TRANSPARENCY" val="Tru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401.9498"/>
  <p:tag name="ORIGINALWIDTH" val="1618.298"/>
  <p:tag name="LATEXADDIN" val="\documentclass{article}\pagestyle{empty}&#10;\begin{document}&#10;\sf&#10;\noindent&#10;$&#10; y_i = \alpha_{j[i]} + \epsilon_i&#10;$&#10;&#10;\noindent&#10;$i$ $=$ house, \\&#10;$j[i]$ $=$ county that house $i$ is in&#10;\end{document}&#10;"/>
  <p:tag name="IGUANATEXSIZE" val="20"/>
  <p:tag name="IGUANATEXCURSOR" val="193"/>
  <p:tag name="TRANSPARENCY" val="Fals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.49835"/>
  <p:tag name="ORIGINALWIDTH" val="124.4844"/>
  <p:tag name="LATEXADDIN" val="\documentclass{article}&#10;\usepackage{amsmath}&#10;\pagestyle{empty}&#10;\begin{document}&#10;&#10;$\cdots$&#10;&#10;\end{document}"/>
  <p:tag name="IGUANATEXSIZE" val="20"/>
  <p:tag name="IGUANATEXCURSOR" val="89"/>
  <p:tag name="TRANSPARENCY" val="Tru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404.9494"/>
  <p:tag name="ORIGINALWIDTH" val="1768.279"/>
  <p:tag name="LATEXADDIN" val="\documentclass{article}\pagestyle{empty}&#10;\begin{document}&#10;\sf&#10;\begin{eqnarray*}&#10; y_i &amp; = &amp; \alpha_{j[i]} + \epsilon_i, ~&#10;  \epsilon_i \stackrel{iid}{\sim} N(0,\sigma^2) \\&#10; \alpha_j &amp; = &amp; \beta_0 +  \eta_j,&#10;  \eta_j \stackrel{iid}{\sim} N(0,\tau^2)&#10;\end{eqnarray*}&#10;\end{document}&#10;"/>
  <p:tag name="IGUANATEXSIZE" val="20"/>
  <p:tag name="IGUANATEXCURSOR" val="280"/>
  <p:tag name="TRANSPARENCY" val="Fals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404.9494"/>
  <p:tag name="ORIGINALWIDTH" val="2068.991"/>
  <p:tag name="LATEXADDIN" val="\documentclass{article}\pagestyle{empty}&#10;\begin{document}&#10;\sf&#10;\begin{eqnarray*}&#10; y_i &amp; = &amp; \alpha_{j[i]} + \epsilon_i, ~&#10;  \epsilon_j \stackrel{iid}{\sim} N(0,\sigma^2) \\&#10; \alpha_j &amp; = &amp; \beta_0 + \beta_1 u_j + \eta_j,&#10;  \eta_j \stackrel{iid}{\sim} N(0,\tau^2)&#10;\end{eqnarray*}&#10;\end{document}&#10;"/>
  <p:tag name="IGUANATEXSIZE" val="20"/>
  <p:tag name="IGUANATEXCURSOR" val="293"/>
  <p:tag name="TRANSPARENCY" val="Fals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404.9494"/>
  <p:tag name="ORIGINALWIDTH" val="1768.279"/>
  <p:tag name="LATEXADDIN" val="\documentclass{article}\pagestyle{empty}&#10;\begin{document}&#10;\sf&#10;\begin{eqnarray*}&#10; y_i &amp; = &amp; \alpha_{j[i]} + \epsilon_i, &#10;  ~\epsilon_i \stackrel{iid}{\sim} N(0,\sigma^2)\\&#10;            \alpha_j &amp; = &amp; \beta_0 + \eta_j, &#10;  ~\eta_j \stackrel{iid}{\sim} N(0,\tau^2)&#10;\end{eqnarray*}&#10;\end{document}&#10;"/>
  <p:tag name="IGUANATEXSIZE" val="20"/>
  <p:tag name="IGUANATEXCURSOR" val="291"/>
  <p:tag name="TRANSPARENCY" val="Fals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405.6993"/>
  <p:tag name="ORIGINALWIDTH" val="2225.722"/>
  <p:tag name="LATEXADDIN" val="\documentclass{article}\pagestyle{empty}&#10;\begin{document}&#10;\sf&#10;\parbox{3in}{&#10;\begin{eqnarray}&#10; y_i &amp; = &amp; \alpha_{j[i]} + \epsilon_i, &#10;  ~\epsilon_i \stackrel{iid}{\sim} N(0,\sigma^2)\\&#10;            \alpha_j &amp; = &amp; \beta_0 + \eta_j, &#10;  ~\eta_j \stackrel{iid}{\sim} N(0,\tau^2)&#10;\end{eqnarray}&#10;}&#10;\end{document}&#10;"/>
  <p:tag name="IGUANATEXSIZE" val="20"/>
  <p:tag name="IGUANATEXCURSOR" val="289"/>
  <p:tag name="TRANSPARENCY" val="Fals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4.9868"/>
  <p:tag name="ORIGINALWIDTH" val="110.2362"/>
  <p:tag name="LATEXADDIN" val="\documentclass{article}&#10;\usepackage{amsmath}&#10;\pagestyle{empty}&#10;\begin{document}&#10;&#10;$\hat\tau^2&#10;$&#10;&#10;\end{document}"/>
  <p:tag name="IGUANATEXSIZE" val="20"/>
  <p:tag name="IGUANATEXCURSOR" val="95"/>
  <p:tag name="TRANSPARENCY" val="Tru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4.9868"/>
  <p:tag name="ORIGINALWIDTH" val="115.4856"/>
  <p:tag name="LATEXADDIN" val="\documentclass{article}&#10;\usepackage{amsmath}&#10;\pagestyle{empty}&#10;\begin{document}&#10;&#10;$\hat\sigma^2&#10;$&#10;&#10;\end{document}"/>
  <p:tag name="IGUANATEXSIZE" val="20"/>
  <p:tag name="IGUANATEXCURSOR" val="97"/>
  <p:tag name="TRANSPARENCY" val="Tru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3.982"/>
  <p:tag name="ORIGINALWIDTH" val="112.4859"/>
  <p:tag name="LATEXADDIN" val="\documentclass{article}&#10;\usepackage{amsmath}&#10;\pagestyle{empty}&#10;\begin{document}&#10;&#10;$\hat\beta_0&#10;$&#10;&#10;\end{document}"/>
  <p:tag name="IGUANATEXSIZE" val="20"/>
  <p:tag name="IGUANATEXCURSOR" val="96"/>
  <p:tag name="TRANSPARENCY" val="Tru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404.9494"/>
  <p:tag name="ORIGINALWIDTH" val="1768.279"/>
  <p:tag name="LATEXADDIN" val="\documentclass{article}\pagestyle{empty}&#10;\begin{document}&#10;\sf&#10;\begin{eqnarray*}&#10; y_i &amp; = &amp; \alpha_{j[i]} + \epsilon_i, &#10;  ~\epsilon_i \stackrel{iid}{\sim} N(0,\sigma^2)\\&#10;            \alpha_j &amp; = &amp; \beta_0 + \eta_j, &#10;  ~\eta_j \stackrel{iid}{\sim} N(0,\tau^2)&#10;\end{eqnarray*}&#10;\end{document}&#10;"/>
  <p:tag name="IGUANATEXSIZE" val="20"/>
  <p:tag name="IGUANATEXCURSOR" val="291"/>
  <p:tag name="TRANSPARENCY" val="False"/>
  <p:tag name="FILENAME" val=""/>
  <p:tag name="LATEXENGINEID" val="0"/>
  <p:tag name="TEMPFOLDER" val="c:\temp\"/>
  <p:tag name="LATEXFORMHEIGHT" val="318.85"/>
  <p:tag name="LATEXFORMWIDTH" val="387.1"/>
  <p:tag name="LATEXFORMWRAP" val="True"/>
  <p:tag name="BITMAPVECTOR" val="0"/>
</p:tagLst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red-edge</Template>
  <TotalTime>3497</TotalTime>
  <Words>3655</Words>
  <Application>Microsoft Office PowerPoint</Application>
  <PresentationFormat>On-screen Show (4:3)</PresentationFormat>
  <Paragraphs>598</Paragraphs>
  <Slides>32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Wingdings</vt:lpstr>
      <vt:lpstr>Garamond</vt:lpstr>
      <vt:lpstr>Courier New</vt:lpstr>
      <vt:lpstr>Symbol</vt:lpstr>
      <vt:lpstr>cmmi10</vt:lpstr>
      <vt:lpstr>Edge</vt:lpstr>
      <vt:lpstr>36-617: Applied Linear Regression</vt:lpstr>
      <vt:lpstr>Announcements </vt:lpstr>
      <vt:lpstr>Outline</vt:lpstr>
      <vt:lpstr>Introduction</vt:lpstr>
      <vt:lpstr>A Note on Terminology</vt:lpstr>
      <vt:lpstr>Multilevel Models…</vt:lpstr>
      <vt:lpstr>More on Multilevel Models…</vt:lpstr>
      <vt:lpstr>Example: The London Schools Data</vt:lpstr>
      <vt:lpstr>Example: The London Schools Data</vt:lpstr>
      <vt:lpstr>Thinking About London Schools…</vt:lpstr>
      <vt:lpstr>How could we rank London Schools?</vt:lpstr>
      <vt:lpstr>London Schools: Ignore LRT and only look at mean(y) in each school</vt:lpstr>
      <vt:lpstr>London Schools: Ignore Schools and fit a single linear regression Y ~ LRT </vt:lpstr>
      <vt:lpstr>London Schools: Use same slope on LRT for all schools, different intercepts</vt:lpstr>
      <vt:lpstr>London Schools: Different slope and intercept for each school</vt:lpstr>
      <vt:lpstr>Example: Radon Levels in Minnesota</vt:lpstr>
      <vt:lpstr>Many ways to view this data</vt:lpstr>
      <vt:lpstr>Totally pooled (#1) vs totally unpooled(#2) log(radon) intercept-only models</vt:lpstr>
      <vt:lpstr>Looking at the coefficients from fitting separate (unpooled) models</vt:lpstr>
      <vt:lpstr>Problems with totally-pooled vs totally-unpooled</vt:lpstr>
      <vt:lpstr>Some Equations…</vt:lpstr>
      <vt:lpstr>A compromise between totally-pooled and totally-unpooled</vt:lpstr>
      <vt:lpstr>Fitting the random-intercept model</vt:lpstr>
      <vt:lpstr>Random-intercept model: Where are the intercepts?</vt:lpstr>
      <vt:lpstr>Different ways to write the random-intercepts model</vt:lpstr>
      <vt:lpstr>Multi-level Model  (a.k.a. Hierarchical Linear Model)</vt:lpstr>
      <vt:lpstr>Variance Components Model</vt:lpstr>
      <vt:lpstr>Hierarchical Bayes Model</vt:lpstr>
      <vt:lpstr>Back to the Radon Example: Plot county means vs log(uranium)…</vt:lpstr>
      <vt:lpstr>Suggests ways to elaborate the hierarchical linear model…</vt:lpstr>
      <vt:lpstr>Fitting this model to the radon data…</vt:lpstr>
      <vt:lpstr>Outline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</dc:creator>
  <cp:lastModifiedBy>Brian Junker</cp:lastModifiedBy>
  <cp:revision>160</cp:revision>
  <cp:lastPrinted>2019-11-13T17:39:19Z</cp:lastPrinted>
  <dcterms:created xsi:type="dcterms:W3CDTF">2010-08-21T13:04:59Z</dcterms:created>
  <dcterms:modified xsi:type="dcterms:W3CDTF">2021-11-02T23:26:50Z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