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2.xml" ContentType="application/vnd.openxmlformats-officedocument.presentationml.notesSlide+xml"/>
  <Override PartName="/ppt/tags/tag44.xml" ContentType="application/vnd.openxmlformats-officedocument.presentationml.tags+xml"/>
  <Override PartName="/ppt/notesSlides/notesSlide33.xml" ContentType="application/vnd.openxmlformats-officedocument.presentationml.notesSlide+xml"/>
  <Override PartName="/ppt/tags/tag45.xml" ContentType="application/vnd.openxmlformats-officedocument.presentationml.tags+xml"/>
  <Override PartName="/ppt/notesSlides/notesSlide34.xml" ContentType="application/vnd.openxmlformats-officedocument.presentationml.notesSlide+xml"/>
  <Override PartName="/ppt/tags/tag46.xml" ContentType="application/vnd.openxmlformats-officedocument.presentationml.tags+xml"/>
  <Override PartName="/ppt/notesSlides/notesSlide35.xml" ContentType="application/vnd.openxmlformats-officedocument.presentationml.notesSlide+xml"/>
  <Override PartName="/ppt/tags/tag4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8.xml" ContentType="application/vnd.openxmlformats-officedocument.presentationml.notesSlide+xml"/>
  <Override PartName="/ppt/tags/tag51.xml" ContentType="application/vnd.openxmlformats-officedocument.presentationml.tags+xml"/>
  <Override PartName="/ppt/notesSlides/notesSlide39.xml" ContentType="application/vnd.openxmlformats-officedocument.presentationml.notesSlide+xml"/>
  <Override PartName="/ppt/tags/tag5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7" r:id="rId3"/>
    <p:sldId id="295" r:id="rId4"/>
    <p:sldId id="264" r:id="rId5"/>
    <p:sldId id="282" r:id="rId6"/>
    <p:sldId id="274" r:id="rId7"/>
    <p:sldId id="275" r:id="rId8"/>
    <p:sldId id="283" r:id="rId9"/>
    <p:sldId id="284" r:id="rId10"/>
    <p:sldId id="276" r:id="rId11"/>
    <p:sldId id="277" r:id="rId12"/>
    <p:sldId id="278" r:id="rId13"/>
    <p:sldId id="279" r:id="rId14"/>
    <p:sldId id="280" r:id="rId15"/>
    <p:sldId id="281" r:id="rId16"/>
    <p:sldId id="258" r:id="rId17"/>
    <p:sldId id="285" r:id="rId18"/>
    <p:sldId id="263" r:id="rId19"/>
    <p:sldId id="286" r:id="rId20"/>
    <p:sldId id="259" r:id="rId21"/>
    <p:sldId id="289" r:id="rId22"/>
    <p:sldId id="266" r:id="rId23"/>
    <p:sldId id="267" r:id="rId24"/>
    <p:sldId id="268" r:id="rId25"/>
    <p:sldId id="301" r:id="rId26"/>
    <p:sldId id="313" r:id="rId27"/>
    <p:sldId id="269" r:id="rId28"/>
    <p:sldId id="270" r:id="rId29"/>
    <p:sldId id="271" r:id="rId30"/>
    <p:sldId id="272" r:id="rId31"/>
    <p:sldId id="291" r:id="rId32"/>
    <p:sldId id="292" r:id="rId33"/>
    <p:sldId id="293" r:id="rId34"/>
    <p:sldId id="296" r:id="rId35"/>
    <p:sldId id="298" r:id="rId36"/>
    <p:sldId id="302" r:id="rId37"/>
    <p:sldId id="303" r:id="rId38"/>
    <p:sldId id="304" r:id="rId39"/>
    <p:sldId id="305" r:id="rId40"/>
    <p:sldId id="306" r:id="rId41"/>
    <p:sldId id="287" r:id="rId42"/>
    <p:sldId id="307" r:id="rId43"/>
    <p:sldId id="308" r:id="rId44"/>
    <p:sldId id="309" r:id="rId45"/>
    <p:sldId id="310" r:id="rId46"/>
    <p:sldId id="299" r:id="rId47"/>
    <p:sldId id="300" r:id="rId48"/>
    <p:sldId id="288" r:id="rId49"/>
    <p:sldId id="311" r:id="rId50"/>
    <p:sldId id="290" r:id="rId51"/>
    <p:sldId id="312" r:id="rId52"/>
  </p:sldIdLst>
  <p:sldSz cx="9144000" cy="6858000" type="screen4x3"/>
  <p:notesSz cx="7315200" cy="96012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E4DABF6-BB4F-4558-83A2-2D7168A234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AD12ED8-C498-4DD5-8649-30B58CE2A7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607FF4A-BF31-4910-94D3-259BBA602A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3C772713-59D7-4382-B10C-96AE4B7A04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5AEDA8-AB8A-42C0-9FE5-77C9CBC7E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5A79BB-16D5-47CC-BAAD-7DB75D4D54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40B5C6-B52F-4375-8D36-A9BB8A0244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9576E37-483E-4D77-B3BB-25455241BB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6A54C3C-A043-4C6E-8BEC-06CE8D77D7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FAB9872-F500-4585-BDA8-285BDF2CD0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B51E638-6B9B-46CF-A473-27F7EEBBC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F5B88F3-3CFD-4091-864C-1546057B9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7A96B66-8FD7-4F53-9D87-06981F6FD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18CE5-0D3B-406A-BB92-9CD0D2B2209C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6618CF9-0824-4468-A532-E7020B04A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A62ABC9-26E3-42C3-8343-BA4B6DF96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40B4013-F73B-4C0C-B15E-5E22C5F1C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1D997-F7F5-46F8-9730-4EDF01E3B36F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F28DEA-ACF8-4A06-8D4D-19B35E0D3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752A5A3-94B2-4860-94FC-EC0448DB2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CFB253-AF9E-4D7A-8913-3503BE0C7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D9118-2479-45EC-8928-81278375BDDF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6B02852-C310-4DD9-9DCA-C28B80E36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8E37C11-DF73-4C27-80C6-FE55FDA02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6C11647-BC58-40BB-8FAC-BBE829015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0B47A-5A91-4B6A-8EF4-4552202F66DD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EF34D65-31A7-4933-9BFE-BA616B026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757D534-766B-455A-A150-EFC8701C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920EBA9-E359-42A9-866F-EAD4F365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C6FA0-4F23-4504-83A8-6932DD33356B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A7ABFD1-6D65-42C1-8A2A-BB95928B6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F688D93-1A1E-4852-A11C-54ADBF48B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F1AF827-5600-4687-8E10-D1E721F29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325E2-1D6B-42FB-86C8-68FEE972D857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3603C7-8307-44AB-AABA-3FBD08E58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96E7CF1-ACB9-4163-9232-C78B2921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DCEE298-F378-44F4-BF3E-8E004AC0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7A033C-E1D7-4C73-AD81-FB8335149487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76F387E-508C-445E-BE18-2CB94BD9D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5B4B01F-ADFE-4E43-83E5-46A6D014A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2A18659-FC9A-4C42-937F-62551510F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4BEFC-F002-4BAF-81C4-AAA51FD26B1A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2CBC268-36B2-4D70-AAC3-258D3EF4F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81FAFAD-D92B-47E3-B827-EFEBF0C58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6606162-674F-47CD-9638-6AFD2B737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D76CF-CBC7-44F8-BBDE-30B7BF2AF918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95C7487-CBEC-4889-80ED-5E4AF57CA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7DE3C66-BF58-4B6C-9A56-0074155AA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28B2530-F997-4C8D-96CE-ADC4B49D0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0182DE-7D3A-4BEC-BC69-09F5B2270AA9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BB0CF3A-13F9-4480-99B4-8AC51F52A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F37BD4F-3B69-4EC4-B30D-A9D5E0A1C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FE13D0F-C9CE-4FCF-A709-3998B3A4A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1FD28-CFE2-419D-B916-E82C8CECB491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757DC5-C006-40A4-94A7-E10DB352C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C8CB02-0230-4901-A8FE-FAD47F964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567D260-453A-419E-9109-5130F66E7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A921DF-BCF2-47EF-BE4C-016402AA18AC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40FF39F-2B68-49CD-9C6F-E711095EA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4C602F2-495A-4E90-AC4A-C50E791A6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D63C427-D882-4E92-8A7C-4A65796EA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FD663-DA80-47BF-B7B0-BAA001BD19D7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877BDFD-79ED-45DA-AE8C-9E36039A7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AD94694-25D7-4910-9FEC-07422AB75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525EF4D-6E7E-4BBD-A665-1D0860E57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AAEBD-DB4F-4DBF-8F20-E0A5689708A7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9DB9440-A564-4BCD-B6ED-92AA67CAE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BC1D5AE-A0C8-4CAB-84C1-616AE866F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B926EE8-DE6C-45FB-A8EB-31EBE80F2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2FA1C-AC47-44E5-93D7-B8B1BF0F15CC}" type="slidenum">
              <a:rPr lang="en-US" altLang="en-US" sz="1300" smtClean="0"/>
              <a:pPr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444B63E-9670-41D4-95C4-F0560A39CC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12DB201-9A2D-4865-A013-DE3161E7D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295A311-3C71-43E9-8E78-16FC96E4F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9D8142-743A-4167-8041-9C25B43B62BC}" type="slidenum">
              <a:rPr lang="en-US" altLang="en-US" sz="1300" smtClean="0"/>
              <a:pPr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9C6154-15CE-4002-BD05-2C11756E4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356A081-56B9-4232-9B92-878E0CC9F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CD512AB-E7CF-45B5-B8C1-EEBE1009E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F4A9F-8FC7-41E2-9DF9-73ADBFF7B141}" type="slidenum">
              <a:rPr lang="en-US" altLang="en-US" sz="1300" smtClean="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4A54205-8EA9-492E-9DAD-69C5341EE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F5EDFB0-2021-4F5D-88E7-54147EDD5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7FEE631-09E4-4C5A-817E-FEEBAC77C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8127F-9D49-4625-8DAA-254C2B2E5313}" type="slidenum">
              <a:rPr lang="en-US" altLang="en-US" sz="1300" smtClean="0"/>
              <a:pPr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B02A137-5A33-445A-8B3D-50AE936B38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E2F5E0B-B027-413C-BD9E-B0CC1B4D0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B3551FB-66E2-4D97-BD1D-BF386D4DD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B41FA-D4B1-45F8-95F5-22F04EB127F5}" type="slidenum">
              <a:rPr lang="en-US" altLang="en-US" sz="1300" smtClean="0"/>
              <a:pPr>
                <a:spcBef>
                  <a:spcPct val="0"/>
                </a:spcBef>
              </a:pPr>
              <a:t>36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5B783C0-7889-4DD2-A969-E581387774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6DFC46-487E-4992-8C6E-0F97C3FA6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F58CC1A-8DAD-4D43-B7CF-92D4CEA41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62E67-D508-4E7B-B02F-35C94E94E7A8}" type="slidenum">
              <a:rPr lang="en-US" altLang="en-US" sz="1300" smtClean="0"/>
              <a:pPr>
                <a:spcBef>
                  <a:spcPct val="0"/>
                </a:spcBef>
              </a:pPr>
              <a:t>37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66275D-8076-4D46-8FD7-0CDB327AD6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8A50E64-3D40-4477-BFE3-17C4A0B54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7BE3CA-82B0-41F6-BC39-78B826C9F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635EB9-D1EC-4688-8D03-7240B43D7F8D}" type="slidenum">
              <a:rPr lang="en-US" altLang="en-US" sz="1300" smtClean="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2165187-3402-41C0-BD1D-9B2BF0F571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601191D-BD68-4A7E-8EDB-21FF3B98F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A27B85-D6E4-4446-A99E-FC77565A0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C0AFE-3393-48D7-B0A2-9438AC94485C}" type="slidenum">
              <a:rPr lang="en-US" altLang="en-US" sz="1300" smtClean="0"/>
              <a:pPr>
                <a:spcBef>
                  <a:spcPct val="0"/>
                </a:spcBef>
              </a:pPr>
              <a:t>39</a:t>
            </a:fld>
            <a:endParaRPr lang="en-US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C7CBFA-A103-4CC4-83C0-217DD1A829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7B24E86-8879-46CC-BD25-933B5876F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F545991-DF32-43AD-A906-FAC7BC242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42500-31A8-4699-9F17-9BE2399F4C26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A7F8DB5-E699-4F61-BDE1-5DFBB0C6E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2499111-8D13-4165-95F5-FD443A70D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F9C3ADF-24C6-48A9-9FE8-AE22475FB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8C5C42-17E5-41C6-9C60-85A5CB1E6F78}" type="slidenum">
              <a:rPr lang="en-US" altLang="en-US" sz="1300" smtClean="0"/>
              <a:pPr>
                <a:spcBef>
                  <a:spcPct val="0"/>
                </a:spcBef>
              </a:pPr>
              <a:t>40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51859B0-DFFD-42FC-9816-0EBE4FA921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ADD9CA2-3F8F-4EB0-8122-52F7735D7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4084547-14BE-4777-90B1-FECD53D7C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22472-CAEB-43E1-9317-93A63B8E8399}" type="slidenum">
              <a:rPr lang="en-US" altLang="en-US" sz="1300" smtClean="0"/>
              <a:pPr>
                <a:spcBef>
                  <a:spcPct val="0"/>
                </a:spcBef>
              </a:pPr>
              <a:t>41</a:t>
            </a:fld>
            <a:endParaRPr lang="en-US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B8BC502-60E0-49F3-BD97-50218A7526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662ADE6-20D4-413D-9064-D277BE19C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5BB1BCE-E947-499F-A3B9-448789191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59DEE-B109-4075-90B1-B620A386522A}" type="slidenum">
              <a:rPr lang="en-US" altLang="en-US" sz="1300" smtClean="0"/>
              <a:pPr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3F0482A-D85A-46D6-9F98-57B4D40FCB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CFFC261-CA99-4731-AC8D-B46304377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08889B7-38EC-44DB-8B5F-75A809B95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674E7-0D93-481F-B28E-275DAAE5DCEC}" type="slidenum">
              <a:rPr lang="en-US" altLang="en-US" sz="1300" smtClean="0"/>
              <a:pPr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A2F8DE8-E48C-4DD0-8E7A-42DD4FFFCD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015B17A-2536-4917-9AB4-4B0D23192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704CA54-9FC0-45EB-AB70-1BD789943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D83DE1-1755-48DA-B8F3-BC4335717839}" type="slidenum">
              <a:rPr lang="en-US" altLang="en-US" sz="1300" smtClean="0"/>
              <a:pPr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AABF7A3-1907-41FE-8A2D-DF0E6A0868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6B7B58E-1257-42B4-B8B0-A8E86D793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6B3183-FE1A-4BC8-AD63-40CF89983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67033-1759-40A1-AD97-8E382AA4F99E}" type="slidenum">
              <a:rPr lang="en-US" altLang="en-US" sz="1300" smtClean="0"/>
              <a:pPr>
                <a:spcBef>
                  <a:spcPct val="0"/>
                </a:spcBef>
              </a:pPr>
              <a:t>45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FE7E206-4289-4A68-952B-976E8D4CD2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B5B762B-9F19-414B-B2C2-171A2A28A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9CC6C57-5394-4FAE-9796-7658B2BC9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FE3401-9E15-4E7B-86A0-81EA034658D4}" type="slidenum">
              <a:rPr lang="en-US" altLang="en-US" sz="1300" smtClean="0"/>
              <a:pPr>
                <a:spcBef>
                  <a:spcPct val="0"/>
                </a:spcBef>
              </a:pPr>
              <a:t>46</a:t>
            </a:fld>
            <a:endParaRPr lang="en-US" altLang="en-U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4DA6312-BB9D-4478-81AD-FF66617D7B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812E2FA-FABB-405E-B452-04C5AB641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223AA5F-8CA3-4A21-9FE5-8DD1C8AA2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75293D-9742-4113-BDC5-1175597170F8}" type="slidenum">
              <a:rPr lang="en-US" altLang="en-US" sz="1300" smtClean="0"/>
              <a:pPr>
                <a:spcBef>
                  <a:spcPct val="0"/>
                </a:spcBef>
              </a:pPr>
              <a:t>47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68DBF8-8CB9-4D5C-8E8C-74AD8EFC42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CD5E2C2-8FB6-4694-ADD0-849CCB32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68C3CD0-C404-4381-90EC-B80265A95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7B93C-6A7C-48B8-9AAE-BE92D03F160A}" type="slidenum">
              <a:rPr lang="en-US" altLang="en-US" sz="1300" smtClean="0"/>
              <a:pPr>
                <a:spcBef>
                  <a:spcPct val="0"/>
                </a:spcBef>
              </a:pPr>
              <a:t>48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D13E30B-7894-49AF-B538-3F9A5E423D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2D7D2A1-86BE-48FE-86CB-B07F5085F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97E1D4D-041C-4516-83D7-EF184522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EBD07-3EC7-4876-A50B-CD0B5F68EF4D}" type="slidenum">
              <a:rPr lang="en-US" altLang="en-US" sz="1300" smtClean="0"/>
              <a:pPr>
                <a:spcBef>
                  <a:spcPct val="0"/>
                </a:spcBef>
              </a:pPr>
              <a:t>49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D8CA880-B7AC-4E16-A53F-D1AF38A88A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FAEE9D-3D17-4194-BB89-4C076A286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5EDF5BF-B539-4C65-B824-816BA584C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2EAA8-9AD7-4D41-9EF5-8F943FC9A937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A3B0A0C-A575-4BC0-AC6F-5444C16A4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20579C-AB0A-42A6-A23F-ABACCF7A0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9E9C8F8-279C-499C-8EBE-80FFF2B77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5EF8A-C0D3-484A-8DE9-0AAEA2627986}" type="slidenum">
              <a:rPr lang="en-US" altLang="en-US" sz="1300" smtClean="0"/>
              <a:pPr>
                <a:spcBef>
                  <a:spcPct val="0"/>
                </a:spcBef>
              </a:pPr>
              <a:t>50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D9107B6-F5CD-4953-BB55-80073B5949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2316F30-8CAA-45E6-86FA-0F93D0C49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1F93476-29D0-4652-8B13-E157378C2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DDDE89-12FC-48AC-A7D8-98FC0AC75007}" type="slidenum">
              <a:rPr lang="en-US" altLang="en-US" sz="1300" smtClean="0"/>
              <a:pPr>
                <a:spcBef>
                  <a:spcPct val="0"/>
                </a:spcBef>
              </a:pPr>
              <a:t>51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6C7D876-A67E-465E-AB72-9F0186032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52D6C22-5559-478E-80E7-620664028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4636CBB-26AE-4D84-8867-A7BBD4A8A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E677BA-C3AE-4C61-A29D-76B0BD8FB274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27016D5-D16C-4DCD-94D1-915EDE73F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B47714F-8E75-48C8-8EE5-B0399F94B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CDB7D44-2607-4C92-B79A-30A56696D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B6350-4B4F-4696-9934-D1259FD50D4E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1472EA-ECBA-42F2-ACC1-C2249BE98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0BFF258-5C7E-46F8-B582-B1461D2D4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593965D-4F29-403F-BA81-5F705E3F1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C6FB2-A72B-4BAD-89FD-898C2E9C4620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516D85B-3A09-42B2-ABF5-BB8C6013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F79263F-7DC1-4994-9AA9-829E91297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EC10608-C96E-4810-A76E-BB44FD0AE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6D44CF-8DF2-4853-97E4-27831EA80CE6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252A0D-B53B-4EA9-B152-6E6B86E40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45ABE3A-6A24-415C-8411-307433249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940C15-5CC5-4C1F-8E63-F323FA5AA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B22EC-A739-4AD3-A7F2-FD995BE6B899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D722663-CBA0-4FE2-B4CF-E00F19E3E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69C0779-42E1-4080-89E3-C4AB257B0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F8A496A-3D16-44EC-B609-C0F16C43E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3AB4CAF-14FA-4DAD-89B7-662F3014D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05F587-3D74-4BBB-9217-656D68327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B36DC8-A54F-4D37-97BF-AD368FA48D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75A5C0-D09E-424C-8BD6-EF8C73197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057C7C9-7327-4D57-9F82-AD8F38CCC6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8B1E-31AB-4F9C-9563-8D0D55F74D1D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F4A87-69BF-4AC8-B7B1-341E9353FC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1050E-CC6B-48BD-8E0B-4F2355F7CD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F645-70A9-474F-951D-D4126C9A2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34428D-0385-4F40-8C5E-00D121CB4B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6858-5697-498A-8728-C492ACD54332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8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A5E53-053A-40E3-BBA8-17F947E62D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CB18B-B32E-4193-8EA9-348270D476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CDCE-2DDB-4DBE-9129-355F8D0C4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E1C30F1-8826-42E1-88A1-E084AF3D59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1223-CC95-4D52-92C1-F469A277D8EE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24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C105B9-CDEB-4050-9E30-B5376057E6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FCACEA-6684-460D-BEA1-9AB9B8635D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691E-0118-4B61-9B76-8124C78E5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FADAE1-2200-4731-97E6-C82692233B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BD64-1513-4CD8-8261-006DC97D3C81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3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1BE8CD-4443-4A26-9368-FE4F87526F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220568-5DF2-4C0B-8705-9AEE33EEB0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F456-6A28-4A90-9C00-BC7686F8A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5C8231-CE97-4688-892D-02F163B23D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28FE-C635-4721-BC6F-77204EB0DBF1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6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0EE64-426A-421B-8025-052B65FFD5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C58D4-09D9-4FD1-BF9F-8E49635CD6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B584-C837-4F15-969B-E9BEB5F19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8507D9D-B12F-45B9-8EB9-3D0E009D38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C479-29EE-4D88-BA6F-2CE62A7804B4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805099-8DD0-4753-B125-AFDCA32B2E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AE7B19-51D0-422F-9BC1-8E974E0D0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2675-6BAF-4E72-AD4A-F509FC8E8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BF8DEA-76F0-4DD9-9F2B-6F33AAE9CC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7F04-290A-46A9-A693-5DA0EE5C0E30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2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17B52-77D5-49CE-93DA-16BF16364B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CAF0A-E9DC-46C4-9EE3-F9BFB523C8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31B6-557F-476F-B6AE-56CCFE5F7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864654F-7C88-483B-86B0-171D98E1A1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D791-32BA-4438-BA6E-3161DAF925FC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2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4A667-E508-40DE-8FD0-26973959DF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14CA6-7B06-4743-A249-CEBDCEB320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00FB3-08B2-40B1-9B03-3C601C255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63C94F7-7676-47D1-B65B-297644D22A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82E1-42FF-4966-BD2F-F2D975315B1F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7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6551F1-0E25-4659-A7E5-0D46C4B01D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FB848-372D-48A3-8F04-ADF8DD2A9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4303-F7ED-4E62-8EAA-6EF70080F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DC37D-EBE1-4C92-A9A4-08FD5B6009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92AE-E744-46FC-B772-8F1CA4F726A7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72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15E50A-831F-4086-AF83-2212CD74D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7163EC-9D36-480E-A826-2C58A11A4E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3B03-9251-429F-87C5-A1AE6E37D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68821FB-6B39-4851-BAE9-6644892ACEB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EA9F-8B0D-4CFC-9FEB-9C329F9BDCFC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68A51D-9C41-4839-A874-4E0985F796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49E31D-D8DA-43F9-9EA0-09AFE03B94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625-44E1-40F8-AA16-8F90E72D3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13E99E1-FB44-403A-99B1-58600DEBAB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5F75-087F-434F-A2DE-50EE5917B757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2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FE7A4-1F50-43AF-BEFD-465AF5ECF7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ADE39-3308-4553-A499-30B2794CEF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69C1-CA2A-4821-BE43-96F82A7CA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1DEE90D-8930-45FB-98AF-03E8E1495C7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0972-0D3D-4A0C-A3C1-EAB38C370BCE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768D1-C9ED-43FF-9772-6FEADF6260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69F55-0AE1-406A-B540-44B222CB8B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9707-2EEE-4C7B-BDEA-1FE698D35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E671CEC-FC35-433E-8D00-7E63159F92F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0908-998E-4726-BDD1-9D6081CFB26A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40140F-414C-4C98-927C-77034C36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7EAE61-7D95-415F-AA40-B4B15E30F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47EC909-0704-45C4-9977-2DBD23C43F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09566CE-8C05-4AEC-B094-9613184673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FC45CB1-2FC7-42A5-8CBE-D91F0FDA2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DF02CC09-4C90-4335-B014-EFEF44E6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0E583E1-8ADA-477B-9B9F-B3E09C681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113ABAFA-733D-4DD5-9465-913D264987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A0F5D073-C957-4307-AF6E-6378FD2D8844}" type="datetime1">
              <a:rPr lang="en-US" altLang="en-US"/>
              <a:pPr>
                <a:defRPr/>
              </a:pPr>
              <a:t>11/8/2021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17.xml"/><Relationship Id="rId10" Type="http://schemas.openxmlformats.org/officeDocument/2006/relationships/image" Target="../media/image20.png"/><Relationship Id="rId4" Type="http://schemas.openxmlformats.org/officeDocument/2006/relationships/tags" Target="../tags/tag16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20.xml"/><Relationship Id="rId21" Type="http://schemas.openxmlformats.org/officeDocument/2006/relationships/image" Target="../media/image27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tags" Target="../tags/tag1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7.png"/><Relationship Id="rId5" Type="http://schemas.openxmlformats.org/officeDocument/2006/relationships/tags" Target="../tags/tag22.xml"/><Relationship Id="rId15" Type="http://schemas.openxmlformats.org/officeDocument/2006/relationships/notesSlide" Target="../notesSlides/notesSlide2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27.xml"/><Relationship Id="rId19" Type="http://schemas.openxmlformats.org/officeDocument/2006/relationships/image" Target="../media/image25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37.xml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5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A5D0646B-F3D8-410A-A874-3E252D202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C1EDFF-CB1B-4BBF-A8CE-BE4D850DDF8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4AA03035-68CA-49BA-BE69-897332C190F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ACD3D-5BA6-4A20-9D8A-9B340E7636F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6BC52C4-90DB-4E5F-A1E4-9A3AD342D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Regression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FC80DC53-61A6-4FAC-8A0D-5D6AB60CEA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Introduction to Multi-level Models, 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7E40F5B5-4E65-4463-B0C4-0D861C7BC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96F3B4-B351-491E-A037-F9C30B5CF72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5" name="Date Placeholder 5">
            <a:extLst>
              <a:ext uri="{FF2B5EF4-FFF2-40B4-BE49-F238E27FC236}">
                <a16:creationId xmlns:a16="http://schemas.microsoft.com/office/drawing/2014/main" id="{65BAC139-F5EA-4943-940D-05C71F39B59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B4E0FD-9C43-4107-A7C6-B969BC4BBCA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EFBAA9CE-85F9-472C-B301-FB9F612BF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Thinking About London Schools…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855CBA5-689B-46FE-AD37-A3F7D2B7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87438"/>
            <a:ext cx="8229600" cy="5043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/>
              <a:t>Consider the three models; Are any of them useful for ranking?</a:t>
            </a:r>
            <a:br>
              <a:rPr lang="en-US" altLang="en-US" sz="2100"/>
            </a:br>
            <a:endParaRPr lang="en-US" altLang="en-US" sz="21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mean.lm &lt;- lm(Y ~ school - 1, data=school.frame)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adj.1.lm &lt;- lm(Y ~ school + LRT - 1, data=school.frame)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adj.2.lm &lt;- lm(Y ~ school*LRT – 1 - LRT, data=school.frame)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Easy to compare with F-test, but how can we understand what they say?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anova(mean.lm,adj.1.lm,adj.2.lm)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Analysis of Variance Table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Model 1: Y ~ school - 1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Model 2: Y ~ school + LRT - 1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Model 3: Y ~ school * LRT – 1 - LRT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Res.Df    RSS Df Sum of Sq        F    Pr(&gt;F)   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1   1940 1801.8                                   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2   1939 1218.9  1    582.91 940.8659 &lt; 2.2e-16 ***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3   1906 1180.9 33     38.03   1.8602  0.002189 **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5A9AFE93-58DE-4052-825D-17CC1CCCD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B68304-05D0-4433-A102-5CD0CA8B84A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3" name="Date Placeholder 5">
            <a:extLst>
              <a:ext uri="{FF2B5EF4-FFF2-40B4-BE49-F238E27FC236}">
                <a16:creationId xmlns:a16="http://schemas.microsoft.com/office/drawing/2014/main" id="{D9AA5FF6-D598-4547-9D9E-65F0A6FD36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D3908-B38D-425B-9DE6-42ACCECAE1A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C639018C-3103-432E-A5BE-F79489B51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could we rank London Schools?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F183E3FB-0133-403C-9323-0A5B33A26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23963"/>
            <a:ext cx="8229600" cy="4906962"/>
          </a:xfrm>
        </p:spPr>
        <p:txBody>
          <a:bodyPr/>
          <a:lstStyle/>
          <a:p>
            <a:pPr eaLnBrk="1" hangingPunct="1"/>
            <a:r>
              <a:rPr lang="en-US" altLang="en-US"/>
              <a:t>We can illustrate, with ggplot facet graphs, how these (and similar models) are representing the relationship between</a:t>
            </a:r>
          </a:p>
          <a:p>
            <a:pPr lvl="1" eaLnBrk="1" hangingPunct="1"/>
            <a:r>
              <a:rPr lang="en-US" altLang="en-US"/>
              <a:t>Y (end of year score)</a:t>
            </a:r>
          </a:p>
          <a:p>
            <a:pPr lvl="1" eaLnBrk="1" hangingPunct="1"/>
            <a:r>
              <a:rPr lang="en-US" altLang="en-US"/>
              <a:t>LRT (beginning of year score)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in the data</a:t>
            </a:r>
          </a:p>
          <a:p>
            <a:pPr eaLnBrk="1" hangingPunct="1"/>
            <a:r>
              <a:rPr lang="en-US" altLang="en-US"/>
              <a:t>ggplot facet graphs are very useful for this!</a:t>
            </a:r>
          </a:p>
          <a:p>
            <a:pPr lvl="1" eaLnBrk="1" hangingPunct="1"/>
            <a:r>
              <a:rPr lang="en-US" altLang="en-US"/>
              <a:t>Code in </a:t>
            </a:r>
            <a:br>
              <a:rPr lang="en-US" altLang="en-US"/>
            </a:br>
            <a:r>
              <a:rPr lang="en-US" altLang="en-US"/>
              <a:t>	20 - ggplot-for-grouped-clustered-data-london.r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93B06363-FBB1-4257-86B5-F6080CF7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33525"/>
            <a:ext cx="44862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F6AB9797-310B-476A-9F6D-BBFD54A9B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3A37EA-5CAB-4408-8CF6-66F0C91FE7F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2" name="Date Placeholder 5">
            <a:extLst>
              <a:ext uri="{FF2B5EF4-FFF2-40B4-BE49-F238E27FC236}">
                <a16:creationId xmlns:a16="http://schemas.microsoft.com/office/drawing/2014/main" id="{9BE444CD-606E-4C38-A22A-7292A34F81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2916A7-562E-4620-A1E2-5DF09B5E2B6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E11FF5A5-1CF3-4FBD-9708-D69015943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London Schools: Ignore LRT and only look at mean(y) in each school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F88B18E4-E304-4EAC-8828-B2C99398D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2625725"/>
            <a:ext cx="2165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 would rank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schools by mean(y)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this case.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ignores the status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students at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beginning of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school year.</a:t>
            </a: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595784A9-ADC0-4237-91ED-D7CC66A1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23988"/>
            <a:ext cx="244157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g &lt;- ggplot(school.frame,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aes(x=LRT,y=Y)) 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facet_wrap( ~ school,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as.table=F) 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geom_point(pch=1)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coef &lt;- lm(Y ~ school - 1, data = school.frame)$coef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slo &lt;- int &lt;- rep(NA,J)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for (j in 1:38)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int[j] &lt;- coef[j]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slo[j] &lt;- 0}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par &lt;- ddply(school.frame, "school", summarize,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int &lt;- int[school[1]],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slo &lt;- slo[school[1]])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names(par) &lt;- c("school","int","slo")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g + geom_abline(data=par, aes(intercept=int,slope=slo), color="blue")</a:t>
            </a:r>
          </a:p>
        </p:txBody>
      </p:sp>
      <p:sp>
        <p:nvSpPr>
          <p:cNvPr id="22536" name="TextBox 2">
            <a:extLst>
              <a:ext uri="{FF2B5EF4-FFF2-40B4-BE49-F238E27FC236}">
                <a16:creationId xmlns:a16="http://schemas.microsoft.com/office/drawing/2014/main" id="{D5F132B6-EE7E-467D-B12B-FBBAE54C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430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(This code requires library(ggplot2) and library(plyr))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6EA5FE3A-5551-4679-9D07-02795A7F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524000"/>
            <a:ext cx="44894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0936DBF-AD08-42B8-A2FF-F2847A6F2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5F5B25-FD24-4555-9FA4-FF2BF3A1816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176E29EA-6E94-4010-9F52-35DA0A1D5B8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E8A4E-57D2-4D3A-A2D4-D34F69F9C7D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00FC4D34-F1B7-4B44-937F-FDA5B87A8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London Schools: Ignore Schools and fit a single linear regression Y ~ LRT </a:t>
            </a: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7702393D-F131-4BB9-AA4D-AF009802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2436813"/>
            <a:ext cx="2317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 really don’t have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anything to rank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schools with here…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Everyone has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same slope and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same intercept.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180CBD92-9988-4305-A6B7-0537DA25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2408238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g &lt;- ggplot(school.frame,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aes(x=LRT,y=Y)) 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facet_wrap( ~ school,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as.table=F) 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geom_point(pch=1)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coef &lt;- lm(Y ~ LRT, 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data = school.frame)$coef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slo &lt;- int &lt;- rep(NA,J)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for (j in 1:38)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int[j] &lt;- coef[1]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slo[j] &lt;- coef[2]}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par &lt;- ddply(school.frame, "school", summarize,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int &lt;- int[school[1]],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slo &lt;- slo[school[1]])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names(par) &lt;- c("school","int","slo")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g + geom_abline(data=par, aes(intercept=int,slope=slo), color="blue")</a:t>
            </a:r>
          </a:p>
        </p:txBody>
      </p:sp>
      <p:sp>
        <p:nvSpPr>
          <p:cNvPr id="24584" name="TextBox 8">
            <a:extLst>
              <a:ext uri="{FF2B5EF4-FFF2-40B4-BE49-F238E27FC236}">
                <a16:creationId xmlns:a16="http://schemas.microsoft.com/office/drawing/2014/main" id="{805C1736-0EAF-4D0B-AC80-AFD37778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430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(This code requires library(ggplot2) and library(plyr))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615F2C71-E334-4988-8E54-EAF8E83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3675"/>
            <a:ext cx="44799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B03E0BD7-0440-4F4D-9943-A5577645E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7BD3DE-9F64-4AF5-B9A5-261A3ED5FF2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8" name="Date Placeholder 5">
            <a:extLst>
              <a:ext uri="{FF2B5EF4-FFF2-40B4-BE49-F238E27FC236}">
                <a16:creationId xmlns:a16="http://schemas.microsoft.com/office/drawing/2014/main" id="{C5F30BAC-C687-4487-884E-7E3FE7727C0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4BDE7C-6A10-435F-B611-7FAB60C2418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FDF58727-FB98-4D68-8F32-AA2584899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London Schools: Use same slope on LRT for all schools, different intercepts</a:t>
            </a: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85334A74-7ACC-4EF9-B54B-8AF2F191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2413000"/>
            <a:ext cx="223678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 could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rank schools based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their intercepts.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However, the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clearly fits some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schools better than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others!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24044D65-B727-44FA-BA2B-3F79CF9D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1447800"/>
            <a:ext cx="2262187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g &lt;- ggplot(school.frame,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aes(x=LRT,y=Y)) 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facet_wrap( ~ school,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as.table=F) 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geom_point(pch=1)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coef &lt;- lm(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Y ~ school+LRT-1,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data = school.frame)$coef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slo &lt;- int &lt;- rep(NA,J)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for (j in 1:38)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  int[j] &lt;- coef[j]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  slo[j] &lt;- coef[39]}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par &lt;- ddply(school.frame, "school", summarize,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int &lt;- int[school[1]],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slo &lt;- slo[school[1]])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names(par) &lt;- c("school","int","slo")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g + geom_abline(data=par, aes(intercept=int,slope=slo), color="blue")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4BD61194-35EA-48FF-A791-6F7B12D4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430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(This code requires library(ggplot2) and library(plyr))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32975640-059A-401D-836C-BAD136A4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7475"/>
            <a:ext cx="4327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DA49E83D-AB49-43D1-8FA9-0263B5FA3C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D20D80-88C9-4882-AB8D-E9A73464280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6" name="Date Placeholder 5">
            <a:extLst>
              <a:ext uri="{FF2B5EF4-FFF2-40B4-BE49-F238E27FC236}">
                <a16:creationId xmlns:a16="http://schemas.microsoft.com/office/drawing/2014/main" id="{93127CFE-F4F5-4AB9-8ED4-FA0625DF3A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0C4E3F-0F20-482B-931D-F266D65DE15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F5AB9A76-D4E6-48C9-AC55-669B47902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London Schools: Different slope and intercept for each school</a:t>
            </a: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0CF6F89B-93FE-488A-B06E-7B98BF45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1133475"/>
            <a:ext cx="25463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Now, we let slopes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and intercepts vary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from school to school,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get the best fit.  We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would still like to rank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based on intercepts.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However some schools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have crazy regressions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 cannot be fitted (too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small a sample in that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school!)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is a problem with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fixed effects models,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and it is something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MLM’s are good 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fixing!</a:t>
            </a: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BE096147-D913-4349-BC90-DBEBC022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87475"/>
            <a:ext cx="2566988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g &lt;- ggplot(school.frame,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aes(x=LRT,y=Y)) 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facet_wrap( ~ school,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as.table=F) 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geom_point(pch=1)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coef &lt;- lm(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Y ~ school*LRT-1-LRT,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data = school.frame)$coef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slo &lt;- int &lt;- rep(NA,J)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for (j in 1:38)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  int[j] &lt;- coef[j]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   slo[j] &lt;- coef[j+38]}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par &lt;- ddply(school.frame, "school", summarize,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int &lt;- int[school[1]],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 slo &lt;- slo[school[1]])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names(par) &lt;- c("school","int","slo")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g + geom_abline(data=par, aes(intercept=int,slope=slo), color="blue")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62402D71-1AD1-4826-B7BA-116E79C4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430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(This code requires library(ggplot2) and library(plyr))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3F53F919-7A50-4CF3-89CC-D662B3E81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F3B5EB-8C09-4570-853D-08D7772601C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E811CE72-DD27-4A63-A77B-649E52B6361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ED194A-64D7-4222-8634-C3BB6E4DF3B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3B9402A-AC32-4896-85D8-A40534754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Radon Levels in Minnesota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FEFA25BC-5EBC-4E33-B820-7B85CEDB3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sz="2600"/>
              <a:t>Each individual unit in the data set is a house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Individual-level (house-level) variables:</a:t>
            </a:r>
          </a:p>
          <a:p>
            <a:pPr lvl="1" eaLnBrk="1" hangingPunct="1"/>
            <a:r>
              <a:rPr lang="en-US" altLang="en-US" sz="2200"/>
              <a:t>radon, log(radon) </a:t>
            </a:r>
          </a:p>
          <a:p>
            <a:pPr lvl="1" eaLnBrk="1" hangingPunct="1"/>
            <a:r>
              <a:rPr lang="en-US" altLang="en-US" sz="2200"/>
              <a:t>floor = 0 if measurement was made in basement; </a:t>
            </a:r>
            <a:br>
              <a:rPr lang="en-US" altLang="en-US" sz="2200"/>
            </a:br>
            <a:r>
              <a:rPr lang="en-US" altLang="en-US" sz="2200"/>
              <a:t>          = 1 if measurement on first floor</a:t>
            </a:r>
          </a:p>
          <a:p>
            <a:pPr eaLnBrk="1" hangingPunct="1"/>
            <a:r>
              <a:rPr lang="en-US" altLang="en-US" sz="2600"/>
              <a:t>Houses are grouped into counties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Group-level (county-level) variables:</a:t>
            </a:r>
          </a:p>
          <a:p>
            <a:pPr lvl="1" eaLnBrk="1" hangingPunct="1"/>
            <a:r>
              <a:rPr lang="en-US" altLang="en-US" sz="2200"/>
              <a:t>county.name &amp; county number</a:t>
            </a:r>
          </a:p>
          <a:p>
            <a:pPr lvl="1" eaLnBrk="1" hangingPunct="1"/>
            <a:r>
              <a:rPr lang="en-US" altLang="en-US" sz="2200"/>
              <a:t>uranium &amp; log(uranium) – measurement of uranium in the soil in each county</a:t>
            </a:r>
          </a:p>
          <a:p>
            <a:pPr eaLnBrk="1" hangingPunct="1"/>
            <a:r>
              <a:rPr lang="en-US" altLang="en-US" sz="2600"/>
              <a:t>We want to predict radon levels from the other variables</a:t>
            </a:r>
          </a:p>
          <a:p>
            <a:pPr lvl="1" eaLnBrk="1" hangingPunct="1"/>
            <a:endParaRPr lang="en-US" altLang="en-US"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BB77E5D3-1C8B-44E3-BCE8-028752D37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8563C-D227-4F2C-8BDA-2CE917722B7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5">
            <a:extLst>
              <a:ext uri="{FF2B5EF4-FFF2-40B4-BE49-F238E27FC236}">
                <a16:creationId xmlns:a16="http://schemas.microsoft.com/office/drawing/2014/main" id="{148F555E-F9D3-4A17-906A-9524C3FCA68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F5FEE1-A301-455C-9D79-0650793D18D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9A25E4B-73A4-48C4-A2D0-E9AF76A29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ways to view this data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03D839E-B2D9-4AC7-B464-8FF792B8A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267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For example…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600" b="1" i="1" u="sng" dirty="0"/>
              <a:t>Pooled regression</a:t>
            </a:r>
            <a:r>
              <a:rPr lang="en-US" altLang="en-US" sz="2600" dirty="0"/>
              <a:t>: examine radon as a function of uranium [ignoring county]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600" b="1" i="1" u="sng" dirty="0" err="1"/>
              <a:t>Unpooled</a:t>
            </a:r>
            <a:r>
              <a:rPr lang="en-US" altLang="en-US" sz="2600" b="1" i="1" u="sng" dirty="0"/>
              <a:t>, means (intercepts) only</a:t>
            </a:r>
            <a:r>
              <a:rPr lang="en-US" altLang="en-US" sz="2600" dirty="0"/>
              <a:t>: look at radon levels within each county [ignoring uranium]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600" b="1" i="1" u="sng" dirty="0"/>
              <a:t>Hierarchical “simple” regression</a:t>
            </a:r>
            <a:r>
              <a:rPr lang="en-US" altLang="en-US" sz="2600" dirty="0"/>
              <a:t>: Take model #2 and build a second regression predicting mean level of radon in each county from uranium levels in that county.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600" b="1" i="1" u="sng" dirty="0" err="1"/>
              <a:t>Unpooled</a:t>
            </a:r>
            <a:r>
              <a:rPr lang="en-US" altLang="en-US" sz="2600" b="1" i="1" u="sng" dirty="0"/>
              <a:t> regression</a:t>
            </a:r>
            <a:r>
              <a:rPr lang="en-US" altLang="en-US" sz="2600" dirty="0"/>
              <a:t>: examining radon ~ floor within each county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>
            <a:extLst>
              <a:ext uri="{FF2B5EF4-FFF2-40B4-BE49-F238E27FC236}">
                <a16:creationId xmlns:a16="http://schemas.microsoft.com/office/drawing/2014/main" id="{69B8BBC0-45FA-45D6-883A-D17FC8F2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85863"/>
            <a:ext cx="4089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3FC00A1-393A-4F34-9383-B6EC32112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64FE22-FAFF-49B3-A222-75A3BEB90B9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0" name="Date Placeholder 6">
            <a:extLst>
              <a:ext uri="{FF2B5EF4-FFF2-40B4-BE49-F238E27FC236}">
                <a16:creationId xmlns:a16="http://schemas.microsoft.com/office/drawing/2014/main" id="{21250DF1-F598-4FC4-9447-77D1BDB75D5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97B2D-12B9-40AE-910F-7BA29711DA7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ADFCF4E2-7A38-492D-B194-43817E791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altLang="en-US" sz="3800"/>
              <a:t>Totally pooled (#1) vs totally unpooled(#2) log(radon) intercept-only models</a:t>
            </a:r>
          </a:p>
        </p:txBody>
      </p:sp>
      <p:pic>
        <p:nvPicPr>
          <p:cNvPr id="34822" name="Picture 3">
            <a:extLst>
              <a:ext uri="{FF2B5EF4-FFF2-40B4-BE49-F238E27FC236}">
                <a16:creationId xmlns:a16="http://schemas.microsoft.com/office/drawing/2014/main" id="{6AC5AE51-50FB-4192-899B-18F5D18D5A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62538"/>
            <a:ext cx="31988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3" name="Picture 6">
            <a:extLst>
              <a:ext uri="{FF2B5EF4-FFF2-40B4-BE49-F238E27FC236}">
                <a16:creationId xmlns:a16="http://schemas.microsoft.com/office/drawing/2014/main" id="{C3A1FD41-094C-4519-A78F-0F15DE9E4E6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5029200"/>
            <a:ext cx="36274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4" name="Picture 9">
            <a:extLst>
              <a:ext uri="{FF2B5EF4-FFF2-40B4-BE49-F238E27FC236}">
                <a16:creationId xmlns:a16="http://schemas.microsoft.com/office/drawing/2014/main" id="{76293823-338E-4BB6-BD58-DC04F67A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77975"/>
            <a:ext cx="31607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25EE2B8-8979-43A5-8B97-70AB83322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Looking at the coefficients from fitting separate (unpooled) models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CE567D-C6C5-4C77-81FC-13EA59060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600200"/>
            <a:ext cx="40386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050" b="1" dirty="0">
                <a:latin typeface="Courier New" pitchFamily="49" charset="0"/>
              </a:rPr>
              <a:t>&gt; </a:t>
            </a:r>
            <a:r>
              <a:rPr lang="en-US" altLang="en-US" sz="1050" b="1" dirty="0" err="1">
                <a:latin typeface="Courier New" pitchFamily="49" charset="0"/>
              </a:rPr>
              <a:t>cties</a:t>
            </a:r>
            <a:r>
              <a:rPr lang="en-US" altLang="en-US" sz="1050" b="1" dirty="0">
                <a:latin typeface="Courier New" pitchFamily="49" charset="0"/>
              </a:rPr>
              <a:t> &lt;- </a:t>
            </a:r>
            <a:r>
              <a:rPr lang="en-US" altLang="en-US" sz="1050" b="1" dirty="0" err="1">
                <a:latin typeface="Courier New" pitchFamily="49" charset="0"/>
              </a:rPr>
              <a:t>as.factor</a:t>
            </a:r>
            <a:r>
              <a:rPr lang="en-US" altLang="en-US" sz="1050" b="1" dirty="0">
                <a:latin typeface="Courier New" pitchFamily="49" charset="0"/>
              </a:rPr>
              <a:t>(county)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050" b="1" dirty="0">
                <a:latin typeface="Courier New" pitchFamily="49" charset="0"/>
              </a:rPr>
              <a:t>&gt; contrasts(</a:t>
            </a:r>
            <a:r>
              <a:rPr lang="en-US" altLang="en-US" sz="1050" b="1" dirty="0" err="1">
                <a:latin typeface="Courier New" pitchFamily="49" charset="0"/>
              </a:rPr>
              <a:t>cties</a:t>
            </a:r>
            <a:r>
              <a:rPr lang="en-US" altLang="en-US" sz="1050" b="1" dirty="0">
                <a:latin typeface="Courier New" pitchFamily="49" charset="0"/>
              </a:rPr>
              <a:t>) &lt;- </a:t>
            </a:r>
            <a:r>
              <a:rPr lang="en-US" altLang="en-US" sz="1050" b="1" dirty="0" err="1">
                <a:latin typeface="Courier New" pitchFamily="49" charset="0"/>
              </a:rPr>
              <a:t>contr.sum</a:t>
            </a:r>
            <a:r>
              <a:rPr lang="en-US" altLang="en-US" sz="1050" b="1" dirty="0">
                <a:latin typeface="Courier New" pitchFamily="49" charset="0"/>
              </a:rPr>
              <a:t>(85)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summary(lm.0 &lt;- lm(y ~ 1))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SE     t value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1.22    0.03   43.51   &lt;2e-16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lm.unpooled.contrast.from.grand.mean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+   &lt;- lm(y ~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cties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SE    t value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1.34   0.04  32.01  &lt; 2e-16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      -0.68   0.40  -1.72 0.09 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cties2      -0.51   0.12  -4.36 1.49e-05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cties3      -0.30   0.46  -0.65 0.52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cties4      -0.20   0.30  -0.67 0.50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cties5      -0.09   0.39  -0.23 0.82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cties6       0.17   0.46   0.37 0.71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       0.57   0.21   2.63 0.01 **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       0.29   0.40   0.72 0.47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cties9      -0.41   0.25  -1.63 0.10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cties10     -0.14   0.32  -0.43 0.67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cties11      0.06   0.36   0.16 0.87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cties12      0.39   0.40   0.98 0.33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cties13     -0.30   0.32  -0.94 0.35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5A4994-9E95-45DD-B054-EF2424765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cties14      0.44   0.21   2.04 0.04 *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cties15     -0.37   0.40  -0.92 0.36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cties16     -0.68   0.56  -1.21 0.23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cties68     -0.25   0.28  -0.90 0.37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cties69     -0.10   0.40  -0.26 0.80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cties70     -0.58   0.08  -6.82 1.80e-11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cties71      0.03   0.16   0.20 0.84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cties72      0.24   0.25   0.93 0.35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cties73      0.45   0.56   0.80 0.42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cties74     -0.36   0.40  -0.90 0.37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cties75      0.14   0.46   0.31 0.76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cties76      0.48   0.40   1.22 0.22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cties77      0.38   0.30   1.25 0.21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cties78     -0.35   0.36  -0.97 0.33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cties79     -0.91   0.40  -2.29 0.02 *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cties80     -0.09   0.12  -0.75 0.45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cties81      0.89   0.46   1.94 0.05 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cties82      0.89   0.79   1.12 0.26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cties83      0.11   0.22   0.51 0.61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cties84      0.25   0.22   1.11 0.27    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C0749AC6-E380-4795-9459-76F952527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CD3D86-B7F8-43BC-8E74-79DEA60AD54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70" name="Date Placeholder 5">
            <a:extLst>
              <a:ext uri="{FF2B5EF4-FFF2-40B4-BE49-F238E27FC236}">
                <a16:creationId xmlns:a16="http://schemas.microsoft.com/office/drawing/2014/main" id="{DE5C40EA-EEDD-41CF-9A6A-008E9EB267F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14CF89-8ACE-4FD9-AD0B-1DDFFD5F0C0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87F7827-4967-4D63-A1F9-3313E4343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	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CB98A83-742D-4B24-ADF0-8C75F080EA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2800" dirty="0"/>
              <a:t>Homework &amp; Quizzes</a:t>
            </a:r>
          </a:p>
          <a:p>
            <a:pPr lvl="1"/>
            <a:r>
              <a:rPr lang="en-US" altLang="en-US" sz="2400" dirty="0"/>
              <a:t>HW08 due tonight</a:t>
            </a:r>
          </a:p>
          <a:p>
            <a:pPr lvl="1"/>
            <a:r>
              <a:rPr lang="en-US" altLang="en-US" sz="2400" dirty="0"/>
              <a:t>HW09 out; due next Weds</a:t>
            </a:r>
          </a:p>
          <a:p>
            <a:r>
              <a:rPr lang="en-US" altLang="en-US" sz="2800" dirty="0"/>
              <a:t>Projects:</a:t>
            </a:r>
          </a:p>
          <a:p>
            <a:pPr lvl="1"/>
            <a:r>
              <a:rPr lang="en-US" altLang="en-US" sz="2400" dirty="0"/>
              <a:t>I am grading Project 01</a:t>
            </a:r>
          </a:p>
          <a:p>
            <a:pPr lvl="1"/>
            <a:r>
              <a:rPr lang="en-US" altLang="en-US" sz="2400" dirty="0"/>
              <a:t>Project 02 out soon (last project for the class)</a:t>
            </a:r>
          </a:p>
          <a:p>
            <a:r>
              <a:rPr lang="en-US" altLang="en-US" sz="2800" dirty="0"/>
              <a:t>Reading (</a:t>
            </a:r>
            <a:r>
              <a:rPr lang="en-US" altLang="en-US" sz="2800" dirty="0" err="1"/>
              <a:t>Sheather</a:t>
            </a:r>
            <a:r>
              <a:rPr lang="en-US" altLang="en-US" sz="2800" dirty="0"/>
              <a:t>):</a:t>
            </a:r>
          </a:p>
          <a:p>
            <a:pPr lvl="1"/>
            <a:r>
              <a:rPr lang="en-US" altLang="en-US" sz="2400" dirty="0"/>
              <a:t>Please read all of 10.1 for this week (but not 10.2)</a:t>
            </a:r>
          </a:p>
          <a:p>
            <a:pPr lvl="1"/>
            <a:r>
              <a:rPr lang="en-US" altLang="en-US" sz="2400" dirty="0"/>
              <a:t>Monday’s quiz will be on this.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072EDB4-1548-4605-9E2A-47DE2E087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6E9A1B-447B-4FC8-9DBD-9CB70FA74B8F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749DDCD0-5712-4EEC-9BEB-01B9FE642C2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80FABC-4AB6-47C2-8B55-E66C66EC7C8E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0050CBC9-7859-4A2F-B68B-7912E91A0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1D99DC-7630-4B8B-9CF6-0F795472BB9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44E68733-C367-4418-A820-B3B46AAFBB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D7F43-0BD5-40CE-91B6-6D72126D208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989940D-A33C-4E15-88AE-03D3AB6D0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Problems with totally-pooled vs totally-unpooled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05B032EC-64A1-4023-B15E-B42848749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Totally-pooled: It looks like there is some pattern to the county means, so this “over-smooths” (forces all the counties to be the same)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Totally-unpooled: Although the counties have some variation in means, there may not be very much!</a:t>
            </a: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5A8E60E6-C968-49EA-B159-AF668839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89463"/>
            <a:ext cx="5064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 &lt;- as.factor(county)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contrasts(cties) &lt;- contr.sum(85)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lm.unpooled.contrast.from.grand.mean &lt;- lm(y ~ cties)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anova(lm.unpooled.contrast.from.grand.mean)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          Df Sum Sq Mean Sq F value    Pr(&gt;F)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      84 136.89 1.62960  2.5567 1.736e-11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Residuals 834 531.57 0.63738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</p:txBody>
      </p:sp>
      <p:sp>
        <p:nvSpPr>
          <p:cNvPr id="37895" name="Text Box 5">
            <a:extLst>
              <a:ext uri="{FF2B5EF4-FFF2-40B4-BE49-F238E27FC236}">
                <a16:creationId xmlns:a16="http://schemas.microsoft.com/office/drawing/2014/main" id="{E2882AD1-150C-4C0F-AE17-FB57FC25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572000"/>
            <a:ext cx="35909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length(unique(county))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[1] 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sum(coef(summary(lm.unpooled.con-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trast.from.grand.mean))[,4]&lt;0.05)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[1] 15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15/85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[1] 0.1764706</a:t>
            </a:r>
          </a:p>
        </p:txBody>
      </p:sp>
      <p:sp>
        <p:nvSpPr>
          <p:cNvPr id="37896" name="Rectangle 6">
            <a:extLst>
              <a:ext uri="{FF2B5EF4-FFF2-40B4-BE49-F238E27FC236}">
                <a16:creationId xmlns:a16="http://schemas.microsoft.com/office/drawing/2014/main" id="{3DCA036D-46DA-4488-9604-6A93FACC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562600"/>
            <a:ext cx="15240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7" name="Rectangle 7">
            <a:extLst>
              <a:ext uri="{FF2B5EF4-FFF2-40B4-BE49-F238E27FC236}">
                <a16:creationId xmlns:a16="http://schemas.microsoft.com/office/drawing/2014/main" id="{6734BEF8-50A8-4ABA-B890-2160B4F9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15000"/>
            <a:ext cx="990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8" name="Text Box 8">
            <a:extLst>
              <a:ext uri="{FF2B5EF4-FFF2-40B4-BE49-F238E27FC236}">
                <a16:creationId xmlns:a16="http://schemas.microsoft.com/office/drawing/2014/main" id="{C37CEED3-CBE4-4336-B057-537BBEF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962400"/>
            <a:ext cx="1755775" cy="64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Having different means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is better than totally-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pooled model…</a:t>
            </a:r>
          </a:p>
        </p:txBody>
      </p:sp>
      <p:sp>
        <p:nvSpPr>
          <p:cNvPr id="37899" name="Text Box 9">
            <a:extLst>
              <a:ext uri="{FF2B5EF4-FFF2-40B4-BE49-F238E27FC236}">
                <a16:creationId xmlns:a16="http://schemas.microsoft.com/office/drawing/2014/main" id="{6F5E8B33-1042-4BCC-A8C8-F1A7D700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1700213" cy="64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,…but very few county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means are different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from overall mean!</a:t>
            </a:r>
          </a:p>
        </p:txBody>
      </p:sp>
      <p:sp>
        <p:nvSpPr>
          <p:cNvPr id="37900" name="Line 10">
            <a:extLst>
              <a:ext uri="{FF2B5EF4-FFF2-40B4-BE49-F238E27FC236}">
                <a16:creationId xmlns:a16="http://schemas.microsoft.com/office/drawing/2014/main" id="{AAC7D212-C64C-4D23-A16F-F3074EE0E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648200"/>
            <a:ext cx="228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1">
            <a:extLst>
              <a:ext uri="{FF2B5EF4-FFF2-40B4-BE49-F238E27FC236}">
                <a16:creationId xmlns:a16="http://schemas.microsoft.com/office/drawing/2014/main" id="{E9C424B5-E090-45F7-9DF9-46F80AB69C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648200"/>
            <a:ext cx="1295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B8D16899-A268-4A84-8B70-3E66ADB2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40125"/>
          </a:xfrm>
        </p:spPr>
        <p:txBody>
          <a:bodyPr/>
          <a:lstStyle/>
          <a:p>
            <a:pPr eaLnBrk="1" hangingPunct="1"/>
            <a:r>
              <a:rPr lang="en-US" altLang="en-US"/>
              <a:t>The coefficients 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nearly normally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distributed!</a:t>
            </a:r>
          </a:p>
          <a:p>
            <a:pPr eaLnBrk="1" hangingPunct="1"/>
            <a:r>
              <a:rPr lang="en-US" altLang="en-US"/>
              <a:t>Suggests that we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modify our usual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regression model…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8B61E0DE-B07B-4D10-8DAA-743F47B5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157413"/>
            <a:ext cx="387508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84CBF505-2F4A-46B0-85E7-BB4EBF7AB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51FD6E-22F1-4208-B047-E9C1738D7A4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998D30AB-A353-401E-A409-C87A4C4C9C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4D4DA3-4B24-4845-87CD-1B9C64D008B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B59DF203-BF38-4822-A2AB-0E5904375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Equations…</a:t>
            </a:r>
          </a:p>
        </p:txBody>
      </p:sp>
      <p:sp>
        <p:nvSpPr>
          <p:cNvPr id="39943" name="TextBox 1">
            <a:extLst>
              <a:ext uri="{FF2B5EF4-FFF2-40B4-BE49-F238E27FC236}">
                <a16:creationId xmlns:a16="http://schemas.microsoft.com/office/drawing/2014/main" id="{16D54ABB-D5E3-41DE-87EC-FDAFBE5D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390650"/>
            <a:ext cx="84947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&gt; hist(coef(lm.unpooled.contrast.from.grand.mean)[-1],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      main="Unpooled Contrasts from Grand Mean")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F166D53A-651C-451E-8D11-8D0F0A850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7AC5C5-7A98-43D2-8250-95FFA579F5F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55B0383D-C681-42FC-9978-9015787B77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5A1576-2A72-4861-918F-D91DD79F885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540CB87-FAC3-4DDF-AA96-DBDEE758A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 compromise between totally-pooled and totally-unpooled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ACC5CBF-B9CB-4D89-B7F9-9D230411F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85 county means look rather “normal”, so why not model them that way?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Sometimes called a  </a:t>
            </a:r>
            <a:br>
              <a:rPr lang="en-US" altLang="en-US"/>
            </a:br>
            <a:r>
              <a:rPr lang="en-US" altLang="en-US"/>
              <a:t>“</a:t>
            </a:r>
            <a:r>
              <a:rPr lang="en-US" altLang="en-US" b="1" i="1" u="sng"/>
              <a:t>random intercept</a:t>
            </a:r>
            <a:r>
              <a:rPr lang="en-US" altLang="en-US"/>
              <a:t>” </a:t>
            </a:r>
            <a:br>
              <a:rPr lang="en-US" altLang="en-US"/>
            </a:br>
            <a:r>
              <a:rPr lang="en-US" altLang="en-US"/>
              <a:t>model</a:t>
            </a:r>
          </a:p>
        </p:txBody>
      </p:sp>
      <p:pic>
        <p:nvPicPr>
          <p:cNvPr id="41990" name="Picture 3">
            <a:extLst>
              <a:ext uri="{FF2B5EF4-FFF2-40B4-BE49-F238E27FC236}">
                <a16:creationId xmlns:a16="http://schemas.microsoft.com/office/drawing/2014/main" id="{AC26B67D-F2FE-4626-B0E9-68E46A42775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584450"/>
            <a:ext cx="4406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1" name="Picture 2">
            <a:extLst>
              <a:ext uri="{FF2B5EF4-FFF2-40B4-BE49-F238E27FC236}">
                <a16:creationId xmlns:a16="http://schemas.microsoft.com/office/drawing/2014/main" id="{115FEA7F-844B-46EF-ABB0-066967BF4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397125"/>
            <a:ext cx="37274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CD536377-DFFF-48C4-979A-B28E9932C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ED30B6-5360-454C-9FE9-6E27DE27CB2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8A3D9BE8-71EA-4107-B6EB-4480B788E5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D3B81C-717E-4025-B779-9384E18AA62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0EA919A-0903-4403-8379-770FAEA01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Fitting the random-intercept model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3EA471C6-361D-495C-B8D2-6FA162239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4419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 &lt;- as.factor(county)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contrasts(cties) &lt;- contr.sum(85)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lm.unpooled.contrast.from.grand.mean &lt;-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lm(y ~ cties)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summary(lm.unpooled.contrast.from.grand.mean)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             Est     SE      t Pr(&gt;|t|)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(Intercept)  1.34   0.04  32.01  &lt; 2e-16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cties1      -0.68   0.40  -1.72 0.085374 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cties2      -0.51   0.11  -4.36 1.49e-05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cties3      -0.30   0.46  -0.65 0.518720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[…]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Residual std err: 0.7984 on 834 df</a:t>
            </a: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D892047C-B7EB-4E68-B829-1539B284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51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library(lme4)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lmer.intercept.only &lt;-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lmer( y ~ 1 + ( 1 | county.name )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summary(lmer.intercept.only)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Random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Groups      Name             Var    SD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county.name (Intercept)    0.096 0.310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Residual                   0.637 0.798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Numb. of obs: 919, grps: county.name, 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Fixed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           Estimate     SE   t value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(Intercept)     1.31   0.05     26.84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</p:txBody>
      </p:sp>
      <p:pic>
        <p:nvPicPr>
          <p:cNvPr id="44039" name="Picture 4">
            <a:extLst>
              <a:ext uri="{FF2B5EF4-FFF2-40B4-BE49-F238E27FC236}">
                <a16:creationId xmlns:a16="http://schemas.microsoft.com/office/drawing/2014/main" id="{E2DAE53B-DA1B-4F0B-9EC0-3442C1C9F8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433513"/>
            <a:ext cx="6918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>
            <a:extLst>
              <a:ext uri="{FF2B5EF4-FFF2-40B4-BE49-F238E27FC236}">
                <a16:creationId xmlns:a16="http://schemas.microsoft.com/office/drawing/2014/main" id="{DB68FDF4-1513-4FFA-84C3-36B10DCC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57800"/>
            <a:ext cx="19812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65CA3D42-97A7-4D44-8DEC-2001B763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1752600" cy="2286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93B78360-6213-44D2-90AF-ECFDB0AC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DBE38427-CDA3-4B69-9145-98E9202C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4044" name="Picture 5">
            <a:extLst>
              <a:ext uri="{FF2B5EF4-FFF2-40B4-BE49-F238E27FC236}">
                <a16:creationId xmlns:a16="http://schemas.microsoft.com/office/drawing/2014/main" id="{645E6F14-168B-452A-89B0-559E799E352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667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>
            <a:extLst>
              <a:ext uri="{FF2B5EF4-FFF2-40B4-BE49-F238E27FC236}">
                <a16:creationId xmlns:a16="http://schemas.microsoft.com/office/drawing/2014/main" id="{6BA9A419-FF36-481E-B428-851201E50F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Line 19">
            <a:extLst>
              <a:ext uri="{FF2B5EF4-FFF2-40B4-BE49-F238E27FC236}">
                <a16:creationId xmlns:a16="http://schemas.microsoft.com/office/drawing/2014/main" id="{498926D7-7D5B-4696-96A7-E47E55455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533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20">
            <a:extLst>
              <a:ext uri="{FF2B5EF4-FFF2-40B4-BE49-F238E27FC236}">
                <a16:creationId xmlns:a16="http://schemas.microsoft.com/office/drawing/2014/main" id="{A3EEC0F1-2B0A-4FBD-916F-313D0394A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21">
            <a:extLst>
              <a:ext uri="{FF2B5EF4-FFF2-40B4-BE49-F238E27FC236}">
                <a16:creationId xmlns:a16="http://schemas.microsoft.com/office/drawing/2014/main" id="{A4DF8A1F-6D6E-4376-96E8-CC206F6D7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1752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22">
            <a:extLst>
              <a:ext uri="{FF2B5EF4-FFF2-40B4-BE49-F238E27FC236}">
                <a16:creationId xmlns:a16="http://schemas.microsoft.com/office/drawing/2014/main" id="{B28A3EE1-9633-4D6A-AA71-841C89362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572000"/>
            <a:ext cx="17526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50" name="Picture 9">
            <a:extLst>
              <a:ext uri="{FF2B5EF4-FFF2-40B4-BE49-F238E27FC236}">
                <a16:creationId xmlns:a16="http://schemas.microsoft.com/office/drawing/2014/main" id="{6BCA3C98-6554-41E5-BD62-1F13D7FB19A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4111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1" name="Line 26">
            <a:extLst>
              <a:ext uri="{FF2B5EF4-FFF2-40B4-BE49-F238E27FC236}">
                <a16:creationId xmlns:a16="http://schemas.microsoft.com/office/drawing/2014/main" id="{D0EE38BF-6B6F-473B-B805-5E1611035E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54864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Text Box 27">
            <a:extLst>
              <a:ext uri="{FF2B5EF4-FFF2-40B4-BE49-F238E27FC236}">
                <a16:creationId xmlns:a16="http://schemas.microsoft.com/office/drawing/2014/main" id="{395DB650-015F-43B8-8E91-CE768C21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2755900"/>
            <a:ext cx="393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FF0000"/>
                </a:solidFill>
              </a:rPr>
              <a:t>Unpooled fixed effects (equation 1 only)</a:t>
            </a:r>
          </a:p>
        </p:txBody>
      </p:sp>
      <p:sp>
        <p:nvSpPr>
          <p:cNvPr id="44053" name="Text Box 28">
            <a:extLst>
              <a:ext uri="{FF2B5EF4-FFF2-40B4-BE49-F238E27FC236}">
                <a16:creationId xmlns:a16="http://schemas.microsoft.com/office/drawing/2014/main" id="{C0ADAAAF-177D-4946-A835-79F514C4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7488"/>
            <a:ext cx="410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33CC33"/>
                </a:solidFill>
              </a:rPr>
              <a:t>Multilevel model (both equations 1 and 2)</a:t>
            </a:r>
          </a:p>
        </p:txBody>
      </p:sp>
      <p:sp>
        <p:nvSpPr>
          <p:cNvPr id="44054" name="Rectangle 29">
            <a:extLst>
              <a:ext uri="{FF2B5EF4-FFF2-40B4-BE49-F238E27FC236}">
                <a16:creationId xmlns:a16="http://schemas.microsoft.com/office/drawing/2014/main" id="{3C449437-9385-4E01-BBF6-47173FD50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292475"/>
            <a:ext cx="3471862" cy="352425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55" name="Rectangle 30">
            <a:extLst>
              <a:ext uri="{FF2B5EF4-FFF2-40B4-BE49-F238E27FC236}">
                <a16:creationId xmlns:a16="http://schemas.microsoft.com/office/drawing/2014/main" id="{BBA1755E-612E-4E58-B183-D38E238FF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3508375"/>
            <a:ext cx="3571875" cy="352425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B15A59F2-D373-420E-8E38-92879F7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F2D4A3-AE98-4846-A269-A0416B5A597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3" name="Date Placeholder 6">
            <a:extLst>
              <a:ext uri="{FF2B5EF4-FFF2-40B4-BE49-F238E27FC236}">
                <a16:creationId xmlns:a16="http://schemas.microsoft.com/office/drawing/2014/main" id="{5E8668F3-418B-42AE-851B-CCB596AC8F4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788B1E-410F-4208-908B-D32CF2B5E3C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9B1174F1-C179-4C24-8868-BE5A6676D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Random-intercept model: Where are the intercepts?</a:t>
            </a: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57A8A3D7-7AF7-4BCD-ADEB-8287D0AD42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957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summary(lmer.intercept.only)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Random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Groups      Name        Variance Std.Dev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county.name (Intercept) 0.095813 0.30954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Residual                0.636621 0.79789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Numb. of obs: 919, grps: county.name,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Fixed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Estimate Std. Error t value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 1.31257    0.04891   26.84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fixef(lmer.intercept.only)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1.312574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ranef(lmer.intercept.only)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$county.name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          (Intercept)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AITKIN               -0.245071104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ANOKA                -0.425038053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BECKER               -0.082191868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BELTRAMI             -0.088030506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BENTON               -0.022598796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BIG STONE             0.062346490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BLUE EARTH            0.404629013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[….]</a:t>
            </a:r>
          </a:p>
        </p:txBody>
      </p:sp>
      <p:sp>
        <p:nvSpPr>
          <p:cNvPr id="46086" name="Rectangle 7">
            <a:extLst>
              <a:ext uri="{FF2B5EF4-FFF2-40B4-BE49-F238E27FC236}">
                <a16:creationId xmlns:a16="http://schemas.microsoft.com/office/drawing/2014/main" id="{0D437811-1F9B-4D88-9C5C-0D2D1DE915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summary(lm.unpooled.con- trast.from.grand.mean)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Call: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lm(formula = y ~ cties)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 Estimate Std. Error t value Pr(&gt;|t|)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 1.343638   0.041980  32.006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cties1      -0.683231   0.396682  -1.722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cties2      -0.510388   0.117180  -4.356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cties3      -0.295300   0.457408  -0.646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cties4      -0.202652   0.301120  -0.673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cties5      -0.091202   0.396682  -0.230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cties6       0.169372   0.457408   0.370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cties7       0.565589   0.214984   2.631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[…]</a:t>
            </a:r>
          </a:p>
        </p:txBody>
      </p:sp>
      <p:sp>
        <p:nvSpPr>
          <p:cNvPr id="46087" name="Rectangle 8">
            <a:extLst>
              <a:ext uri="{FF2B5EF4-FFF2-40B4-BE49-F238E27FC236}">
                <a16:creationId xmlns:a16="http://schemas.microsoft.com/office/drawing/2014/main" id="{9EE2D25B-3EDF-4EEF-A341-626DDD6A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1651000"/>
            <a:ext cx="2568575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8" name="Rectangle 9">
            <a:extLst>
              <a:ext uri="{FF2B5EF4-FFF2-40B4-BE49-F238E27FC236}">
                <a16:creationId xmlns:a16="http://schemas.microsoft.com/office/drawing/2014/main" id="{F218D2C7-CF70-4DE7-84E4-CCDC691C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441700"/>
            <a:ext cx="2381250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9" name="Rectangle 10">
            <a:extLst>
              <a:ext uri="{FF2B5EF4-FFF2-40B4-BE49-F238E27FC236}">
                <a16:creationId xmlns:a16="http://schemas.microsoft.com/office/drawing/2014/main" id="{A708C44C-8814-46DA-891E-FE91BA2B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038600"/>
            <a:ext cx="2381250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0" name="Rectangle 11">
            <a:extLst>
              <a:ext uri="{FF2B5EF4-FFF2-40B4-BE49-F238E27FC236}">
                <a16:creationId xmlns:a16="http://schemas.microsoft.com/office/drawing/2014/main" id="{EE8B62B4-B936-4FC3-A1E4-16FD8E13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1670050"/>
            <a:ext cx="2244725" cy="290513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1" name="Oval 12">
            <a:extLst>
              <a:ext uri="{FF2B5EF4-FFF2-40B4-BE49-F238E27FC236}">
                <a16:creationId xmlns:a16="http://schemas.microsoft.com/office/drawing/2014/main" id="{9E8F5308-29B9-4E53-8108-B151080B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182938"/>
            <a:ext cx="1116013" cy="1841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2" name="Text Box 13">
            <a:extLst>
              <a:ext uri="{FF2B5EF4-FFF2-40B4-BE49-F238E27FC236}">
                <a16:creationId xmlns:a16="http://schemas.microsoft.com/office/drawing/2014/main" id="{69DC83DD-20EE-4629-8F6A-148A8C61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5340350"/>
            <a:ext cx="2443162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Fixed effects – estimates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of regression coefficients</a:t>
            </a:r>
          </a:p>
        </p:txBody>
      </p:sp>
      <p:sp>
        <p:nvSpPr>
          <p:cNvPr id="46093" name="Oval 14">
            <a:extLst>
              <a:ext uri="{FF2B5EF4-FFF2-40B4-BE49-F238E27FC236}">
                <a16:creationId xmlns:a16="http://schemas.microsoft.com/office/drawing/2014/main" id="{1596C3C9-2083-49F3-89F6-BEDB429C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10063"/>
            <a:ext cx="1430337" cy="18415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4" name="Text Box 15">
            <a:extLst>
              <a:ext uri="{FF2B5EF4-FFF2-40B4-BE49-F238E27FC236}">
                <a16:creationId xmlns:a16="http://schemas.microsoft.com/office/drawing/2014/main" id="{8027FEC4-7929-4C34-8470-6A53BBD2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5480050"/>
            <a:ext cx="1876425" cy="5905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Random effects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draws from N(0,</a:t>
            </a:r>
            <a:r>
              <a:rPr lang="en-US" altLang="en-US" sz="1600">
                <a:solidFill>
                  <a:srgbClr val="33CC33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baseline="30000">
                <a:solidFill>
                  <a:srgbClr val="33CC3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6095" name="Line 17">
            <a:extLst>
              <a:ext uri="{FF2B5EF4-FFF2-40B4-BE49-F238E27FC236}">
                <a16:creationId xmlns:a16="http://schemas.microsoft.com/office/drawing/2014/main" id="{E88B9E30-0623-4C49-97D4-26AA66E5A9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8138" y="4935538"/>
            <a:ext cx="188912" cy="274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8">
            <a:extLst>
              <a:ext uri="{FF2B5EF4-FFF2-40B4-BE49-F238E27FC236}">
                <a16:creationId xmlns:a16="http://schemas.microsoft.com/office/drawing/2014/main" id="{5B2A81AB-5D19-4CBA-86D4-127DCEC735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3933825"/>
            <a:ext cx="4471988" cy="162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0">
            <a:extLst>
              <a:ext uri="{FF2B5EF4-FFF2-40B4-BE49-F238E27FC236}">
                <a16:creationId xmlns:a16="http://schemas.microsoft.com/office/drawing/2014/main" id="{8B297507-D361-4D99-B23C-FFA651EA86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5561013"/>
            <a:ext cx="161925" cy="150812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Oval 21">
            <a:extLst>
              <a:ext uri="{FF2B5EF4-FFF2-40B4-BE49-F238E27FC236}">
                <a16:creationId xmlns:a16="http://schemas.microsoft.com/office/drawing/2014/main" id="{849A6ABB-7DC4-424B-88D0-9E935C18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2279650"/>
            <a:ext cx="1566862" cy="225425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9" name="Line 22">
            <a:extLst>
              <a:ext uri="{FF2B5EF4-FFF2-40B4-BE49-F238E27FC236}">
                <a16:creationId xmlns:a16="http://schemas.microsoft.com/office/drawing/2014/main" id="{73F0BA3E-ACF3-4687-A564-83D1F4944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2568575"/>
            <a:ext cx="638175" cy="2817813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E2E87BB-5A63-4301-B4F0-EF2467DBF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63C5443-1165-47F0-8A27-BE262C8FD1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7263"/>
            <a:ext cx="8229600" cy="4943475"/>
          </a:xfrm>
        </p:spPr>
        <p:txBody>
          <a:bodyPr/>
          <a:lstStyle/>
          <a:p>
            <a:r>
              <a:rPr lang="en-US" altLang="en-US" sz="2800" dirty="0"/>
              <a:t>Quiz on </a:t>
            </a:r>
            <a:r>
              <a:rPr lang="en-US" altLang="en-US" sz="2800" dirty="0" err="1"/>
              <a:t>Sheather</a:t>
            </a:r>
            <a:r>
              <a:rPr lang="en-US" altLang="en-US" sz="2800" dirty="0"/>
              <a:t> 10.1 today</a:t>
            </a:r>
          </a:p>
          <a:p>
            <a:r>
              <a:rPr lang="en-US" altLang="en-US" sz="2800" dirty="0"/>
              <a:t>HW09 due this Weds</a:t>
            </a:r>
          </a:p>
          <a:p>
            <a:r>
              <a:rPr lang="en-US" altLang="en-US" sz="2800" dirty="0"/>
              <a:t>HW10 due next Weds</a:t>
            </a:r>
          </a:p>
          <a:p>
            <a:r>
              <a:rPr lang="en-US" altLang="en-US" sz="2800" dirty="0"/>
              <a:t>Projects:</a:t>
            </a:r>
          </a:p>
          <a:p>
            <a:pPr lvl="1"/>
            <a:r>
              <a:rPr lang="en-US" altLang="en-US" sz="2400" dirty="0"/>
              <a:t>I still owe you grades on Project 01</a:t>
            </a:r>
          </a:p>
          <a:p>
            <a:pPr lvl="1"/>
            <a:r>
              <a:rPr lang="en-US" altLang="en-US" sz="2400" dirty="0"/>
              <a:t>Project 02 out now (HW10, #2: tech appx!)</a:t>
            </a:r>
          </a:p>
          <a:p>
            <a:r>
              <a:rPr lang="en-US" altLang="en-US" sz="2800" dirty="0"/>
              <a:t>Project 02 Schedule:</a:t>
            </a:r>
          </a:p>
          <a:p>
            <a:pPr lvl="1"/>
            <a:r>
              <a:rPr lang="en-US" altLang="en-US" sz="2400" b="1" dirty="0"/>
              <a:t>Wed Nov 17: </a:t>
            </a:r>
            <a:r>
              <a:rPr lang="en-US" altLang="en-US" sz="2400" dirty="0"/>
              <a:t>Draft Technical Appendix with HW 10.</a:t>
            </a:r>
          </a:p>
          <a:p>
            <a:pPr lvl="1"/>
            <a:r>
              <a:rPr lang="en-US" altLang="en-US" sz="2400" b="1" dirty="0"/>
              <a:t>Wed Nov 24 (or earlier): </a:t>
            </a:r>
            <a:r>
              <a:rPr lang="en-US" altLang="en-US" sz="2400" dirty="0"/>
              <a:t>Full IDMRAD paper first draft.</a:t>
            </a:r>
          </a:p>
          <a:p>
            <a:pPr lvl="1"/>
            <a:r>
              <a:rPr lang="en-US" altLang="en-US" sz="2400" b="1" dirty="0"/>
              <a:t>Wed Dec 1: </a:t>
            </a:r>
            <a:r>
              <a:rPr lang="en-US" altLang="en-US" sz="2400" dirty="0"/>
              <a:t>Peer reviews due.</a:t>
            </a:r>
          </a:p>
          <a:p>
            <a:pPr lvl="1"/>
            <a:r>
              <a:rPr lang="en-US" altLang="en-US" sz="2400" b="1" dirty="0"/>
              <a:t>Fri Dec 10 (or earlier): </a:t>
            </a:r>
            <a:r>
              <a:rPr lang="en-US" altLang="en-US" sz="2400" dirty="0"/>
              <a:t>Full IDMRAD paper final draft!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0493C78-E600-4AFF-B5C9-9E65CD951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5C926-1560-4FF9-8A27-2942C37ABA9B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5B25E480-52E6-4AD0-8973-92AB169ABE1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D093E-90D7-4884-8C31-B1C70F1A8895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9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91DB-74E6-4A32-920F-8DC0F4AC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rest of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5815-3578-411E-B29E-8914BF35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 Nov 8 – intro to MLM’s, continued</a:t>
            </a:r>
          </a:p>
          <a:p>
            <a:r>
              <a:rPr lang="en-US" dirty="0"/>
              <a:t>W Nov 10 – residuals for MLM’s</a:t>
            </a:r>
          </a:p>
          <a:p>
            <a:r>
              <a:rPr lang="en-US" dirty="0"/>
              <a:t>M Nov 15 – estimation and model selection</a:t>
            </a:r>
          </a:p>
          <a:p>
            <a:r>
              <a:rPr lang="en-US" dirty="0"/>
              <a:t>W Nov 17 – shrinkage, crash course on Bayes</a:t>
            </a:r>
          </a:p>
          <a:p>
            <a:r>
              <a:rPr lang="en-US" dirty="0"/>
              <a:t>M Nov 22 – catch-up, or multilevel </a:t>
            </a:r>
            <a:r>
              <a:rPr lang="en-US" dirty="0" err="1"/>
              <a:t>glm’s</a:t>
            </a:r>
            <a:endParaRPr lang="en-US" dirty="0"/>
          </a:p>
          <a:p>
            <a:r>
              <a:rPr lang="en-US" dirty="0"/>
              <a:t>M Nov 29 – ?? Maybe spline smoothing </a:t>
            </a:r>
          </a:p>
          <a:p>
            <a:r>
              <a:rPr lang="en-US" dirty="0"/>
              <a:t>W Dec 1 – ?? Maybe </a:t>
            </a:r>
            <a:r>
              <a:rPr lang="en-US"/>
              <a:t>spline smoothing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EE5A0-D18B-4C8C-A922-0621CB60C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142675-6BAF-4E72-AD4A-F509FC8E84D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DACF-9EB0-4ACB-A411-4408DC0F5A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08F7F04-290A-46A9-A693-5DA0EE5C0E30}" type="datetime1">
              <a:rPr lang="en-US" altLang="en-US" smtClean="0"/>
              <a:pPr>
                <a:defRPr/>
              </a:pPr>
              <a:t>11/8/2021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15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146B7D0D-0F82-43B6-8DDE-305A215DC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DAFA5E-BA12-4B0A-ACD7-1B1A98E166A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1" name="Date Placeholder 5">
            <a:extLst>
              <a:ext uri="{FF2B5EF4-FFF2-40B4-BE49-F238E27FC236}">
                <a16:creationId xmlns:a16="http://schemas.microsoft.com/office/drawing/2014/main" id="{9D845D44-759F-472A-8ED3-51CAF5844A3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336836-CEBB-4105-9DA7-7D36510F7CD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F7B4938-2588-4171-8C9B-CB034319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Different ways to write the random-intercepts model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4DF797C1-8319-488D-A5E1-A4F9E9AF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6213"/>
            <a:ext cx="8229600" cy="4618037"/>
          </a:xfrm>
        </p:spPr>
        <p:txBody>
          <a:bodyPr/>
          <a:lstStyle/>
          <a:p>
            <a:pPr eaLnBrk="1" hangingPunct="1"/>
            <a:r>
              <a:rPr lang="en-US" altLang="en-US"/>
              <a:t>Multi-level Model (emphasize regression)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Variance Components Model (substitute for 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 baseline="-25000">
                <a:latin typeface="cmmi10" panose="020B0604020202020204"/>
              </a:rPr>
              <a:t>j</a:t>
            </a:r>
            <a:r>
              <a:rPr lang="en-US" altLang="en-US"/>
              <a:t>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Hierarchical Model (emphasize distributions)</a:t>
            </a:r>
          </a:p>
        </p:txBody>
      </p:sp>
      <p:pic>
        <p:nvPicPr>
          <p:cNvPr id="48134" name="Picture 4">
            <a:extLst>
              <a:ext uri="{FF2B5EF4-FFF2-40B4-BE49-F238E27FC236}">
                <a16:creationId xmlns:a16="http://schemas.microsoft.com/office/drawing/2014/main" id="{F941A380-9315-4CA7-907D-7017BA0A717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001838"/>
            <a:ext cx="45005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5" name="Picture 6">
            <a:extLst>
              <a:ext uri="{FF2B5EF4-FFF2-40B4-BE49-F238E27FC236}">
                <a16:creationId xmlns:a16="http://schemas.microsoft.com/office/drawing/2014/main" id="{B0D9FCEF-222D-4B7F-BA37-C72D85C9525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608388"/>
            <a:ext cx="606901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42CB06ED-297A-4C03-BB1A-9221AE52DC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187950"/>
            <a:ext cx="39401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7A17C2A6-9ADB-40AA-8008-CBD5DECFF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72F90E-AD24-486F-B66D-2E704E51EA5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79" name="Date Placeholder 5">
            <a:extLst>
              <a:ext uri="{FF2B5EF4-FFF2-40B4-BE49-F238E27FC236}">
                <a16:creationId xmlns:a16="http://schemas.microsoft.com/office/drawing/2014/main" id="{53B0737E-D9CA-4465-81FC-EE1E47047F8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E65036-E555-45FC-AB3E-A1CF2BC0354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EFCA46B1-FF98-4B81-8CB3-C72B8BD6B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Multi-level Model </a:t>
            </a:r>
            <a:br>
              <a:rPr lang="en-US" altLang="en-US"/>
            </a:br>
            <a:r>
              <a:rPr lang="en-US" altLang="en-US"/>
              <a:t>(a.k.a. Hierarchical Linear Model)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11699B07-7878-4F7B-A16B-5C4592E17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3849687"/>
          </a:xfrm>
        </p:spPr>
        <p:txBody>
          <a:bodyPr/>
          <a:lstStyle/>
          <a:p>
            <a:pPr eaLnBrk="1" hangingPunct="1"/>
            <a:r>
              <a:rPr lang="en-US" altLang="en-US"/>
              <a:t>Emphasize Regression Structure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Easy to use intuitions from lm() at each “level” of the model, to build and evaluate models</a:t>
            </a:r>
          </a:p>
          <a:p>
            <a:pPr eaLnBrk="1" hangingPunct="1"/>
            <a:endParaRPr lang="en-US" altLang="en-US"/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D4BD7CA0-B4E7-4167-8573-B82E890E2A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514600"/>
            <a:ext cx="48656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703CA048-C049-49EA-9AEA-707EEBBD37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852488"/>
            <a:ext cx="8229600" cy="5057775"/>
          </a:xfrm>
          <a:blipFill>
            <a:blip r:embed="rId8"/>
            <a:stretch>
              <a:fillRect l="-296" t="-180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A5C3E732-237F-4ECC-820E-03E91762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7FEE46-270A-4EE4-A3E1-3312CC87119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8" name="Date Placeholder 5">
            <a:extLst>
              <a:ext uri="{FF2B5EF4-FFF2-40B4-BE49-F238E27FC236}">
                <a16:creationId xmlns:a16="http://schemas.microsoft.com/office/drawing/2014/main" id="{6B7E16B6-7D1C-49FE-AF1A-860CD03E659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DFA0F-1DED-4205-B2CB-5037A3E619E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94418827-BE57-4851-8F05-3B7F69A9D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Variance Components Model</a:t>
            </a:r>
          </a:p>
        </p:txBody>
      </p:sp>
      <p:pic>
        <p:nvPicPr>
          <p:cNvPr id="52230" name="Picture 3">
            <a:extLst>
              <a:ext uri="{FF2B5EF4-FFF2-40B4-BE49-F238E27FC236}">
                <a16:creationId xmlns:a16="http://schemas.microsoft.com/office/drawing/2014/main" id="{8B58BEDF-85BE-4D23-A5BB-F2CD373432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276725"/>
            <a:ext cx="233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1" name="Picture 5">
            <a:extLst>
              <a:ext uri="{FF2B5EF4-FFF2-40B4-BE49-F238E27FC236}">
                <a16:creationId xmlns:a16="http://schemas.microsoft.com/office/drawing/2014/main" id="{7D234603-8626-4730-9E58-B930AE060AC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586413"/>
            <a:ext cx="4170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>
            <a:extLst>
              <a:ext uri="{FF2B5EF4-FFF2-40B4-BE49-F238E27FC236}">
                <a16:creationId xmlns:a16="http://schemas.microsoft.com/office/drawing/2014/main" id="{572DC7E9-DE35-4893-AFCA-A7E656889FD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114800"/>
            <a:ext cx="19446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3" name="Picture 11">
            <a:extLst>
              <a:ext uri="{FF2B5EF4-FFF2-40B4-BE49-F238E27FC236}">
                <a16:creationId xmlns:a16="http://schemas.microsoft.com/office/drawing/2014/main" id="{34F04245-309F-4A42-AFD6-EC152786770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690813"/>
            <a:ext cx="2063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4" name="Picture 14">
            <a:extLst>
              <a:ext uri="{FF2B5EF4-FFF2-40B4-BE49-F238E27FC236}">
                <a16:creationId xmlns:a16="http://schemas.microsoft.com/office/drawing/2014/main" id="{7B12D7F2-8221-45B0-8A64-3B03C402CB9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203325"/>
            <a:ext cx="5132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5" name="TextBox 1">
            <a:extLst>
              <a:ext uri="{FF2B5EF4-FFF2-40B4-BE49-F238E27FC236}">
                <a16:creationId xmlns:a16="http://schemas.microsoft.com/office/drawing/2014/main" id="{813EE953-291B-4A53-B4F3-3C070266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95638"/>
            <a:ext cx="13716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Intra-class correlation (ICC)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7F931D-8D59-4744-A976-A0000F13409B}"/>
              </a:ext>
            </a:extLst>
          </p:cNvPr>
          <p:cNvCxnSpPr/>
          <p:nvPr/>
        </p:nvCxnSpPr>
        <p:spPr>
          <a:xfrm flipH="1">
            <a:off x="7010400" y="3379788"/>
            <a:ext cx="381000" cy="201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7" name="TextBox 6">
            <a:extLst>
              <a:ext uri="{FF2B5EF4-FFF2-40B4-BE49-F238E27FC236}">
                <a16:creationId xmlns:a16="http://schemas.microsoft.com/office/drawing/2014/main" id="{CFDB3038-9019-4573-B9A0-568D949BF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5370513"/>
            <a:ext cx="835025" cy="277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reliability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4D8048-E3C2-4D4A-BFE7-CB8536D253D4}"/>
              </a:ext>
            </a:extLst>
          </p:cNvPr>
          <p:cNvCxnSpPr>
            <a:cxnSpLocks/>
          </p:cNvCxnSpPr>
          <p:nvPr/>
        </p:nvCxnSpPr>
        <p:spPr>
          <a:xfrm flipH="1">
            <a:off x="6477000" y="5518150"/>
            <a:ext cx="831850" cy="195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36BF446-6743-4CDC-B2DE-BF937C0E7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D0C3F61-EBDD-4154-BFBC-1069168AC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530725"/>
          </a:xfrm>
        </p:spPr>
        <p:txBody>
          <a:bodyPr/>
          <a:lstStyle/>
          <a:p>
            <a:r>
              <a:rPr lang="en-US" altLang="en-US"/>
              <a:t>Introduction, Terminology, Multi-level Models</a:t>
            </a:r>
          </a:p>
          <a:p>
            <a:r>
              <a:rPr lang="en-US" altLang="en-US"/>
              <a:t>London Schools Data</a:t>
            </a:r>
          </a:p>
          <a:p>
            <a:pPr lvl="1"/>
            <a:r>
              <a:rPr lang="en-US" altLang="en-US"/>
              <a:t>Plotting clusters (groups, clumps, …)</a:t>
            </a:r>
          </a:p>
          <a:p>
            <a:r>
              <a:rPr lang="en-US" altLang="en-US"/>
              <a:t>Minnesota Radon Data</a:t>
            </a:r>
          </a:p>
          <a:p>
            <a:r>
              <a:rPr lang="en-US" altLang="en-US"/>
              <a:t>The Random-Intercept Model</a:t>
            </a:r>
          </a:p>
          <a:p>
            <a:r>
              <a:rPr lang="en-US" altLang="en-US"/>
              <a:t>Different ways to write the model: </a:t>
            </a:r>
          </a:p>
          <a:p>
            <a:pPr lvl="1"/>
            <a:r>
              <a:rPr lang="en-US" altLang="en-US"/>
              <a:t>Mixed Effects, Variance Components, Multilevel Model</a:t>
            </a:r>
          </a:p>
          <a:p>
            <a:r>
              <a:rPr lang="en-US" altLang="en-US"/>
              <a:t>Modeling the intercept as a function of a group-level covariate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5427BC7-697F-463C-993F-1899F04EC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C5DFA5-BBBF-4B33-9D8C-1BF101BA9E56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CC6B6BE1-5F34-45E6-A939-8256C38DB21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B1A5BE-DB76-48A8-AF1E-D80142DB5B4B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743E498A-DB1C-44F8-8D95-77BFB4C40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A1E4A9-12B9-4616-BA0C-8E30397D65A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5" name="Date Placeholder 5">
            <a:extLst>
              <a:ext uri="{FF2B5EF4-FFF2-40B4-BE49-F238E27FC236}">
                <a16:creationId xmlns:a16="http://schemas.microsoft.com/office/drawing/2014/main" id="{1230B41B-7C73-4B0A-9678-365B6894166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4720A6-BC6E-4D2F-8097-C9328639837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D650CED-4DB8-4DAE-938D-7CB03E809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Hierarchical Bayes Model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0B89E491-C3A4-4664-9A3F-694926E0E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047750"/>
            <a:ext cx="8229600" cy="361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Emphasize Distribution Structure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Bayesian point of view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two-stage (multistage) sampling</a:t>
            </a:r>
          </a:p>
        </p:txBody>
      </p:sp>
      <p:pic>
        <p:nvPicPr>
          <p:cNvPr id="54278" name="Picture 4">
            <a:extLst>
              <a:ext uri="{FF2B5EF4-FFF2-40B4-BE49-F238E27FC236}">
                <a16:creationId xmlns:a16="http://schemas.microsoft.com/office/drawing/2014/main" id="{D9EDC24B-0A78-459E-A252-D661CEF38E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514850"/>
            <a:ext cx="4381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Line 27">
            <a:extLst>
              <a:ext uri="{FF2B5EF4-FFF2-40B4-BE49-F238E27FC236}">
                <a16:creationId xmlns:a16="http://schemas.microsoft.com/office/drawing/2014/main" id="{4EADCC34-3B29-4433-B08B-31E46CCA70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9438" y="4822825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29">
            <a:extLst>
              <a:ext uri="{FF2B5EF4-FFF2-40B4-BE49-F238E27FC236}">
                <a16:creationId xmlns:a16="http://schemas.microsoft.com/office/drawing/2014/main" id="{E51202F4-A9FC-47E7-AAA0-976563A11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5725" y="4897438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1" name="Picture 9">
            <a:extLst>
              <a:ext uri="{FF2B5EF4-FFF2-40B4-BE49-F238E27FC236}">
                <a16:creationId xmlns:a16="http://schemas.microsoft.com/office/drawing/2014/main" id="{0BA4B98A-F30E-4141-9AF3-56B20B7DD33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065463"/>
            <a:ext cx="46164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2" name="Picture 14">
            <a:extLst>
              <a:ext uri="{FF2B5EF4-FFF2-40B4-BE49-F238E27FC236}">
                <a16:creationId xmlns:a16="http://schemas.microsoft.com/office/drawing/2014/main" id="{B44E39FD-DE76-4DE4-B381-86B03106F2B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138738"/>
            <a:ext cx="30368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3" name="Picture 16">
            <a:extLst>
              <a:ext uri="{FF2B5EF4-FFF2-40B4-BE49-F238E27FC236}">
                <a16:creationId xmlns:a16="http://schemas.microsoft.com/office/drawing/2014/main" id="{FC9B212D-6FD2-43D7-B9E7-F2D448CAAEF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756275"/>
            <a:ext cx="13160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4" name="Picture 18">
            <a:extLst>
              <a:ext uri="{FF2B5EF4-FFF2-40B4-BE49-F238E27FC236}">
                <a16:creationId xmlns:a16="http://schemas.microsoft.com/office/drawing/2014/main" id="{99B447A7-DCA2-4E76-9CD9-0326BA884CD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56275"/>
            <a:ext cx="2406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5" name="Picture 20">
            <a:extLst>
              <a:ext uri="{FF2B5EF4-FFF2-40B4-BE49-F238E27FC236}">
                <a16:creationId xmlns:a16="http://schemas.microsoft.com/office/drawing/2014/main" id="{02B8081B-6065-4C3F-9CA0-F8E2DD8FA71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786438"/>
            <a:ext cx="1803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86" name="Line 30">
            <a:extLst>
              <a:ext uri="{FF2B5EF4-FFF2-40B4-BE49-F238E27FC236}">
                <a16:creationId xmlns:a16="http://schemas.microsoft.com/office/drawing/2014/main" id="{0B27A687-FE8E-471B-8FAC-508E85592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4859338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31">
            <a:extLst>
              <a:ext uri="{FF2B5EF4-FFF2-40B4-BE49-F238E27FC236}">
                <a16:creationId xmlns:a16="http://schemas.microsoft.com/office/drawing/2014/main" id="{96326AF4-85AD-4123-A7CD-8428C832E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1475" y="5348288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32">
            <a:extLst>
              <a:ext uri="{FF2B5EF4-FFF2-40B4-BE49-F238E27FC236}">
                <a16:creationId xmlns:a16="http://schemas.microsoft.com/office/drawing/2014/main" id="{8A09E880-EE9F-4311-B5E2-0917F23D2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225" y="5360988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33">
            <a:extLst>
              <a:ext uri="{FF2B5EF4-FFF2-40B4-BE49-F238E27FC236}">
                <a16:creationId xmlns:a16="http://schemas.microsoft.com/office/drawing/2014/main" id="{48509E72-C255-4FAA-9505-F2424AA248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8600" y="5399088"/>
            <a:ext cx="87313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34">
            <a:extLst>
              <a:ext uri="{FF2B5EF4-FFF2-40B4-BE49-F238E27FC236}">
                <a16:creationId xmlns:a16="http://schemas.microsoft.com/office/drawing/2014/main" id="{9BEC749C-138D-4F87-B790-6392FE4852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4875" y="5399088"/>
            <a:ext cx="287338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36">
            <a:extLst>
              <a:ext uri="{FF2B5EF4-FFF2-40B4-BE49-F238E27FC236}">
                <a16:creationId xmlns:a16="http://schemas.microsoft.com/office/drawing/2014/main" id="{A56FEBBB-367C-4F87-BB14-B009E3D63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5424488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37">
            <a:extLst>
              <a:ext uri="{FF2B5EF4-FFF2-40B4-BE49-F238E27FC236}">
                <a16:creationId xmlns:a16="http://schemas.microsoft.com/office/drawing/2014/main" id="{55528114-EBEB-4C45-8CCB-FE5F18968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700" y="5435600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39">
            <a:extLst>
              <a:ext uri="{FF2B5EF4-FFF2-40B4-BE49-F238E27FC236}">
                <a16:creationId xmlns:a16="http://schemas.microsoft.com/office/drawing/2014/main" id="{912B5C56-DC36-4D1A-B551-F3883F3AD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5411788"/>
            <a:ext cx="639763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Text Box 40">
            <a:extLst>
              <a:ext uri="{FF2B5EF4-FFF2-40B4-BE49-F238E27FC236}">
                <a16:creationId xmlns:a16="http://schemas.microsoft.com/office/drawing/2014/main" id="{7D406822-DAAD-4B18-91D5-9E7FCB08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4183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4295" name="Text Box 41">
            <a:extLst>
              <a:ext uri="{FF2B5EF4-FFF2-40B4-BE49-F238E27FC236}">
                <a16:creationId xmlns:a16="http://schemas.microsoft.com/office/drawing/2014/main" id="{154C8A75-20E6-4130-BE5F-0EDCB4D6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4941888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4296" name="Text Box 42">
            <a:extLst>
              <a:ext uri="{FF2B5EF4-FFF2-40B4-BE49-F238E27FC236}">
                <a16:creationId xmlns:a16="http://schemas.microsoft.com/office/drawing/2014/main" id="{8A4C2F85-43DD-4465-997C-8F8BC634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555148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individual house levels</a:t>
            </a:r>
          </a:p>
        </p:txBody>
      </p:sp>
      <p:pic>
        <p:nvPicPr>
          <p:cNvPr id="54297" name="Picture 24">
            <a:extLst>
              <a:ext uri="{FF2B5EF4-FFF2-40B4-BE49-F238E27FC236}">
                <a16:creationId xmlns:a16="http://schemas.microsoft.com/office/drawing/2014/main" id="{A6EA3781-9E45-42B5-9037-FAF76A4FCD4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670425"/>
            <a:ext cx="412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8" name="Picture 26">
            <a:extLst>
              <a:ext uri="{FF2B5EF4-FFF2-40B4-BE49-F238E27FC236}">
                <a16:creationId xmlns:a16="http://schemas.microsoft.com/office/drawing/2014/main" id="{35CF410F-4F63-4CA4-8AC2-E0F94975F33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164138"/>
            <a:ext cx="185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9" name="Picture 28">
            <a:extLst>
              <a:ext uri="{FF2B5EF4-FFF2-40B4-BE49-F238E27FC236}">
                <a16:creationId xmlns:a16="http://schemas.microsoft.com/office/drawing/2014/main" id="{1AC0CFA3-A382-4430-AA4A-4F4C16BBB94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43050"/>
            <a:ext cx="39401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0" name="Picture 30">
            <a:extLst>
              <a:ext uri="{FF2B5EF4-FFF2-40B4-BE49-F238E27FC236}">
                <a16:creationId xmlns:a16="http://schemas.microsoft.com/office/drawing/2014/main" id="{6BF86DD2-A2A7-4885-A14A-CB0D429B5C7E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240463"/>
            <a:ext cx="1196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1" name="Picture 76832">
            <a:extLst>
              <a:ext uri="{FF2B5EF4-FFF2-40B4-BE49-F238E27FC236}">
                <a16:creationId xmlns:a16="http://schemas.microsoft.com/office/drawing/2014/main" id="{0B6C1D17-CA79-4439-9762-8B835FFA8E6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6253163"/>
            <a:ext cx="11953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76834">
            <a:extLst>
              <a:ext uri="{FF2B5EF4-FFF2-40B4-BE49-F238E27FC236}">
                <a16:creationId xmlns:a16="http://schemas.microsoft.com/office/drawing/2014/main" id="{79A74438-E48A-41D8-BF6F-CA1C0996295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6254750"/>
            <a:ext cx="1195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76836">
            <a:extLst>
              <a:ext uri="{FF2B5EF4-FFF2-40B4-BE49-F238E27FC236}">
                <a16:creationId xmlns:a16="http://schemas.microsoft.com/office/drawing/2014/main" id="{EDE4846D-C900-4417-8AEA-B1119C5202D9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318250"/>
            <a:ext cx="2524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534E2E0D-92B9-4D8A-A9BA-C3FD430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B4BF51-B61C-412D-B5D7-42ECE5046B0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3" name="Date Placeholder 6">
            <a:extLst>
              <a:ext uri="{FF2B5EF4-FFF2-40B4-BE49-F238E27FC236}">
                <a16:creationId xmlns:a16="http://schemas.microsoft.com/office/drawing/2014/main" id="{3FD9252F-CD27-47F6-90CD-1E1984064A3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FFF9DE-929C-4FEE-A948-D827C15F519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B4DF9A53-5FE1-4515-B20E-21CA9D913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Back to the Radon Example:</a:t>
            </a:r>
            <a:br>
              <a:rPr lang="en-US" altLang="en-US" sz="3800"/>
            </a:br>
            <a:r>
              <a:rPr lang="en-US" altLang="en-US" sz="3800"/>
              <a:t>Plot county means vs log(uranium)…</a:t>
            </a: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603994A9-A3FB-4D60-883B-1C6D48056E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aj.coefs &lt;- NULL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for (cty in sort(unique(county))) 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  aj.coefs &lt;- c(aj.coefs,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  coef(lm(y ~ 1, subset=(county==cty))))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summary(higher.regression &lt;- lm(aj.coefs ~ u))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plot(aj.coefs ~ u,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	xlab="log.uranium, per county", ylab="Intercept (mean) for log.radon, per county")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abline(higher.regression)</a:t>
            </a:r>
          </a:p>
        </p:txBody>
      </p:sp>
      <p:pic>
        <p:nvPicPr>
          <p:cNvPr id="56326" name="Picture 5" descr="hierarchical-lm-1">
            <a:extLst>
              <a:ext uri="{FF2B5EF4-FFF2-40B4-BE49-F238E27FC236}">
                <a16:creationId xmlns:a16="http://schemas.microsoft.com/office/drawing/2014/main" id="{98CDB54A-C360-4ADC-9B11-7CE7E8D099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34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9363644C-E45F-4123-8126-5335CF96D97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2879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2B0A2DA2-7F3E-4CDF-B82B-C5841FF68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B51895-83ED-4BFC-A3E8-89FA8ABB3A2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2" name="Date Placeholder 5">
            <a:extLst>
              <a:ext uri="{FF2B5EF4-FFF2-40B4-BE49-F238E27FC236}">
                <a16:creationId xmlns:a16="http://schemas.microsoft.com/office/drawing/2014/main" id="{CD2E200E-0B18-4A75-A920-8482A7879E1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A8A5A-2366-4CCE-8E44-9523A65A166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3" name="Rectangle 18">
            <a:extLst>
              <a:ext uri="{FF2B5EF4-FFF2-40B4-BE49-F238E27FC236}">
                <a16:creationId xmlns:a16="http://schemas.microsoft.com/office/drawing/2014/main" id="{440940BB-0DB0-4244-8F64-F30CE43A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Instead of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we could try to fit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667B3B7C-01DB-4D88-B0A2-3A4585B4B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800"/>
              <a:t>Suggests ways to elaborate the hierarchical linear model…</a:t>
            </a:r>
          </a:p>
        </p:txBody>
      </p:sp>
      <p:pic>
        <p:nvPicPr>
          <p:cNvPr id="58375" name="Picture 6">
            <a:extLst>
              <a:ext uri="{FF2B5EF4-FFF2-40B4-BE49-F238E27FC236}">
                <a16:creationId xmlns:a16="http://schemas.microsoft.com/office/drawing/2014/main" id="{6814AB24-FCF8-4829-8E11-12049CEDFB5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33800"/>
            <a:ext cx="638968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6" name="Line 13">
            <a:extLst>
              <a:ext uri="{FF2B5EF4-FFF2-40B4-BE49-F238E27FC236}">
                <a16:creationId xmlns:a16="http://schemas.microsoft.com/office/drawing/2014/main" id="{9F7116E3-C7F3-4048-A5BC-F61BDDEBC8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5084763"/>
            <a:ext cx="1006475" cy="425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Text Box 19">
            <a:extLst>
              <a:ext uri="{FF2B5EF4-FFF2-40B4-BE49-F238E27FC236}">
                <a16:creationId xmlns:a16="http://schemas.microsoft.com/office/drawing/2014/main" id="{6BFDDFA9-0503-4411-8D3D-03B77F51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5341938"/>
            <a:ext cx="1766887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1600">
                <a:solidFill>
                  <a:srgbClr val="FF0000"/>
                </a:solidFill>
              </a:rPr>
              <a:t>log(uranium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00FA615-1FC0-4EBA-AE72-C0941E001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Fitting this model to the radon data…</a:t>
            </a:r>
          </a:p>
        </p:txBody>
      </p:sp>
      <p:sp>
        <p:nvSpPr>
          <p:cNvPr id="60419" name="Content Placeholder 5">
            <a:extLst>
              <a:ext uri="{FF2B5EF4-FFF2-40B4-BE49-F238E27FC236}">
                <a16:creationId xmlns:a16="http://schemas.microsoft.com/office/drawing/2014/main" id="{04328069-8787-4FB5-94D7-5C261D1716D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562100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&gt; summary(lmer.intercepts.depend.on.log.ur-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anium)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Linear mixed model fit by REML ['lmerMod']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Formula: y ~ 1 + log.uranium +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(1 | county.name)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REML criterion at convergence: 2219.794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Random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Groups      Name        Variance Std.Dev.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county.name (Intercept) 0.01406  0.1186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   0.64037  0.8002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Number of obs: 919, groups: county.name, 85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Fixed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(Intercept)  1.33305    0.03397   39.24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log.uranium  0.71912    0.08777    8.19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Correlation of Fixed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(Intr)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log.uranium 0.197 </a:t>
            </a:r>
          </a:p>
        </p:txBody>
      </p:sp>
      <p:sp>
        <p:nvSpPr>
          <p:cNvPr id="60420" name="Content Placeholder 6">
            <a:extLst>
              <a:ext uri="{FF2B5EF4-FFF2-40B4-BE49-F238E27FC236}">
                <a16:creationId xmlns:a16="http://schemas.microsoft.com/office/drawing/2014/main" id="{2C6A3BC0-509B-46BB-BAD5-A51540CEAA5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49400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&gt; fixef(lmer.intercepts.depend.on.log.ur-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anium)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(Intercept) log.uranium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1.3330508   0.7191188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&gt; ranef(lmer.intercepts.depend.on.log.ur-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anium)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$county.name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(Intercept)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AITKIN               -0.0142971713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ANOKA                 0.0583741025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BECKER               -0.0125490841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BELTRAMI              0.0312484900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BENTON                0.0017869830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BIG STONE            -0.0060780289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BLUE EARTH            0.0895241245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BROWN                 0.0078003746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CARLTON              -0.0293551573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CARVER               -0.0230826914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CASS                  0.0499879229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CHIPPEWA              0.0161734868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CHISAGO               0.0272838175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CLAY                  0.0475401692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1" name="Slide Number Placeholder 3">
            <a:extLst>
              <a:ext uri="{FF2B5EF4-FFF2-40B4-BE49-F238E27FC236}">
                <a16:creationId xmlns:a16="http://schemas.microsoft.com/office/drawing/2014/main" id="{C5FDBD5F-530D-449A-8F45-7D2253D71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DAD44-EBF5-4F24-B167-B8DCC5B1EC7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2" name="Date Placeholder 4">
            <a:extLst>
              <a:ext uri="{FF2B5EF4-FFF2-40B4-BE49-F238E27FC236}">
                <a16:creationId xmlns:a16="http://schemas.microsoft.com/office/drawing/2014/main" id="{7FD4D47C-8D7E-4F4D-8AB3-5CA91349F6A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8C65BC-C325-4E93-8054-5DEE410B10C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3" name="Line 13">
            <a:extLst>
              <a:ext uri="{FF2B5EF4-FFF2-40B4-BE49-F238E27FC236}">
                <a16:creationId xmlns:a16="http://schemas.microsoft.com/office/drawing/2014/main" id="{BF947BF5-111B-46E1-B182-51DEA5B83A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6475" y="4916488"/>
            <a:ext cx="1006475" cy="425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19">
            <a:extLst>
              <a:ext uri="{FF2B5EF4-FFF2-40B4-BE49-F238E27FC236}">
                <a16:creationId xmlns:a16="http://schemas.microsoft.com/office/drawing/2014/main" id="{01B31A92-0C38-4CCC-B1FA-AD6F72DCA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5146675"/>
            <a:ext cx="427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aseline="-25000">
                <a:solidFill>
                  <a:srgbClr val="FF0000"/>
                </a:solidFill>
                <a:latin typeface="cmmi10" panose="020B0604020202020204"/>
              </a:rPr>
              <a:t>0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25" name="Line 13">
            <a:extLst>
              <a:ext uri="{FF2B5EF4-FFF2-40B4-BE49-F238E27FC236}">
                <a16:creationId xmlns:a16="http://schemas.microsoft.com/office/drawing/2014/main" id="{7C496217-DE1F-4F3F-8D7E-5F928163BC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6475" y="5183188"/>
            <a:ext cx="1006475" cy="423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Text Box 19">
            <a:extLst>
              <a:ext uri="{FF2B5EF4-FFF2-40B4-BE49-F238E27FC236}">
                <a16:creationId xmlns:a16="http://schemas.microsoft.com/office/drawing/2014/main" id="{D2351AAC-CE54-469A-8304-DFB38778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5492750"/>
            <a:ext cx="652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aseline="-25000">
                <a:solidFill>
                  <a:srgbClr val="FF0000"/>
                </a:solidFill>
                <a:latin typeface="cmmi10" panose="020B0604020202020204"/>
              </a:rPr>
              <a:t>1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27" name="Line 13">
            <a:extLst>
              <a:ext uri="{FF2B5EF4-FFF2-40B4-BE49-F238E27FC236}">
                <a16:creationId xmlns:a16="http://schemas.microsoft.com/office/drawing/2014/main" id="{78CE8247-8124-42DD-B6A2-21DE2818C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325" y="3219450"/>
            <a:ext cx="423863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3">
            <a:extLst>
              <a:ext uri="{FF2B5EF4-FFF2-40B4-BE49-F238E27FC236}">
                <a16:creationId xmlns:a16="http://schemas.microsoft.com/office/drawing/2014/main" id="{FADF4CF0-A521-4421-A214-08281F2C1B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1325" y="4043363"/>
            <a:ext cx="423863" cy="346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Text Box 19">
            <a:extLst>
              <a:ext uri="{FF2B5EF4-FFF2-40B4-BE49-F238E27FC236}">
                <a16:creationId xmlns:a16="http://schemas.microsoft.com/office/drawing/2014/main" id="{4D27803B-403F-4A40-A7F7-95710968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3048000"/>
            <a:ext cx="1766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 = Var(</a:t>
            </a: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30" name="Text Box 19">
            <a:extLst>
              <a:ext uri="{FF2B5EF4-FFF2-40B4-BE49-F238E27FC236}">
                <a16:creationId xmlns:a16="http://schemas.microsoft.com/office/drawing/2014/main" id="{E3F4B800-FA01-4D40-9FFB-9D538C3B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206875"/>
            <a:ext cx="1766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800" baseline="30000">
                <a:solidFill>
                  <a:srgbClr val="FF0000"/>
                </a:solidFill>
              </a:rPr>
              <a:t>2</a:t>
            </a:r>
            <a:r>
              <a:rPr lang="en-US" altLang="en-US" sz="1800">
                <a:solidFill>
                  <a:srgbClr val="FF0000"/>
                </a:solidFill>
              </a:rPr>
              <a:t> = Var(</a:t>
            </a: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AC5B049-E025-4414-BEFA-883E5F8DA974}"/>
              </a:ext>
            </a:extLst>
          </p:cNvPr>
          <p:cNvSpPr/>
          <p:nvPr/>
        </p:nvSpPr>
        <p:spPr>
          <a:xfrm>
            <a:off x="7727950" y="3216275"/>
            <a:ext cx="166688" cy="27606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0432" name="TextBox 17">
            <a:extLst>
              <a:ext uri="{FF2B5EF4-FFF2-40B4-BE49-F238E27FC236}">
                <a16:creationId xmlns:a16="http://schemas.microsoft.com/office/drawing/2014/main" id="{94C82782-F885-4B9A-A521-CE2AA572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4241800"/>
            <a:ext cx="1220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Estimates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altLang="en-US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400">
                <a:solidFill>
                  <a:srgbClr val="FF0000"/>
                </a:solidFill>
              </a:rPr>
              <a:t>’s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themselves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985A18C-52E6-42D6-8A7B-749B30443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A5F7267-5534-4FE5-B5C5-D605DE40F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530725"/>
          </a:xfrm>
        </p:spPr>
        <p:txBody>
          <a:bodyPr/>
          <a:lstStyle/>
          <a:p>
            <a:r>
              <a:rPr lang="en-US" altLang="en-US"/>
              <a:t>Introduction, Terminology, Multi-level Models</a:t>
            </a:r>
          </a:p>
          <a:p>
            <a:r>
              <a:rPr lang="en-US" altLang="en-US"/>
              <a:t>London Schools Data</a:t>
            </a:r>
          </a:p>
          <a:p>
            <a:pPr lvl="1"/>
            <a:r>
              <a:rPr lang="en-US" altLang="en-US"/>
              <a:t>Plotting clusters (groups, clumps, …)</a:t>
            </a:r>
          </a:p>
          <a:p>
            <a:r>
              <a:rPr lang="en-US" altLang="en-US"/>
              <a:t>Minnesota Radon Data</a:t>
            </a:r>
          </a:p>
          <a:p>
            <a:r>
              <a:rPr lang="en-US" altLang="en-US"/>
              <a:t>The Random-Intercept Model</a:t>
            </a:r>
          </a:p>
          <a:p>
            <a:r>
              <a:rPr lang="en-US" altLang="en-US"/>
              <a:t>Different ways to write the model: </a:t>
            </a:r>
          </a:p>
          <a:p>
            <a:pPr lvl="1"/>
            <a:r>
              <a:rPr lang="en-US" altLang="en-US"/>
              <a:t>Mixed Effects, Variance Components, Multilevel Model</a:t>
            </a:r>
          </a:p>
          <a:p>
            <a:r>
              <a:rPr lang="en-US" altLang="en-US"/>
              <a:t>Modeling the intercept as a function of a group-level covariate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DE743DB-A6B2-4976-8C4C-B49074697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5A869E-681C-4D76-9867-1BD592FE21D1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45" name="Date Placeholder 4">
            <a:extLst>
              <a:ext uri="{FF2B5EF4-FFF2-40B4-BE49-F238E27FC236}">
                <a16:creationId xmlns:a16="http://schemas.microsoft.com/office/drawing/2014/main" id="{D8427E11-14F9-442F-9692-A511C54124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8ED96-3404-4D45-8973-98EF9FEBB9A2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9DD8C0A-A66F-4374-B2B5-B5EB48A0DD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24979C-3804-400F-A2FA-7F331C02B29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9B0F085B-C01D-4F62-933D-048920B792F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74CBC2-BE72-483C-86E7-C59A0193830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CB522AB-6880-4147-B750-C23C54A795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3B62EEAC-EF06-4859-AEB0-3F2255F294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Intro to Multi-level Models,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C74AAFFD-C01C-435A-AEE7-AA249A6EABD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r9" pitchFamily="34" charset="0"/>
              </a:rPr>
              <a:t>A</a:t>
            </a:r>
            <a:r>
              <a:rPr lang="en-US" altLang="en-US" sz="1800">
                <a:latin typeface="cmmi9" pitchFamily="34" charset="0"/>
              </a:rPr>
              <a:t>A</a:t>
            </a:r>
            <a:r>
              <a:rPr lang="en-US" altLang="en-US" sz="1800">
                <a:latin typeface="cmmi6" pitchFamily="34" charset="0"/>
              </a:rPr>
              <a:t>A</a:t>
            </a:r>
            <a:r>
              <a:rPr lang="en-US" altLang="en-US" sz="1800">
                <a:latin typeface="cmr5" pitchFamily="34" charset="0"/>
              </a:rPr>
              <a:t>A</a:t>
            </a:r>
            <a:r>
              <a:rPr lang="en-US" altLang="en-US" sz="1800">
                <a:latin typeface="cmss8" pitchFamily="34" charset="0"/>
              </a:rPr>
              <a:t>A</a:t>
            </a:r>
            <a:r>
              <a:rPr lang="en-US" altLang="en-US" sz="1800">
                <a:latin typeface="cmr6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endParaRPr lang="en-US" altLang="en-US" sz="1800">
              <a:latin typeface="cmr6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A9DE0318-BD98-420E-9A90-72BF99AEC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FB468-787C-45E8-8028-6E604F585F3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F987AC6B-2E8A-4049-9654-81E04749D20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96752B-6128-4902-AB95-B5C41CD52F9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67C5FA9-A23C-47ED-B453-FCF0019DB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72F44EA8-E382-4F2D-BDB5-C874F523B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“Shrinkage” in multilevel models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err="1"/>
              <a:t>lmer</a:t>
            </a:r>
            <a:r>
              <a:rPr lang="en-US" altLang="en-US" sz="3200" dirty="0"/>
              <a:t>() notation, variance components models, and multi-level models</a:t>
            </a:r>
            <a:br>
              <a:rPr lang="en-US" altLang="en-US" sz="3200" dirty="0"/>
            </a:br>
            <a:endParaRPr lang="en-US" altLang="en-US" sz="3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Fixed &amp; random effects; multiple effects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32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(Note: We will talk about how estimation is done - ML, REML and Empirical Bayes - later.  For now we focus on fitting the model &amp; interpreting the fit.)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FEFD6C92-488E-420D-96B5-690D5AB6B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5A53A8-BD2D-431D-B8D6-5B464B8D9D9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95F31530-C5FD-468D-851D-40C89692A63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13E6E1-077B-40B0-AFF7-660A0910BD6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371E7C0-A2F3-43A4-A708-1FEDA5B02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Fitting the random-intercept model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0DB86DA3-887E-4DA2-886E-5EDDC569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4419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 &lt;- as.factor(county)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contrasts(cties) &lt;- contr.sum(85)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lm.unpooled.contrast.from.grand.mean &lt;-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lm(y ~ cties)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summary(lm.unpooled.contrast.from.grand.mean)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             Est     SE      t Pr(&gt;|t|)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(Intercept)  1.34   0.04  32.01  &lt; 2e-16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cties1      -0.68   0.40  -1.72 0.085374 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cties2      -0.51   0.11  -4.36 1.49e-05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cties3      -0.30   0.46  -0.65 0.518720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[…]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Residual std err: 0.7984 on 834 df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59642980-8CDA-41A5-B0AD-42F5E21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51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library(lme4)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lmer.intercept.only &lt;-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lmer( y ~ 1 + ( 1 | county.name )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summary(lmer.intercept.only)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Random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Groups      Name             Var    SD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county.name (Intercept)    0.096 0.310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Residual                   0.637 0.798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Numb. of obs: 919, grps: county.name, 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Fixed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            Estimate     SE   t value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# (Intercept)     1.31   0.05     26.84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</p:txBody>
      </p:sp>
      <p:pic>
        <p:nvPicPr>
          <p:cNvPr id="10247" name="Picture 2">
            <a:extLst>
              <a:ext uri="{FF2B5EF4-FFF2-40B4-BE49-F238E27FC236}">
                <a16:creationId xmlns:a16="http://schemas.microsoft.com/office/drawing/2014/main" id="{7C19C2A7-951C-4730-8E36-5CC1003B765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23963"/>
            <a:ext cx="6918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>
            <a:extLst>
              <a:ext uri="{FF2B5EF4-FFF2-40B4-BE49-F238E27FC236}">
                <a16:creationId xmlns:a16="http://schemas.microsoft.com/office/drawing/2014/main" id="{053AA278-6196-4ACB-9991-415F4886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57800"/>
            <a:ext cx="19812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0AC914BC-693E-4D2F-B826-E7C712BF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1752600" cy="2286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740EC121-78AB-493F-B105-D4977718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C48AEE06-328C-427A-8AA5-9DABDDC26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52" name="Picture 5">
            <a:extLst>
              <a:ext uri="{FF2B5EF4-FFF2-40B4-BE49-F238E27FC236}">
                <a16:creationId xmlns:a16="http://schemas.microsoft.com/office/drawing/2014/main" id="{71901A3C-0BE2-4DA4-A7A3-247C94DE20A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667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7">
            <a:extLst>
              <a:ext uri="{FF2B5EF4-FFF2-40B4-BE49-F238E27FC236}">
                <a16:creationId xmlns:a16="http://schemas.microsoft.com/office/drawing/2014/main" id="{A889AC2E-06D5-4822-BFE5-D0B77B1189E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Line 19">
            <a:extLst>
              <a:ext uri="{FF2B5EF4-FFF2-40B4-BE49-F238E27FC236}">
                <a16:creationId xmlns:a16="http://schemas.microsoft.com/office/drawing/2014/main" id="{0FC91E8D-8A81-489A-8443-1D1CDE005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533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20">
            <a:extLst>
              <a:ext uri="{FF2B5EF4-FFF2-40B4-BE49-F238E27FC236}">
                <a16:creationId xmlns:a16="http://schemas.microsoft.com/office/drawing/2014/main" id="{6A245674-AF77-4CC1-9B55-DEFF91ECF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21">
            <a:extLst>
              <a:ext uri="{FF2B5EF4-FFF2-40B4-BE49-F238E27FC236}">
                <a16:creationId xmlns:a16="http://schemas.microsoft.com/office/drawing/2014/main" id="{35184F06-D546-4C30-ABCC-192CF9F67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1752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22">
            <a:extLst>
              <a:ext uri="{FF2B5EF4-FFF2-40B4-BE49-F238E27FC236}">
                <a16:creationId xmlns:a16="http://schemas.microsoft.com/office/drawing/2014/main" id="{9B2DCF2C-3692-424E-9585-A9F474C2C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572000"/>
            <a:ext cx="17526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8" name="Picture 9">
            <a:extLst>
              <a:ext uri="{FF2B5EF4-FFF2-40B4-BE49-F238E27FC236}">
                <a16:creationId xmlns:a16="http://schemas.microsoft.com/office/drawing/2014/main" id="{E634BA99-599D-43B4-A13D-C0FE31EC3D5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4111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Line 26">
            <a:extLst>
              <a:ext uri="{FF2B5EF4-FFF2-40B4-BE49-F238E27FC236}">
                <a16:creationId xmlns:a16="http://schemas.microsoft.com/office/drawing/2014/main" id="{96410003-5C40-4B74-AF9E-BF69D2F6C7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54864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7">
            <a:extLst>
              <a:ext uri="{FF2B5EF4-FFF2-40B4-BE49-F238E27FC236}">
                <a16:creationId xmlns:a16="http://schemas.microsoft.com/office/drawing/2014/main" id="{1AF340DD-9D50-4CE5-A2C4-32A1F83D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2755900"/>
            <a:ext cx="393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FF0000"/>
                </a:solidFill>
              </a:rPr>
              <a:t>Unpooled fixed effects (equation 1 only)</a:t>
            </a:r>
          </a:p>
        </p:txBody>
      </p:sp>
      <p:sp>
        <p:nvSpPr>
          <p:cNvPr id="10261" name="Text Box 28">
            <a:extLst>
              <a:ext uri="{FF2B5EF4-FFF2-40B4-BE49-F238E27FC236}">
                <a16:creationId xmlns:a16="http://schemas.microsoft.com/office/drawing/2014/main" id="{0274B0DF-1B83-480D-8006-650F601D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7488"/>
            <a:ext cx="410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33CC33"/>
                </a:solidFill>
              </a:rPr>
              <a:t>Multilevel model (both equations 1 and 2)</a:t>
            </a:r>
          </a:p>
        </p:txBody>
      </p:sp>
      <p:sp>
        <p:nvSpPr>
          <p:cNvPr id="10262" name="Rectangle 29">
            <a:extLst>
              <a:ext uri="{FF2B5EF4-FFF2-40B4-BE49-F238E27FC236}">
                <a16:creationId xmlns:a16="http://schemas.microsoft.com/office/drawing/2014/main" id="{7D7099B0-F8B8-42F9-89C1-E0B3395CE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292475"/>
            <a:ext cx="3471862" cy="352425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63" name="Rectangle 30">
            <a:extLst>
              <a:ext uri="{FF2B5EF4-FFF2-40B4-BE49-F238E27FC236}">
                <a16:creationId xmlns:a16="http://schemas.microsoft.com/office/drawing/2014/main" id="{423FBFB2-7791-42DA-B49A-38C1B514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3508375"/>
            <a:ext cx="3571875" cy="352425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1C5A8695-4706-4FE1-B0F7-4B62E9316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E91695-48B8-4AF5-BC9A-E6AE866F8EB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6">
            <a:extLst>
              <a:ext uri="{FF2B5EF4-FFF2-40B4-BE49-F238E27FC236}">
                <a16:creationId xmlns:a16="http://schemas.microsoft.com/office/drawing/2014/main" id="{0FFE5F49-64E6-4E7C-AD8E-C385F3D4685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F8C25B-15DB-43F8-8EB2-C147CA36B60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83C17ED-B4A2-4C72-BBF1-AAE123417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Random-intercept model: Where are the intercepts?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7B6EA9CA-0670-42B4-9A06-8387468238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957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summary(lmer.intercept.only)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Random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Groups      Name        Variance Std.Dev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county.name (Intercept) 0.095813 0.30954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Residual                0.636621 0.79789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Numb. of obs: 919, grps: county.name,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Fixed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Estimate Std. Error t value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 1.31257    0.04891   26.84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fixef(lmer.intercept.only)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1.312574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ranef(lmer.intercept.only)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$county.name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          (Intercept)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AITKIN               -0.245071104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ANOKA                -0.425038053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BECKER               -0.082191868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BELTRAMI             -0.088030506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BENTON               -0.022598796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BIG STONE             0.062346490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BLUE EARTH            0.404629013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[….]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66050238-567D-47A2-A6EC-5AFFD13A13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&gt; summary(lm.unpooled.con- trast.from.grand.mean)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Call: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lm(formula = y ~ cties)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             Estimate Std. Error t value Pr(&gt;|t|)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(Intercept)  1.343638   0.041980  32.006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cties1      -0.683231   0.396682  -1.722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cties2      -0.510388   0.117180  -4.356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cties3      -0.295300   0.457408  -0.646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cties4      -0.202652   0.301120  -0.673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cties5      -0.091202   0.396682  -0.230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cties6       0.169372   0.457408   0.370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cties7       0.565589   0.214984   2.631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</a:rPr>
              <a:t>[…]</a:t>
            </a:r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A8226D44-D1AA-4F0C-9C93-0A6CD999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1651000"/>
            <a:ext cx="2568575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6" name="Rectangle 9">
            <a:extLst>
              <a:ext uri="{FF2B5EF4-FFF2-40B4-BE49-F238E27FC236}">
                <a16:creationId xmlns:a16="http://schemas.microsoft.com/office/drawing/2014/main" id="{7D165085-BF24-41C0-B571-D8DD9AD5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441700"/>
            <a:ext cx="2381250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7" name="Rectangle 10">
            <a:extLst>
              <a:ext uri="{FF2B5EF4-FFF2-40B4-BE49-F238E27FC236}">
                <a16:creationId xmlns:a16="http://schemas.microsoft.com/office/drawing/2014/main" id="{38A3929F-8239-46BB-A40B-507143B8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038600"/>
            <a:ext cx="2381250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8" name="Rectangle 11">
            <a:extLst>
              <a:ext uri="{FF2B5EF4-FFF2-40B4-BE49-F238E27FC236}">
                <a16:creationId xmlns:a16="http://schemas.microsoft.com/office/drawing/2014/main" id="{3B9F7BE3-C208-49DE-A0DD-2D3DDEE1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1670050"/>
            <a:ext cx="2244725" cy="290513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9" name="Oval 12">
            <a:extLst>
              <a:ext uri="{FF2B5EF4-FFF2-40B4-BE49-F238E27FC236}">
                <a16:creationId xmlns:a16="http://schemas.microsoft.com/office/drawing/2014/main" id="{634376F7-5ED9-4EA4-ABC3-7F43E945E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182938"/>
            <a:ext cx="1116013" cy="1841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0" name="Text Box 13">
            <a:extLst>
              <a:ext uri="{FF2B5EF4-FFF2-40B4-BE49-F238E27FC236}">
                <a16:creationId xmlns:a16="http://schemas.microsoft.com/office/drawing/2014/main" id="{3BEA547F-4BFC-4FCF-B4C7-2C5C3165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5340350"/>
            <a:ext cx="2443162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Fixed effects – estimates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of regression coefficients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:a16="http://schemas.microsoft.com/office/drawing/2014/main" id="{C3EC48F1-FA15-4E8B-BF7C-D3AA18FE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10063"/>
            <a:ext cx="1430337" cy="18415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2" name="Text Box 15">
            <a:extLst>
              <a:ext uri="{FF2B5EF4-FFF2-40B4-BE49-F238E27FC236}">
                <a16:creationId xmlns:a16="http://schemas.microsoft.com/office/drawing/2014/main" id="{7555CD0E-4F4D-41CD-8737-20A8B640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5480050"/>
            <a:ext cx="1876425" cy="5905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Random effects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draws from N(0,</a:t>
            </a:r>
            <a:r>
              <a:rPr lang="en-US" altLang="en-US" sz="1600">
                <a:solidFill>
                  <a:srgbClr val="33CC33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baseline="30000">
                <a:solidFill>
                  <a:srgbClr val="33CC3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303" name="Line 17">
            <a:extLst>
              <a:ext uri="{FF2B5EF4-FFF2-40B4-BE49-F238E27FC236}">
                <a16:creationId xmlns:a16="http://schemas.microsoft.com/office/drawing/2014/main" id="{E8CCD66D-D539-44A6-A3B6-CDFF7282FB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8138" y="4935538"/>
            <a:ext cx="188912" cy="274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8">
            <a:extLst>
              <a:ext uri="{FF2B5EF4-FFF2-40B4-BE49-F238E27FC236}">
                <a16:creationId xmlns:a16="http://schemas.microsoft.com/office/drawing/2014/main" id="{43DB801E-37E5-47FA-B54C-9D90A0BB78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3933825"/>
            <a:ext cx="4471988" cy="162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0">
            <a:extLst>
              <a:ext uri="{FF2B5EF4-FFF2-40B4-BE49-F238E27FC236}">
                <a16:creationId xmlns:a16="http://schemas.microsoft.com/office/drawing/2014/main" id="{191594AB-683D-4703-A668-C79297702A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5561013"/>
            <a:ext cx="161925" cy="150812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Oval 21">
            <a:extLst>
              <a:ext uri="{FF2B5EF4-FFF2-40B4-BE49-F238E27FC236}">
                <a16:creationId xmlns:a16="http://schemas.microsoft.com/office/drawing/2014/main" id="{6ABF63E7-2EAC-4D2B-933B-DD9505F9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2279650"/>
            <a:ext cx="1566862" cy="225425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7" name="Line 22">
            <a:extLst>
              <a:ext uri="{FF2B5EF4-FFF2-40B4-BE49-F238E27FC236}">
                <a16:creationId xmlns:a16="http://schemas.microsoft.com/office/drawing/2014/main" id="{1623B175-7BFC-4509-9057-4AECB4AA3D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2568575"/>
            <a:ext cx="638175" cy="2817813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1" grpId="0" animBg="1"/>
      <p:bldP spid="123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F245AD23-70C2-48BE-8A26-56B6C88D1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F7683-4E90-40E0-8134-5BCEAF8CC9F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39" name="Date Placeholder 5">
            <a:extLst>
              <a:ext uri="{FF2B5EF4-FFF2-40B4-BE49-F238E27FC236}">
                <a16:creationId xmlns:a16="http://schemas.microsoft.com/office/drawing/2014/main" id="{F6D500C5-CAA1-4EF3-B337-C4B5BDC9F8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A538A-B60A-40F3-A1ED-66A2EACEC34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498A3F8-1AD6-4206-9544-415AC52F4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MLM phenomenon: Shrinkage</a:t>
            </a:r>
          </a:p>
        </p:txBody>
      </p:sp>
      <p:pic>
        <p:nvPicPr>
          <p:cNvPr id="14341" name="Picture 5" descr="radon-means-shrinkge">
            <a:extLst>
              <a:ext uri="{FF2B5EF4-FFF2-40B4-BE49-F238E27FC236}">
                <a16:creationId xmlns:a16="http://schemas.microsoft.com/office/drawing/2014/main" id="{FB0FC760-A8DA-4521-9221-AAE720B2112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550" y="1052513"/>
            <a:ext cx="5119688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266F428F-7586-4D00-AD2A-896934BD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92225"/>
            <a:ext cx="323215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fitted multilevel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underpredicts high obs’s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overpredicts low ones.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distribution assumptions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underlying lmer() “smooth out”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extreme observations!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Multi-level models provide more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smoothing/shrinkage to groups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with smaller sample sizes (since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there is less evidence that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values should be different from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“grand mean”.)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We’ll talk about </a:t>
            </a:r>
            <a:r>
              <a:rPr lang="en-US" altLang="en-US" sz="1800" b="1" i="1" u="sng"/>
              <a:t>why</a:t>
            </a:r>
            <a:r>
              <a:rPr lang="en-US" altLang="en-US" sz="1800"/>
              <a:t> when we talk about estimation, later on…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4270FCC9-84DE-40CC-9E21-A686AA511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5C7C58-7294-4925-90D0-C2DDD8F17AC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1F49BF70-45BB-4F29-B73F-6AD4C6D0F46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05F4B0-CDDF-4C86-A26F-59EA43CC1A8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494B59C-F7C3-41B8-9AC1-F8A9EDB12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ACFC239-569A-4F1D-8BD1-5BDDFB4E8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64125"/>
          </a:xfrm>
        </p:spPr>
        <p:txBody>
          <a:bodyPr/>
          <a:lstStyle/>
          <a:p>
            <a:pPr eaLnBrk="1" hangingPunct="1"/>
            <a:r>
              <a:rPr lang="en-US" altLang="en-US" i="1" u="sng"/>
              <a:t>Most common</a:t>
            </a:r>
            <a:r>
              <a:rPr lang="en-US" altLang="en-US"/>
              <a:t>: linear regression and generalized linear regression (logistic regression) models</a:t>
            </a:r>
          </a:p>
          <a:p>
            <a:pPr eaLnBrk="1" hangingPunct="1"/>
            <a:r>
              <a:rPr lang="en-US" altLang="en-US" i="1" u="sng"/>
              <a:t>Next most common</a:t>
            </a:r>
            <a:r>
              <a:rPr lang="en-US" altLang="en-US"/>
              <a:t>: hierarchical and multilevel models (hierarchical linear models are a special case!)</a:t>
            </a:r>
          </a:p>
          <a:p>
            <a:pPr eaLnBrk="1" hangingPunct="1"/>
            <a:r>
              <a:rPr lang="en-US" altLang="en-US"/>
              <a:t>Situations…</a:t>
            </a:r>
          </a:p>
          <a:p>
            <a:pPr lvl="1" eaLnBrk="1" hangingPunct="1"/>
            <a:r>
              <a:rPr lang="en-US" altLang="en-US"/>
              <a:t>Clustered sampling</a:t>
            </a:r>
          </a:p>
          <a:p>
            <a:pPr lvl="1" eaLnBrk="1" hangingPunct="1"/>
            <a:r>
              <a:rPr lang="en-US" altLang="en-US"/>
              <a:t>Grouped experimental trials</a:t>
            </a:r>
          </a:p>
          <a:p>
            <a:pPr lvl="2" eaLnBrk="1" hangingPunct="1"/>
            <a:r>
              <a:rPr lang="en-US" altLang="en-US"/>
              <a:t>multicenter clinical trials in medicine</a:t>
            </a:r>
          </a:p>
          <a:p>
            <a:pPr lvl="2" eaLnBrk="1" hangingPunct="1"/>
            <a:r>
              <a:rPr lang="en-US" altLang="en-US"/>
              <a:t>group-randomized trials in education</a:t>
            </a:r>
          </a:p>
          <a:p>
            <a:pPr lvl="1" eaLnBrk="1" hangingPunct="1"/>
            <a:r>
              <a:rPr lang="en-US" altLang="en-US"/>
              <a:t>Growth curves and random coefficient models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BECB6902-6ECE-4AC0-B394-CC6D3DDCA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083819-1E85-4E7B-AA4D-B88612D0612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6387" name="Date Placeholder 5">
            <a:extLst>
              <a:ext uri="{FF2B5EF4-FFF2-40B4-BE49-F238E27FC236}">
                <a16:creationId xmlns:a16="http://schemas.microsoft.com/office/drawing/2014/main" id="{7F2A3D8A-A762-45D7-AA66-ED90E22D494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1D9264-4A54-4C87-9CCF-6BFAFC896E7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1D07622-3B56-4098-9802-CE5FE989C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lmer() notation…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15A559E7-8A83-4740-8E62-7832519FF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Variance components model: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lmer() model:</a:t>
            </a: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442DCB37-C89F-4CA8-A660-14D2A0467E5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081463"/>
            <a:ext cx="58626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Rectangle 5">
            <a:extLst>
              <a:ext uri="{FF2B5EF4-FFF2-40B4-BE49-F238E27FC236}">
                <a16:creationId xmlns:a16="http://schemas.microsoft.com/office/drawing/2014/main" id="{D2AFFEF9-FE2E-45C5-8094-2DC4098A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561013"/>
            <a:ext cx="55610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lmer(y  ~       u   + x + (1 | county))</a:t>
            </a:r>
          </a:p>
        </p:txBody>
      </p:sp>
      <p:pic>
        <p:nvPicPr>
          <p:cNvPr id="16392" name="Picture 6">
            <a:extLst>
              <a:ext uri="{FF2B5EF4-FFF2-40B4-BE49-F238E27FC236}">
                <a16:creationId xmlns:a16="http://schemas.microsoft.com/office/drawing/2014/main" id="{B962CA16-E8B4-4941-8C19-51D38491F8B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212975"/>
            <a:ext cx="482441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3" name="Line 8">
            <a:extLst>
              <a:ext uri="{FF2B5EF4-FFF2-40B4-BE49-F238E27FC236}">
                <a16:creationId xmlns:a16="http://schemas.microsoft.com/office/drawing/2014/main" id="{2C12D811-D92D-442C-8A40-1536011EA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4660900"/>
            <a:ext cx="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>
            <a:extLst>
              <a:ext uri="{FF2B5EF4-FFF2-40B4-BE49-F238E27FC236}">
                <a16:creationId xmlns:a16="http://schemas.microsoft.com/office/drawing/2014/main" id="{AD2AEBB8-C324-4D9A-9B34-820022AC5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5750" y="4632325"/>
            <a:ext cx="171450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>
            <a:extLst>
              <a:ext uri="{FF2B5EF4-FFF2-40B4-BE49-F238E27FC236}">
                <a16:creationId xmlns:a16="http://schemas.microsoft.com/office/drawing/2014/main" id="{B61FA1BA-687B-47C4-8196-AEBA9A8FF9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4673600"/>
            <a:ext cx="203200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1">
            <a:extLst>
              <a:ext uri="{FF2B5EF4-FFF2-40B4-BE49-F238E27FC236}">
                <a16:creationId xmlns:a16="http://schemas.microsoft.com/office/drawing/2014/main" id="{742EC4B1-F67D-4C6D-A787-2DFE46D2B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2338" y="4613275"/>
            <a:ext cx="655637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2">
            <a:extLst>
              <a:ext uri="{FF2B5EF4-FFF2-40B4-BE49-F238E27FC236}">
                <a16:creationId xmlns:a16="http://schemas.microsoft.com/office/drawing/2014/main" id="{DF709EB5-8385-4D4B-8790-1E1F76A2B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46132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0FC1F343-EE77-4C93-8D04-723C497E4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551488"/>
            <a:ext cx="7699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  +</a:t>
            </a: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B8A21DE4-B1B6-48FA-9013-8B545DAB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5545138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+ </a:t>
            </a:r>
            <a:r>
              <a:rPr lang="en-US" altLang="en-US" sz="1800" b="1">
                <a:solidFill>
                  <a:srgbClr val="FF0000"/>
                </a:solidFill>
                <a:latin typeface="cmmi10" pitchFamily="34" charset="0"/>
              </a:rPr>
              <a:t>²</a:t>
            </a:r>
            <a:r>
              <a:rPr lang="en-US" altLang="en-US" sz="1800" b="1" baseline="-25000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78547FA1-87E8-4578-BB34-DE7C9B82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141413"/>
            <a:ext cx="82296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Fixed effects</a:t>
            </a:r>
            <a:r>
              <a:rPr lang="en-US" altLang="en-US"/>
              <a:t> are considered to be “fixed but unknown” and we try to estimate them, e.g. with lm(), or the non-parenthesis terms in lmer()</a:t>
            </a:r>
          </a:p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Random effects</a:t>
            </a:r>
            <a:r>
              <a:rPr lang="en-US" altLang="en-US"/>
              <a:t> are considered to be draws from a distribution (not fixed)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Some authors say “</a:t>
            </a:r>
            <a:r>
              <a:rPr lang="en-US" altLang="en-US">
                <a:solidFill>
                  <a:srgbClr val="0066CC"/>
                </a:solidFill>
              </a:rPr>
              <a:t>varying effects</a:t>
            </a:r>
            <a:r>
              <a:rPr lang="en-US" altLang="en-US"/>
              <a:t>” instead of “random effects”…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7A1861B-D797-4AF0-885C-6D463EAEB4D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208463"/>
            <a:ext cx="4678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273B5B7C-4023-4311-8E3B-1C1B03346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B41227-E774-43DB-A791-51DB28CCD15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7" name="Date Placeholder 5">
            <a:extLst>
              <a:ext uri="{FF2B5EF4-FFF2-40B4-BE49-F238E27FC236}">
                <a16:creationId xmlns:a16="http://schemas.microsoft.com/office/drawing/2014/main" id="{9E292C21-459C-422C-81BF-E44C977A8B7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4F90A7-8304-49D1-9DE0-59AD8CFCFFF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5A733496-17DA-44D1-9C24-089CECFC8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Fixed Effects, Random Effects</a:t>
            </a:r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id="{B3EE72BB-6713-41A1-B4D2-2AD82E03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884738"/>
            <a:ext cx="6388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lmer(y  ~        u    +  x   + (1 | county))</a:t>
            </a:r>
          </a:p>
        </p:txBody>
      </p:sp>
      <p:sp>
        <p:nvSpPr>
          <p:cNvPr id="18440" name="Oval 6">
            <a:extLst>
              <a:ext uri="{FF2B5EF4-FFF2-40B4-BE49-F238E27FC236}">
                <a16:creationId xmlns:a16="http://schemas.microsoft.com/office/drawing/2014/main" id="{90A7722C-CBA5-4991-BE06-81C878F83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468688"/>
            <a:ext cx="2417762" cy="1970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1" name="Oval 7">
            <a:extLst>
              <a:ext uri="{FF2B5EF4-FFF2-40B4-BE49-F238E27FC236}">
                <a16:creationId xmlns:a16="http://schemas.microsoft.com/office/drawing/2014/main" id="{D1EE732C-43D6-4FC5-AB5A-B8663C9D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3937000"/>
            <a:ext cx="1930400" cy="164465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531D1C-7CB0-4DFC-B8EA-367A4003A134}"/>
              </a:ext>
            </a:extLst>
          </p:cNvPr>
          <p:cNvCxnSpPr>
            <a:cxnSpLocks/>
          </p:cNvCxnSpPr>
          <p:nvPr/>
        </p:nvCxnSpPr>
        <p:spPr>
          <a:xfrm>
            <a:off x="6076950" y="4567238"/>
            <a:ext cx="771525" cy="371475"/>
          </a:xfrm>
          <a:prstGeom prst="straightConnector1">
            <a:avLst/>
          </a:prstGeom>
          <a:ln>
            <a:solidFill>
              <a:srgbClr val="33CC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>
            <a:extLst>
              <a:ext uri="{FF2B5EF4-FFF2-40B4-BE49-F238E27FC236}">
                <a16:creationId xmlns:a16="http://schemas.microsoft.com/office/drawing/2014/main" id="{17CBDB65-E617-49C3-AEEE-476250A5CB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089525"/>
            <a:ext cx="5619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433F8B00-B85E-4000-9CB3-794FCEA73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15F1A-D26E-4EDF-9384-6AF4FC50B33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4" name="Date Placeholder 5">
            <a:extLst>
              <a:ext uri="{FF2B5EF4-FFF2-40B4-BE49-F238E27FC236}">
                <a16:creationId xmlns:a16="http://schemas.microsoft.com/office/drawing/2014/main" id="{E1F95452-2290-4F34-94E7-F8C1361641E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9A60F9-FDFE-441E-A73D-9F2F9F390B8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67F9D1A2-FA50-4DD8-BBFB-F4B21A617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There are lots of different models we could fit…  Here are some examples.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9CFF9FC0-5ABA-4CB1-9413-EB48BB8DD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Intercept-only random-intercept model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Random-intercept model w / individual-level predictors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Random-intercept model w / individual &amp; group level predictors</a:t>
            </a:r>
          </a:p>
        </p:txBody>
      </p:sp>
      <p:pic>
        <p:nvPicPr>
          <p:cNvPr id="20487" name="Picture 3">
            <a:extLst>
              <a:ext uri="{FF2B5EF4-FFF2-40B4-BE49-F238E27FC236}">
                <a16:creationId xmlns:a16="http://schemas.microsoft.com/office/drawing/2014/main" id="{4B5E7F8F-DC54-4F38-9D39-311C100EA1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43113"/>
            <a:ext cx="42973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7">
            <a:extLst>
              <a:ext uri="{FF2B5EF4-FFF2-40B4-BE49-F238E27FC236}">
                <a16:creationId xmlns:a16="http://schemas.microsoft.com/office/drawing/2014/main" id="{9BF9879A-0AA8-43D5-8B4D-D37745C2FD5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08363"/>
            <a:ext cx="58070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 1">
            <a:extLst>
              <a:ext uri="{FF2B5EF4-FFF2-40B4-BE49-F238E27FC236}">
                <a16:creationId xmlns:a16="http://schemas.microsoft.com/office/drawing/2014/main" id="{708D57BE-50B6-4E6A-9F42-368470F2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465263"/>
            <a:ext cx="46720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76AF6EC-B287-4601-9D5D-5E5259C5F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BF8827-0665-4220-AC80-ED78309595F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2" name="Date Placeholder 6">
            <a:extLst>
              <a:ext uri="{FF2B5EF4-FFF2-40B4-BE49-F238E27FC236}">
                <a16:creationId xmlns:a16="http://schemas.microsoft.com/office/drawing/2014/main" id="{F71DCDB8-70B3-40C3-9FDA-363A9C0D047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3F42C-3FDD-4CBB-A904-4DC817F578B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9B291AD6-15D3-4AC6-820B-45A2597E7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Intercept-only random-intercept model</a:t>
            </a: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8B8ADAA1-A7AE-40AD-AAA7-EBA14284D2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71613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y &lt;- </a:t>
            </a:r>
            <a:r>
              <a:rPr lang="en-US" altLang="en-US" sz="1200" b="1" dirty="0" err="1">
                <a:latin typeface="Courier New" pitchFamily="49" charset="0"/>
              </a:rPr>
              <a:t>log.radon</a:t>
            </a:r>
            <a:endParaRPr lang="en-US" altLang="en-US" sz="12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M0 &lt;- </a:t>
            </a:r>
            <a:r>
              <a:rPr lang="en-US" altLang="en-US" sz="1200" b="1" dirty="0" err="1">
                <a:latin typeface="Courier New" pitchFamily="49" charset="0"/>
              </a:rPr>
              <a:t>lmer</a:t>
            </a:r>
            <a:r>
              <a:rPr lang="en-US" altLang="en-US" sz="1200" b="1" dirty="0">
                <a:latin typeface="Courier New" pitchFamily="49" charset="0"/>
              </a:rPr>
              <a:t>(y ~ 1 + (1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display(M0)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 err="1">
                <a:latin typeface="Courier New" pitchFamily="49" charset="0"/>
              </a:rPr>
              <a:t>coef.est</a:t>
            </a:r>
            <a:r>
              <a:rPr lang="en-US" altLang="en-US" sz="1200" b="1" dirty="0">
                <a:latin typeface="Courier New" pitchFamily="49" charset="0"/>
              </a:rPr>
              <a:t>  coef.se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   1.31     0.05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Groups   Name        </a:t>
            </a:r>
            <a:r>
              <a:rPr lang="en-US" altLang="en-US" sz="1200" b="1" dirty="0" err="1">
                <a:latin typeface="Courier New" pitchFamily="49" charset="0"/>
              </a:rPr>
              <a:t>Std.Dev</a:t>
            </a:r>
            <a:r>
              <a:rPr lang="en-US" altLang="en-US" sz="1200" b="1" dirty="0">
                <a:latin typeface="Courier New" pitchFamily="49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county   (Intercept) 0.31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Residual             0.80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number of </a:t>
            </a:r>
            <a:r>
              <a:rPr lang="en-US" altLang="en-US" sz="1200" b="1" dirty="0" err="1">
                <a:latin typeface="Courier New" pitchFamily="49" charset="0"/>
              </a:rPr>
              <a:t>obs</a:t>
            </a:r>
            <a:r>
              <a:rPr lang="en-US" altLang="en-US" sz="1200" b="1" dirty="0">
                <a:latin typeface="Courier New" pitchFamily="49" charset="0"/>
              </a:rPr>
              <a:t>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AIC = 2265, DIC = 2251, deviance = 2255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</a:t>
            </a:r>
            <a:r>
              <a:rPr lang="en-US" altLang="en-US" sz="1200" b="1" dirty="0" err="1">
                <a:latin typeface="Courier New" pitchFamily="49" charset="0"/>
              </a:rPr>
              <a:t>county.sample</a:t>
            </a:r>
            <a:r>
              <a:rPr lang="en-US" altLang="en-US" sz="1200" b="1" dirty="0">
                <a:latin typeface="Courier New" pitchFamily="49" charset="0"/>
              </a:rPr>
              <a:t> &lt;- </a:t>
            </a:r>
            <a:r>
              <a:rPr lang="en-US" altLang="en-US" sz="1200" b="1" dirty="0" err="1">
                <a:latin typeface="Courier New" pitchFamily="49" charset="0"/>
              </a:rPr>
              <a:t>mn.radon$county</a:t>
            </a:r>
            <a:r>
              <a:rPr lang="en-US" altLang="en-US" sz="1200" b="1" dirty="0">
                <a:latin typeface="Courier New" pitchFamily="49" charset="0"/>
              </a:rPr>
              <a:t> %in% 1:9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subset &lt;- </a:t>
            </a:r>
            <a:r>
              <a:rPr lang="en-US" altLang="en-US" sz="1200" b="1" dirty="0" err="1">
                <a:latin typeface="Courier New" pitchFamily="49" charset="0"/>
              </a:rPr>
              <a:t>mn.radon</a:t>
            </a:r>
            <a:r>
              <a:rPr lang="en-US" altLang="en-US" sz="1200" b="1" dirty="0">
                <a:latin typeface="Courier New" pitchFamily="49" charset="0"/>
              </a:rPr>
              <a:t>[</a:t>
            </a:r>
            <a:r>
              <a:rPr lang="en-US" altLang="en-US" sz="1200" b="1" dirty="0" err="1">
                <a:latin typeface="Courier New" pitchFamily="49" charset="0"/>
              </a:rPr>
              <a:t>county.sample</a:t>
            </a:r>
            <a:r>
              <a:rPr lang="en-US" altLang="en-US" sz="1200" b="1" dirty="0">
                <a:latin typeface="Courier New" pitchFamily="49" charset="0"/>
              </a:rPr>
              <a:t>,]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</a:t>
            </a:r>
            <a:r>
              <a:rPr lang="en-US" altLang="en-US" sz="1200" b="1" dirty="0" err="1">
                <a:latin typeface="Courier New" pitchFamily="49" charset="0"/>
              </a:rPr>
              <a:t>facet_data</a:t>
            </a:r>
            <a:r>
              <a:rPr lang="en-US" altLang="en-US" sz="1200" b="1" dirty="0">
                <a:latin typeface="Courier New" pitchFamily="49" charset="0"/>
              </a:rPr>
              <a:t> &lt;- split(</a:t>
            </a:r>
            <a:r>
              <a:rPr lang="en-US" altLang="en-US" sz="1200" b="1" dirty="0" err="1">
                <a:latin typeface="Courier New" pitchFamily="49" charset="0"/>
              </a:rPr>
              <a:t>subset,subset$county</a:t>
            </a:r>
            <a:r>
              <a:rPr lang="en-US" altLang="en-US" sz="1200" b="1" dirty="0">
                <a:latin typeface="Courier New" pitchFamily="49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g &lt;- </a:t>
            </a:r>
            <a:r>
              <a:rPr lang="en-US" altLang="en-US" sz="1200" b="1" dirty="0" err="1">
                <a:latin typeface="Courier New" pitchFamily="49" charset="0"/>
              </a:rPr>
              <a:t>ggplot</a:t>
            </a:r>
            <a:r>
              <a:rPr lang="en-US" altLang="en-US" sz="1200" b="1" dirty="0">
                <a:latin typeface="Courier New" pitchFamily="49" charset="0"/>
              </a:rPr>
              <a:t>(subset,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  </a:t>
            </a:r>
            <a:r>
              <a:rPr lang="en-US" altLang="en-US" sz="1200" b="1" dirty="0" err="1">
                <a:latin typeface="Courier New" pitchFamily="49" charset="0"/>
              </a:rPr>
              <a:t>aes</a:t>
            </a:r>
            <a:r>
              <a:rPr lang="en-US" altLang="en-US" sz="1200" b="1" dirty="0">
                <a:latin typeface="Courier New" pitchFamily="49" charset="0"/>
              </a:rPr>
              <a:t>(x=</a:t>
            </a:r>
            <a:r>
              <a:rPr lang="en-US" altLang="en-US" sz="1200" b="1" dirty="0" err="1">
                <a:latin typeface="Courier New" pitchFamily="49" charset="0"/>
              </a:rPr>
              <a:t>ind</a:t>
            </a:r>
            <a:r>
              <a:rPr lang="en-US" altLang="en-US" sz="1200" b="1" dirty="0">
                <a:latin typeface="Courier New" pitchFamily="49" charset="0"/>
              </a:rPr>
              <a:t>, y=</a:t>
            </a:r>
            <a:r>
              <a:rPr lang="en-US" altLang="en-US" sz="1200" b="1" dirty="0" err="1">
                <a:latin typeface="Courier New" pitchFamily="49" charset="0"/>
              </a:rPr>
              <a:t>log.radon</a:t>
            </a:r>
            <a:r>
              <a:rPr lang="en-US" altLang="en-US" sz="1200" b="1" dirty="0">
                <a:latin typeface="Courier New" pitchFamily="49" charset="0"/>
              </a:rPr>
              <a:t>)) 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</a:t>
            </a:r>
            <a:r>
              <a:rPr lang="en-US" altLang="en-US" sz="1200" b="1" dirty="0" err="1">
                <a:latin typeface="Courier New" pitchFamily="49" charset="0"/>
              </a:rPr>
              <a:t>facet_wrap</a:t>
            </a:r>
            <a:r>
              <a:rPr lang="en-US" altLang="en-US" sz="1200" b="1" dirty="0">
                <a:latin typeface="Courier New" pitchFamily="49" charset="0"/>
              </a:rPr>
              <a:t>( ~ </a:t>
            </a:r>
            <a:r>
              <a:rPr lang="en-US" altLang="en-US" sz="1200" b="1" dirty="0" err="1">
                <a:latin typeface="Courier New" pitchFamily="49" charset="0"/>
              </a:rPr>
              <a:t>county,as.table</a:t>
            </a:r>
            <a:r>
              <a:rPr lang="en-US" altLang="en-US" sz="1200" b="1" dirty="0">
                <a:latin typeface="Courier New" pitchFamily="49" charset="0"/>
              </a:rPr>
              <a:t>=F) 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</a:t>
            </a:r>
            <a:r>
              <a:rPr lang="en-US" altLang="en-US" sz="1200" b="1" dirty="0" err="1">
                <a:latin typeface="Courier New" pitchFamily="49" charset="0"/>
              </a:rPr>
              <a:t>geom_point</a:t>
            </a:r>
            <a:r>
              <a:rPr lang="en-US" altLang="en-US" sz="1200" b="1" dirty="0">
                <a:latin typeface="Courier New" pitchFamily="49" charset="0"/>
              </a:rPr>
              <a:t>(</a:t>
            </a:r>
            <a:r>
              <a:rPr lang="en-US" altLang="en-US" sz="1200" b="1" dirty="0" err="1">
                <a:latin typeface="Courier New" pitchFamily="49" charset="0"/>
              </a:rPr>
              <a:t>pch</a:t>
            </a:r>
            <a:r>
              <a:rPr lang="en-US" altLang="en-US" sz="1200" b="1" dirty="0">
                <a:latin typeface="Courier New" pitchFamily="49" charset="0"/>
              </a:rPr>
              <a:t>=1,color="blue")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for (j in 1:9)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g &lt;- g +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    </a:t>
            </a:r>
            <a:r>
              <a:rPr lang="en-US" altLang="en-US" sz="1200" b="1" dirty="0" err="1">
                <a:latin typeface="Courier New" pitchFamily="49" charset="0"/>
              </a:rPr>
              <a:t>geom_hline</a:t>
            </a:r>
            <a:r>
              <a:rPr lang="en-US" altLang="en-US" sz="1200" b="1" dirty="0">
                <a:latin typeface="Courier New" pitchFamily="49" charset="0"/>
              </a:rPr>
              <a:t>(data=</a:t>
            </a:r>
            <a:r>
              <a:rPr lang="en-US" altLang="en-US" sz="1200" b="1" dirty="0" err="1">
                <a:latin typeface="Courier New" pitchFamily="49" charset="0"/>
              </a:rPr>
              <a:t>facet_data</a:t>
            </a:r>
            <a:r>
              <a:rPr lang="en-US" altLang="en-US" sz="1200" b="1" dirty="0">
                <a:latin typeface="Courier New" pitchFamily="49" charset="0"/>
              </a:rPr>
              <a:t>[[j]],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    </a:t>
            </a:r>
            <a:r>
              <a:rPr lang="en-US" altLang="en-US" sz="1200" b="1" dirty="0" err="1">
                <a:latin typeface="Courier New" pitchFamily="49" charset="0"/>
              </a:rPr>
              <a:t>aes</a:t>
            </a:r>
            <a:r>
              <a:rPr lang="en-US" altLang="en-US" sz="1200" b="1" dirty="0">
                <a:latin typeface="Courier New" pitchFamily="49" charset="0"/>
              </a:rPr>
              <a:t>(</a:t>
            </a:r>
            <a:r>
              <a:rPr lang="en-US" altLang="en-US" sz="1200" b="1" dirty="0" err="1">
                <a:latin typeface="Courier New" pitchFamily="49" charset="0"/>
              </a:rPr>
              <a:t>yintercept</a:t>
            </a:r>
            <a:r>
              <a:rPr lang="en-US" altLang="en-US" sz="1200" b="1" dirty="0">
                <a:latin typeface="Courier New" pitchFamily="49" charset="0"/>
              </a:rPr>
              <a:t>=mean(</a:t>
            </a:r>
            <a:r>
              <a:rPr lang="en-US" altLang="en-US" sz="1200" b="1" dirty="0" err="1">
                <a:latin typeface="Courier New" pitchFamily="49" charset="0"/>
              </a:rPr>
              <a:t>log.radon</a:t>
            </a:r>
            <a:r>
              <a:rPr lang="en-US" altLang="en-US" sz="1200" b="1" dirty="0">
                <a:latin typeface="Courier New" pitchFamily="49" charset="0"/>
              </a:rPr>
              <a:t>)),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+      color="black")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plot(g)</a:t>
            </a:r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568FAA95-FEB3-4683-88B8-4EA857A4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1871663"/>
            <a:ext cx="110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Fixed effect</a:t>
            </a:r>
          </a:p>
        </p:txBody>
      </p:sp>
      <p:sp>
        <p:nvSpPr>
          <p:cNvPr id="22536" name="Line 14">
            <a:extLst>
              <a:ext uri="{FF2B5EF4-FFF2-40B4-BE49-F238E27FC236}">
                <a16:creationId xmlns:a16="http://schemas.microsoft.com/office/drawing/2014/main" id="{2F346A4D-2C33-4852-B825-1473239D8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4938" y="2063750"/>
            <a:ext cx="1476375" cy="174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2E6BAF81-EA6C-45A1-AB66-3BF4A2D0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447925"/>
            <a:ext cx="1277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SD of random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effect</a:t>
            </a:r>
          </a:p>
        </p:txBody>
      </p:sp>
      <p:sp>
        <p:nvSpPr>
          <p:cNvPr id="22538" name="Line 18">
            <a:extLst>
              <a:ext uri="{FF2B5EF4-FFF2-40B4-BE49-F238E27FC236}">
                <a16:creationId xmlns:a16="http://schemas.microsoft.com/office/drawing/2014/main" id="{03359E5B-62C7-41C2-9961-3ED96FDF3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6725" y="2740025"/>
            <a:ext cx="550863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3">
            <a:extLst>
              <a:ext uri="{FF2B5EF4-FFF2-40B4-BE49-F238E27FC236}">
                <a16:creationId xmlns:a16="http://schemas.microsoft.com/office/drawing/2014/main" id="{AE2D8EF8-D0EA-430B-9931-2FC8D76B9AB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896938"/>
            <a:ext cx="20510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0" name="TextBox 2">
            <a:extLst>
              <a:ext uri="{FF2B5EF4-FFF2-40B4-BE49-F238E27FC236}">
                <a16:creationId xmlns:a16="http://schemas.microsoft.com/office/drawing/2014/main" id="{9DD583BE-E82D-4A02-80EF-6CDA82B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976313"/>
            <a:ext cx="2101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FF0000"/>
                </a:solidFill>
              </a:rPr>
              <a:t>display() is a briefer version of </a:t>
            </a:r>
          </a:p>
          <a:p>
            <a:r>
              <a:rPr lang="en-US" altLang="en-US" sz="1100">
                <a:solidFill>
                  <a:srgbClr val="FF0000"/>
                </a:solidFill>
              </a:rPr>
              <a:t>summary() from library(arm)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2F86AFD-CD92-4630-9641-0F06C3C3A4B5}"/>
              </a:ext>
            </a:extLst>
          </p:cNvPr>
          <p:cNvSpPr/>
          <p:nvPr/>
        </p:nvSpPr>
        <p:spPr>
          <a:xfrm>
            <a:off x="171450" y="1209675"/>
            <a:ext cx="342900" cy="757238"/>
          </a:xfrm>
          <a:custGeom>
            <a:avLst/>
            <a:gdLst>
              <a:gd name="connsiteX0" fmla="*/ 133350 w 457200"/>
              <a:gd name="connsiteY0" fmla="*/ 0 h 757238"/>
              <a:gd name="connsiteX1" fmla="*/ 23813 w 457200"/>
              <a:gd name="connsiteY1" fmla="*/ 95250 h 757238"/>
              <a:gd name="connsiteX2" fmla="*/ 19050 w 457200"/>
              <a:gd name="connsiteY2" fmla="*/ 128588 h 757238"/>
              <a:gd name="connsiteX3" fmla="*/ 9525 w 457200"/>
              <a:gd name="connsiteY3" fmla="*/ 195263 h 757238"/>
              <a:gd name="connsiteX4" fmla="*/ 0 w 457200"/>
              <a:gd name="connsiteY4" fmla="*/ 214313 h 757238"/>
              <a:gd name="connsiteX5" fmla="*/ 9525 w 457200"/>
              <a:gd name="connsiteY5" fmla="*/ 271463 h 757238"/>
              <a:gd name="connsiteX6" fmla="*/ 14288 w 457200"/>
              <a:gd name="connsiteY6" fmla="*/ 295275 h 757238"/>
              <a:gd name="connsiteX7" fmla="*/ 23813 w 457200"/>
              <a:gd name="connsiteY7" fmla="*/ 323850 h 757238"/>
              <a:gd name="connsiteX8" fmla="*/ 38100 w 457200"/>
              <a:gd name="connsiteY8" fmla="*/ 376238 h 757238"/>
              <a:gd name="connsiteX9" fmla="*/ 47625 w 457200"/>
              <a:gd name="connsiteY9" fmla="*/ 414338 h 757238"/>
              <a:gd name="connsiteX10" fmla="*/ 57150 w 457200"/>
              <a:gd name="connsiteY10" fmla="*/ 447675 h 757238"/>
              <a:gd name="connsiteX11" fmla="*/ 66675 w 457200"/>
              <a:gd name="connsiteY11" fmla="*/ 461963 h 757238"/>
              <a:gd name="connsiteX12" fmla="*/ 76200 w 457200"/>
              <a:gd name="connsiteY12" fmla="*/ 490538 h 757238"/>
              <a:gd name="connsiteX13" fmla="*/ 80963 w 457200"/>
              <a:gd name="connsiteY13" fmla="*/ 504825 h 757238"/>
              <a:gd name="connsiteX14" fmla="*/ 90488 w 457200"/>
              <a:gd name="connsiteY14" fmla="*/ 519113 h 757238"/>
              <a:gd name="connsiteX15" fmla="*/ 95250 w 457200"/>
              <a:gd name="connsiteY15" fmla="*/ 533400 h 757238"/>
              <a:gd name="connsiteX16" fmla="*/ 123825 w 457200"/>
              <a:gd name="connsiteY16" fmla="*/ 576263 h 757238"/>
              <a:gd name="connsiteX17" fmla="*/ 138113 w 457200"/>
              <a:gd name="connsiteY17" fmla="*/ 600075 h 757238"/>
              <a:gd name="connsiteX18" fmla="*/ 185738 w 457200"/>
              <a:gd name="connsiteY18" fmla="*/ 623888 h 757238"/>
              <a:gd name="connsiteX19" fmla="*/ 209550 w 457200"/>
              <a:gd name="connsiteY19" fmla="*/ 638175 h 757238"/>
              <a:gd name="connsiteX20" fmla="*/ 257175 w 457200"/>
              <a:gd name="connsiteY20" fmla="*/ 657225 h 757238"/>
              <a:gd name="connsiteX21" fmla="*/ 290513 w 457200"/>
              <a:gd name="connsiteY21" fmla="*/ 681038 h 757238"/>
              <a:gd name="connsiteX22" fmla="*/ 304800 w 457200"/>
              <a:gd name="connsiteY22" fmla="*/ 685800 h 757238"/>
              <a:gd name="connsiteX23" fmla="*/ 319088 w 457200"/>
              <a:gd name="connsiteY23" fmla="*/ 695325 h 757238"/>
              <a:gd name="connsiteX24" fmla="*/ 371475 w 457200"/>
              <a:gd name="connsiteY24" fmla="*/ 709613 h 757238"/>
              <a:gd name="connsiteX25" fmla="*/ 390525 w 457200"/>
              <a:gd name="connsiteY25" fmla="*/ 719138 h 757238"/>
              <a:gd name="connsiteX26" fmla="*/ 423863 w 457200"/>
              <a:gd name="connsiteY26" fmla="*/ 738188 h 757238"/>
              <a:gd name="connsiteX27" fmla="*/ 419100 w 457200"/>
              <a:gd name="connsiteY27" fmla="*/ 723900 h 757238"/>
              <a:gd name="connsiteX28" fmla="*/ 400050 w 457200"/>
              <a:gd name="connsiteY28" fmla="*/ 690563 h 757238"/>
              <a:gd name="connsiteX29" fmla="*/ 366713 w 457200"/>
              <a:gd name="connsiteY29" fmla="*/ 661988 h 757238"/>
              <a:gd name="connsiteX30" fmla="*/ 338138 w 457200"/>
              <a:gd name="connsiteY30" fmla="*/ 642938 h 757238"/>
              <a:gd name="connsiteX31" fmla="*/ 328613 w 457200"/>
              <a:gd name="connsiteY31" fmla="*/ 628650 h 757238"/>
              <a:gd name="connsiteX32" fmla="*/ 342900 w 457200"/>
              <a:gd name="connsiteY32" fmla="*/ 623888 h 757238"/>
              <a:gd name="connsiteX33" fmla="*/ 371475 w 457200"/>
              <a:gd name="connsiteY33" fmla="*/ 633413 h 757238"/>
              <a:gd name="connsiteX34" fmla="*/ 404813 w 457200"/>
              <a:gd name="connsiteY34" fmla="*/ 642938 h 757238"/>
              <a:gd name="connsiteX35" fmla="*/ 419100 w 457200"/>
              <a:gd name="connsiteY35" fmla="*/ 652463 h 757238"/>
              <a:gd name="connsiteX36" fmla="*/ 457200 w 457200"/>
              <a:gd name="connsiteY36" fmla="*/ 700088 h 757238"/>
              <a:gd name="connsiteX37" fmla="*/ 452438 w 457200"/>
              <a:gd name="connsiteY37" fmla="*/ 728663 h 757238"/>
              <a:gd name="connsiteX38" fmla="*/ 438150 w 457200"/>
              <a:gd name="connsiteY38" fmla="*/ 738188 h 757238"/>
              <a:gd name="connsiteX39" fmla="*/ 361950 w 457200"/>
              <a:gd name="connsiteY39" fmla="*/ 747713 h 757238"/>
              <a:gd name="connsiteX40" fmla="*/ 347663 w 457200"/>
              <a:gd name="connsiteY40" fmla="*/ 752475 h 757238"/>
              <a:gd name="connsiteX41" fmla="*/ 328613 w 457200"/>
              <a:gd name="connsiteY41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200" h="757238">
                <a:moveTo>
                  <a:pt x="133350" y="0"/>
                </a:moveTo>
                <a:cubicBezTo>
                  <a:pt x="96838" y="31750"/>
                  <a:pt x="55959" y="59086"/>
                  <a:pt x="23813" y="95250"/>
                </a:cubicBezTo>
                <a:cubicBezTo>
                  <a:pt x="16355" y="103640"/>
                  <a:pt x="20362" y="117439"/>
                  <a:pt x="19050" y="128588"/>
                </a:cubicBezTo>
                <a:cubicBezTo>
                  <a:pt x="17052" y="145569"/>
                  <a:pt x="16757" y="175979"/>
                  <a:pt x="9525" y="195263"/>
                </a:cubicBezTo>
                <a:cubicBezTo>
                  <a:pt x="7032" y="201910"/>
                  <a:pt x="3175" y="207963"/>
                  <a:pt x="0" y="214313"/>
                </a:cubicBezTo>
                <a:cubicBezTo>
                  <a:pt x="3175" y="233363"/>
                  <a:pt x="6169" y="252444"/>
                  <a:pt x="9525" y="271463"/>
                </a:cubicBezTo>
                <a:cubicBezTo>
                  <a:pt x="10932" y="279434"/>
                  <a:pt x="12158" y="287466"/>
                  <a:pt x="14288" y="295275"/>
                </a:cubicBezTo>
                <a:cubicBezTo>
                  <a:pt x="16930" y="304961"/>
                  <a:pt x="20638" y="314325"/>
                  <a:pt x="23813" y="323850"/>
                </a:cubicBezTo>
                <a:cubicBezTo>
                  <a:pt x="34018" y="385088"/>
                  <a:pt x="21414" y="322008"/>
                  <a:pt x="38100" y="376238"/>
                </a:cubicBezTo>
                <a:cubicBezTo>
                  <a:pt x="41950" y="388750"/>
                  <a:pt x="44450" y="401638"/>
                  <a:pt x="47625" y="414338"/>
                </a:cubicBezTo>
                <a:cubicBezTo>
                  <a:pt x="49150" y="420437"/>
                  <a:pt x="53736" y="440846"/>
                  <a:pt x="57150" y="447675"/>
                </a:cubicBezTo>
                <a:cubicBezTo>
                  <a:pt x="59710" y="452795"/>
                  <a:pt x="64350" y="456732"/>
                  <a:pt x="66675" y="461963"/>
                </a:cubicBezTo>
                <a:cubicBezTo>
                  <a:pt x="70753" y="471138"/>
                  <a:pt x="73025" y="481013"/>
                  <a:pt x="76200" y="490538"/>
                </a:cubicBezTo>
                <a:cubicBezTo>
                  <a:pt x="77788" y="495300"/>
                  <a:pt x="78178" y="500648"/>
                  <a:pt x="80963" y="504825"/>
                </a:cubicBezTo>
                <a:lnTo>
                  <a:pt x="90488" y="519113"/>
                </a:lnTo>
                <a:cubicBezTo>
                  <a:pt x="92075" y="523875"/>
                  <a:pt x="93005" y="528910"/>
                  <a:pt x="95250" y="533400"/>
                </a:cubicBezTo>
                <a:cubicBezTo>
                  <a:pt x="109083" y="561067"/>
                  <a:pt x="107876" y="552339"/>
                  <a:pt x="123825" y="576263"/>
                </a:cubicBezTo>
                <a:cubicBezTo>
                  <a:pt x="128960" y="583965"/>
                  <a:pt x="131568" y="593530"/>
                  <a:pt x="138113" y="600075"/>
                </a:cubicBezTo>
                <a:cubicBezTo>
                  <a:pt x="151362" y="613324"/>
                  <a:pt x="169857" y="615948"/>
                  <a:pt x="185738" y="623888"/>
                </a:cubicBezTo>
                <a:cubicBezTo>
                  <a:pt x="194017" y="628028"/>
                  <a:pt x="201162" y="634261"/>
                  <a:pt x="209550" y="638175"/>
                </a:cubicBezTo>
                <a:cubicBezTo>
                  <a:pt x="225044" y="645405"/>
                  <a:pt x="243497" y="646966"/>
                  <a:pt x="257175" y="657225"/>
                </a:cubicBezTo>
                <a:cubicBezTo>
                  <a:pt x="261493" y="660464"/>
                  <a:pt x="283546" y="677555"/>
                  <a:pt x="290513" y="681038"/>
                </a:cubicBezTo>
                <a:cubicBezTo>
                  <a:pt x="295003" y="683283"/>
                  <a:pt x="300038" y="684213"/>
                  <a:pt x="304800" y="685800"/>
                </a:cubicBezTo>
                <a:cubicBezTo>
                  <a:pt x="309563" y="688975"/>
                  <a:pt x="313729" y="693315"/>
                  <a:pt x="319088" y="695325"/>
                </a:cubicBezTo>
                <a:cubicBezTo>
                  <a:pt x="360891" y="711002"/>
                  <a:pt x="325116" y="686434"/>
                  <a:pt x="371475" y="709613"/>
                </a:cubicBezTo>
                <a:cubicBezTo>
                  <a:pt x="377825" y="712788"/>
                  <a:pt x="384505" y="715375"/>
                  <a:pt x="390525" y="719138"/>
                </a:cubicBezTo>
                <a:cubicBezTo>
                  <a:pt x="423477" y="739733"/>
                  <a:pt x="395792" y="728830"/>
                  <a:pt x="423863" y="738188"/>
                </a:cubicBezTo>
                <a:cubicBezTo>
                  <a:pt x="422275" y="733425"/>
                  <a:pt x="421078" y="728514"/>
                  <a:pt x="419100" y="723900"/>
                </a:cubicBezTo>
                <a:cubicBezTo>
                  <a:pt x="414989" y="714308"/>
                  <a:pt x="407085" y="699005"/>
                  <a:pt x="400050" y="690563"/>
                </a:cubicBezTo>
                <a:cubicBezTo>
                  <a:pt x="390181" y="678720"/>
                  <a:pt x="379331" y="670820"/>
                  <a:pt x="366713" y="661988"/>
                </a:cubicBezTo>
                <a:cubicBezTo>
                  <a:pt x="357335" y="655423"/>
                  <a:pt x="338138" y="642938"/>
                  <a:pt x="338138" y="642938"/>
                </a:cubicBezTo>
                <a:cubicBezTo>
                  <a:pt x="334963" y="638175"/>
                  <a:pt x="327225" y="634203"/>
                  <a:pt x="328613" y="628650"/>
                </a:cubicBezTo>
                <a:cubicBezTo>
                  <a:pt x="329830" y="623780"/>
                  <a:pt x="337911" y="623334"/>
                  <a:pt x="342900" y="623888"/>
                </a:cubicBezTo>
                <a:cubicBezTo>
                  <a:pt x="352879" y="624997"/>
                  <a:pt x="361950" y="630238"/>
                  <a:pt x="371475" y="633413"/>
                </a:cubicBezTo>
                <a:cubicBezTo>
                  <a:pt x="391965" y="640243"/>
                  <a:pt x="380903" y="636960"/>
                  <a:pt x="404813" y="642938"/>
                </a:cubicBezTo>
                <a:cubicBezTo>
                  <a:pt x="409575" y="646113"/>
                  <a:pt x="414703" y="648799"/>
                  <a:pt x="419100" y="652463"/>
                </a:cubicBezTo>
                <a:cubicBezTo>
                  <a:pt x="434926" y="665651"/>
                  <a:pt x="445916" y="683161"/>
                  <a:pt x="457200" y="700088"/>
                </a:cubicBezTo>
                <a:cubicBezTo>
                  <a:pt x="455613" y="709613"/>
                  <a:pt x="456756" y="720026"/>
                  <a:pt x="452438" y="728663"/>
                </a:cubicBezTo>
                <a:cubicBezTo>
                  <a:pt x="449878" y="733783"/>
                  <a:pt x="443510" y="736178"/>
                  <a:pt x="438150" y="738188"/>
                </a:cubicBezTo>
                <a:cubicBezTo>
                  <a:pt x="422406" y="744092"/>
                  <a:pt x="367675" y="747193"/>
                  <a:pt x="361950" y="747713"/>
                </a:cubicBezTo>
                <a:cubicBezTo>
                  <a:pt x="357188" y="749300"/>
                  <a:pt x="352490" y="751096"/>
                  <a:pt x="347663" y="752475"/>
                </a:cubicBezTo>
                <a:cubicBezTo>
                  <a:pt x="341369" y="754273"/>
                  <a:pt x="328613" y="757238"/>
                  <a:pt x="328613" y="7572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7739292-5CD8-40D7-A16A-5B48538F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257425"/>
            <a:ext cx="3860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3DAB1D92-30FA-4B4B-91FC-1224F075BB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8AB07B-1229-42F6-AFC0-8D6D461964A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0" name="Date Placeholder 6">
            <a:extLst>
              <a:ext uri="{FF2B5EF4-FFF2-40B4-BE49-F238E27FC236}">
                <a16:creationId xmlns:a16="http://schemas.microsoft.com/office/drawing/2014/main" id="{1D6C568C-9219-4818-ABEB-6580B174F21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CF503C-7155-4F88-8080-5C636576019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4E6DEEFC-36AE-483C-9CAE-3C559380A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Random-intercept model with individual predictors</a:t>
            </a:r>
          </a:p>
        </p:txBody>
      </p:sp>
      <p:sp>
        <p:nvSpPr>
          <p:cNvPr id="24582" name="Rectangle 4">
            <a:extLst>
              <a:ext uri="{FF2B5EF4-FFF2-40B4-BE49-F238E27FC236}">
                <a16:creationId xmlns:a16="http://schemas.microsoft.com/office/drawing/2014/main" id="{D8D67853-1E67-4773-BBA2-D57841DEEC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4050"/>
            <a:ext cx="4038600" cy="420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M1 &lt;-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lmer(y ~ x + (1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display(M1)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coef.est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(Intercept)  1.46     0.05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x           -0.69     0.07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Groups   Name        Std.Dev.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county   (Intercept) 0.33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Residual             0.76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AIC = 2179.3, DIC = 2156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deviance = 2163.7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4D951DA2-8CC4-4274-B28E-C4FFD73FFB6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463675"/>
            <a:ext cx="3509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>
            <a:extLst>
              <a:ext uri="{FF2B5EF4-FFF2-40B4-BE49-F238E27FC236}">
                <a16:creationId xmlns:a16="http://schemas.microsoft.com/office/drawing/2014/main" id="{CF2EE1BC-CB0E-4A62-975A-16E04E058E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34603C-1691-4BDE-B1CC-706CF952207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7" name="Date Placeholder 7">
            <a:extLst>
              <a:ext uri="{FF2B5EF4-FFF2-40B4-BE49-F238E27FC236}">
                <a16:creationId xmlns:a16="http://schemas.microsoft.com/office/drawing/2014/main" id="{B876EA9B-1944-45DE-8C20-8212543D1AE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06CE3A-0B80-498F-BF6D-14220F10832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6180BFA-A87C-4B4C-B16D-4787DC00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Random-intercept model w / individual &amp; group level predictors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26629" name="Rectangle 8">
            <a:extLst>
              <a:ext uri="{FF2B5EF4-FFF2-40B4-BE49-F238E27FC236}">
                <a16:creationId xmlns:a16="http://schemas.microsoft.com/office/drawing/2014/main" id="{669D3BA3-E056-4A4D-A5A2-2CA3FDAA53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530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M2 &lt;- lmer(y ~ x + u.full + (1 | county))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display(M2)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coef.est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(Intercept)  1.47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x           -0.67     0.07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u.full       0.72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Groups   Name        Std.Dev.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county   (Intercept) 0.16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Residual             0.76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AIC = 2144.2, DIC = 2111.5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deviance = 2122.9</a:t>
            </a:r>
          </a:p>
        </p:txBody>
      </p:sp>
      <p:pic>
        <p:nvPicPr>
          <p:cNvPr id="26630" name="Picture 3">
            <a:extLst>
              <a:ext uri="{FF2B5EF4-FFF2-40B4-BE49-F238E27FC236}">
                <a16:creationId xmlns:a16="http://schemas.microsoft.com/office/drawing/2014/main" id="{F3DDAC9B-3F17-48B0-B642-45FC693D8D7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327150"/>
            <a:ext cx="312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id="{3D261F5F-ACC1-416A-9320-56A0A57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254125"/>
            <a:ext cx="2336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>
            <a:extLst>
              <a:ext uri="{FF2B5EF4-FFF2-40B4-BE49-F238E27FC236}">
                <a16:creationId xmlns:a16="http://schemas.microsoft.com/office/drawing/2014/main" id="{3F538926-614E-4B5F-8FA6-DD6EB8E2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722688"/>
            <a:ext cx="22891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DD1F5E6C-829B-485D-935D-64FC6CA59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A58FA1-5859-47AF-B7D6-DCEE6F1B30B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5" name="Date Placeholder 6">
            <a:extLst>
              <a:ext uri="{FF2B5EF4-FFF2-40B4-BE49-F238E27FC236}">
                <a16:creationId xmlns:a16="http://schemas.microsoft.com/office/drawing/2014/main" id="{018EBDEE-E7C5-4CF7-8AEE-99F89AE9FF0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65D24-E82F-4AAE-865D-45AB907ED71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6DC93439-0503-4895-B8E4-0AB55027C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One last Radon Model: Random Intercept, Random Slope, Gp Predictor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3593C58F-9307-4C5D-8101-F2851722AC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98D405E2-2039-43AE-879D-E509D3FC03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C6B8F7C3-8012-4AA9-B311-B6FAEEDE643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711325"/>
            <a:ext cx="34877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Rectangle 12">
            <a:extLst>
              <a:ext uri="{FF2B5EF4-FFF2-40B4-BE49-F238E27FC236}">
                <a16:creationId xmlns:a16="http://schemas.microsoft.com/office/drawing/2014/main" id="{22AA8E0F-E435-45BC-B55C-F4696150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584325"/>
            <a:ext cx="369411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35F10BA9-63BB-4102-B8E8-30795F0B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07767C-F0DD-47FF-B31E-0E9D9B9AC35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Date Placeholder 6">
            <a:extLst>
              <a:ext uri="{FF2B5EF4-FFF2-40B4-BE49-F238E27FC236}">
                <a16:creationId xmlns:a16="http://schemas.microsoft.com/office/drawing/2014/main" id="{E0BB68F8-8794-4665-8EA6-D0DEA0C3BB1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399559-8C79-4619-881D-45B4C4E4F85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4E41326-10DE-40EE-A079-C91E6DAE0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One last Radon Model: Random Intercept, Random Slope, Gp Predictor</a:t>
            </a:r>
          </a:p>
        </p:txBody>
      </p:sp>
      <p:pic>
        <p:nvPicPr>
          <p:cNvPr id="30725" name="Picture 8">
            <a:extLst>
              <a:ext uri="{FF2B5EF4-FFF2-40B4-BE49-F238E27FC236}">
                <a16:creationId xmlns:a16="http://schemas.microsoft.com/office/drawing/2014/main" id="{38FEC43C-FB72-45E7-8FB0-C8DBD783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78013"/>
            <a:ext cx="3973513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>
            <a:extLst>
              <a:ext uri="{FF2B5EF4-FFF2-40B4-BE49-F238E27FC236}">
                <a16:creationId xmlns:a16="http://schemas.microsoft.com/office/drawing/2014/main" id="{2895FB65-4917-4FE6-A8A8-F5F9DCA6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81292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7F2BAB85-C351-4C91-96CE-100F16B4A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B9F6A-2271-4DCB-BC01-362DD2250A8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5">
            <a:extLst>
              <a:ext uri="{FF2B5EF4-FFF2-40B4-BE49-F238E27FC236}">
                <a16:creationId xmlns:a16="http://schemas.microsoft.com/office/drawing/2014/main" id="{E45C1301-239D-4793-A0CF-F3092476CD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659B75-3A6C-4575-99E6-85D698DB6BA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8D14342-06E5-4B88-BC8D-CD0C7D7D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on Multiple Random Effects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CB961B6-A837-4265-8E3C-EAEEF8CDF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20963"/>
            <a:ext cx="8229600" cy="350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always model </a:t>
            </a:r>
            <a:r>
              <a:rPr lang="en-US" altLang="en-US">
                <a:latin typeface="cmmi10" pitchFamily="34" charset="0"/>
              </a:rPr>
              <a:t>²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 as “independent of everything” because it is the “unexplainable variation”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                      might be dependent on each other!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Perhaps radon levels are relatively high in some counties (</a:t>
            </a:r>
            <a:r>
              <a:rPr lang="en-US" altLang="en-US">
                <a:latin typeface="cmmi10" pitchFamily="34" charset="0"/>
              </a:rPr>
              <a:t>®</a:t>
            </a:r>
            <a:r>
              <a:rPr lang="en-US" altLang="en-US" baseline="-25000">
                <a:latin typeface="cmmi10" pitchFamily="34" charset="0"/>
              </a:rPr>
              <a:t>0j</a:t>
            </a:r>
            <a:r>
              <a:rPr lang="en-US" altLang="en-US"/>
              <a:t> large) but dissipate to a relatively constant level above ground (</a:t>
            </a:r>
            <a:r>
              <a:rPr lang="en-US" altLang="en-US">
                <a:latin typeface="cmmi10" pitchFamily="34" charset="0"/>
              </a:rPr>
              <a:t>®</a:t>
            </a:r>
            <a:r>
              <a:rPr lang="en-US" altLang="en-US" baseline="-25000">
                <a:latin typeface="cmmi10" pitchFamily="34" charset="0"/>
              </a:rPr>
              <a:t>1j</a:t>
            </a:r>
            <a:r>
              <a:rPr lang="en-US" altLang="en-US"/>
              <a:t> large too).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Suggests                           might be correlated.</a:t>
            </a:r>
          </a:p>
        </p:txBody>
      </p:sp>
      <p:pic>
        <p:nvPicPr>
          <p:cNvPr id="32774" name="Picture 4">
            <a:extLst>
              <a:ext uri="{FF2B5EF4-FFF2-40B4-BE49-F238E27FC236}">
                <a16:creationId xmlns:a16="http://schemas.microsoft.com/office/drawing/2014/main" id="{5ACB33CD-0466-4031-AF46-49E4365C8C3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25500"/>
            <a:ext cx="70723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>
            <a:extLst>
              <a:ext uri="{FF2B5EF4-FFF2-40B4-BE49-F238E27FC236}">
                <a16:creationId xmlns:a16="http://schemas.microsoft.com/office/drawing/2014/main" id="{F89699AA-F90B-4BFD-BA70-945C1010D95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954463"/>
            <a:ext cx="16589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6" name="Picture 8">
            <a:extLst>
              <a:ext uri="{FF2B5EF4-FFF2-40B4-BE49-F238E27FC236}">
                <a16:creationId xmlns:a16="http://schemas.microsoft.com/office/drawing/2014/main" id="{DBB205A2-D4AA-4829-B20B-485D001116E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580063"/>
            <a:ext cx="162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EEB900BA-9A0C-4A5B-A796-7153110A6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FD176-1D28-4665-B078-0FE86D3BE6D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19" name="Date Placeholder 5">
            <a:extLst>
              <a:ext uri="{FF2B5EF4-FFF2-40B4-BE49-F238E27FC236}">
                <a16:creationId xmlns:a16="http://schemas.microsoft.com/office/drawing/2014/main" id="{96543CD8-40F0-448A-A106-6C8BE4084F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986DB9-2A71-4A75-A063-15B970A4BE8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AEE1BBAD-EE8E-4F81-A427-68D2E58BE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Random Effects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8A8A7365-EDB7-4E71-A28D-E79C9690E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Thus we often do (and lmer() does) model the correlation between random effects, e.g.: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4822" name="Picture 3">
            <a:extLst>
              <a:ext uri="{FF2B5EF4-FFF2-40B4-BE49-F238E27FC236}">
                <a16:creationId xmlns:a16="http://schemas.microsoft.com/office/drawing/2014/main" id="{06920A89-233F-4D52-A6A6-D6077F324C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2888"/>
            <a:ext cx="69262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F6AFFF5-FA51-4EEE-98E8-2D130327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Note on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EB36-B812-4055-AA89-0D58DC0F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All of the following refer to approximately the same class of models:</a:t>
            </a:r>
          </a:p>
          <a:p>
            <a:pPr>
              <a:defRPr/>
            </a:pPr>
            <a:r>
              <a:rPr lang="en-US" sz="2800" dirty="0"/>
              <a:t>These models emphasize connections with linear regression and generalized least squares (GLS):</a:t>
            </a:r>
          </a:p>
          <a:p>
            <a:pPr lvl="1">
              <a:defRPr/>
            </a:pPr>
            <a:r>
              <a:rPr lang="en-US" sz="2400" dirty="0"/>
              <a:t>Mixed Models</a:t>
            </a:r>
          </a:p>
          <a:p>
            <a:pPr lvl="1">
              <a:defRPr/>
            </a:pPr>
            <a:r>
              <a:rPr lang="en-US" sz="2400" dirty="0"/>
              <a:t>Mixed Effects Models</a:t>
            </a:r>
          </a:p>
          <a:p>
            <a:pPr lvl="1">
              <a:defRPr/>
            </a:pPr>
            <a:r>
              <a:rPr lang="en-US" sz="2400" dirty="0"/>
              <a:t>Variance Components Models</a:t>
            </a:r>
          </a:p>
          <a:p>
            <a:pPr>
              <a:defRPr/>
            </a:pPr>
            <a:r>
              <a:rPr lang="en-US" sz="2800" dirty="0"/>
              <a:t>These models emphasize the data generation process ( &amp; they are almost Bayesian):</a:t>
            </a:r>
          </a:p>
          <a:p>
            <a:pPr lvl="1">
              <a:defRPr/>
            </a:pPr>
            <a:r>
              <a:rPr lang="en-US" sz="2400" dirty="0"/>
              <a:t>Multilevel Models</a:t>
            </a:r>
          </a:p>
          <a:p>
            <a:pPr lvl="1">
              <a:defRPr/>
            </a:pPr>
            <a:r>
              <a:rPr lang="en-US" sz="2400" dirty="0"/>
              <a:t>Hierarchical Linear Models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F09892A-EEAB-411D-A651-C830F8F84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C3DE0F-197E-49CC-8828-8F3DB137A017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Date Placeholder 4">
            <a:extLst>
              <a:ext uri="{FF2B5EF4-FFF2-40B4-BE49-F238E27FC236}">
                <a16:creationId xmlns:a16="http://schemas.microsoft.com/office/drawing/2014/main" id="{7EFCF6AC-B4F5-4624-A608-80369B452F3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C660F6-B2D7-4DD7-AC2E-F5666384E947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9BF84B8-C444-41ED-BBBE-23853F0AC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669B1E-8F43-4AD4-B43C-4F6D386A330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67" name="Date Placeholder 6">
            <a:extLst>
              <a:ext uri="{FF2B5EF4-FFF2-40B4-BE49-F238E27FC236}">
                <a16:creationId xmlns:a16="http://schemas.microsoft.com/office/drawing/2014/main" id="{E983D541-EEFB-47A0-881E-2D0F6BE61CC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B60A65-2568-40E6-BB6B-02C86D2930E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4A9F68A-9012-4A81-82A4-04EE101FB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Multiple Random Effects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707AE71-1097-4A60-BD56-7E6D3BE555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D8A99107-A69A-4002-84CA-8D19C9461C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F16C590A-1AE5-4E7D-B183-F2DDCC521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004888"/>
            <a:ext cx="35560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6872" name="Picture 3">
            <a:extLst>
              <a:ext uri="{FF2B5EF4-FFF2-40B4-BE49-F238E27FC236}">
                <a16:creationId xmlns:a16="http://schemas.microsoft.com/office/drawing/2014/main" id="{3EBD2273-A656-4267-A24F-57BB949E804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27125"/>
            <a:ext cx="33623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3" name="Freeform 13">
            <a:extLst>
              <a:ext uri="{FF2B5EF4-FFF2-40B4-BE49-F238E27FC236}">
                <a16:creationId xmlns:a16="http://schemas.microsoft.com/office/drawing/2014/main" id="{32D9FE28-C6CF-45AA-8E16-8B7A2725ED7E}"/>
              </a:ext>
            </a:extLst>
          </p:cNvPr>
          <p:cNvSpPr>
            <a:spLocks/>
          </p:cNvSpPr>
          <p:nvPr/>
        </p:nvSpPr>
        <p:spPr bwMode="auto">
          <a:xfrm>
            <a:off x="3941763" y="4105275"/>
            <a:ext cx="4043362" cy="612775"/>
          </a:xfrm>
          <a:custGeom>
            <a:avLst/>
            <a:gdLst>
              <a:gd name="T0" fmla="*/ 0 w 2547"/>
              <a:gd name="T1" fmla="*/ 0 h 386"/>
              <a:gd name="T2" fmla="*/ 2147483646 w 2547"/>
              <a:gd name="T3" fmla="*/ 2147483646 h 386"/>
              <a:gd name="T4" fmla="*/ 2147483646 w 2547"/>
              <a:gd name="T5" fmla="*/ 2147483646 h 386"/>
              <a:gd name="T6" fmla="*/ 2147483646 w 2547"/>
              <a:gd name="T7" fmla="*/ 2147483646 h 386"/>
              <a:gd name="T8" fmla="*/ 2147483646 w 2547"/>
              <a:gd name="T9" fmla="*/ 2147483646 h 386"/>
              <a:gd name="T10" fmla="*/ 2147483646 w 2547"/>
              <a:gd name="T11" fmla="*/ 2147483646 h 386"/>
              <a:gd name="T12" fmla="*/ 2147483646 w 2547"/>
              <a:gd name="T13" fmla="*/ 2147483646 h 3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7" h="386">
                <a:moveTo>
                  <a:pt x="0" y="0"/>
                </a:moveTo>
                <a:cubicBezTo>
                  <a:pt x="172" y="97"/>
                  <a:pt x="344" y="194"/>
                  <a:pt x="525" y="256"/>
                </a:cubicBezTo>
                <a:cubicBezTo>
                  <a:pt x="706" y="318"/>
                  <a:pt x="890" y="356"/>
                  <a:pt x="1088" y="371"/>
                </a:cubicBezTo>
                <a:cubicBezTo>
                  <a:pt x="1286" y="386"/>
                  <a:pt x="1555" y="362"/>
                  <a:pt x="1715" y="345"/>
                </a:cubicBezTo>
                <a:cubicBezTo>
                  <a:pt x="1875" y="328"/>
                  <a:pt x="1943" y="306"/>
                  <a:pt x="2048" y="268"/>
                </a:cubicBezTo>
                <a:cubicBezTo>
                  <a:pt x="2153" y="230"/>
                  <a:pt x="2260" y="151"/>
                  <a:pt x="2343" y="115"/>
                </a:cubicBezTo>
                <a:cubicBezTo>
                  <a:pt x="2426" y="79"/>
                  <a:pt x="2524" y="59"/>
                  <a:pt x="2547" y="5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DB3D2906-43B0-4BFF-A6F3-A4A9B62E6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EEC78-697B-4BC0-BDC4-CB185CB23E7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8915" name="Date Placeholder 5">
            <a:extLst>
              <a:ext uri="{FF2B5EF4-FFF2-40B4-BE49-F238E27FC236}">
                <a16:creationId xmlns:a16="http://schemas.microsoft.com/office/drawing/2014/main" id="{C12906A3-1D16-4332-98BB-8ECD85A2833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E9C6E2-716B-4465-9E4D-B0C8C3EF93B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57F22A2-4598-4A65-A865-6DDAD759C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2B5A64CF-04D7-4465-A03E-755E07CC3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“Shrinkage” in multilevel models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err="1"/>
              <a:t>lmer</a:t>
            </a:r>
            <a:r>
              <a:rPr lang="en-US" altLang="en-US" sz="3200" dirty="0"/>
              <a:t>() notation, variance components models, and multi-level models</a:t>
            </a:r>
            <a:br>
              <a:rPr lang="en-US" altLang="en-US" sz="3200" dirty="0"/>
            </a:br>
            <a:endParaRPr lang="en-US" altLang="en-US" sz="3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Fixed &amp; random effects; multiple effects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32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(Note: We will talk about how estimation is done - ML, REML and Empirical Bayes - later.  For now we focus on fitting the model &amp; interpreting the fit.)</a:t>
            </a:r>
            <a:endParaRPr lang="en-US" altLang="en-US" sz="32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575F971B-67CB-4F08-ABCD-E3F001ADD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CD919B-A47F-4E8F-B5C2-1126C96CF51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5">
            <a:extLst>
              <a:ext uri="{FF2B5EF4-FFF2-40B4-BE49-F238E27FC236}">
                <a16:creationId xmlns:a16="http://schemas.microsoft.com/office/drawing/2014/main" id="{EE9354C7-DE5C-48A7-BBDD-92520B41B35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1A6527-4876-4A43-A2DF-49A685673DB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81CE9B9-1C58-4F13-AE03-6484EF178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Models…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43267C53-99DB-4896-80D1-74F7AB13D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229600" cy="4891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Useful when information comes to us in clumps of observations that are more like each other within a clump than between clumps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Classrooms within schools or schools within a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States or geographic areas within a 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Election precincts within a larger 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Answers given by the same student on a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Useful when a different linear regression should be fitted within each clump, but there is not enough information to separately estimate all clumps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Deducing state opinions from a national opinion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Fitting separate regressions to rank schools in London – some schools are represented by only 1 or 2 students!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3C27529A-2E55-412F-8E3C-B407144BD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E3659B-49B0-4D63-BA72-A37B577E2B3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39" name="Date Placeholder 5">
            <a:extLst>
              <a:ext uri="{FF2B5EF4-FFF2-40B4-BE49-F238E27FC236}">
                <a16:creationId xmlns:a16="http://schemas.microsoft.com/office/drawing/2014/main" id="{02155E85-28E3-4EE5-9AF5-3207E53310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084188-1500-4822-A0AA-6576106CA4E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11/8/2021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7F1AB0A-C2B6-4390-B435-4E1E7391A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on Multilevel Models…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B615B666-BA08-40B9-AC68-31993A247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90613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Traditional linear regression can either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Ignore the clumps completely and fit a single model to all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Treat each clump completely separately but fail to share information across clumps when some clumps “need help”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Both of these are examples of “Fixed Effects”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Multilevel models allow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treating clumps separately, </a:t>
            </a:r>
            <a:r>
              <a:rPr lang="en-US" altLang="en-US" sz="2400" b="1" i="1" u="sng" dirty="0"/>
              <a:t>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sharing information across clumps to make better estimates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These are examples of “Random Effects”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Most MLM’s have both fixed and random effects – “Mixed Effects” models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2A00B87-EAE6-4204-9A60-66AA8BDEB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The London Schools Data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3590ED2-B13D-4F97-BE64-EC01CFAA6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Goldstein et al. (1993) present an analysis of examination results from inner London schools. They use hierarchical or multilevel models to study the between-school variation, and calculate school-level residuals in an attempt to differentiate between “good” and “bad” schools.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The variables are described on the next slide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0E53BC0-09B5-44D5-879A-AE3BE5F3C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024CB-68A9-411F-925D-2409E3D221E8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229947AE-7BA6-46B0-9CA9-21DA15AFDFF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C37CC5-2C13-4D02-8697-3EE5EAF51DB9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A5156E9-8F4E-409C-891F-989A77227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The London Schools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98220-EE64-4F97-8455-A1B36FE5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Y                     = end-of-year exam scores for each pupil (1..1978)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school            = school each pupil is in (1..38)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LRT                 = London reading test score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VR.1               = 1 for highest verbal-reasoning pupils, else 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VR.2               = 1 for medium  verbal-reasoning pupils, else 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Gender          : 0 = female, 1 = male (I think!)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School.gender.1 = 1 for all-girl schools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School.gender.2 = 1 for all-boy schools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School.denom.1  = 1 for Roman Catholic  schools, 0 else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300" dirty="0"/>
              <a:t>School.denom.2  = 1 for Church of England schools, 0 else</a:t>
            </a:r>
          </a:p>
          <a:p>
            <a:pPr>
              <a:defRPr/>
            </a:pPr>
            <a:r>
              <a:rPr lang="en-US" sz="2000" dirty="0"/>
              <a:t>The LRT and VR assessments are made at the beginning of the year.</a:t>
            </a:r>
          </a:p>
          <a:p>
            <a:pPr>
              <a:defRPr/>
            </a:pPr>
            <a:r>
              <a:rPr lang="en-US" sz="2000" dirty="0"/>
              <a:t>Goldstein’s goal was to rank the schools in some way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6AD864D-13D3-445B-A124-E4BB849E6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59B799-4342-4F4B-B41B-7489247A1C4C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605766AA-BF80-4F4C-9240-8E909E74935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99CAF-A2FE-4F7D-B467-8E25D1277E1F}" type="datetime1">
              <a:rPr lang="en-US" altLang="en-US" smtClean="0">
                <a:latin typeface="Garamond" panose="02020404030301010803" pitchFamily="18" charset="0"/>
              </a:rPr>
              <a:pPr/>
              <a:t>11/8/2021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188.976"/>
  <p:tag name="LATEXADDIN" val="\documentclass{article}\pagestyle{empty}&#10;\begin{document}&#10;\sf&#10;\begin{eqnarray*}&#10; y_i &amp; = &amp; \beta_0 + \eta_{j[i]} + \epsilon_i, &#10;  ~~~~\epsilon_i \stackrel{iid}{\sim} N(0,\sigma^2) \\&#10;        &amp;   &amp;  \phantom{beta_0 + \eta_{j[i]} +  \epsilon_i, } &#10;  ~~\eta_j \stackrel{iid}{\sim} N(0,\tau^2)                       &#10;\end{eqnarray*}&#10;\end{document}&#10;"/>
  <p:tag name="IGUANATEXSIZE" val="20"/>
  <p:tag name="IGUANATEXCURSOR" val="34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737.533"/>
  <p:tag name="LATEXADDIN" val="\documentclass{article}\pagestyle{empty}&#10;\begin{document}&#10;\sf&#10;\begin{eqnarray*}&#10; \mbox{Level 2:~ }&#10;            \alpha_j &amp; \stackrel{iid}{\sim} &amp; N(\beta_0,\tau^2)&#10;% \mbox{ ~~~~(prior)}&#10; \\&#10; \mbox{Level 1:~~ }&#10; y_i &amp; \stackrel{indep}{\sim} &amp; N(\alpha_{j[i]},\sigma^2)&#10;% \mbox{ ~~~~(likelihood)}&#10;\end{eqnarray*}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6.73788"/>
  <p:tag name="LATEXADDIN" val="\documentclass{article}&#10;\usepackage{amsmath}&#10;\pagestyle{empty}&#10;\begin{document}&#10;&#10;$\eta_j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2611.924"/>
  <p:tag name="LATEXADDIN" val="\documentclass{article}\pagestyle{empty}&#10;\begin{document}&#10;\sf&#10;\def\Var{\mbox{Var\,}}&#10;\[&#10; \frac{\Var(\mbox{county level})}{\Var(\mbox{average of &#10;                                                         houses in county})} &#10;            ~ = ~ \frac{\tau^2}{\tau^2 + \sigma^2/n_j}&#10;\]&#10;\end{document}&#10;&#10;"/>
  <p:tag name="IGUANATEXSIZE" val="20"/>
  <p:tag name="IGUANATEXCURSOR" val="27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925.3843"/>
  <p:tag name="LATEXADDIN" val="\documentclass{article}\pagestyle{empty}&#10;\begin{document}&#10;\[&#10;\mbox{\small$\displaystyle\frac{1}{n_j}$} \sum_{{\rm all~} i \in {\rm ~county~} j} \epsilon_i&#10;\]&#10;\end{document}&#10;"/>
  <p:tag name="IGUANATEXSIZE" val="20"/>
  <p:tag name="IGUANATEXCURSOR" val="17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6.73788"/>
  <p:tag name="LATEXADDIN" val="\documentclass{article}&#10;\usepackage{amsmath}&#10;\pagestyle{empty}&#10;\begin{document}&#10;&#10;$\eta_j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188.976"/>
  <p:tag name="LATEXADDIN" val="\documentclass{article}\pagestyle{empty}&#10;\begin{document}&#10;\sf&#10;\begin{eqnarray*}&#10; y_i &amp; = &amp; \beta_0 + \eta_{j[i]} + \epsilon_i, &#10;  ~~~~\epsilon_i \stackrel{iid}{\sim} N(0,\sigma^2) \\&#10;        &amp;   &amp;  \phantom{beta_0 + \eta_{j[i]} +  \epsilon_i, } &#10;  ~~\eta_j \stackrel{iid}{\sim} N(0,\tau^2)                       &#10;\end{eqnarray*}&#10;\end{document}&#10;"/>
  <p:tag name="IGUANATEXSIZE" val="20"/>
  <p:tag name="IGUANATEXCURSOR" val="34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beta_0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898.013"/>
  <p:tag name="LATEXADDIN" val="\documentclass{article}\pagestyle{empty}&#10;\begin{document}&#10;\sf&#10;\begin{eqnarray*}&#10; \mbox{Prior:~ }&#10;            \alpha_j &amp; \stackrel{iid}{\sim} &amp; N(\beta_0,\tau^2)&#10; \\&#10; \mbox{Likelihood: ~~}&#10; y_i &amp; \stackrel{indep}{\sim} &amp; N(\alpha_{j[i]},\sigma^2)&#10;\end{eqnarray*}&#10;\end{document}&#10;"/>
  <p:tag name="IGUANATEXSIZE" val="20"/>
  <p:tag name="IGUANATEXCURSOR" val="27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6.7004"/>
  <p:tag name="ORIGINALWIDTH" val="1428.571"/>
  <p:tag name="LATEXADDIN" val="\documentclass{article}\pagestyle{empty}&#10;\begin{document}&#10;\sf&#10;\noindent&#10;$&#10; y_i = \alpha_0 + \epsilon_i&#10;$&#10;&#10;\noindent&#10;$i$ $=$ house, \\&#10;no attention paid to county&#10;\end{document}&#10;"/>
  <p:tag name="IGUANATEXSIZE" val="20"/>
  <p:tag name="IGUANATEXCURSOR" val="17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91.114"/>
  <p:tag name="LATEXADDIN" val="\documentclass{article}&#10;\usepackage{amsmath}&#10;\pagestyle{empty}&#10;\begin{document}&#10;&#10;$\alpha_1~~~~\alpha_2~~~~\ldots~~~~\alpha_J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74.4282"/>
  <p:tag name="LATEXADDIN" val="\documentclass{article}&#10;\usepackage{amsmath}&#10;\pagestyle{empty}&#10;\begin{document}&#10;&#10;$y_1 y_2 \ldots y_{n_1}$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088.864"/>
  <p:tag name="LATEXADDIN" val="\documentclass{article}&#10;\usepackage{amsmath}&#10;\pagestyle{empty}&#10;\begin{document}&#10;&#10;$y_{n_{J-1}+1} \ldots y_{n_{J-1}+n_J}$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916.3854"/>
  <p:tag name="LATEXADDIN" val="\documentclass{article}&#10;\usepackage{amsmath}&#10;\pagestyle{empty}&#10;\begin{document}&#10;&#10;$y_{n_1+1}~ \ldots~ y_{n_1+n_2}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201.7248"/>
  <p:tag name="LATEXADDIN" val="\documentclass{article}&#10;\usepackage{amsmath}&#10;\pagestyle{empty}&#10;\begin{document}&#10;&#10;$\alpha_{j[i]}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$\epsilon_i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737.533"/>
  <p:tag name="LATEXADDIN" val="\documentclass{article}\pagestyle{empty}&#10;\begin{document}&#10;\sf&#10;\begin{eqnarray*}&#10; \mbox{Level 2:~ }&#10;            \alpha_j &amp; \stackrel{iid}{\sim} &amp; N(\beta_0,\tau^2)&#10;% \mbox{ ~~~~(prior)}&#10; \\&#10; \mbox{Level 1: ~~}&#10; y_i &amp; \stackrel{indep}{\sim} &amp; N(\alpha_{j[i]},\sigma^2)&#10;% \mbox{ ~~~~(likelihood)}&#10;\end{eqnarray*}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587.9265"/>
  <p:tag name="LATEXADDIN" val="\documentclass{article}&#10;\usepackage{amsmath}&#10;\pagestyle{empty}&#10;\begin{document}&#10;&#10;$\underbrace{~~~~~~~~~~~~~~}_{n_1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587.9265"/>
  <p:tag name="LATEXADDIN" val="\documentclass{article}&#10;\usepackage{amsmath}&#10;\pagestyle{empty}&#10;\begin{document}&#10;&#10;$\underbrace{~~~~~~~~~~~~~~}_{n_2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587.9265"/>
  <p:tag name="LATEXADDIN" val="\documentclass{article}&#10;\usepackage{amsmath}&#10;\pagestyle{empty}&#10;\begin{document}&#10;&#10;$\underbrace{~~~~~~~~~~~~~~}_{n_J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1.9498"/>
  <p:tag name="ORIGINALWIDTH" val="1618.298"/>
  <p:tag name="LATEXADDIN" val="\documentclass{article}\pagestyle{empty}&#10;\begin{document}&#10;\sf&#10;\noindent&#10;$&#10; y_i = \alpha_{j[i]} + \epsilon_i&#10;$&#10;&#10;\noindent&#10;$i$ $=$ house, \\&#10;$j[i]$ $=$ county that house $i$ is in&#10;\end{document}&#10;"/>
  <p:tag name="IGUANATEXSIZE" val="20"/>
  <p:tag name="IGUANATEXCURSOR" val="19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cdots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~&#10;  \epsilon_i \stackrel{iid}{\sim} N(0,\sigma^2) \\&#10; \alpha_j &amp; = &amp; \beta_0 +  \eta_j,&#10;  \eta_j \stackrel{iid}{\sim} N(0,\tau^2)&#10;\end{eqnarray*}&#10;\end{document}&#10;"/>
  <p:tag name="IGUANATEXSIZE" val="20"/>
  <p:tag name="IGUANATEXCURSOR" val="28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068.991"/>
  <p:tag name="LATEXADDIN" val="\documentclass{article}\pagestyle{empty}&#10;\begin{document}&#10;\sf&#10;\begin{eqnarray*}&#10; y_i &amp; = &amp; \alpha_{j[i]} + \epsilon_i, ~&#10;  \epsilon_j \stackrel{iid}{\sim} N(0,\sigma^2) \\&#10; \alpha_j &amp; = &amp; \beta_0 + \beta_1 u_j + \eta_j,&#10;  \eta_j \stackrel{iid}{\sim} N(0,\tau^2)&#10;\end{eqnarray*}&#10;\end{document}&#10;"/>
  <p:tag name="IGUANATEXSIZE" val="20"/>
  <p:tag name="IGUANATEXCURSOR" val="29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.6993"/>
  <p:tag name="ORIGINALWIDTH" val="2225.722"/>
  <p:tag name="LATEXADDIN" val="\documentclass{article}\pagestyle{empty}&#10;\begin{document}&#10;\sf&#10;\parbox{3in}{&#10;\begin{eqnarray}&#10; y_i &amp; = &amp; \alpha_{j[i]} + \epsilon_i, &#10;  ~\epsilon_i \stackrel{iid}{\sim} N(0,\sigma^2)\\&#10;            \alpha_j &amp; = &amp; \beta_0 + \eta_j, &#10;  ~\eta_j \stackrel{iid}{\sim} N(0,\tau^2)&#10;\end{eqnarray}&#10;}&#10;\end{document}&#10;"/>
  <p:tag name="IGUANATEXSIZE" val="20"/>
  <p:tag name="IGUANATEXCURSOR" val="28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0.2362"/>
  <p:tag name="LATEXADDIN" val="\documentclass{article}&#10;\usepackage{amsmath}&#10;\pagestyle{empty}&#10;\begin{document}&#10;&#10;$\hat\tau^2&#10;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$\hat\sigma^2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12.4859"/>
  <p:tag name="LATEXADDIN" val="\documentclass{article}&#10;\usepackage{amsmath}&#10;\pagestyle{empty}&#10;\begin{document}&#10;&#10;$\hat\beta_0&#10;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056.993"/>
  <p:tag name="LATEXADDIN" val="\documentclass{article}\pagestyle{empty}&#10;\begin{document}&#10;\sf&#10;\begin{eqnarray*}&#10; y_i &amp; = &amp;  \beta_0 + \beta_1 u_{j[i]}   + \alpha_1 x_i  + \eta_{j[i]} + \epsilon_i&#10;\end{eqnarray*}&#10;\end{document}&#10;"/>
  <p:tag name="IGUANATEXSIZE" val="20"/>
  <p:tag name="IGUANATEXCURSOR" val="19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\\&#10;            \alpha_{0j} &amp; = &amp; \beta_0 + \beta_1 u_j + \eta_j&#10;\end{eqnarray*}&#10;\end{document}&#10;"/>
  <p:tag name="IGUANATEXSIZE" val="20"/>
  <p:tag name="IGUANATEXCURSOR" val="22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2056.993"/>
  <p:tag name="LATEXADDIN" val="\documentclass{article}\pagestyle{empty}&#10;\begin{document}&#10;\sf&#10;\begin{eqnarray*}&#10; y_i &amp; = &amp;  \beta_0 + \beta_1 u_{j[i]}   + \alpha_1 x_i  + \eta_{j[i]} + \epsilon_i&#10;\end{eqnarray*}&#10;\end{document}&#10;"/>
  <p:tag name="IGUANATEXSIZE" val="20"/>
  <p:tag name="IGUANATEXCURSOR" val="15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326.209"/>
  <p:tag name="LATEXADDIN" val="\documentclass{article}\pagestyle{empty}&#10;\begin{document}&#10;\sf&#10;\begin{eqnarray*}&#10; y_i &amp; = &amp; \alpha_{0j[i]}  + \alpha_1 x_i + \epsilon_i, &#10;  ~\epsilon_i \stackrel{iid}{\sim} N(0,\sigma^2)\\&#10;            \alpha_{0j} &amp; = &amp; \beta_0 + \beta_1 u_j + \eta_j, &#10;  ~~~~~\eta_j \stackrel{iid}{\sim} N(0,\tau^2)&#10;\end{eqnarray*}&#10;\end{document}&#10;"/>
  <p:tag name="IGUANATEXSIZE" val="20"/>
  <p:tag name="IGUANATEXCURSOR" val="32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268.467"/>
  <p:tag name="LATEXADDIN" val="\documentclass{article}\pagestyle{empty}&#10;\begin{document}&#10;\sf&#10;\begin{eqnarray*}&#10; y_i &amp; = &amp; \alpha_{0j[i]}  + \alpha_1 x_i + \epsilon_i, &#10;  ~\epsilon_i \stackrel{iid}{\sim} N(0,\sigma^2)\\&#10;            \alpha_{0j} &amp; = &amp; \beta_0 + \eta_j, \hphantom{ + \alpha_1 x_i }&#10;  ~~~~~\eta_j \stackrel{iid}{\sim} N(0,\tau^2)&#10;\end{eqnarray*}&#10;\end{document}&#10;"/>
  <p:tag name="IGUANATEXSIZE" val="20"/>
  <p:tag name="IGUANATEXCURSOR" val="34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930.6336"/>
  <p:tag name="LATEXADDIN" val="\documentclass{article}\pagestyle{empty}&#10;\begin{document}&#10;\sf&#10;\begin{eqnarray*}&#10; y_i &amp; = &amp; \alpha_{j[i]} + \epsilon_i&#10;  \\&#10;            \alpha_j &amp; = &amp; \beta_0 + \eta_j&#10;\end{eqnarray*}&#10;\end{document}&#10;"/>
  <p:tag name="IGUANATEXSIZE" val="20"/>
  <p:tag name="IGUANATEXCURSOR" val="19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 \\&#10;            \alpha_{0j} &amp; = &amp; \beta_0 + \eta_j &#10;\end{eqnarray*}&#10;\end{document}&#10;"/>
  <p:tag name="IGUANATEXSIZE" val="20"/>
  <p:tag name="IGUANATEXCURSOR" val="21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 \\&#10;            \alpha_{0j} &amp; = &amp; \beta_0 + \beta_1 u_j + \eta_j &#10;\end{eqnarray*}&#10;\end{document}&#10;"/>
  <p:tag name="IGUANATEXSIZE" val="20"/>
  <p:tag name="IGUANATEXCURSOR" val="23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5.354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&#10;\end{eqnarray*}&#10;\end{document}&#10;"/>
  <p:tag name="IGUANATEXSIZE" val="20"/>
  <p:tag name="IGUANATEXCURSOR" val="44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.6708"/>
  <p:tag name="ORIGINALWIDTH" val="2557.93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&#10; ~~~~ \eta_{0j} ~\stackrel{iid}{\sim}~ N(0,\tau_0^2)\\&#10; \alpha_{1j} &amp; = &amp; \beta_{10} + \eta_{1j} \hspace*{0.5in}&#10; ~~~~ \eta_{1j} ~\stackrel{iid}{\sim}~ N(0,\tau_1^2)&#10;\end{eqnarray*}&#10;\end{document}&#10;"/>
  <p:tag name="IGUANATEXSIZE" val="20"/>
  <p:tag name="IGUANATEXCURSOR" val="46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.6993"/>
  <p:tag name="ORIGINALWIDTH" val="2225.722"/>
  <p:tag name="LATEXADDIN" val="\documentclass{article}\pagestyle{empty}&#10;\begin{document}&#10;\sf&#10;\parbox{3in}{&#10;\begin{eqnarray}&#10; y_i &amp; = &amp; \alpha_{j[i]} + \epsilon_i, &#10;  ~\epsilon_i \stackrel{iid}{\sim} N(0,\sigma^2)\\&#10;            \alpha_j &amp; = &amp; \beta_0 + \eta_j, &#10;  ~\eta_j \stackrel{iid}{\sim} N(0,\tau^2)&#10;\end{eqnarray}&#10;}&#10;\end{document}&#10;"/>
  <p:tag name="IGUANATEXSIZE" val="20"/>
  <p:tag name="IGUANATEXCURSOR" val="28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3.123"/>
  <p:tag name="ORIGINALWIDTH" val="2826.397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 \\&#10; \alpha_{1j} &amp; = &amp; \beta_{10} + \eta_{1j} \hspace*{0.5in}\\[1em]&#10;           \left(\begin{array}{c}&#10; \eta_{0j}\\ \eta_{1j}&#10; \end{array}&#10; \right) &amp; \sim &amp; N&#10;    \left(\left(&#10; \begin{array}{c}&#10; 0 \\ 0&#10; \end{array} &#10; \right)\right.,&#10;  \left.\left(&#10; \begin{array}{cc}&#10;  \tau^2_{0} &amp; \rho_{01}\tau_0\tau_1\\&#10;  \rho_{01}\tau_1\tau_0 &amp; \tau_{1}^2\\&#10;  \end{array}&#10;  \right)&#10; \right)&#10;\end{eqnarray*}&#10;\end{document}&#10;"/>
  <p:tag name="IGUANATEXSIZE" val="20"/>
  <p:tag name="IGUANATEXCURSOR" val="67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2.081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\\&#10; &amp;&amp; \mbox{Cor}(\eta_{0j},\eta_{1j}) ~ =  ~ \rho&#10;\end{eqnarray*}&#10;\end{document}&#10;"/>
  <p:tag name="IGUANATEXSIZE" val="20"/>
  <p:tag name="IGUANATEXCURSOR" val="49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0.2362"/>
  <p:tag name="LATEXADDIN" val="\documentclass{article}&#10;\usepackage{amsmath}&#10;\pagestyle{empty}&#10;\begin{document}&#10;&#10;$\hat\tau^2&#10;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$\hat\sigma^2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12.4859"/>
  <p:tag name="LATEXADDIN" val="\documentclass{article}&#10;\usepackage{amsmath}&#10;\pagestyle{empty}&#10;\begin{document}&#10;&#10;$\hat\beta_0&#10;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3503</TotalTime>
  <Words>5445</Words>
  <Application>Microsoft Office PowerPoint</Application>
  <PresentationFormat>On-screen Show (4:3)</PresentationFormat>
  <Paragraphs>931</Paragraphs>
  <Slides>51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4" baseType="lpstr">
      <vt:lpstr>Arial</vt:lpstr>
      <vt:lpstr>Calibri</vt:lpstr>
      <vt:lpstr>cmex10</vt:lpstr>
      <vt:lpstr>cmmi10</vt:lpstr>
      <vt:lpstr>cmmi5</vt:lpstr>
      <vt:lpstr>cmmi6</vt:lpstr>
      <vt:lpstr>cmmi7</vt:lpstr>
      <vt:lpstr>cmmi9</vt:lpstr>
      <vt:lpstr>cmr10</vt:lpstr>
      <vt:lpstr>cmr5</vt:lpstr>
      <vt:lpstr>cmr6</vt:lpstr>
      <vt:lpstr>cmr7</vt:lpstr>
      <vt:lpstr>cmr9</vt:lpstr>
      <vt:lpstr>cmss10</vt:lpstr>
      <vt:lpstr>cmss8</vt:lpstr>
      <vt:lpstr>cmssi10</vt:lpstr>
      <vt:lpstr>cmsy10</vt:lpstr>
      <vt:lpstr>CMSY10ORIG</vt:lpstr>
      <vt:lpstr>Courier New</vt:lpstr>
      <vt:lpstr>Garamond</vt:lpstr>
      <vt:lpstr>Symbol</vt:lpstr>
      <vt:lpstr>Wingdings</vt:lpstr>
      <vt:lpstr>Edge</vt:lpstr>
      <vt:lpstr>36-617: Applied Linear Regression</vt:lpstr>
      <vt:lpstr>Announcements </vt:lpstr>
      <vt:lpstr>Outline</vt:lpstr>
      <vt:lpstr>Introduction</vt:lpstr>
      <vt:lpstr>A Note on Terminology</vt:lpstr>
      <vt:lpstr>Multilevel Models…</vt:lpstr>
      <vt:lpstr>More on Multilevel Models…</vt:lpstr>
      <vt:lpstr>Example: The London Schools Data</vt:lpstr>
      <vt:lpstr>Example: The London Schools Data</vt:lpstr>
      <vt:lpstr>Thinking About London Schools…</vt:lpstr>
      <vt:lpstr>How could we rank London Schools?</vt:lpstr>
      <vt:lpstr>London Schools: Ignore LRT and only look at mean(y) in each school</vt:lpstr>
      <vt:lpstr>London Schools: Ignore Schools and fit a single linear regression Y ~ LRT </vt:lpstr>
      <vt:lpstr>London Schools: Use same slope on LRT for all schools, different intercepts</vt:lpstr>
      <vt:lpstr>London Schools: Different slope and intercept for each school</vt:lpstr>
      <vt:lpstr>Example: Radon Levels in Minnesota</vt:lpstr>
      <vt:lpstr>Many ways to view this data</vt:lpstr>
      <vt:lpstr>Totally pooled (#1) vs totally unpooled(#2) log(radon) intercept-only models</vt:lpstr>
      <vt:lpstr>Looking at the coefficients from fitting separate (unpooled) models</vt:lpstr>
      <vt:lpstr>Problems with totally-pooled vs totally-unpooled</vt:lpstr>
      <vt:lpstr>Some Equations…</vt:lpstr>
      <vt:lpstr>A compromise between totally-pooled and totally-unpooled</vt:lpstr>
      <vt:lpstr>Fitting the random-intercept model</vt:lpstr>
      <vt:lpstr>Random-intercept model: Where are the intercepts?</vt:lpstr>
      <vt:lpstr>Announcements</vt:lpstr>
      <vt:lpstr>Plan for rest of semester</vt:lpstr>
      <vt:lpstr>Different ways to write the random-intercepts model</vt:lpstr>
      <vt:lpstr>Multi-level Model  (a.k.a. Hierarchical Linear Model)</vt:lpstr>
      <vt:lpstr>Variance Components Model</vt:lpstr>
      <vt:lpstr>Hierarchical Bayes Model</vt:lpstr>
      <vt:lpstr>Back to the Radon Example: Plot county means vs log(uranium)…</vt:lpstr>
      <vt:lpstr>Suggests ways to elaborate the hierarchical linear model…</vt:lpstr>
      <vt:lpstr>Fitting this model to the radon data…</vt:lpstr>
      <vt:lpstr>Outline</vt:lpstr>
      <vt:lpstr>36-617: Applied Linear Models </vt:lpstr>
      <vt:lpstr>Outline</vt:lpstr>
      <vt:lpstr>Fitting the random-intercept model</vt:lpstr>
      <vt:lpstr>Random-intercept model: Where are the intercepts?</vt:lpstr>
      <vt:lpstr>An MLM phenomenon: Shrinkage</vt:lpstr>
      <vt:lpstr>lmer() notation…</vt:lpstr>
      <vt:lpstr>Fixed Effects, Random Effects</vt:lpstr>
      <vt:lpstr>There are lots of different models we could fit…  Here are some examples.</vt:lpstr>
      <vt:lpstr>Intercept-only random-intercept model</vt:lpstr>
      <vt:lpstr>Random-intercept model with individual predictors</vt:lpstr>
      <vt:lpstr>Random-intercept model w / individual &amp; group level predictors </vt:lpstr>
      <vt:lpstr>One last Radon Model: Random Intercept, Random Slope, Gp Predictor</vt:lpstr>
      <vt:lpstr>One last Radon Model: Random Intercept, Random Slope, Gp Predictor</vt:lpstr>
      <vt:lpstr>More on Multiple Random Effects</vt:lpstr>
      <vt:lpstr>Multiple Random Effects</vt:lpstr>
      <vt:lpstr>Multiple Random Effects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162</cp:revision>
  <cp:lastPrinted>2019-11-13T17:39:19Z</cp:lastPrinted>
  <dcterms:created xsi:type="dcterms:W3CDTF">2010-08-21T13:04:59Z</dcterms:created>
  <dcterms:modified xsi:type="dcterms:W3CDTF">2021-11-08T18:20:13Z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