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tiff" ContentType="image/tiff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9" r:id="rId3"/>
    <p:sldId id="257" r:id="rId4"/>
    <p:sldId id="258" r:id="rId5"/>
    <p:sldId id="259" r:id="rId6"/>
    <p:sldId id="260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36AED-290C-0447-A002-935DABD551BD}" type="datetimeFigureOut">
              <a:rPr lang="en-US" smtClean="0"/>
              <a:pPr/>
              <a:t>9/19/13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E735F-5AC2-6448-87E2-AC773CC46B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4E735F-5AC2-6448-87E2-AC773CC46BA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F849-F16A-E441-AF80-8B27B196FD0B}" type="datetimeFigureOut">
              <a:rPr lang="en-US" smtClean="0"/>
              <a:pPr/>
              <a:t>9/19/13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AEBA6-D48D-E54C-A14D-BAC1C9AED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F849-F16A-E441-AF80-8B27B196FD0B}" type="datetimeFigureOut">
              <a:rPr lang="en-US" smtClean="0"/>
              <a:pPr/>
              <a:t>9/19/13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AEBA6-D48D-E54C-A14D-BAC1C9AED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F849-F16A-E441-AF80-8B27B196FD0B}" type="datetimeFigureOut">
              <a:rPr lang="en-US" smtClean="0"/>
              <a:pPr/>
              <a:t>9/19/13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AEBA6-D48D-E54C-A14D-BAC1C9AED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F849-F16A-E441-AF80-8B27B196FD0B}" type="datetimeFigureOut">
              <a:rPr lang="en-US" smtClean="0"/>
              <a:pPr/>
              <a:t>9/19/13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AEBA6-D48D-E54C-A14D-BAC1C9AED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F849-F16A-E441-AF80-8B27B196FD0B}" type="datetimeFigureOut">
              <a:rPr lang="en-US" smtClean="0"/>
              <a:pPr/>
              <a:t>9/19/13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AEBA6-D48D-E54C-A14D-BAC1C9AED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F849-F16A-E441-AF80-8B27B196FD0B}" type="datetimeFigureOut">
              <a:rPr lang="en-US" smtClean="0"/>
              <a:pPr/>
              <a:t>9/19/13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AEBA6-D48D-E54C-A14D-BAC1C9AED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F849-F16A-E441-AF80-8B27B196FD0B}" type="datetimeFigureOut">
              <a:rPr lang="en-US" smtClean="0"/>
              <a:pPr/>
              <a:t>9/19/13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AEBA6-D48D-E54C-A14D-BAC1C9AED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F849-F16A-E441-AF80-8B27B196FD0B}" type="datetimeFigureOut">
              <a:rPr lang="en-US" smtClean="0"/>
              <a:pPr/>
              <a:t>9/19/13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AEBA6-D48D-E54C-A14D-BAC1C9AED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F849-F16A-E441-AF80-8B27B196FD0B}" type="datetimeFigureOut">
              <a:rPr lang="en-US" smtClean="0"/>
              <a:pPr/>
              <a:t>9/19/13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AEBA6-D48D-E54C-A14D-BAC1C9AED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F849-F16A-E441-AF80-8B27B196FD0B}" type="datetimeFigureOut">
              <a:rPr lang="en-US" smtClean="0"/>
              <a:pPr/>
              <a:t>9/19/13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AEBA6-D48D-E54C-A14D-BAC1C9AED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F849-F16A-E441-AF80-8B27B196FD0B}" type="datetimeFigureOut">
              <a:rPr lang="en-US" smtClean="0"/>
              <a:pPr/>
              <a:t>9/19/13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AEBA6-D48D-E54C-A14D-BAC1C9AED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4F849-F16A-E441-AF80-8B27B196FD0B}" type="datetimeFigureOut">
              <a:rPr lang="en-US" smtClean="0"/>
              <a:pPr/>
              <a:t>9/19/13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AEBA6-D48D-E54C-A14D-BAC1C9AED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file://localhost/Users/ivanjimenez/Desktop/%20Jimenez%20&amp;%20Rossi%20Exp1%206.6MB/%20%20%20%202013%2009%2017%20Powerpoint%20presentation/%20%20Power%20point%20presentation/11s.mp3" TargetMode="External"/><Relationship Id="rId4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6" Type="http://schemas.openxmlformats.org/officeDocument/2006/relationships/image" Target="../media/image10.tiff"/><Relationship Id="rId7" Type="http://schemas.openxmlformats.org/officeDocument/2006/relationships/image" Target="../media/image18.tiff"/><Relationship Id="rId8" Type="http://schemas.openxmlformats.org/officeDocument/2006/relationships/image" Target="../media/image13.jpeg"/><Relationship Id="rId9" Type="http://schemas.openxmlformats.org/officeDocument/2006/relationships/image" Target="../media/image16.tiff"/><Relationship Id="rId10" Type="http://schemas.openxmlformats.org/officeDocument/2006/relationships/image" Target="../media/image4.png"/><Relationship Id="rId1" Type="http://schemas.openxmlformats.org/officeDocument/2006/relationships/audio" Target="file://localhost/Users/ivanjimenez/Desktop/%20Jimenez%20&amp;%20Rossi%20Exp1%206.6MB/%20%20%20%202013%2009%2017%20Powerpoint%20presentation/%20%20Power%20point%20presentation/1s.mp3" TargetMode="External"/><Relationship Id="rId2" Type="http://schemas.openxmlformats.org/officeDocument/2006/relationships/audio" Target="file://localhost/Users/ivanjimenez/Desktop/%20Jimenez%20&amp;%20Rossi%20Exp1%206.6MB/%20%20%20%202013%2009%2017%20Powerpoint%20presentation/%20%20Power%20point%20presentation/7s.mp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file://localhost/Users/ivanjimenez/Desktop/%20Jimenez%20&amp;%20Rossi%20Exp1%206.6MB/%20%20%20%202013%2009%2017%20Powerpoint%20presentation/%20%20Power%20point%20presentation/1s.mp3" TargetMode="External"/><Relationship Id="rId4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6" Type="http://schemas.openxmlformats.org/officeDocument/2006/relationships/image" Target="../media/image2.jpeg"/><Relationship Id="rId7" Type="http://schemas.openxmlformats.org/officeDocument/2006/relationships/image" Target="../media/image3.jpeg"/><Relationship Id="rId8" Type="http://schemas.openxmlformats.org/officeDocument/2006/relationships/image" Target="../media/image4.png"/><Relationship Id="rId1" Type="http://schemas.openxmlformats.org/officeDocument/2006/relationships/audio" Target="file://localhost/Users/ivanjimenez/Desktop/%20Jimenez%20&amp;%20Rossi%20Exp1%206.6MB/%20%20%20%202013%2009%2017%20Powerpoint%20presentation/%20%20Power%20point%20presentation/1g.mp3" TargetMode="External"/><Relationship Id="rId2" Type="http://schemas.openxmlformats.org/officeDocument/2006/relationships/audio" Target="file://localhost/Users/ivanjimenez/Desktop/%20Jimenez%20&amp;%20Rossi%20Exp1%206.6MB/%20%20%20%202013%2009%2017%20Powerpoint%20presentation/%20%20Power%20point%20presentation/1p.mp3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audio" Target="file://localhost/Users/ivanjimenez/Desktop/%20Jimenez%20&amp;%20Rossi%20Exp1%206.6MB/%20%20%20%202013%2009%2017%20Powerpoint%20presentation/%20%20Power%20point%20presentation/%202013%2009%2017b1%20Examples%20of%20I-IV-V%20(Guajira%20Guantanamera).mp3" TargetMode="External"/><Relationship Id="rId20" Type="http://schemas.openxmlformats.org/officeDocument/2006/relationships/audio" Target="file://localhost/Users/ivanjimenez/Desktop/%20Jimenez%20&amp;%20Rossi%20Exp1%206.6MB/%20%20%20%202013%2009%2017%20Powerpoint%20presentation/%20%20Power%20point%20presentation/%202013%2009%2017c4%20Examples%20of%20I-V-IV%20(Sum41%20Fat%20Lip).mp3" TargetMode="External"/><Relationship Id="rId21" Type="http://schemas.openxmlformats.org/officeDocument/2006/relationships/audio" Target="file://localhost/Users/ivanjimenez/Desktop/%20Jimenez%20&amp;%20Rossi%20Exp1%206.6MB/%20%20%20%202013%2009%2017%20Powerpoint%20presentation/%20%20Power%20point%20presentation/%202013%2009%2017c5%20Examples%20of%20I-V-IV%20(Kelly%20Clarkson%20Mr%20Know%20it%20all).mp3" TargetMode="External"/><Relationship Id="rId22" Type="http://schemas.openxmlformats.org/officeDocument/2006/relationships/audio" Target="file://localhost/Users/ivanjimenez/Desktop/%20Jimenez%20&amp;%20Rossi%20Exp2%20447.4MB/2013%2009%2017%20Powerpoint%20presentation/%20%20Power%20point%20presentation/R-F%20Example%203_1b%20-%20F%20Schubert%20-%20Walzer%20La%CC%88ndler%20und%20Ecossaisen%20op%2018%20-%20Ecossaise%202%20%5BEun-Byol%20Ko%5D%20(709.0K)%20excerpt.mp3" TargetMode="External"/><Relationship Id="rId23" Type="http://schemas.openxmlformats.org/officeDocument/2006/relationships/audio" Target="file://localhost/Users/ivanjimenez/Desktop/%20Jimenez%20&amp;%20Rossi%20Exp2%20447.4MB/2013%2009%2017%20Powerpoint%20presentation/%20%20Power%20point%20presentation/R-F%20Example%203_10%20-%20F%20Schubert%20-%20Zwanzig%20Walzer%20op%20127%20-%20no%2013%20%5BAlbert%20Mu%CC%88hlbo%CC%88ck%5D%20(1143.0K)%20excerpt.mp3" TargetMode="External"/><Relationship Id="rId24" Type="http://schemas.openxmlformats.org/officeDocument/2006/relationships/slideLayout" Target="../slideLayouts/slideLayout2.xml"/><Relationship Id="rId25" Type="http://schemas.openxmlformats.org/officeDocument/2006/relationships/notesSlide" Target="../notesSlides/notesSlide1.xml"/><Relationship Id="rId26" Type="http://schemas.openxmlformats.org/officeDocument/2006/relationships/image" Target="../media/image8.jpeg"/><Relationship Id="rId27" Type="http://schemas.openxmlformats.org/officeDocument/2006/relationships/image" Target="../media/image4.png"/><Relationship Id="rId10" Type="http://schemas.openxmlformats.org/officeDocument/2006/relationships/audio" Target="file://localhost/Users/ivanjimenez/Desktop/%20Jimenez%20&amp;%20Rossi%20Exp1%206.6MB/%20%20%20%202013%2009%2017%20Powerpoint%20presentation/%20%20Power%20point%20presentation/%202013%2009%2017b2%20Examples%20of%20I-IV-V%20(La%20Bamba).mp3" TargetMode="External"/><Relationship Id="rId11" Type="http://schemas.openxmlformats.org/officeDocument/2006/relationships/audio" Target="file://localhost/Users/ivanjimenez/Desktop/%20Jimenez%20&amp;%20Rossi%20Exp1%206.6MB/%20%20%20%202013%2009%2017%20Powerpoint%20presentation/%20%20Power%20point%20presentation/%202013%2009%2017b3%20Examples%20of%20I-IV-V%20(Twist%20and%20Shout).mp3" TargetMode="External"/><Relationship Id="rId12" Type="http://schemas.openxmlformats.org/officeDocument/2006/relationships/audio" Target="file://localhost/Users/ivanjimenez/Desktop/%20Jimenez%20&amp;%20Rossi%20Exp1%206.6MB/%20%20%20%202013%2009%2017%20Powerpoint%20presentation/%20%20Power%20point%20presentation/%202013%2009%2017b4%20Examples%20of%20I-IV-V%20(Like%20a%20Rolling%20Stone).mp3" TargetMode="External"/><Relationship Id="rId13" Type="http://schemas.openxmlformats.org/officeDocument/2006/relationships/audio" Target="file://localhost/Users/ivanjimenez/Desktop/%20Jimenez%20&amp;%20Rossi%20Exp1%206.6MB/%20%20%20%202013%2009%2017%20Powerpoint%20presentation/%20%20Power%20point%20presentation/%202013%2009%2017b5%20Examples%20of%20I-IV-V%20(Blitzkrieg%20Bop%20chords).mp3" TargetMode="External"/><Relationship Id="rId14" Type="http://schemas.openxmlformats.org/officeDocument/2006/relationships/audio" Target="file://localhost/Users/ivanjimenez/Desktop/%20Jimenez%20&amp;%20Rossi%20Exp1%206.6MB/%20%20%20%202013%2009%2017%20Powerpoint%20presentation/%20%20Power%20point%20presentation/%202013%2009%2017b5%20Examples%20of%20I-IV-V%20(Blitzkrieg%20Bop%20verse).mp3" TargetMode="External"/><Relationship Id="rId15" Type="http://schemas.openxmlformats.org/officeDocument/2006/relationships/audio" Target="file://localhost/Users/ivanjimenez/Desktop/%20Jimenez%20&amp;%20Rossi%20Exp1%206.6MB/%20%20%20%202013%2009%2017%20Powerpoint%20presentation/%20%20Power%20point%20presentation/%202013%2009%2017b6%20Examples%20of%20I-IV-V%20(Here%20I%20go%20Again%20Chorus).mp3" TargetMode="External"/><Relationship Id="rId16" Type="http://schemas.openxmlformats.org/officeDocument/2006/relationships/audio" Target="file://localhost/Users/ivanjimenez/Desktop/%20Jimenez%20&amp;%20Rossi%20Exp1%206.6MB/%20%20%20%202013%2009%2017%20Powerpoint%20presentation/%20%20Power%20point%20presentation/%202013%2009%2017b7%20Examples%20of%20I-IV-V%20(Sarah%20Maclachlan).mp3" TargetMode="External"/><Relationship Id="rId17" Type="http://schemas.openxmlformats.org/officeDocument/2006/relationships/audio" Target="file://localhost/Users/ivanjimenez/Desktop/%20Jimenez%20&amp;%20Rossi%20Exp1%206.6MB/%20%20%20%202013%2009%2017%20Powerpoint%20presentation/%20%20Power%20point%20presentation/%202013%2009%2017c1%20Examples%20of%20I-V-IV%20(Bad%20Moon%20Rising).mp3" TargetMode="External"/><Relationship Id="rId18" Type="http://schemas.openxmlformats.org/officeDocument/2006/relationships/audio" Target="file://localhost/Users/ivanjimenez/Desktop/%20Jimenez%20&amp;%20Rossi%20Exp1%206.6MB/%20%20%20%202013%2009%2017%20Powerpoint%20presentation/%20%20Power%20point%20presentation/%202013%2009%2017c2%20Examples%20of%20I-V-IV%20(The%20Who).mp3" TargetMode="External"/><Relationship Id="rId19" Type="http://schemas.openxmlformats.org/officeDocument/2006/relationships/audio" Target="file://localhost/Users/ivanjimenez/Desktop/%20Jimenez%20&amp;%20Rossi%20Exp1%206.6MB/%20%20%20%202013%2009%2017%20Powerpoint%20presentation/%20%20Power%20point%20presentation/%202013%2009%2017c3%20Examples%20of%20I-V-IV%20(Here%20I%20go%20againg%20Verse).mp3" TargetMode="External"/><Relationship Id="rId1" Type="http://schemas.openxmlformats.org/officeDocument/2006/relationships/audio" Target="file://localhost/Users/ivanjimenez/Desktop/%20Jimenez%20&amp;%20Rossi%20Exp1%206.6MB/%20%20%20%202013%2009%2017%20Powerpoint%20presentation/%20%20Power%20point%20presentation/%202013%2009%2017a1%20Examples%20of%20I-V-vi%20(Pachelbel%20chords).mp3" TargetMode="External"/><Relationship Id="rId2" Type="http://schemas.openxmlformats.org/officeDocument/2006/relationships/audio" Target="file://localhost/Users/ivanjimenez/Desktop/%20Jimenez%20&amp;%20Rossi%20Exp1%206.6MB/%20%20%20%202013%2009%2017%20Powerpoint%20presentation/%20%20Power%20point%20presentation/%202013%2009%2017a2%20Examples%20of%20I-V-vi%20(Pachelbel%20melody).mp3" TargetMode="External"/><Relationship Id="rId3" Type="http://schemas.openxmlformats.org/officeDocument/2006/relationships/audio" Target="file://localhost/Users/ivanjimenez/Desktop/%20Jimenez%20&amp;%20Rossi%20Exp1%206.6MB/%20%20%20%202013%2009%2017%20Powerpoint%20presentation/%20%20Power%20point%20presentation/%202013%2009%2017a3%20Examples%20of%20I-V-vi%20(Forever%20Young%20chords).mp3" TargetMode="External"/><Relationship Id="rId4" Type="http://schemas.openxmlformats.org/officeDocument/2006/relationships/audio" Target="file://localhost/Users/ivanjimenez/Desktop/%20Jimenez%20&amp;%20Rossi%20Exp1%206.6MB/%20%20%20%202013%2009%2017%20Powerpoint%20presentation/%20%20Power%20point%20presentation/%202013%2009%2017a4%20Examples%20of%20I-V-vi%20(Forever%20young%20verse).mp3" TargetMode="External"/><Relationship Id="rId5" Type="http://schemas.openxmlformats.org/officeDocument/2006/relationships/audio" Target="file://localhost/Users/ivanjimenez/Desktop/%20Jimenez%20&amp;%20Rossi%20Exp1%206.6MB/%20%20%20%202013%2009%2017%20Powerpoint%20presentation/%20%20Power%20point%20presentation/%202013%2009%2017a5%20Examples%20of%20I-V-vi%20(Forever%20young%20chorus).mp3" TargetMode="External"/><Relationship Id="rId6" Type="http://schemas.openxmlformats.org/officeDocument/2006/relationships/audio" Target="file://localhost/Users/ivanjimenez/Desktop/%20Jimenez%20&amp;%20Rossi%20Exp1%206.6MB/%20%20%20%202013%2009%2017%20Powerpoint%20presentation/%20%20Power%20point%20presentation/%202013%2009%2017a6%20Examples%20of%20I-V-vi%20(Let%20it%20Be).mp3" TargetMode="External"/><Relationship Id="rId7" Type="http://schemas.openxmlformats.org/officeDocument/2006/relationships/audio" Target="file://localhost/Users/ivanjimenez/Desktop/%20Jimenez%20&amp;%20Rossi%20Exp1%206.6MB/%20%20%20%202013%2009%2017%20Powerpoint%20presentation/%20%20Power%20point%20presentation/%202013%2009%2017a7%20Examples%20of%20I-V-vi%20(U2%20With%20or%20Without%20You).mp3" TargetMode="External"/><Relationship Id="rId8" Type="http://schemas.openxmlformats.org/officeDocument/2006/relationships/audio" Target="file://localhost/Users/ivanjimenez/Desktop/%20Jimenez%20&amp;%20Rossi%20Exp1%206.6MB/%20%20%20%202013%2009%2017%20Powerpoint%20presentation/%20%20Power%20point%20presentation/%202013%2009%2017a8%20Examples%20of%20I-V-vi%20(RHCP%20Under%20the%20Bridge).mp3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file://localhost/Users/ivanjimenez/Desktop/%20Jimenez%20&amp;%20Rossi%20Exp1%206.6MB/%20%20%20%202013%2009%2017%20Powerpoint%20presentation/%20%20Power%20point%20presentation/2s.mp3" TargetMode="External"/><Relationship Id="rId4" Type="http://schemas.openxmlformats.org/officeDocument/2006/relationships/slideLayout" Target="../slideLayouts/slideLayout2.xml"/><Relationship Id="rId5" Type="http://schemas.openxmlformats.org/officeDocument/2006/relationships/image" Target="../media/image10.tiff"/><Relationship Id="rId6" Type="http://schemas.openxmlformats.org/officeDocument/2006/relationships/image" Target="../media/image9.jpeg"/><Relationship Id="rId7" Type="http://schemas.openxmlformats.org/officeDocument/2006/relationships/image" Target="../media/image11.tiff"/><Relationship Id="rId8" Type="http://schemas.openxmlformats.org/officeDocument/2006/relationships/image" Target="../media/image12.tiff"/><Relationship Id="rId9" Type="http://schemas.openxmlformats.org/officeDocument/2006/relationships/image" Target="../media/image13.jpeg"/><Relationship Id="rId10" Type="http://schemas.openxmlformats.org/officeDocument/2006/relationships/image" Target="../media/image4.png"/><Relationship Id="rId1" Type="http://schemas.openxmlformats.org/officeDocument/2006/relationships/audio" Target="file://localhost/Users/ivanjimenez/Desktop/%20Jimenez%20&amp;%20Rossi%20Exp1%206.6MB/%20%20%20%202013%2009%2017%20Powerpoint%20presentation/%20%20Power%20point%20presentation/1s.mp3" TargetMode="External"/><Relationship Id="rId2" Type="http://schemas.openxmlformats.org/officeDocument/2006/relationships/audio" Target="file://localhost/Users/ivanjimenez/Desktop/%20Jimenez%20&amp;%20Rossi%20Exp1%206.6MB/%20%20%20%202013%2009%2017%20Powerpoint%20presentation/%20%20Power%20point%20presentation/3s.mp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file://localhost/Users/ivanjimenez/Desktop/%20Jimenez%20&amp;%20Rossi%20Exp1%206.6MB/%20%20%20%202013%2009%2017%20Powerpoint%20presentation/%20%20Power%20point%20presentation/17s.mp3" TargetMode="External"/><Relationship Id="rId4" Type="http://schemas.openxmlformats.org/officeDocument/2006/relationships/slideLayout" Target="../slideLayouts/slideLayout2.xml"/><Relationship Id="rId5" Type="http://schemas.openxmlformats.org/officeDocument/2006/relationships/image" Target="../media/image10.tiff"/><Relationship Id="rId6" Type="http://schemas.openxmlformats.org/officeDocument/2006/relationships/image" Target="../media/image14.tiff"/><Relationship Id="rId7" Type="http://schemas.openxmlformats.org/officeDocument/2006/relationships/image" Target="../media/image15.tiff"/><Relationship Id="rId8" Type="http://schemas.openxmlformats.org/officeDocument/2006/relationships/image" Target="../media/image9.jpeg"/><Relationship Id="rId9" Type="http://schemas.openxmlformats.org/officeDocument/2006/relationships/image" Target="../media/image13.jpeg"/><Relationship Id="rId10" Type="http://schemas.openxmlformats.org/officeDocument/2006/relationships/image" Target="../media/image4.png"/><Relationship Id="rId1" Type="http://schemas.openxmlformats.org/officeDocument/2006/relationships/audio" Target="file://localhost/Users/ivanjimenez/Desktop/%20Jimenez%20&amp;%20Rossi%20Exp1%206.6MB/%20%20%20%202013%2009%2017%20Powerpoint%20presentation/%20%20Power%20point%20presentation/1s.mp3" TargetMode="External"/><Relationship Id="rId2" Type="http://schemas.openxmlformats.org/officeDocument/2006/relationships/audio" Target="file://localhost/Users/ivanjimenez/Desktop/%20Jimenez%20&amp;%20Rossi%20Exp1%206.6MB/%20%20%20%202013%2009%2017%20Powerpoint%20presentation/%20%20Power%20point%20presentation/16s.mp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file://localhost/Users/ivanjimenez/Desktop/%20Jimenez%20&amp;%20Rossi%20Exp1%206.6MB/%20%20%20%202013%2009%2017%20Powerpoint%20presentation/%20%20Power%20point%20presentation/9s.mp3" TargetMode="External"/><Relationship Id="rId4" Type="http://schemas.openxmlformats.org/officeDocument/2006/relationships/slideLayout" Target="../slideLayouts/slideLayout2.xml"/><Relationship Id="rId5" Type="http://schemas.openxmlformats.org/officeDocument/2006/relationships/image" Target="../media/image10.tiff"/><Relationship Id="rId6" Type="http://schemas.openxmlformats.org/officeDocument/2006/relationships/image" Target="../media/image16.tiff"/><Relationship Id="rId7" Type="http://schemas.openxmlformats.org/officeDocument/2006/relationships/image" Target="../media/image17.tiff"/><Relationship Id="rId8" Type="http://schemas.openxmlformats.org/officeDocument/2006/relationships/image" Target="../media/image9.jpeg"/><Relationship Id="rId9" Type="http://schemas.openxmlformats.org/officeDocument/2006/relationships/image" Target="../media/image13.jpeg"/><Relationship Id="rId10" Type="http://schemas.openxmlformats.org/officeDocument/2006/relationships/image" Target="../media/image4.png"/><Relationship Id="rId1" Type="http://schemas.openxmlformats.org/officeDocument/2006/relationships/audio" Target="file://localhost/Users/ivanjimenez/Desktop/%20Jimenez%20&amp;%20Rossi%20Exp1%206.6MB/%20%20%20%202013%2009%2017%20Powerpoint%20presentation/%20%20Power%20point%20presentation/1s.mp3" TargetMode="External"/><Relationship Id="rId2" Type="http://schemas.openxmlformats.org/officeDocument/2006/relationships/audio" Target="file://localhost/Users/ivanjimenez/Desktop/%20Jimenez%20&amp;%20Rossi%20Exp1%206.6MB/%20%20%20%202013%2009%2017%20Powerpoint%20presentation/%20%20Power%20point%20presentation/7s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8839" y="1632702"/>
            <a:ext cx="5459469" cy="1470025"/>
          </a:xfrm>
        </p:spPr>
        <p:txBody>
          <a:bodyPr>
            <a:normAutofit/>
          </a:bodyPr>
          <a:lstStyle/>
          <a:p>
            <a:r>
              <a:rPr lang="en-US" sz="2500" dirty="0" smtClean="0"/>
              <a:t>The Influence of Timbre, Harmony, and Voice Leading on Listeners’ Distinction between Popular and Classical Music</a:t>
            </a:r>
            <a:endParaRPr lang="en-US" sz="2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0704"/>
            <a:ext cx="6400800" cy="17526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Ivan Jimenez 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Vincent Rossi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University of Pittsburgh, 2013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 descr="2013 09 14a2 J-R Classical (original order and means) harmony.jpg"/>
          <p:cNvPicPr>
            <a:picLocks noChangeAspect="1"/>
          </p:cNvPicPr>
          <p:nvPr/>
        </p:nvPicPr>
        <p:blipFill>
          <a:blip r:embed="rId5"/>
          <a:srcRect l="7768" t="1636" r="1086" b="35408"/>
          <a:stretch>
            <a:fillRect/>
          </a:stretch>
        </p:blipFill>
        <p:spPr>
          <a:xfrm>
            <a:off x="519933" y="358823"/>
            <a:ext cx="7810736" cy="3580397"/>
          </a:xfrm>
          <a:prstGeom prst="rect">
            <a:avLst/>
          </a:prstGeom>
        </p:spPr>
      </p:pic>
      <p:pic>
        <p:nvPicPr>
          <p:cNvPr id="5" name="Picture 4" descr="1.tif"/>
          <p:cNvPicPr>
            <a:picLocks noChangeAspect="1"/>
          </p:cNvPicPr>
          <p:nvPr/>
        </p:nvPicPr>
        <p:blipFill>
          <a:blip r:embed="rId6"/>
          <a:srcRect t="5026" b="7434"/>
          <a:stretch>
            <a:fillRect/>
          </a:stretch>
        </p:blipFill>
        <p:spPr>
          <a:xfrm>
            <a:off x="416261" y="4651910"/>
            <a:ext cx="2793402" cy="1775239"/>
          </a:xfrm>
          <a:prstGeom prst="rect">
            <a:avLst/>
          </a:prstGeom>
        </p:spPr>
      </p:pic>
      <p:pic>
        <p:nvPicPr>
          <p:cNvPr id="8" name="Picture 7" descr="3.t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51823" y="4600078"/>
            <a:ext cx="2115496" cy="191777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71908" y="4068800"/>
            <a:ext cx="178410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   Contrary Motion</a:t>
            </a:r>
          </a:p>
          <a:p>
            <a:r>
              <a:rPr lang="en-US" sz="1400" dirty="0" smtClean="0"/>
              <a:t>  (and similar motion) 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5824753" y="4370030"/>
            <a:ext cx="26052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             Parallel Thirds</a:t>
            </a:r>
          </a:p>
          <a:p>
            <a:r>
              <a:rPr lang="en-US" sz="1400" dirty="0" smtClean="0"/>
              <a:t>  </a:t>
            </a:r>
            <a:endParaRPr lang="en-US" sz="1400" dirty="0"/>
          </a:p>
        </p:txBody>
      </p:sp>
      <p:pic>
        <p:nvPicPr>
          <p:cNvPr id="12" name="Picture 11" descr="2013 09 14a2 J-R Classical (original order and means) harmony.jpg"/>
          <p:cNvPicPr>
            <a:picLocks noChangeAspect="1"/>
          </p:cNvPicPr>
          <p:nvPr/>
        </p:nvPicPr>
        <p:blipFill>
          <a:blip r:embed="rId8"/>
          <a:srcRect l="30390" t="78511" r="56149" b="1636"/>
          <a:stretch>
            <a:fillRect/>
          </a:stretch>
        </p:blipFill>
        <p:spPr>
          <a:xfrm>
            <a:off x="7680325" y="1852990"/>
            <a:ext cx="1235279" cy="1209096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 rot="5400000">
            <a:off x="636590" y="4120628"/>
            <a:ext cx="866602" cy="195966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550691" y="3785310"/>
            <a:ext cx="2760208" cy="866600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2.tif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50482" y="4533045"/>
            <a:ext cx="2874271" cy="192493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963352" y="4352232"/>
            <a:ext cx="26052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             Contrary Motion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16200000" flipH="1">
            <a:off x="2450361" y="3892607"/>
            <a:ext cx="890927" cy="627678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32" idx="3"/>
          </p:cNvCxnSpPr>
          <p:nvPr/>
        </p:nvCxnSpPr>
        <p:spPr>
          <a:xfrm flipV="1">
            <a:off x="4833604" y="5267285"/>
            <a:ext cx="264315" cy="8435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Donut 31"/>
          <p:cNvSpPr/>
          <p:nvPr/>
        </p:nvSpPr>
        <p:spPr>
          <a:xfrm>
            <a:off x="5055235" y="5048250"/>
            <a:ext cx="291465" cy="256616"/>
          </a:xfrm>
          <a:prstGeom prst="donut">
            <a:avLst>
              <a:gd name="adj" fmla="val 416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39" name="Straight Connector 38"/>
          <p:cNvCxnSpPr>
            <a:endCxn id="40" idx="3"/>
          </p:cNvCxnSpPr>
          <p:nvPr/>
        </p:nvCxnSpPr>
        <p:spPr>
          <a:xfrm flipV="1">
            <a:off x="7359653" y="5220512"/>
            <a:ext cx="135073" cy="4677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Donut 39"/>
          <p:cNvSpPr/>
          <p:nvPr/>
        </p:nvSpPr>
        <p:spPr>
          <a:xfrm>
            <a:off x="7452042" y="5001477"/>
            <a:ext cx="291465" cy="256616"/>
          </a:xfrm>
          <a:prstGeom prst="donut">
            <a:avLst>
              <a:gd name="adj" fmla="val 416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7" name="1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0"/>
          <a:stretch>
            <a:fillRect/>
          </a:stretch>
        </p:blipFill>
        <p:spPr>
          <a:xfrm>
            <a:off x="1026586" y="1347628"/>
            <a:ext cx="282575" cy="282575"/>
          </a:xfrm>
          <a:prstGeom prst="rect">
            <a:avLst/>
          </a:prstGeom>
        </p:spPr>
      </p:pic>
      <p:pic>
        <p:nvPicPr>
          <p:cNvPr id="18" name="7s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10"/>
          <a:stretch>
            <a:fillRect/>
          </a:stretch>
        </p:blipFill>
        <p:spPr>
          <a:xfrm>
            <a:off x="2440697" y="1630203"/>
            <a:ext cx="282575" cy="282575"/>
          </a:xfrm>
          <a:prstGeom prst="rect">
            <a:avLst/>
          </a:prstGeom>
        </p:spPr>
      </p:pic>
      <p:pic>
        <p:nvPicPr>
          <p:cNvPr id="20" name="11s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0"/>
          <a:stretch>
            <a:fillRect/>
          </a:stretch>
        </p:blipFill>
        <p:spPr>
          <a:xfrm>
            <a:off x="3409403" y="1771490"/>
            <a:ext cx="282575" cy="282575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7743507" y="3048337"/>
            <a:ext cx="117209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- Surprise</a:t>
            </a:r>
            <a:endParaRPr lang="en-US" sz="1200" dirty="0"/>
          </a:p>
        </p:txBody>
      </p:sp>
      <p:sp>
        <p:nvSpPr>
          <p:cNvPr id="24" name="Rectangle 23"/>
          <p:cNvSpPr/>
          <p:nvPr/>
        </p:nvSpPr>
        <p:spPr>
          <a:xfrm>
            <a:off x="7766317" y="3278485"/>
            <a:ext cx="11720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1200" dirty="0" smtClean="0"/>
              <a:t> A surprise that</a:t>
            </a:r>
          </a:p>
          <a:p>
            <a:r>
              <a:rPr lang="en-US" sz="1200" dirty="0" smtClean="0"/>
              <a:t>“makes sense”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776168" y="3677087"/>
            <a:ext cx="11720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1200" dirty="0" smtClean="0"/>
              <a:t> A big surprise that “makes sense” at several levels</a:t>
            </a:r>
          </a:p>
        </p:txBody>
      </p:sp>
      <p:cxnSp>
        <p:nvCxnSpPr>
          <p:cNvPr id="30" name="Straight Arrow Connector 29"/>
          <p:cNvCxnSpPr>
            <a:stCxn id="32" idx="7"/>
            <a:endCxn id="21" idx="1"/>
          </p:cNvCxnSpPr>
          <p:nvPr/>
        </p:nvCxnSpPr>
        <p:spPr>
          <a:xfrm rot="5400000" flipH="1" flipV="1">
            <a:off x="5574264" y="2916589"/>
            <a:ext cx="1898994" cy="24394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32" idx="7"/>
          </p:cNvCxnSpPr>
          <p:nvPr/>
        </p:nvCxnSpPr>
        <p:spPr>
          <a:xfrm rot="5400000" flipH="1" flipV="1">
            <a:off x="5819389" y="3161714"/>
            <a:ext cx="1408744" cy="24394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2" idx="7"/>
          </p:cNvCxnSpPr>
          <p:nvPr/>
        </p:nvCxnSpPr>
        <p:spPr>
          <a:xfrm rot="5400000" flipH="1" flipV="1">
            <a:off x="6002289" y="3344614"/>
            <a:ext cx="1042945" cy="24394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40" idx="0"/>
          </p:cNvCxnSpPr>
          <p:nvPr/>
        </p:nvCxnSpPr>
        <p:spPr>
          <a:xfrm rot="5400000" flipH="1" flipV="1">
            <a:off x="6908770" y="4014342"/>
            <a:ext cx="1676141" cy="2981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40" idx="0"/>
          </p:cNvCxnSpPr>
          <p:nvPr/>
        </p:nvCxnSpPr>
        <p:spPr>
          <a:xfrm rot="5400000" flipH="1" flipV="1">
            <a:off x="7085443" y="4190215"/>
            <a:ext cx="1323595" cy="2989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40" idx="0"/>
            <a:endCxn id="25" idx="1"/>
          </p:cNvCxnSpPr>
          <p:nvPr/>
        </p:nvCxnSpPr>
        <p:spPr>
          <a:xfrm rot="5400000" flipH="1" flipV="1">
            <a:off x="7232526" y="4457836"/>
            <a:ext cx="908891" cy="1783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711763" y="3753253"/>
            <a:ext cx="3981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 relatively </a:t>
            </a:r>
          </a:p>
          <a:p>
            <a:r>
              <a:rPr lang="en-US" sz="1200" dirty="0" smtClean="0"/>
              <a:t>    unexpected melodic gesture</a:t>
            </a:r>
          </a:p>
          <a:p>
            <a:r>
              <a:rPr lang="en-US" sz="1200" dirty="0" smtClean="0"/>
              <a:t>        was associated with high classical ratings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5" dur="8253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>
                <p:cTn id="6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1" dur="8672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audio>
              <p:cMediaNode>
                <p:cTn id="7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7" dur="8672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audio>
              <p:cMediaNode>
                <p:cTn id="7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</p:childTnLst>
        </p:cTn>
      </p:par>
    </p:tnLst>
    <p:bldLst>
      <p:bldP spid="11" grpId="0"/>
      <p:bldP spid="21" grpId="0"/>
      <p:bldP spid="24" grpId="1"/>
      <p:bldP spid="25" grpId="0"/>
      <p:bldP spid="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392584" y="2319475"/>
            <a:ext cx="6304880" cy="95888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1700" b="1" dirty="0" smtClean="0"/>
              <a:t>Experimental Task </a:t>
            </a:r>
          </a:p>
          <a:p>
            <a:pPr lvl="0" algn="ctr">
              <a:spcBef>
                <a:spcPct val="0"/>
              </a:spcBef>
            </a:pPr>
            <a:r>
              <a:rPr lang="en-US" sz="1600" dirty="0" smtClean="0"/>
              <a:t>Listeners were asked to indicate the extent to which a series of </a:t>
            </a:r>
          </a:p>
          <a:p>
            <a:pPr lvl="0" algn="ctr">
              <a:spcBef>
                <a:spcPct val="0"/>
              </a:spcBef>
            </a:pPr>
            <a:r>
              <a:rPr lang="en-US" sz="1600" dirty="0" smtClean="0"/>
              <a:t>three-chord successions were popular or classical music sounding.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66283" y="3654144"/>
            <a:ext cx="6816279" cy="186594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1700" b="1" dirty="0" smtClean="0"/>
              <a:t>Stimuli </a:t>
            </a:r>
          </a:p>
          <a:p>
            <a:pPr algn="ctr">
              <a:spcBef>
                <a:spcPct val="0"/>
              </a:spcBef>
            </a:pPr>
            <a:r>
              <a:rPr lang="en-US" sz="1600" dirty="0" smtClean="0"/>
              <a:t>Musical excerpts were played in piano, electric guitar, or a string quartet and a number of the stimuli included harmonic and voice leading features that contradicted conventions of Western art music of the 18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and 19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centuries and aligned with common practices of popular music (i.e., harmonic retrogressions and parallel fifths).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522174" y="816349"/>
            <a:ext cx="6185157" cy="121805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Influence of Timbre, Harmony, and Voice Leading on Listeners’ Distinction between Popular and Classical Music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2013 09 14a1 J-R Classical (original order and means) instrument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7360" y="2653012"/>
            <a:ext cx="2645185" cy="3202066"/>
          </a:xfrm>
          <a:prstGeom prst="rect">
            <a:avLst/>
          </a:prstGeom>
        </p:spPr>
      </p:pic>
      <p:pic>
        <p:nvPicPr>
          <p:cNvPr id="7" name="Picture 6" descr="2013 09 14a2 J-R Classical (original order and means) harmony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12586" y="2653012"/>
            <a:ext cx="3491216" cy="3202066"/>
          </a:xfrm>
          <a:prstGeom prst="rect">
            <a:avLst/>
          </a:prstGeom>
        </p:spPr>
      </p:pic>
      <p:pic>
        <p:nvPicPr>
          <p:cNvPr id="9" name="Picture 8" descr="2013 09 14a3 J-R Classical (original order and means) voice leading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10226" y="2653007"/>
            <a:ext cx="2634480" cy="320207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907501" y="2274629"/>
            <a:ext cx="3377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Classical Ratings from 70 Listeners</a:t>
            </a:r>
            <a:endParaRPr lang="en-US" dirty="0"/>
          </a:p>
        </p:txBody>
      </p:sp>
      <p:pic>
        <p:nvPicPr>
          <p:cNvPr id="11" name="1g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/>
          <a:stretch>
            <a:fillRect/>
          </a:stretch>
        </p:blipFill>
        <p:spPr>
          <a:xfrm>
            <a:off x="2293694" y="4334713"/>
            <a:ext cx="282575" cy="282575"/>
          </a:xfrm>
          <a:prstGeom prst="rect">
            <a:avLst/>
          </a:prstGeom>
        </p:spPr>
      </p:pic>
      <p:pic>
        <p:nvPicPr>
          <p:cNvPr id="8" name="1p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8"/>
          <a:stretch>
            <a:fillRect/>
          </a:stretch>
        </p:blipFill>
        <p:spPr>
          <a:xfrm>
            <a:off x="1583481" y="4052138"/>
            <a:ext cx="282575" cy="282575"/>
          </a:xfrm>
          <a:prstGeom prst="rect">
            <a:avLst/>
          </a:prstGeom>
        </p:spPr>
      </p:pic>
      <p:pic>
        <p:nvPicPr>
          <p:cNvPr id="12" name="1s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8"/>
          <a:stretch>
            <a:fillRect/>
          </a:stretch>
        </p:blipFill>
        <p:spPr>
          <a:xfrm>
            <a:off x="831875" y="3610176"/>
            <a:ext cx="282575" cy="282575"/>
          </a:xfrm>
          <a:prstGeom prst="rect">
            <a:avLst/>
          </a:prstGeom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676367" y="1231123"/>
            <a:ext cx="8012831" cy="954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1700" b="1" dirty="0" smtClean="0"/>
              <a:t>Main Hypothesis and Result</a:t>
            </a:r>
          </a:p>
          <a:p>
            <a:pPr lvl="0" algn="ctr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As we expected, instrument was more influential than harmonic motion and voice leading for listeners’ identification of musical genre regardless of the extent of listeners’ musical training.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19196" y="298967"/>
            <a:ext cx="8577346" cy="7695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1200" b="1" noProof="0" dirty="0" smtClean="0"/>
              <a:t>Important disclaimer</a:t>
            </a:r>
            <a:r>
              <a:rPr lang="en-US" sz="1200" noProof="0" dirty="0" smtClean="0"/>
              <a:t>:</a:t>
            </a:r>
            <a:r>
              <a:rPr lang="en-US" sz="1200" noProof="0" dirty="0" smtClean="0"/>
              <a:t> we are fully aware that, as </a:t>
            </a:r>
            <a:r>
              <a:rPr lang="en-US" sz="1200" dirty="0" smtClean="0"/>
              <a:t>with </a:t>
            </a:r>
            <a:r>
              <a:rPr lang="en-US" sz="1200" noProof="0" dirty="0" smtClean="0"/>
              <a:t>any other </a:t>
            </a:r>
            <a:r>
              <a:rPr lang="en-US" sz="1200" dirty="0" smtClean="0"/>
              <a:t>experiment, results should not be considered as a definitive proof that a hypothesis is true. </a:t>
            </a:r>
            <a:r>
              <a:rPr lang="en-US" sz="1200" dirty="0" smtClean="0"/>
              <a:t>R</a:t>
            </a:r>
            <a:r>
              <a:rPr lang="en-US" sz="1200" dirty="0" smtClean="0"/>
              <a:t>esults from an experiment provide just some evidence that under very specific circumstances (</a:t>
            </a:r>
            <a:r>
              <a:rPr lang="en-US" sz="1200" dirty="0" smtClean="0"/>
              <a:t>in our case</a:t>
            </a:r>
            <a:r>
              <a:rPr lang="en-US" sz="1200" dirty="0" smtClean="0"/>
              <a:t> short, simple block-chord progressions, no rhythmic elaboration, </a:t>
            </a:r>
            <a:r>
              <a:rPr lang="en-US" sz="1200" dirty="0" smtClean="0"/>
              <a:t>etc.) it is possible to obtain results that are consistent with the hypothesis. 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676367" y="5984658"/>
            <a:ext cx="8012831" cy="5242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1600" dirty="0" smtClean="0">
                <a:solidFill>
                  <a:srgbClr val="000000"/>
                </a:solidFill>
              </a:rPr>
              <a:t>Listeners’ identification of genre was not associated with the presence or absence of harmonic retrogressions or parallel fifths but to other harmonic and voice leading features.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1" dur="8515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7" dur="888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4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3" dur="8253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>
                <p:cTn id="5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10" grpId="0"/>
      <p:bldP spid="14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2013 09 14a1 J-R Classical (original order and means) instrume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360" y="2471300"/>
            <a:ext cx="2645184" cy="3202066"/>
          </a:xfrm>
          <a:prstGeom prst="rect">
            <a:avLst/>
          </a:prstGeom>
        </p:spPr>
      </p:pic>
      <p:pic>
        <p:nvPicPr>
          <p:cNvPr id="7" name="Picture 6" descr="2013 09 14a2 J-R Classical (original order and means) harmon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2586" y="2471300"/>
            <a:ext cx="3491215" cy="3202066"/>
          </a:xfrm>
          <a:prstGeom prst="rect">
            <a:avLst/>
          </a:prstGeom>
        </p:spPr>
      </p:pic>
      <p:pic>
        <p:nvPicPr>
          <p:cNvPr id="9" name="Picture 8" descr="2013 09 14a3 J-R Classical (original order and means) voice leadin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0226" y="2471295"/>
            <a:ext cx="2634479" cy="320207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091084" y="886383"/>
            <a:ext cx="5383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Classical Ratings from 35 Musicians vs. 35 </a:t>
            </a:r>
            <a:r>
              <a:rPr lang="en-US" dirty="0" err="1" smtClean="0"/>
              <a:t>Nonmusicians</a:t>
            </a:r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67361" y="1516861"/>
            <a:ext cx="2545226" cy="954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1600" b="1" dirty="0" smtClean="0">
                <a:solidFill>
                  <a:schemeClr val="tx1"/>
                </a:solidFill>
              </a:rPr>
              <a:t>Instrument </a:t>
            </a:r>
            <a:r>
              <a:rPr lang="en-US" sz="1600" dirty="0" smtClean="0">
                <a:solidFill>
                  <a:schemeClr val="tx1"/>
                </a:solidFill>
              </a:rPr>
              <a:t>was more influential for ratings of </a:t>
            </a:r>
            <a:r>
              <a:rPr lang="en-US" sz="1600" dirty="0" err="1" smtClean="0">
                <a:solidFill>
                  <a:schemeClr val="tx1"/>
                </a:solidFill>
              </a:rPr>
              <a:t>nonmusicians</a:t>
            </a:r>
            <a:r>
              <a:rPr lang="en-US" sz="1600" dirty="0" smtClean="0">
                <a:solidFill>
                  <a:schemeClr val="tx1"/>
                </a:solidFill>
              </a:rPr>
              <a:t> than ratings of musicians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825547" y="1516861"/>
            <a:ext cx="3384679" cy="954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1600" b="1" dirty="0" smtClean="0">
                <a:solidFill>
                  <a:schemeClr val="tx1"/>
                </a:solidFill>
              </a:rPr>
              <a:t>Harmony </a:t>
            </a:r>
            <a:r>
              <a:rPr lang="en-US" sz="1600" dirty="0" smtClean="0">
                <a:solidFill>
                  <a:schemeClr val="tx1"/>
                </a:solidFill>
              </a:rPr>
              <a:t>was more influential for ratings of musicians than ratings of </a:t>
            </a:r>
            <a:r>
              <a:rPr lang="en-US" sz="1600" dirty="0" err="1" smtClean="0">
                <a:solidFill>
                  <a:schemeClr val="tx1"/>
                </a:solidFill>
              </a:rPr>
              <a:t>nonmusicians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210226" y="1516856"/>
            <a:ext cx="2597062" cy="95443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1600" b="1" dirty="0" smtClean="0">
                <a:solidFill>
                  <a:schemeClr val="tx1"/>
                </a:solidFill>
              </a:rPr>
              <a:t>Voice leading </a:t>
            </a:r>
            <a:r>
              <a:rPr lang="en-US" sz="1600" dirty="0" smtClean="0">
                <a:solidFill>
                  <a:schemeClr val="tx1"/>
                </a:solidFill>
              </a:rPr>
              <a:t>was only slightly more influential for ratings of </a:t>
            </a:r>
            <a:r>
              <a:rPr lang="en-US" sz="1600" dirty="0" err="1" smtClean="0">
                <a:solidFill>
                  <a:schemeClr val="tx1"/>
                </a:solidFill>
              </a:rPr>
              <a:t>nonmusicians</a:t>
            </a:r>
            <a:r>
              <a:rPr lang="en-US" sz="1600" dirty="0" smtClean="0">
                <a:solidFill>
                  <a:schemeClr val="tx1"/>
                </a:solidFill>
              </a:rPr>
              <a:t> than ratings of musicians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2013 09 14a2 J-R Classical (original order and means) harmony.jpg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2259309" y="1177619"/>
            <a:ext cx="4919631" cy="45121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47197" y="327418"/>
            <a:ext cx="61870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Classical Ratings from 35 Musicians vs. Frequency of Occurrence </a:t>
            </a:r>
          </a:p>
          <a:p>
            <a:r>
              <a:rPr lang="en-US" dirty="0" smtClean="0"/>
              <a:t>        of Progressions in a Large Sample of Classical Music</a:t>
            </a:r>
          </a:p>
          <a:p>
            <a:endParaRPr lang="en-US" dirty="0"/>
          </a:p>
        </p:txBody>
      </p:sp>
      <p:pic>
        <p:nvPicPr>
          <p:cNvPr id="9" name=" 2013 09 17a1 Examples of I-V-vi (Pachelbel chords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27"/>
          <a:stretch>
            <a:fillRect/>
          </a:stretch>
        </p:blipFill>
        <p:spPr>
          <a:xfrm>
            <a:off x="2387674" y="2861288"/>
            <a:ext cx="282575" cy="282575"/>
          </a:xfrm>
          <a:prstGeom prst="rect">
            <a:avLst/>
          </a:prstGeom>
        </p:spPr>
      </p:pic>
      <p:pic>
        <p:nvPicPr>
          <p:cNvPr id="11" name=" 2013 09 17a2 Examples of I-V-vi (Pachelbel melody)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27"/>
          <a:stretch>
            <a:fillRect/>
          </a:stretch>
        </p:blipFill>
        <p:spPr>
          <a:xfrm>
            <a:off x="2400633" y="2612585"/>
            <a:ext cx="282575" cy="282575"/>
          </a:xfrm>
          <a:prstGeom prst="rect">
            <a:avLst/>
          </a:prstGeom>
        </p:spPr>
      </p:pic>
      <p:pic>
        <p:nvPicPr>
          <p:cNvPr id="12" name=" 2013 09 17a3 Examples of I-V-vi (Forever Young chords)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27"/>
          <a:stretch>
            <a:fillRect/>
          </a:stretch>
        </p:blipFill>
        <p:spPr>
          <a:xfrm>
            <a:off x="2400633" y="3206152"/>
            <a:ext cx="282575" cy="282575"/>
          </a:xfrm>
          <a:prstGeom prst="rect">
            <a:avLst/>
          </a:prstGeom>
        </p:spPr>
      </p:pic>
      <p:pic>
        <p:nvPicPr>
          <p:cNvPr id="13" name=" 2013 09 17a4 Examples of I-V-vi (Forever young verse).mp3">
            <a:hlinkClick r:id="" action="ppaction://media"/>
          </p:cNvPr>
          <p:cNvPicPr>
            <a:picLocks noRot="1" noChangeAspect="1"/>
          </p:cNvPicPr>
          <p:nvPr>
            <a:audioFile r:link="rId4"/>
          </p:nvPr>
        </p:nvPicPr>
        <p:blipFill>
          <a:blip r:embed="rId27"/>
          <a:stretch>
            <a:fillRect/>
          </a:stretch>
        </p:blipFill>
        <p:spPr>
          <a:xfrm>
            <a:off x="2400633" y="3449853"/>
            <a:ext cx="282575" cy="282575"/>
          </a:xfrm>
          <a:prstGeom prst="rect">
            <a:avLst/>
          </a:prstGeom>
        </p:spPr>
      </p:pic>
      <p:pic>
        <p:nvPicPr>
          <p:cNvPr id="14" name=" 2013 09 17a5 Examples of I-V-vi (Forever young chorus).mp3">
            <a:hlinkClick r:id="" action="ppaction://media"/>
          </p:cNvPr>
          <p:cNvPicPr>
            <a:picLocks noRot="1" noChangeAspect="1"/>
          </p:cNvPicPr>
          <p:nvPr>
            <a:audioFile r:link="rId5"/>
          </p:nvPr>
        </p:nvPicPr>
        <p:blipFill>
          <a:blip r:embed="rId27"/>
          <a:stretch>
            <a:fillRect/>
          </a:stretch>
        </p:blipFill>
        <p:spPr>
          <a:xfrm>
            <a:off x="2400633" y="3693554"/>
            <a:ext cx="282575" cy="282575"/>
          </a:xfrm>
          <a:prstGeom prst="rect">
            <a:avLst/>
          </a:prstGeom>
        </p:spPr>
      </p:pic>
      <p:pic>
        <p:nvPicPr>
          <p:cNvPr id="15" name=" 2013 09 17a6 Examples of I-V-vi (Let it Be).mp3">
            <a:hlinkClick r:id="" action="ppaction://media"/>
          </p:cNvPr>
          <p:cNvPicPr>
            <a:picLocks noRot="1" noChangeAspect="1"/>
          </p:cNvPicPr>
          <p:nvPr>
            <a:audioFile r:link="rId6"/>
          </p:nvPr>
        </p:nvPicPr>
        <p:blipFill>
          <a:blip r:embed="rId27"/>
          <a:stretch>
            <a:fillRect/>
          </a:stretch>
        </p:blipFill>
        <p:spPr>
          <a:xfrm>
            <a:off x="2387674" y="4027961"/>
            <a:ext cx="282575" cy="282575"/>
          </a:xfrm>
          <a:prstGeom prst="rect">
            <a:avLst/>
          </a:prstGeom>
        </p:spPr>
      </p:pic>
      <p:pic>
        <p:nvPicPr>
          <p:cNvPr id="16" name=" 2013 09 17a7 Examples of I-V-vi (U2 With or Without You).mp3">
            <a:hlinkClick r:id="" action="ppaction://media"/>
          </p:cNvPr>
          <p:cNvPicPr>
            <a:picLocks noRot="1" noChangeAspect="1"/>
          </p:cNvPicPr>
          <p:nvPr>
            <a:audioFile r:link="rId7"/>
          </p:nvPr>
        </p:nvPicPr>
        <p:blipFill>
          <a:blip r:embed="rId27"/>
          <a:stretch>
            <a:fillRect/>
          </a:stretch>
        </p:blipFill>
        <p:spPr>
          <a:xfrm>
            <a:off x="2400633" y="4310536"/>
            <a:ext cx="282575" cy="282575"/>
          </a:xfrm>
          <a:prstGeom prst="rect">
            <a:avLst/>
          </a:prstGeom>
        </p:spPr>
      </p:pic>
      <p:pic>
        <p:nvPicPr>
          <p:cNvPr id="17" name=" 2013 09 17a8 Examples of I-V-vi (RHCP Under the Bridge).mp3">
            <a:hlinkClick r:id="" action="ppaction://media"/>
          </p:cNvPr>
          <p:cNvPicPr>
            <a:picLocks noRot="1" noChangeAspect="1"/>
          </p:cNvPicPr>
          <p:nvPr>
            <a:audioFile r:link="rId8"/>
          </p:nvPr>
        </p:nvPicPr>
        <p:blipFill>
          <a:blip r:embed="rId27"/>
          <a:stretch>
            <a:fillRect/>
          </a:stretch>
        </p:blipFill>
        <p:spPr>
          <a:xfrm>
            <a:off x="2398110" y="4609820"/>
            <a:ext cx="282575" cy="282575"/>
          </a:xfrm>
          <a:prstGeom prst="rect">
            <a:avLst/>
          </a:prstGeom>
        </p:spPr>
      </p:pic>
      <p:pic>
        <p:nvPicPr>
          <p:cNvPr id="18" name=" 2013 09 17b1 Examples of I-IV-V (Guajira Guantanamera).mp3">
            <a:hlinkClick r:id="" action="ppaction://media"/>
          </p:cNvPr>
          <p:cNvPicPr>
            <a:picLocks noRot="1" noChangeAspect="1"/>
          </p:cNvPicPr>
          <p:nvPr>
            <a:audioFile r:link="rId9"/>
          </p:nvPr>
        </p:nvPicPr>
        <p:blipFill>
          <a:blip r:embed="rId27"/>
          <a:stretch>
            <a:fillRect/>
          </a:stretch>
        </p:blipFill>
        <p:spPr>
          <a:xfrm>
            <a:off x="3517607" y="2769331"/>
            <a:ext cx="282575" cy="282575"/>
          </a:xfrm>
          <a:prstGeom prst="rect">
            <a:avLst/>
          </a:prstGeom>
        </p:spPr>
      </p:pic>
      <p:pic>
        <p:nvPicPr>
          <p:cNvPr id="19" name=" 2013 09 17b2 Examples of I-IV-V (La Bamba).mp3">
            <a:hlinkClick r:id="" action="ppaction://media"/>
          </p:cNvPr>
          <p:cNvPicPr>
            <a:picLocks noRot="1" noChangeAspect="1"/>
          </p:cNvPicPr>
          <p:nvPr>
            <a:audioFile r:link="rId10"/>
          </p:nvPr>
        </p:nvPicPr>
        <p:blipFill>
          <a:blip r:embed="rId27"/>
          <a:stretch>
            <a:fillRect/>
          </a:stretch>
        </p:blipFill>
        <p:spPr>
          <a:xfrm>
            <a:off x="3517607" y="3051906"/>
            <a:ext cx="282575" cy="282575"/>
          </a:xfrm>
          <a:prstGeom prst="rect">
            <a:avLst/>
          </a:prstGeom>
        </p:spPr>
      </p:pic>
      <p:pic>
        <p:nvPicPr>
          <p:cNvPr id="20" name=" 2013 09 17b3 Examples of I-IV-V (Twist and Shout).mp3">
            <a:hlinkClick r:id="" action="ppaction://media"/>
          </p:cNvPr>
          <p:cNvPicPr>
            <a:picLocks noRot="1" noChangeAspect="1"/>
          </p:cNvPicPr>
          <p:nvPr>
            <a:audioFile r:link="rId11"/>
          </p:nvPr>
        </p:nvPicPr>
        <p:blipFill>
          <a:blip r:embed="rId27"/>
          <a:stretch>
            <a:fillRect/>
          </a:stretch>
        </p:blipFill>
        <p:spPr>
          <a:xfrm>
            <a:off x="3517607" y="3361648"/>
            <a:ext cx="282575" cy="282575"/>
          </a:xfrm>
          <a:prstGeom prst="rect">
            <a:avLst/>
          </a:prstGeom>
        </p:spPr>
      </p:pic>
      <p:pic>
        <p:nvPicPr>
          <p:cNvPr id="21" name=" 2013 09 17b4 Examples of I-IV-V (Like a Rolling Stone).mp3">
            <a:hlinkClick r:id="" action="ppaction://media"/>
          </p:cNvPr>
          <p:cNvPicPr>
            <a:picLocks noRot="1" noChangeAspect="1"/>
          </p:cNvPicPr>
          <p:nvPr>
            <a:audioFile r:link="rId12"/>
          </p:nvPr>
        </p:nvPicPr>
        <p:blipFill>
          <a:blip r:embed="rId27"/>
          <a:stretch>
            <a:fillRect/>
          </a:stretch>
        </p:blipFill>
        <p:spPr>
          <a:xfrm>
            <a:off x="3517607" y="3644223"/>
            <a:ext cx="282575" cy="282575"/>
          </a:xfrm>
          <a:prstGeom prst="rect">
            <a:avLst/>
          </a:prstGeom>
        </p:spPr>
      </p:pic>
      <p:pic>
        <p:nvPicPr>
          <p:cNvPr id="22" name=" 2013 09 17b5 Examples of I-IV-V (Blitzkrieg Bop chords).mp3">
            <a:hlinkClick r:id="" action="ppaction://media"/>
          </p:cNvPr>
          <p:cNvPicPr>
            <a:picLocks noRot="1" noChangeAspect="1"/>
          </p:cNvPicPr>
          <p:nvPr>
            <a:audioFile r:link="rId13"/>
          </p:nvPr>
        </p:nvPicPr>
        <p:blipFill>
          <a:blip r:embed="rId27"/>
          <a:stretch>
            <a:fillRect/>
          </a:stretch>
        </p:blipFill>
        <p:spPr>
          <a:xfrm>
            <a:off x="3517607" y="3926798"/>
            <a:ext cx="282575" cy="282575"/>
          </a:xfrm>
          <a:prstGeom prst="rect">
            <a:avLst/>
          </a:prstGeom>
        </p:spPr>
      </p:pic>
      <p:pic>
        <p:nvPicPr>
          <p:cNvPr id="23" name=" 2013 09 17b5 Examples of I-IV-V (Blitzkrieg Bop verse).mp3">
            <a:hlinkClick r:id="" action="ppaction://media"/>
          </p:cNvPr>
          <p:cNvPicPr>
            <a:picLocks noRot="1" noChangeAspect="1"/>
          </p:cNvPicPr>
          <p:nvPr>
            <a:audioFile r:link="rId14"/>
          </p:nvPr>
        </p:nvPicPr>
        <p:blipFill>
          <a:blip r:embed="rId27"/>
          <a:stretch>
            <a:fillRect/>
          </a:stretch>
        </p:blipFill>
        <p:spPr>
          <a:xfrm>
            <a:off x="3517607" y="4157541"/>
            <a:ext cx="282575" cy="282575"/>
          </a:xfrm>
          <a:prstGeom prst="rect">
            <a:avLst/>
          </a:prstGeom>
        </p:spPr>
      </p:pic>
      <p:pic>
        <p:nvPicPr>
          <p:cNvPr id="24" name=" 2013 09 17b6 Examples of I-IV-V (Here I go Again Chorus).mp3">
            <a:hlinkClick r:id="" action="ppaction://media"/>
          </p:cNvPr>
          <p:cNvPicPr>
            <a:picLocks noRot="1" noChangeAspect="1"/>
          </p:cNvPicPr>
          <p:nvPr>
            <a:audioFile r:link="rId15"/>
          </p:nvPr>
        </p:nvPicPr>
        <p:blipFill>
          <a:blip r:embed="rId27"/>
          <a:stretch>
            <a:fillRect/>
          </a:stretch>
        </p:blipFill>
        <p:spPr>
          <a:xfrm>
            <a:off x="3517607" y="4466032"/>
            <a:ext cx="282575" cy="282575"/>
          </a:xfrm>
          <a:prstGeom prst="rect">
            <a:avLst/>
          </a:prstGeom>
        </p:spPr>
      </p:pic>
      <p:pic>
        <p:nvPicPr>
          <p:cNvPr id="25" name=" 2013 09 17b7 Examples of I-IV-V (Sarah Maclachlan).mp3">
            <a:hlinkClick r:id="" action="ppaction://media"/>
          </p:cNvPr>
          <p:cNvPicPr>
            <a:picLocks noRot="1" noChangeAspect="1"/>
          </p:cNvPicPr>
          <p:nvPr>
            <a:audioFile r:link="rId16"/>
          </p:nvPr>
        </p:nvPicPr>
        <p:blipFill>
          <a:blip r:embed="rId27"/>
          <a:stretch>
            <a:fillRect/>
          </a:stretch>
        </p:blipFill>
        <p:spPr>
          <a:xfrm>
            <a:off x="3517607" y="4774523"/>
            <a:ext cx="282575" cy="282575"/>
          </a:xfrm>
          <a:prstGeom prst="rect">
            <a:avLst/>
          </a:prstGeom>
        </p:spPr>
      </p:pic>
      <p:pic>
        <p:nvPicPr>
          <p:cNvPr id="26" name=" 2013 09 17c1 Examples of I-V-IV (Bad Moon Rising).mp3">
            <a:hlinkClick r:id="" action="ppaction://media"/>
          </p:cNvPr>
          <p:cNvPicPr>
            <a:picLocks noRot="1" noChangeAspect="1"/>
          </p:cNvPicPr>
          <p:nvPr>
            <a:audioFile r:link="rId17"/>
          </p:nvPr>
        </p:nvPicPr>
        <p:blipFill>
          <a:blip r:embed="rId27"/>
          <a:stretch>
            <a:fillRect/>
          </a:stretch>
        </p:blipFill>
        <p:spPr>
          <a:xfrm>
            <a:off x="4641329" y="3075465"/>
            <a:ext cx="282575" cy="282575"/>
          </a:xfrm>
          <a:prstGeom prst="rect">
            <a:avLst/>
          </a:prstGeom>
        </p:spPr>
      </p:pic>
      <p:pic>
        <p:nvPicPr>
          <p:cNvPr id="27" name=" 2013 09 17c2 Examples of I-V-IV (The Who).mp3">
            <a:hlinkClick r:id="" action="ppaction://media"/>
          </p:cNvPr>
          <p:cNvPicPr>
            <a:picLocks noRot="1" noChangeAspect="1"/>
          </p:cNvPicPr>
          <p:nvPr>
            <a:audioFile r:link="rId18"/>
          </p:nvPr>
        </p:nvPicPr>
        <p:blipFill>
          <a:blip r:embed="rId27"/>
          <a:stretch>
            <a:fillRect/>
          </a:stretch>
        </p:blipFill>
        <p:spPr>
          <a:xfrm>
            <a:off x="4641329" y="3347583"/>
            <a:ext cx="282575" cy="282575"/>
          </a:xfrm>
          <a:prstGeom prst="rect">
            <a:avLst/>
          </a:prstGeom>
        </p:spPr>
      </p:pic>
      <p:pic>
        <p:nvPicPr>
          <p:cNvPr id="28" name=" 2013 09 17c3 Examples of I-V-IV (Here I go againg Verse).mp3">
            <a:hlinkClick r:id="" action="ppaction://media"/>
          </p:cNvPr>
          <p:cNvPicPr>
            <a:picLocks noRot="1" noChangeAspect="1"/>
          </p:cNvPicPr>
          <p:nvPr>
            <a:audioFile r:link="rId19"/>
          </p:nvPr>
        </p:nvPicPr>
        <p:blipFill>
          <a:blip r:embed="rId27"/>
          <a:stretch>
            <a:fillRect/>
          </a:stretch>
        </p:blipFill>
        <p:spPr>
          <a:xfrm>
            <a:off x="4641329" y="3630158"/>
            <a:ext cx="282575" cy="282575"/>
          </a:xfrm>
          <a:prstGeom prst="rect">
            <a:avLst/>
          </a:prstGeom>
        </p:spPr>
      </p:pic>
      <p:pic>
        <p:nvPicPr>
          <p:cNvPr id="30" name=" 2013 09 17c4 Examples of I-V-IV (Sum41 Fat Lip).mp3">
            <a:hlinkClick r:id="" action="ppaction://media"/>
          </p:cNvPr>
          <p:cNvPicPr>
            <a:picLocks noRot="1" noChangeAspect="1"/>
          </p:cNvPicPr>
          <p:nvPr>
            <a:audioFile r:link="rId20"/>
          </p:nvPr>
        </p:nvPicPr>
        <p:blipFill>
          <a:blip r:embed="rId27"/>
          <a:stretch>
            <a:fillRect/>
          </a:stretch>
        </p:blipFill>
        <p:spPr>
          <a:xfrm>
            <a:off x="4641329" y="3939756"/>
            <a:ext cx="282575" cy="282575"/>
          </a:xfrm>
          <a:prstGeom prst="rect">
            <a:avLst/>
          </a:prstGeom>
        </p:spPr>
      </p:pic>
      <p:pic>
        <p:nvPicPr>
          <p:cNvPr id="31" name=" 2013 09 17c5 Examples of I-V-IV (Kelly Clarkson Mr Know it all).mp3">
            <a:hlinkClick r:id="" action="ppaction://media"/>
          </p:cNvPr>
          <p:cNvPicPr>
            <a:picLocks noRot="1" noChangeAspect="1"/>
          </p:cNvPicPr>
          <p:nvPr>
            <a:audioFile r:link="rId21"/>
          </p:nvPr>
        </p:nvPicPr>
        <p:blipFill>
          <a:blip r:embed="rId27"/>
          <a:stretch>
            <a:fillRect/>
          </a:stretch>
        </p:blipFill>
        <p:spPr>
          <a:xfrm>
            <a:off x="4641329" y="4248247"/>
            <a:ext cx="282575" cy="282575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617601" y="1895018"/>
            <a:ext cx="11166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a) Minor chord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490775" y="1012189"/>
            <a:ext cx="1422234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Potential reasons</a:t>
            </a:r>
          </a:p>
          <a:p>
            <a:pPr algn="ctr"/>
            <a:r>
              <a:rPr lang="en-US" sz="1200" b="1" dirty="0" smtClean="0"/>
              <a:t>for I-V-vi to have </a:t>
            </a:r>
          </a:p>
          <a:p>
            <a:pPr algn="ctr"/>
            <a:r>
              <a:rPr lang="en-US" sz="1200" b="1" dirty="0" smtClean="0"/>
              <a:t>been rated as more</a:t>
            </a:r>
          </a:p>
          <a:p>
            <a:pPr algn="ctr"/>
            <a:r>
              <a:rPr lang="en-US" sz="1200" b="1" dirty="0" smtClean="0"/>
              <a:t>Classical-sounding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55313" y="2099250"/>
            <a:ext cx="1737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b) Deceptive progression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264600" y="2332494"/>
            <a:ext cx="1878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/>
            <a:r>
              <a:rPr lang="en-US" sz="1200" dirty="0" err="1" smtClean="0"/>
              <a:t>c</a:t>
            </a:r>
            <a:r>
              <a:rPr lang="en-US" sz="1200" dirty="0" smtClean="0"/>
              <a:t>) Smooth/lyrical 8-7-6 and</a:t>
            </a:r>
          </a:p>
          <a:p>
            <a:pPr marL="228600" indent="-228600"/>
            <a:r>
              <a:rPr lang="en-US" sz="1200" dirty="0" smtClean="0"/>
              <a:t>     3-2-1 melodic descents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400920" y="2731096"/>
            <a:ext cx="15881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/>
            <a:r>
              <a:rPr lang="en-US" sz="1200" dirty="0" smtClean="0"/>
              <a:t>   </a:t>
            </a:r>
            <a:r>
              <a:rPr lang="en-US" sz="1200" dirty="0" err="1" smtClean="0"/>
              <a:t>d</a:t>
            </a:r>
            <a:r>
              <a:rPr lang="en-US" sz="1200" dirty="0" smtClean="0"/>
              <a:t>) Association with </a:t>
            </a:r>
          </a:p>
          <a:p>
            <a:pPr marL="228600" indent="-228600"/>
            <a:r>
              <a:rPr lang="en-US" sz="1200" dirty="0" err="1" smtClean="0"/>
              <a:t>Pachelbel’s</a:t>
            </a:r>
            <a:r>
              <a:rPr lang="en-US" sz="1200" dirty="0" smtClean="0"/>
              <a:t> Canon in D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61492" y="3184626"/>
            <a:ext cx="1851789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228600" indent="-228600"/>
            <a:r>
              <a:rPr lang="en-US" sz="1200" dirty="0" smtClean="0"/>
              <a:t>- 80% of subjects reported</a:t>
            </a:r>
          </a:p>
          <a:p>
            <a:pPr marL="228600" indent="-228600"/>
            <a:r>
              <a:rPr lang="en-US" sz="1200" dirty="0" smtClean="0"/>
              <a:t>having heard </a:t>
            </a:r>
            <a:r>
              <a:rPr lang="en-US" sz="1200" dirty="0" err="1" smtClean="0"/>
              <a:t>Pachelbel’s</a:t>
            </a:r>
            <a:endParaRPr lang="en-US" sz="1200" dirty="0" smtClean="0"/>
          </a:p>
          <a:p>
            <a:pPr marL="228600" indent="-228600"/>
            <a:r>
              <a:rPr lang="en-US" sz="1200" dirty="0" smtClean="0"/>
              <a:t>Canon more than 10 times </a:t>
            </a:r>
          </a:p>
          <a:p>
            <a:pPr marL="228600" indent="-228600"/>
            <a:r>
              <a:rPr lang="en-US" sz="1200" dirty="0" smtClean="0"/>
              <a:t>in their lives.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180630" y="4010842"/>
            <a:ext cx="1762021" cy="83099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228600" indent="-228600"/>
            <a:r>
              <a:rPr lang="en-US" sz="1200" dirty="0" smtClean="0"/>
              <a:t>- Probably the best well</a:t>
            </a:r>
          </a:p>
          <a:p>
            <a:pPr marL="228600" indent="-228600"/>
            <a:r>
              <a:rPr lang="en-US" sz="1200" dirty="0" smtClean="0"/>
              <a:t>known piece of classical </a:t>
            </a:r>
          </a:p>
          <a:p>
            <a:pPr marL="228600" indent="-228600"/>
            <a:r>
              <a:rPr lang="en-US" sz="1200" dirty="0" smtClean="0"/>
              <a:t>music that starts with a</a:t>
            </a:r>
          </a:p>
          <a:p>
            <a:pPr marL="228600" indent="-228600"/>
            <a:r>
              <a:rPr lang="en-US" sz="1200" dirty="0" smtClean="0"/>
              <a:t> block-chord progression.</a:t>
            </a:r>
            <a:endParaRPr lang="en-US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125686" y="4824100"/>
            <a:ext cx="1901223" cy="156966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28600" indent="-228600"/>
            <a:r>
              <a:rPr lang="en-US" sz="1200" dirty="0" smtClean="0"/>
              <a:t>- Although I-V-vi-IV is one</a:t>
            </a:r>
          </a:p>
          <a:p>
            <a:pPr marL="228600" indent="-228600"/>
            <a:r>
              <a:rPr lang="en-US" sz="1200" dirty="0" smtClean="0"/>
              <a:t>of the most common chord</a:t>
            </a:r>
          </a:p>
          <a:p>
            <a:pPr marL="228600" indent="-228600"/>
            <a:r>
              <a:rPr lang="en-US" sz="1200" dirty="0" smtClean="0"/>
              <a:t>progressions in popular </a:t>
            </a:r>
          </a:p>
          <a:p>
            <a:pPr marL="228600" indent="-228600"/>
            <a:r>
              <a:rPr lang="en-US" sz="1200" dirty="0" smtClean="0"/>
              <a:t>music, listeners may have </a:t>
            </a:r>
          </a:p>
          <a:p>
            <a:pPr marL="228600" indent="-228600"/>
            <a:r>
              <a:rPr lang="en-US" sz="1200" dirty="0" smtClean="0"/>
              <a:t>missed the popular music </a:t>
            </a:r>
          </a:p>
          <a:p>
            <a:pPr indent="-228600"/>
            <a:r>
              <a:rPr lang="en-US" sz="1200" dirty="0" smtClean="0"/>
              <a:t>connection because stimuli  </a:t>
            </a:r>
          </a:p>
          <a:p>
            <a:pPr indent="-228600"/>
            <a:r>
              <a:rPr lang="en-US" sz="1200" dirty="0" smtClean="0"/>
              <a:t>lacked strong  </a:t>
            </a:r>
            <a:r>
              <a:rPr lang="en-US" sz="1200" dirty="0" err="1" smtClean="0"/>
              <a:t>timbral</a:t>
            </a:r>
            <a:r>
              <a:rPr lang="en-US" sz="1200" dirty="0" smtClean="0"/>
              <a:t> or rhythmic cues.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14493" y="1891922"/>
            <a:ext cx="11166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trike="sngStrike" dirty="0" smtClean="0"/>
              <a:t>a) Minor chord</a:t>
            </a:r>
            <a:endParaRPr lang="en-US" sz="1200" strike="sngStrike" dirty="0"/>
          </a:p>
        </p:txBody>
      </p:sp>
      <p:sp>
        <p:nvSpPr>
          <p:cNvPr id="40" name="TextBox 39"/>
          <p:cNvSpPr txBox="1"/>
          <p:nvPr/>
        </p:nvSpPr>
        <p:spPr>
          <a:xfrm>
            <a:off x="7275014" y="808549"/>
            <a:ext cx="1676226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Potential reasons</a:t>
            </a:r>
          </a:p>
          <a:p>
            <a:pPr algn="ctr"/>
            <a:r>
              <a:rPr lang="en-US" sz="1200" b="1" dirty="0" smtClean="0"/>
              <a:t>for I-V-IV to have </a:t>
            </a:r>
          </a:p>
          <a:p>
            <a:pPr algn="ctr"/>
            <a:r>
              <a:rPr lang="en-US" sz="1200" b="1" dirty="0" smtClean="0"/>
              <a:t>been rated as equally</a:t>
            </a:r>
          </a:p>
          <a:p>
            <a:pPr algn="ctr"/>
            <a:r>
              <a:rPr lang="en-US" sz="1200" b="1" dirty="0" smtClean="0"/>
              <a:t>Classical sounding</a:t>
            </a:r>
          </a:p>
          <a:p>
            <a:pPr algn="ctr"/>
            <a:r>
              <a:rPr lang="en-US" sz="1200" b="1" dirty="0" smtClean="0"/>
              <a:t>as I-V-IV despite V-IV retrogression and corpus tendencies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214892" y="2204737"/>
            <a:ext cx="1847088" cy="254387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200" dirty="0" smtClean="0"/>
              <a:t>When I-IV-V is presented as a block chord progression with no harmonic prolongations, or melodic-rhythm elaborations, I-IV-V is more likely to be associated with popular music that uses I-IV-V in a simple way. Classical music uses I-IV-V frequently but rarely in a simple and prominent way.</a:t>
            </a:r>
            <a:endParaRPr lang="en-US" sz="1200" dirty="0"/>
          </a:p>
        </p:txBody>
      </p:sp>
      <p:pic>
        <p:nvPicPr>
          <p:cNvPr id="41" name="R-F Example 3_1b - F Schubert - Walzer Ländler und Ecossaisen op 18 - Ecossaise 2 [Eun-Byol Ko] (709.0K) excerpt.mp3">
            <a:hlinkClick r:id="" action="ppaction://media"/>
          </p:cNvPr>
          <p:cNvPicPr>
            <a:picLocks noRot="1" noChangeAspect="1"/>
          </p:cNvPicPr>
          <p:nvPr>
            <a:audioFile r:link="rId22"/>
          </p:nvPr>
        </p:nvPicPr>
        <p:blipFill>
          <a:blip r:embed="rId27"/>
          <a:stretch>
            <a:fillRect/>
          </a:stretch>
        </p:blipFill>
        <p:spPr>
          <a:xfrm>
            <a:off x="4148138" y="3552266"/>
            <a:ext cx="282575" cy="282575"/>
          </a:xfrm>
          <a:prstGeom prst="rect">
            <a:avLst/>
          </a:prstGeom>
        </p:spPr>
      </p:pic>
      <p:pic>
        <p:nvPicPr>
          <p:cNvPr id="42" name="R-F Example 3_10 - F Schubert - Zwanzig Walzer op 127 - no 13 [Albert Mühlböck] (1143.0K) excerpt.mp3">
            <a:hlinkClick r:id="" action="ppaction://media"/>
          </p:cNvPr>
          <p:cNvPicPr>
            <a:picLocks noRot="1" noChangeAspect="1"/>
          </p:cNvPicPr>
          <p:nvPr>
            <a:audioFile r:link="rId23"/>
          </p:nvPr>
        </p:nvPicPr>
        <p:blipFill>
          <a:blip r:embed="rId27"/>
          <a:stretch>
            <a:fillRect/>
          </a:stretch>
        </p:blipFill>
        <p:spPr>
          <a:xfrm>
            <a:off x="4161097" y="3834841"/>
            <a:ext cx="282575" cy="282575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7175064" y="4655338"/>
            <a:ext cx="1787343" cy="12003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Classical music that uses</a:t>
            </a:r>
          </a:p>
          <a:p>
            <a:r>
              <a:rPr lang="en-US" sz="1200" dirty="0" smtClean="0"/>
              <a:t>I-IV-V in a simple and</a:t>
            </a:r>
          </a:p>
          <a:p>
            <a:r>
              <a:rPr lang="en-US" sz="1200" dirty="0" smtClean="0"/>
              <a:t>prominent way is often trying to evoke folk or popular music from their time.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022069" y="5879223"/>
            <a:ext cx="7018259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When comparing examples of I-IV-V and I-V-IV, the later may sound slightly more psychologically complex  </a:t>
            </a:r>
          </a:p>
          <a:p>
            <a:r>
              <a:rPr lang="en-US" sz="1200" dirty="0" smtClean="0"/>
              <a:t>because in those examples there is often a contraction between the rhythm pushing forward and the </a:t>
            </a:r>
          </a:p>
          <a:p>
            <a:r>
              <a:rPr lang="en-US" sz="1200" dirty="0" smtClean="0"/>
              <a:t>“slowing-down” effect of I-V-IV-(I). However, this may be too subtle to affect genre ratings in this experiment.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5" dur="4805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1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1" dur="7837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1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7" dur="5380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>
                <p:cTn id="1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3" dur="5172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1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9" dur="7783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1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5" dur="7470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15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1" dur="10918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>
                <p:cTn id="16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7" dur="5798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>
                <p:cTn id="16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3" dur="13113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audio>
              <p:cMediaNode>
                <p:cTn id="17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>
                      <p:stCondLst>
                        <p:cond delay="0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9" dur="16457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>
                <p:cTn id="18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5" dur="14472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audio>
              <p:cMediaNode>
                <p:cTn id="18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1" dur="14418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audio>
              <p:cMediaNode>
                <p:cTn id="19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7" dur="7157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audio>
              <p:cMediaNode>
                <p:cTn id="19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3" dur="7888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audio>
              <p:cMediaNode>
                <p:cTn id="20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9" dur="12328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audio>
              <p:cMediaNode>
                <p:cTn id="2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5" dur="14993" fill="hold"/>
                                        <p:tgtEl>
                                          <p:spTgt spid="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audio>
              <p:cMediaNode>
                <p:cTn id="2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1" dur="17135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audio>
              <p:cMediaNode>
                <p:cTn id="2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"/>
                </p:tgtEl>
              </p:cMediaNode>
            </p:audio>
            <p:seq concurrent="1" nextAc="seek">
              <p:cTn id="22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4" fill="hold">
                      <p:stCondLst>
                        <p:cond delay="0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7" dur="16247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audio>
              <p:cMediaNode>
                <p:cTn id="2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seq concurrent="1" nextAc="seek">
              <p:cTn id="229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" fill="hold">
                      <p:stCondLst>
                        <p:cond delay="0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3" dur="23875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audio>
              <p:cMediaNode>
                <p:cTn id="23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seq concurrent="1" nextAc="seek">
              <p:cTn id="235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" fill="hold">
                      <p:stCondLst>
                        <p:cond delay="0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9" dur="12695" fill="hold"/>
                                        <p:tgtEl>
                                          <p:spTgt spid="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audio>
              <p:cMediaNode>
                <p:cTn id="2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5" dur="22987" fill="hold"/>
                                        <p:tgtEl>
                                          <p:spTgt spid="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audio>
              <p:cMediaNode>
                <p:cTn id="24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1" dur="7940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audio>
              <p:cMediaNode>
                <p:cTn id="25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  <p:seq concurrent="1" nextAc="seek">
              <p:cTn id="253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4" fill="hold">
                      <p:stCondLst>
                        <p:cond delay="0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7" dur="7940" fill="hold"/>
                                        <p:tgtEl>
                                          <p:spTgt spid="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audio>
              <p:cMediaNode>
                <p:cTn id="25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2"/>
                </p:tgtEl>
              </p:cMediaNode>
            </p:audio>
          </p:childTnLst>
        </p:cTn>
      </p:par>
    </p:tnLst>
    <p:bldLst>
      <p:bldP spid="29" grpId="0"/>
      <p:bldP spid="29" grpId="1"/>
      <p:bldP spid="32" grpId="0" animBg="1"/>
      <p:bldP spid="33" grpId="0"/>
      <p:bldP spid="34" grpId="0"/>
      <p:bldP spid="35" grpId="0"/>
      <p:bldP spid="36" grpId="0" animBg="1"/>
      <p:bldP spid="37" grpId="0" animBg="1"/>
      <p:bldP spid="38" grpId="0" animBg="1"/>
      <p:bldP spid="39" grpId="0"/>
      <p:bldP spid="40" grpId="0" animBg="1"/>
      <p:bldP spid="44" grpId="0" animBg="1"/>
      <p:bldP spid="43" grpId="0" animBg="1"/>
      <p:bldP spid="45" grpId="0" animBg="1"/>
      <p:bldP spid="4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2013 09 14a2 J-R Classical (original order and means) harmony.jpg"/>
          <p:cNvPicPr>
            <a:picLocks noChangeAspect="1"/>
          </p:cNvPicPr>
          <p:nvPr/>
        </p:nvPicPr>
        <p:blipFill>
          <a:blip r:embed="rId2"/>
          <a:srcRect l="1086" t="1636" r="1086" b="1636"/>
          <a:stretch>
            <a:fillRect/>
          </a:stretch>
        </p:blipFill>
        <p:spPr>
          <a:xfrm>
            <a:off x="442244" y="655239"/>
            <a:ext cx="8508516" cy="5583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.tif"/>
          <p:cNvPicPr>
            <a:picLocks noChangeAspect="1"/>
          </p:cNvPicPr>
          <p:nvPr/>
        </p:nvPicPr>
        <p:blipFill>
          <a:blip r:embed="rId5"/>
          <a:srcRect t="5026" b="7434"/>
          <a:stretch>
            <a:fillRect/>
          </a:stretch>
        </p:blipFill>
        <p:spPr>
          <a:xfrm>
            <a:off x="416261" y="4651910"/>
            <a:ext cx="2793402" cy="1775239"/>
          </a:xfrm>
          <a:prstGeom prst="rect">
            <a:avLst/>
          </a:prstGeom>
        </p:spPr>
      </p:pic>
      <p:pic>
        <p:nvPicPr>
          <p:cNvPr id="50" name="Picture 49" descr="2013 09 14a2 J-R Classical (original order and means) harmony.jpg"/>
          <p:cNvPicPr>
            <a:picLocks noChangeAspect="1"/>
          </p:cNvPicPr>
          <p:nvPr/>
        </p:nvPicPr>
        <p:blipFill>
          <a:blip r:embed="rId6"/>
          <a:srcRect l="7768" t="1636" r="1086" b="35408"/>
          <a:stretch>
            <a:fillRect/>
          </a:stretch>
        </p:blipFill>
        <p:spPr>
          <a:xfrm>
            <a:off x="519933" y="358823"/>
            <a:ext cx="7810736" cy="3580397"/>
          </a:xfrm>
          <a:prstGeom prst="rect">
            <a:avLst/>
          </a:prstGeom>
        </p:spPr>
      </p:pic>
      <p:pic>
        <p:nvPicPr>
          <p:cNvPr id="6" name="Picture 5" descr="2.t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80072" y="4548246"/>
            <a:ext cx="2734831" cy="1930736"/>
          </a:xfrm>
          <a:prstGeom prst="rect">
            <a:avLst/>
          </a:prstGeom>
        </p:spPr>
      </p:pic>
      <p:pic>
        <p:nvPicPr>
          <p:cNvPr id="8" name="Picture 7" descr="3.tif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06316" y="4574161"/>
            <a:ext cx="2728090" cy="184003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71908" y="4068800"/>
            <a:ext cx="178410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   Contrary Motion</a:t>
            </a:r>
          </a:p>
          <a:p>
            <a:r>
              <a:rPr lang="en-US" sz="1400" dirty="0" smtClean="0"/>
              <a:t>  (and similar motion) 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3209663" y="4093050"/>
            <a:ext cx="26052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             Parallel Thirds</a:t>
            </a:r>
          </a:p>
          <a:p>
            <a:r>
              <a:rPr lang="en-US" sz="1400" dirty="0" smtClean="0"/>
              <a:t>    (10ths between outer voices)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5915466" y="4110870"/>
            <a:ext cx="26052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             Parallel Fifths</a:t>
            </a:r>
          </a:p>
          <a:p>
            <a:r>
              <a:rPr lang="en-US" sz="1400" dirty="0" smtClean="0"/>
              <a:t>    (12ths between outer voices)</a:t>
            </a:r>
            <a:endParaRPr lang="en-US" sz="1400" dirty="0"/>
          </a:p>
        </p:txBody>
      </p:sp>
      <p:pic>
        <p:nvPicPr>
          <p:cNvPr id="12" name="Picture 11" descr="2013 09 14a2 J-R Classical (original order and means) harmony.jpg"/>
          <p:cNvPicPr>
            <a:picLocks noChangeAspect="1"/>
          </p:cNvPicPr>
          <p:nvPr/>
        </p:nvPicPr>
        <p:blipFill>
          <a:blip r:embed="rId9"/>
          <a:srcRect l="30390" t="78511" r="56149" b="1636"/>
          <a:stretch>
            <a:fillRect/>
          </a:stretch>
        </p:blipFill>
        <p:spPr>
          <a:xfrm>
            <a:off x="7680325" y="1852990"/>
            <a:ext cx="1235279" cy="1209096"/>
          </a:xfrm>
          <a:prstGeom prst="rect">
            <a:avLst/>
          </a:prstGeom>
        </p:spPr>
      </p:pic>
      <p:cxnSp>
        <p:nvCxnSpPr>
          <p:cNvPr id="36" name="Straight Connector 35"/>
          <p:cNvCxnSpPr/>
          <p:nvPr/>
        </p:nvCxnSpPr>
        <p:spPr>
          <a:xfrm>
            <a:off x="3041196" y="3785310"/>
            <a:ext cx="2946511" cy="153910"/>
          </a:xfrm>
          <a:prstGeom prst="bentConnector3">
            <a:avLst>
              <a:gd name="adj1" fmla="val -138"/>
            </a:avLst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636590" y="4120628"/>
            <a:ext cx="866602" cy="195966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086358" y="3760984"/>
            <a:ext cx="1123306" cy="787262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5594079" y="4332850"/>
            <a:ext cx="787258" cy="3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1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0"/>
          <a:stretch>
            <a:fillRect/>
          </a:stretch>
        </p:blipFill>
        <p:spPr>
          <a:xfrm>
            <a:off x="1026586" y="1401960"/>
            <a:ext cx="282575" cy="282575"/>
          </a:xfrm>
          <a:prstGeom prst="rect">
            <a:avLst/>
          </a:prstGeom>
        </p:spPr>
      </p:pic>
      <p:pic>
        <p:nvPicPr>
          <p:cNvPr id="16" name="3s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10"/>
          <a:stretch>
            <a:fillRect/>
          </a:stretch>
        </p:blipFill>
        <p:spPr>
          <a:xfrm>
            <a:off x="2899908" y="1710452"/>
            <a:ext cx="282575" cy="282575"/>
          </a:xfrm>
          <a:prstGeom prst="rect">
            <a:avLst/>
          </a:prstGeom>
        </p:spPr>
      </p:pic>
      <p:pic>
        <p:nvPicPr>
          <p:cNvPr id="17" name="2s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0"/>
          <a:stretch>
            <a:fillRect/>
          </a:stretch>
        </p:blipFill>
        <p:spPr>
          <a:xfrm>
            <a:off x="1945070" y="1570415"/>
            <a:ext cx="282575" cy="282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" dur="8253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3" dur="8567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>
                <p:cTn id="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9" dur="8620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  <p:bldLst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.tif"/>
          <p:cNvPicPr>
            <a:picLocks noChangeAspect="1"/>
          </p:cNvPicPr>
          <p:nvPr/>
        </p:nvPicPr>
        <p:blipFill>
          <a:blip r:embed="rId5"/>
          <a:srcRect t="5026" b="7434"/>
          <a:stretch>
            <a:fillRect/>
          </a:stretch>
        </p:blipFill>
        <p:spPr>
          <a:xfrm>
            <a:off x="351467" y="4823644"/>
            <a:ext cx="2573098" cy="1635233"/>
          </a:xfrm>
          <a:prstGeom prst="rect">
            <a:avLst/>
          </a:prstGeom>
        </p:spPr>
      </p:pic>
      <p:pic>
        <p:nvPicPr>
          <p:cNvPr id="6" name="Picture 5" descr="2.t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43050" y="4564722"/>
            <a:ext cx="3282756" cy="2053122"/>
          </a:xfrm>
          <a:prstGeom prst="rect">
            <a:avLst/>
          </a:prstGeom>
        </p:spPr>
      </p:pic>
      <p:pic>
        <p:nvPicPr>
          <p:cNvPr id="8" name="Picture 7" descr="3.t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65495" y="4780606"/>
            <a:ext cx="2859395" cy="180322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62937" y="4242174"/>
            <a:ext cx="178410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   Contrary Motion</a:t>
            </a:r>
          </a:p>
          <a:p>
            <a:r>
              <a:rPr lang="en-US" sz="1400" dirty="0" smtClean="0"/>
              <a:t>  (and similar motion) 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3231620" y="4347452"/>
            <a:ext cx="24098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Contrary Motion </a:t>
            </a:r>
            <a:r>
              <a:rPr lang="en-US" sz="1400" dirty="0" smtClean="0"/>
              <a:t>(Baroque)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24446" y="4350674"/>
            <a:ext cx="28429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                Parallel Fifths</a:t>
            </a:r>
          </a:p>
          <a:p>
            <a:r>
              <a:rPr lang="en-US" sz="1400" dirty="0" smtClean="0"/>
              <a:t>    (1990s and 2000s pop and rock)</a:t>
            </a:r>
            <a:endParaRPr lang="en-US" sz="1400" dirty="0"/>
          </a:p>
        </p:txBody>
      </p:sp>
      <p:pic>
        <p:nvPicPr>
          <p:cNvPr id="22" name="Picture 21" descr="2013 09 14a2 J-R Classical (original order and means) harmony.jpg"/>
          <p:cNvPicPr>
            <a:picLocks noChangeAspect="1"/>
          </p:cNvPicPr>
          <p:nvPr/>
        </p:nvPicPr>
        <p:blipFill>
          <a:blip r:embed="rId8"/>
          <a:srcRect l="7768" t="1636" r="1086" b="35408"/>
          <a:stretch>
            <a:fillRect/>
          </a:stretch>
        </p:blipFill>
        <p:spPr>
          <a:xfrm>
            <a:off x="519933" y="358823"/>
            <a:ext cx="7810736" cy="3580397"/>
          </a:xfrm>
          <a:prstGeom prst="rect">
            <a:avLst/>
          </a:prstGeom>
        </p:spPr>
      </p:pic>
      <p:cxnSp>
        <p:nvCxnSpPr>
          <p:cNvPr id="20" name="Straight Connector 19"/>
          <p:cNvCxnSpPr/>
          <p:nvPr/>
        </p:nvCxnSpPr>
        <p:spPr>
          <a:xfrm>
            <a:off x="4945700" y="3771563"/>
            <a:ext cx="1178746" cy="1052901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3" name="Picture 22" descr="2013 09 14a2 J-R Classical (original order and means) harmony.jpg"/>
          <p:cNvPicPr>
            <a:picLocks noChangeAspect="1"/>
          </p:cNvPicPr>
          <p:nvPr/>
        </p:nvPicPr>
        <p:blipFill>
          <a:blip r:embed="rId9"/>
          <a:srcRect l="30390" t="78511" r="56149" b="1636"/>
          <a:stretch>
            <a:fillRect/>
          </a:stretch>
        </p:blipFill>
        <p:spPr>
          <a:xfrm>
            <a:off x="7680325" y="1852990"/>
            <a:ext cx="1235279" cy="1209096"/>
          </a:xfrm>
          <a:prstGeom prst="rect">
            <a:avLst/>
          </a:prstGeom>
        </p:spPr>
      </p:pic>
      <p:cxnSp>
        <p:nvCxnSpPr>
          <p:cNvPr id="24" name="Straight Connector 23"/>
          <p:cNvCxnSpPr/>
          <p:nvPr/>
        </p:nvCxnSpPr>
        <p:spPr>
          <a:xfrm rot="5400000">
            <a:off x="940633" y="4014139"/>
            <a:ext cx="456070" cy="1588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658720" y="3785312"/>
            <a:ext cx="1550944" cy="866597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1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0"/>
          <a:stretch>
            <a:fillRect/>
          </a:stretch>
        </p:blipFill>
        <p:spPr>
          <a:xfrm>
            <a:off x="1027380" y="1414918"/>
            <a:ext cx="282575" cy="282575"/>
          </a:xfrm>
          <a:prstGeom prst="rect">
            <a:avLst/>
          </a:prstGeom>
        </p:spPr>
      </p:pic>
      <p:pic>
        <p:nvPicPr>
          <p:cNvPr id="14" name="16s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10"/>
          <a:stretch>
            <a:fillRect/>
          </a:stretch>
        </p:blipFill>
        <p:spPr>
          <a:xfrm>
            <a:off x="1517432" y="1414918"/>
            <a:ext cx="282575" cy="282575"/>
          </a:xfrm>
          <a:prstGeom prst="rect">
            <a:avLst/>
          </a:prstGeom>
        </p:spPr>
      </p:pic>
      <p:pic>
        <p:nvPicPr>
          <p:cNvPr id="15" name="17s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0"/>
          <a:stretch>
            <a:fillRect/>
          </a:stretch>
        </p:blipFill>
        <p:spPr>
          <a:xfrm>
            <a:off x="4770069" y="2034400"/>
            <a:ext cx="282575" cy="28257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141567" y="3766211"/>
            <a:ext cx="3981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I-V-vi was rated as being more classical than </a:t>
            </a:r>
          </a:p>
          <a:p>
            <a:r>
              <a:rPr lang="en-US" sz="1200" dirty="0" smtClean="0"/>
              <a:t>       a progression that had </a:t>
            </a:r>
            <a:r>
              <a:rPr lang="en-US" sz="1200" dirty="0" err="1" smtClean="0"/>
              <a:t>chordal</a:t>
            </a:r>
            <a:r>
              <a:rPr lang="en-US" sz="1200" dirty="0" smtClean="0"/>
              <a:t> inversions </a:t>
            </a:r>
          </a:p>
          <a:p>
            <a:r>
              <a:rPr lang="en-US" sz="1200" dirty="0" smtClean="0"/>
              <a:t>                and a diminished dominant: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5491941" y="3784931"/>
            <a:ext cx="3304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The “uniqueness” of a prominent minor chord       </a:t>
            </a:r>
          </a:p>
          <a:p>
            <a:r>
              <a:rPr lang="en-US" sz="1200" dirty="0" smtClean="0"/>
              <a:t>  may have influenced Classical ratings but less     </a:t>
            </a:r>
          </a:p>
          <a:p>
            <a:r>
              <a:rPr lang="en-US" sz="1200" dirty="0" smtClean="0"/>
              <a:t>       than other aspects of the progressions: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5" dur="8253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3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1" dur="1107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7" dur="11493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4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10" grpId="0"/>
      <p:bldP spid="11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.tif"/>
          <p:cNvPicPr>
            <a:picLocks noChangeAspect="1"/>
          </p:cNvPicPr>
          <p:nvPr/>
        </p:nvPicPr>
        <p:blipFill>
          <a:blip r:embed="rId5"/>
          <a:srcRect t="5026" b="7434"/>
          <a:stretch>
            <a:fillRect/>
          </a:stretch>
        </p:blipFill>
        <p:spPr>
          <a:xfrm>
            <a:off x="403302" y="4651910"/>
            <a:ext cx="2793402" cy="1775239"/>
          </a:xfrm>
          <a:prstGeom prst="rect">
            <a:avLst/>
          </a:prstGeom>
        </p:spPr>
      </p:pic>
      <p:pic>
        <p:nvPicPr>
          <p:cNvPr id="6" name="Picture 5" descr="2.t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50482" y="4533045"/>
            <a:ext cx="2874271" cy="1924939"/>
          </a:xfrm>
          <a:prstGeom prst="rect">
            <a:avLst/>
          </a:prstGeom>
        </p:spPr>
      </p:pic>
      <p:pic>
        <p:nvPicPr>
          <p:cNvPr id="8" name="Picture 7" descr="3.t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01873" y="4535287"/>
            <a:ext cx="2559651" cy="196239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71908" y="4068800"/>
            <a:ext cx="178410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   Contrary Motion</a:t>
            </a:r>
          </a:p>
          <a:p>
            <a:r>
              <a:rPr lang="en-US" sz="1400" dirty="0" smtClean="0"/>
              <a:t>  (and similar motion) 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6006179" y="4253408"/>
            <a:ext cx="2131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             Parallel Fifths</a:t>
            </a:r>
          </a:p>
          <a:p>
            <a:r>
              <a:rPr lang="en-US" sz="1400" dirty="0" smtClean="0"/>
              <a:t>       </a:t>
            </a:r>
            <a:endParaRPr lang="en-US" sz="1400" dirty="0"/>
          </a:p>
        </p:txBody>
      </p:sp>
      <p:pic>
        <p:nvPicPr>
          <p:cNvPr id="14" name="Picture 13" descr="2013 09 14a2 J-R Classical (original order and means) harmony.jpg"/>
          <p:cNvPicPr>
            <a:picLocks noChangeAspect="1"/>
          </p:cNvPicPr>
          <p:nvPr/>
        </p:nvPicPr>
        <p:blipFill>
          <a:blip r:embed="rId8"/>
          <a:srcRect l="7768" t="1636" r="1086" b="35408"/>
          <a:stretch>
            <a:fillRect/>
          </a:stretch>
        </p:blipFill>
        <p:spPr>
          <a:xfrm>
            <a:off x="519933" y="358823"/>
            <a:ext cx="7810736" cy="3580397"/>
          </a:xfrm>
          <a:prstGeom prst="rect">
            <a:avLst/>
          </a:prstGeom>
        </p:spPr>
      </p:pic>
      <p:pic>
        <p:nvPicPr>
          <p:cNvPr id="16" name="Picture 15" descr="2013 09 14a2 J-R Classical (original order and means) harmony.jpg"/>
          <p:cNvPicPr>
            <a:picLocks noChangeAspect="1"/>
          </p:cNvPicPr>
          <p:nvPr/>
        </p:nvPicPr>
        <p:blipFill>
          <a:blip r:embed="rId9"/>
          <a:srcRect l="30390" t="78511" r="56149" b="1636"/>
          <a:stretch>
            <a:fillRect/>
          </a:stretch>
        </p:blipFill>
        <p:spPr>
          <a:xfrm>
            <a:off x="7680325" y="1852990"/>
            <a:ext cx="1235279" cy="1209096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 rot="5400000">
            <a:off x="636590" y="4120628"/>
            <a:ext cx="866602" cy="195966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2450361" y="3892607"/>
            <a:ext cx="890927" cy="627678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6105970" y="4029118"/>
            <a:ext cx="941169" cy="453557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28147" y="4300400"/>
            <a:ext cx="26052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             Contrary Motion</a:t>
            </a:r>
          </a:p>
        </p:txBody>
      </p:sp>
      <p:pic>
        <p:nvPicPr>
          <p:cNvPr id="13" name="1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0"/>
          <a:stretch>
            <a:fillRect/>
          </a:stretch>
        </p:blipFill>
        <p:spPr>
          <a:xfrm>
            <a:off x="1026586" y="1324212"/>
            <a:ext cx="282575" cy="282575"/>
          </a:xfrm>
          <a:prstGeom prst="rect">
            <a:avLst/>
          </a:prstGeom>
        </p:spPr>
      </p:pic>
      <p:pic>
        <p:nvPicPr>
          <p:cNvPr id="15" name="7s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10"/>
          <a:stretch>
            <a:fillRect/>
          </a:stretch>
        </p:blipFill>
        <p:spPr>
          <a:xfrm>
            <a:off x="2447515" y="1620996"/>
            <a:ext cx="282575" cy="282575"/>
          </a:xfrm>
          <a:prstGeom prst="rect">
            <a:avLst/>
          </a:prstGeom>
        </p:spPr>
      </p:pic>
      <p:pic>
        <p:nvPicPr>
          <p:cNvPr id="18" name="9s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0"/>
          <a:stretch>
            <a:fillRect/>
          </a:stretch>
        </p:blipFill>
        <p:spPr>
          <a:xfrm>
            <a:off x="6662045" y="1994277"/>
            <a:ext cx="282575" cy="28257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3022779" y="3908749"/>
            <a:ext cx="3981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I-V-IV may create very different effects depending on</a:t>
            </a:r>
          </a:p>
          <a:p>
            <a:r>
              <a:rPr lang="en-US" sz="1200" dirty="0" smtClean="0"/>
              <a:t>          its melodic and voice-leading features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1" dur="8253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" dur="8672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3" dur="8567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audio>
              <p:cMediaNode>
                <p:cTn id="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  <p:bldLst>
      <p:bldP spid="11" grpId="0"/>
      <p:bldP spid="24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1438</TotalTime>
  <Words>867</Words>
  <Application>Microsoft Macintosh PowerPoint</Application>
  <PresentationFormat>On-screen Show (4:3)</PresentationFormat>
  <Paragraphs>97</Paragraphs>
  <Slides>10</Slides>
  <Notes>1</Notes>
  <HiddenSlides>0</HiddenSlides>
  <MMClips>38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Influence of Timbre, Harmony, and Voice Leading on Listeners’ Distinction between Popular and Classical Music</vt:lpstr>
      <vt:lpstr>The Influence of Timbre, Harmony, and Voice Leading on Listeners’ Distinction between Popular and Classical Music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University of Pittsburgh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Influence Timbre, Harmony, and Voice Leading on Listeners’ Distinction between Popular and Classical Music</dc:title>
  <dc:creator>Ivan Jimenez</dc:creator>
  <cp:lastModifiedBy>Ivan Jimenez</cp:lastModifiedBy>
  <cp:revision>44</cp:revision>
  <dcterms:created xsi:type="dcterms:W3CDTF">2013-09-19T11:54:29Z</dcterms:created>
  <dcterms:modified xsi:type="dcterms:W3CDTF">2013-09-19T12:24:15Z</dcterms:modified>
</cp:coreProperties>
</file>