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323" r:id="rId2"/>
    <p:sldId id="315" r:id="rId3"/>
    <p:sldId id="324" r:id="rId4"/>
    <p:sldId id="325" r:id="rId5"/>
    <p:sldId id="327" r:id="rId6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aramond" panose="02020404030301010803" pitchFamily="18" charset="0"/>
      <p:regular r:id="rId13"/>
      <p:bold r:id="rId14"/>
      <p:italic r:id="rId15"/>
    </p:embeddedFont>
  </p:embeddedFontLst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8" autoAdjust="0"/>
    <p:restoredTop sz="94660"/>
  </p:normalViewPr>
  <p:slideViewPr>
    <p:cSldViewPr>
      <p:cViewPr varScale="1">
        <p:scale>
          <a:sx n="55" d="100"/>
          <a:sy n="55" d="100"/>
        </p:scale>
        <p:origin x="681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C4557BB-93A6-F2C0-3BB3-AF1CAD1ED9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7EB1EA2-B3C2-8CEF-E4D1-1253717C97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EED1057-B6BA-19FB-13EE-C5CE86B95A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F6056E7-EA7A-3F81-692F-A7F7042F2B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E17ABC-1D56-42C4-B685-52992058E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F491201-C874-F2F6-DCDB-567F7D4A44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CC3A236-ECEF-28D3-67AC-8F655791C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5B1B18-3E2C-B607-092A-4802534E22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DFDEA20-327D-9ABE-3671-5583766EF4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A19DB30-76B6-1299-CF93-4387C99586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AF1E946-198D-3417-3DB9-A138229D0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DDF326E-A988-4AB9-8E9B-C6F54A501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AFCF1D1A-7821-FDC8-A7AC-0BDD4526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40C18ABB-7EC5-146C-7BCB-33D94ED5D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A4C23B-1C07-DC04-F46E-018AC7D8D1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BE11C5-0DA8-218D-6105-752627AC69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FA644D-41C6-499A-80AD-9C664968A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1E15E88-EE47-9E27-4693-BF65A146C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9A26-B3DA-4375-8244-B865297272FE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97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0530DF-689F-A986-DF7C-A1C190AF49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C8718-730C-7BED-318B-B142974A97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530E-2D94-4837-920F-B88729205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52904D-B488-D83F-D643-7A3F2015193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1CB6-7347-4C87-BE1E-106E07F503C2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0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E216D-57ED-EE4D-D3C4-5F9CF318D6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14D03-1361-1101-9FA3-64C35CF34A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2961-818B-4AFA-AA78-B2A209027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D4CA703-6D30-EB21-7F8E-2711E247ED7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E49D9-1559-4605-9CA2-335891589785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2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13684-D7B2-908B-CD16-8DE2FFA94F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56216-976B-EB6E-161F-7B42476D0D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ABB8-7406-4860-A05D-C2B82DECC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FBC2B1-31CE-9CDD-EABB-F41786A77D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1EFF-2709-47DF-9560-BA912357C41E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2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89335-B7B6-FBFD-DC69-A32F916D5F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6431C-11CE-CD40-B7A3-00412C5A59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E6CD-F0AE-4EF7-B4CB-314391832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5BEE74C-EABB-66CE-16E9-AFD114E1C3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03CA-9E06-4D06-AEDA-CB1110A3DDDF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0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5B9A20-631F-32A8-919D-95C5FC155C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6CF69-B9D3-8C69-DDEE-FC34AF94FB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023B-F882-4766-8B1F-6472BCFE9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63E1F66-570B-03AB-71BF-D466DDC77B9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C725-88CA-48BF-B644-F5211761799D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8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C6DBA-A7E4-8758-63A5-BAA50E365F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3D206-ED83-A0D8-1EB8-1D7B047BE8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7DE5-3AC2-4E17-B40B-F683F78F1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0FBBA3E-F767-37E1-9A63-2B3594E5BD4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F8C22-ABEF-4226-8CB9-3C17395F953A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10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F6C542-7C8B-11F4-E922-AECCFF7071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EA4A9C-4CD6-5DB3-0397-D4685E4E37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AE80-575E-4164-8C52-9425EFEB6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7CBFC-C0E7-3C4F-FF77-E9BE3C13847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05CE-EAF1-484C-922D-FB49C9C84AB4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2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3EECDE-1410-E2F5-B51A-B5CA9B00A8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580CCA-91FF-4EF0-39EC-47E370234F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BB53-1E02-4881-9B87-3F2F2CB07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D11AFB2-22C5-F9B6-394B-E930EED7E7F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D331-B00B-4EAB-A88B-2176FFB6E121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41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0E41AA-67B2-24B8-FE6E-670AFE3435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D37B2C-69E1-0111-803D-D481D45921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1957C-4BF7-4905-AC49-4A32F075F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ADBA26C-2EDF-1E8B-3645-5B6771D86B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7B0B-D6EE-4E18-B6B0-388F2077843C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5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3EE90-272C-39EC-DE78-59508036EB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1636B-429F-B7DE-C5DC-96575E3F44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832E-430F-450E-B014-0D9552CD9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59E490F-9DFF-0CBA-3621-4D149B38E45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AA8D5-91B7-456E-B088-796D76370C4F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6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BA4FC-0609-D2DD-47E9-E07945334B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9563B-4C93-A9DA-2082-40DBDE7980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C3C4-C56B-4900-8668-3C71EAFAE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1D0833-ECC4-0064-A00F-1D9F7A88291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BB12-9948-446F-9136-C367979F4C02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30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4E89F7-EE3F-7509-A30B-58735D01B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D9EB4C-1553-1CEB-D0BE-710361D53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1F9B9C7-2B63-70B7-D834-A2373B3147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73402BB-7F11-0DAB-66FE-FF298FCEB0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D12D1006-56AE-4E78-BF87-7F565F467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3715F0B6-20AE-DE86-2516-330E0A40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65F92450-7924-52E0-E26B-B3BD57D21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2B874AD3-71DC-9762-295D-E240914421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9B2A2173-B7F4-42CF-BCE2-F8202022F55D}" type="datetime1">
              <a:rPr lang="en-US" altLang="en-US"/>
              <a:pPr>
                <a:defRPr/>
              </a:pPr>
              <a:t>8/29/2022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38D430A-92EB-4353-F335-E944EDB7C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Hat Matrix H, &amp; Distribution of 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FA5A59D-B628-4F34-CD20-0A32611466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102083-4F5D-4D67-9B2B-71D73AD3BF40}" type="slidenum">
              <a:rPr lang="en-US" altLang="en-US" smtClean="0">
                <a:latin typeface="Garamond" panose="02020404030301010803" pitchFamily="18" charset="0"/>
              </a:rPr>
              <a:pPr/>
              <a:t>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08" name="Date Placeholder 4">
            <a:extLst>
              <a:ext uri="{FF2B5EF4-FFF2-40B4-BE49-F238E27FC236}">
                <a16:creationId xmlns:a16="http://schemas.microsoft.com/office/drawing/2014/main" id="{46B5453A-B0FB-ED60-8620-7F44627016F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1341AB-E584-45A5-B7C0-AAEF574E7307}" type="datetime1">
              <a:rPr lang="en-US" altLang="en-US" smtClean="0">
                <a:latin typeface="Garamond" panose="02020404030301010803" pitchFamily="18" charset="0"/>
              </a:rPr>
              <a:pPr/>
              <a:t>8/29/2022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EC0AC567-6E2B-75E3-54FE-A700D6D3684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4763"/>
            <a:ext cx="854075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0">
            <a:extLst>
              <a:ext uri="{FF2B5EF4-FFF2-40B4-BE49-F238E27FC236}">
                <a16:creationId xmlns:a16="http://schemas.microsoft.com/office/drawing/2014/main" id="{0C9F944E-6A36-3625-1263-55870CB023E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61963"/>
            <a:ext cx="15351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FED738-EAA2-1DB1-17DB-20068D4B5664}"/>
              </a:ext>
            </a:extLst>
          </p:cNvPr>
          <p:cNvSpPr/>
          <p:nvPr/>
        </p:nvSpPr>
        <p:spPr>
          <a:xfrm>
            <a:off x="1905000" y="4941888"/>
            <a:ext cx="3581400" cy="614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1A9B54-70EA-F8F8-120A-823F537D8558}"/>
              </a:ext>
            </a:extLst>
          </p:cNvPr>
          <p:cNvSpPr/>
          <p:nvPr/>
        </p:nvSpPr>
        <p:spPr>
          <a:xfrm>
            <a:off x="2667000" y="5556250"/>
            <a:ext cx="6019800" cy="614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4868BA8-F408-E96E-860A-B795FCF52D3B}"/>
              </a:ext>
            </a:extLst>
          </p:cNvPr>
          <p:cNvSpPr/>
          <p:nvPr/>
        </p:nvSpPr>
        <p:spPr>
          <a:xfrm rot="5400000">
            <a:off x="6488112" y="962026"/>
            <a:ext cx="244475" cy="1828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149A0-26E3-167D-D3DA-66ABEF5F7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2103438"/>
            <a:ext cx="1531938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Hat matrix,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D3B08EF-2EB6-2B94-8837-03104376D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SS Decompositions and F Statistics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77223E3-BC05-14F6-5985-40C4F7753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0254E5-1D66-4989-9A78-5563EEA5DCA5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2" name="Date Placeholder 4">
            <a:extLst>
              <a:ext uri="{FF2B5EF4-FFF2-40B4-BE49-F238E27FC236}">
                <a16:creationId xmlns:a16="http://schemas.microsoft.com/office/drawing/2014/main" id="{CDCBED29-FAD6-2906-E05C-DC13C6DB0C6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8D7323-89E2-4925-8322-7FA624D47663}" type="datetime1">
              <a:rPr lang="en-US" altLang="en-US" smtClean="0">
                <a:latin typeface="Garamond" panose="02020404030301010803" pitchFamily="18" charset="0"/>
              </a:rPr>
              <a:pPr/>
              <a:t>8/29/2022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C6CE046A-39A1-FE51-CE99-8DBF4AA9E3C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04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D1ED90-E637-C720-C884-51FB1EA5DB8D}"/>
              </a:ext>
            </a:extLst>
          </p:cNvPr>
          <p:cNvSpPr/>
          <p:nvPr/>
        </p:nvSpPr>
        <p:spPr>
          <a:xfrm>
            <a:off x="1905000" y="915988"/>
            <a:ext cx="6400800" cy="614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F9268F-3081-158B-5D77-1296E7FDC7DF}"/>
              </a:ext>
            </a:extLst>
          </p:cNvPr>
          <p:cNvSpPr/>
          <p:nvPr/>
        </p:nvSpPr>
        <p:spPr>
          <a:xfrm>
            <a:off x="533400" y="3581400"/>
            <a:ext cx="8305800" cy="614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843AB-F693-C400-80B7-A2F56D2A5C5E}"/>
              </a:ext>
            </a:extLst>
          </p:cNvPr>
          <p:cNvSpPr/>
          <p:nvPr/>
        </p:nvSpPr>
        <p:spPr>
          <a:xfrm>
            <a:off x="3733800" y="4195763"/>
            <a:ext cx="4267200" cy="614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85033-5A59-506B-AD22-36F2D37BA213}"/>
              </a:ext>
            </a:extLst>
          </p:cNvPr>
          <p:cNvSpPr/>
          <p:nvPr/>
        </p:nvSpPr>
        <p:spPr>
          <a:xfrm>
            <a:off x="1219200" y="5670550"/>
            <a:ext cx="7315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071DF1-F030-B5B8-8F60-A755405DB1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6316183"/>
            <a:ext cx="3176254" cy="338554"/>
          </a:xfrm>
          <a:prstGeom prst="rect">
            <a:avLst/>
          </a:prstGeom>
          <a:blipFill>
            <a:blip r:embed="rId4"/>
            <a:stretch>
              <a:fillRect t="-5357" b="-2142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6865461-D05C-92EB-9D02-81EA7313B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SS Decompositions and F Statistics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A1CCBAE-F630-F01D-4C65-B9FE365AE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5363"/>
            <a:ext cx="8229600" cy="5176837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/>
              <a:t>The foregoing lead to the traditional Analysis of Variance Table</a:t>
            </a:r>
          </a:p>
          <a:p>
            <a:pPr>
              <a:spcBef>
                <a:spcPts val="500"/>
              </a:spcBef>
            </a:pPr>
            <a:endParaRPr lang="en-US" altLang="en-US"/>
          </a:p>
          <a:p>
            <a:pPr>
              <a:spcBef>
                <a:spcPts val="500"/>
              </a:spcBef>
            </a:pPr>
            <a:endParaRPr lang="en-US" altLang="en-US"/>
          </a:p>
          <a:p>
            <a:pPr>
              <a:spcBef>
                <a:spcPts val="500"/>
              </a:spcBef>
            </a:pPr>
            <a:endParaRPr lang="en-US" altLang="en-US"/>
          </a:p>
          <a:p>
            <a:pPr>
              <a:spcBef>
                <a:spcPts val="500"/>
              </a:spcBef>
            </a:pPr>
            <a:r>
              <a:rPr lang="en-US" altLang="en-US"/>
              <a:t>As before we can define “multiple R</a:t>
            </a:r>
            <a:r>
              <a:rPr lang="en-US" altLang="en-US" baseline="30000"/>
              <a:t>2</a:t>
            </a:r>
            <a:r>
              <a:rPr lang="en-US" altLang="en-US"/>
              <a:t>”:</a:t>
            </a:r>
          </a:p>
          <a:p>
            <a:pPr>
              <a:spcBef>
                <a:spcPts val="500"/>
              </a:spcBef>
            </a:pPr>
            <a:endParaRPr lang="en-US" altLang="en-US"/>
          </a:p>
          <a:p>
            <a:pPr>
              <a:spcBef>
                <a:spcPts val="500"/>
              </a:spcBef>
            </a:pPr>
            <a:r>
              <a:rPr lang="en-US" altLang="en-US"/>
              <a:t>“Adjusted R</a:t>
            </a:r>
            <a:r>
              <a:rPr lang="en-US" altLang="en-US" baseline="30000"/>
              <a:t>2</a:t>
            </a:r>
            <a:r>
              <a:rPr lang="en-US" altLang="en-US"/>
              <a:t>”: mean-squares instead of sums of squares, to account for capitalization on chance </a:t>
            </a:r>
          </a:p>
          <a:p>
            <a:pPr>
              <a:spcBef>
                <a:spcPts val="50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086BBEE-4303-3741-0C6B-A7327FA91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4D410E-88AD-445A-9CEA-016D595CB65E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A947EF4D-E9DD-E17C-4481-71BE20CC310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13685B-744D-434B-8982-5C6EB307EAC8}" type="datetime1">
              <a:rPr lang="en-US" altLang="en-US" smtClean="0">
                <a:latin typeface="Garamond" panose="02020404030301010803" pitchFamily="18" charset="0"/>
              </a:rPr>
              <a:pPr/>
              <a:t>8/29/2022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3558" name="Picture 11">
            <a:extLst>
              <a:ext uri="{FF2B5EF4-FFF2-40B4-BE49-F238E27FC236}">
                <a16:creationId xmlns:a16="http://schemas.microsoft.com/office/drawing/2014/main" id="{6FDB7B3B-E0FE-EC4F-E7F1-D1BDF0ED5C7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022475"/>
            <a:ext cx="8605837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2">
            <a:extLst>
              <a:ext uri="{FF2B5EF4-FFF2-40B4-BE49-F238E27FC236}">
                <a16:creationId xmlns:a16="http://schemas.microsoft.com/office/drawing/2014/main" id="{784C5FF3-DDFD-A8E2-2093-5BF04EFB93E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54879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8">
            <a:extLst>
              <a:ext uri="{FF2B5EF4-FFF2-40B4-BE49-F238E27FC236}">
                <a16:creationId xmlns:a16="http://schemas.microsoft.com/office/drawing/2014/main" id="{1987AF7C-31FA-5E8C-B3D5-42A8026888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5486400"/>
            <a:ext cx="35528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7606492-A1F2-1BB1-27A2-0C0779109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SS Decompositions and F Statistics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3BFE5C9-B113-4F96-437F-1866C90CC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C78FFA-F4C4-4067-AD79-A2E05A0635B4}" type="slidenum">
              <a:rPr lang="en-US" altLang="en-US" smtClean="0">
                <a:latin typeface="Garamond" panose="02020404030301010803" pitchFamily="18" charset="0"/>
              </a:rPr>
              <a:pPr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580" name="Date Placeholder 4">
            <a:extLst>
              <a:ext uri="{FF2B5EF4-FFF2-40B4-BE49-F238E27FC236}">
                <a16:creationId xmlns:a16="http://schemas.microsoft.com/office/drawing/2014/main" id="{438CEBA6-BDE6-51CF-9B24-C57A4F311DA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63B1C-6FC6-4073-9829-7C1502EA9D9A}" type="datetime1">
              <a:rPr lang="en-US" altLang="en-US" smtClean="0">
                <a:latin typeface="Garamond" panose="02020404030301010803" pitchFamily="18" charset="0"/>
              </a:rPr>
              <a:pPr/>
              <a:t>8/29/2022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4581" name="Picture 21">
            <a:extLst>
              <a:ext uri="{FF2B5EF4-FFF2-40B4-BE49-F238E27FC236}">
                <a16:creationId xmlns:a16="http://schemas.microsoft.com/office/drawing/2014/main" id="{78E3316C-516E-3B1D-FC82-5A76AF9F4C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6013"/>
            <a:ext cx="75739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5">
            <a:extLst>
              <a:ext uri="{FF2B5EF4-FFF2-40B4-BE49-F238E27FC236}">
                <a16:creationId xmlns:a16="http://schemas.microsoft.com/office/drawing/2014/main" id="{7125004F-F103-4A04-E28C-87724CEF6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326188"/>
            <a:ext cx="571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(*) The df throughout are </a:t>
            </a:r>
            <a:r>
              <a:rPr lang="en-US" altLang="en-US" i="1" u="sng"/>
              <a:t>residual</a:t>
            </a:r>
            <a:r>
              <a:rPr lang="en-US" altLang="en-US"/>
              <a:t> df, that is, tr(I-H)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477D5A6-665D-47A8-BD3D-CC976F672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Comments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C459CB5-F98D-E254-2DE2-C84D444FF1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 sz="2800"/>
              <a:t>It’s good to know the “canonical” theory of the linear model and the Analysis of Variance table</a:t>
            </a:r>
          </a:p>
          <a:p>
            <a:pPr lvl="1"/>
            <a:r>
              <a:rPr lang="en-US" altLang="en-US" sz="2400"/>
              <a:t>Distribution assumptions and multiple testing matters</a:t>
            </a:r>
          </a:p>
          <a:p>
            <a:pPr lvl="1"/>
            <a:r>
              <a:rPr lang="en-US" altLang="en-US" sz="2400"/>
              <a:t>We will more fully discuss later in the course</a:t>
            </a:r>
          </a:p>
          <a:p>
            <a:r>
              <a:rPr lang="en-US" altLang="en-US" sz="2800"/>
              <a:t>The “linear restrictions” for the partial F statistic usually amount to just setting some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/>
              <a:t>’s = 0 . This is especially useful when a regressor is categorical, since a categorical X is recoded as a set of dummy variables, one for each level of X</a:t>
            </a:r>
          </a:p>
          <a:p>
            <a:r>
              <a:rPr lang="en-US" altLang="en-US" sz="2800"/>
              <a:t>The partial F test brings us into “variable selection” </a:t>
            </a:r>
          </a:p>
          <a:p>
            <a:pPr lvl="1"/>
            <a:r>
              <a:rPr lang="en-US" altLang="en-US" sz="2400"/>
              <a:t>We will more fully discuss variable selection later as well!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F660591-3C2A-F0C5-7517-D0FCDC7A2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A7E148-3EDE-410F-B5E7-B301223F8776}" type="slidenum">
              <a:rPr lang="en-US" altLang="en-US" smtClean="0">
                <a:latin typeface="Garamond" panose="02020404030301010803" pitchFamily="18" charset="0"/>
              </a:rPr>
              <a:pPr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D755EB9E-1583-11F2-DF9A-1F48A856F99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98AD82-9152-4ECD-9F41-945C92023385}" type="datetime1">
              <a:rPr lang="en-US" altLang="en-US" smtClean="0">
                <a:latin typeface="Garamond" panose="02020404030301010803" pitchFamily="18" charset="0"/>
              </a:rPr>
              <a:pPr/>
              <a:t>8/29/2022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5.246"/>
  <p:tag name="ORIGINALWIDTH" val="3619.048"/>
  <p:tag name="LATEXADDIN" val="\documentclass{article}&#10;\usepackage{amsmath}&#10;\pagestyle{empty}&#10;\begin{document}&#10;\sf&#10;\def\Var{\mbox{Var}\,}&#10;\begin{eqnarray*}&#10;\hat y ~ = ~ X\hat\beta &amp; = &amp; X\left[(X^TX)^{-1}X^T y\right] ~ = ~ \left[X(X^TX)^{-1}X^T\right] y ~ = ~ H y \\[6pt]&#10;% H &amp; = &amp; X(X^TX)^{-1}X^T \\[6pt]&#10;HX &amp; = &amp; X(X^TX)^{-1}X^T X ~ = ~ X \\&#10;\lefteqn{\Rightarrow ~\forall \beta^*, HX\beta^* ~ =~ X\beta^*} \\[6pt]&#10;H^T &amp; = &amp; H   ~~~ \mbox{and} ~ (I-H)^T ~ = ~ (I-H)\\&#10;HH &amp; = &amp; H ~~~ \mbox{and} ~ (I-H)(I-H) = (I-H)\\[6pt]&#10;E[\hat y] &amp; = &amp; E[Hy] ~ = ~ HE[y] ~ = ~ HX\beta ~ = ~ X\beta\\&#10;\Var(\hat y) &amp; = &amp; \Var(Hy) ~ = ~ H\Var(y)H^T ~ = ~ HH\sigma^2 ~ = ~ H\sigma^2\\[6pt]&#10;\lefteqn{\Rightarrow \hat y ~ \equiv ~ H y ~ \sim ~ N(X\beta,H\sigma^2)}\\[6pt]&#10;\lefteqn{\mbox{Similarly,} ~ \hat e ~ = ~ y - \hat y ~ \equiv ~ (I-H)y ~ \sim ~ N(0,(I-H)\sigma^2)}   &#10;\end{eqnarray*}&#10;&#10;&#10;&#10;\end{document}"/>
  <p:tag name="IGUANATEXSIZE" val="42"/>
  <p:tag name="IGUANATEXCURSOR" val="312"/>
  <p:tag name="TRANSPARENCY" val="True"/>
  <p:tag name="LATEXENGINEID" val="0"/>
  <p:tag name="TEMPFOLDER" val="c:\temp\"/>
  <p:tag name="LATEXFORMHEIGHT" val="466.2"/>
  <p:tag name="LATEXFORMWIDTH" val="681.4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87.7015"/>
  <p:tag name="LATEXADDIN" val="\documentclass{article}&#10;\usepackage{amsmath}&#10;\pagestyle{empty}&#10;\begin{document}&#10;\sf&#10;$\hat y$ and $\hat e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7.195"/>
  <p:tag name="ORIGINALWIDTH" val="4234.721"/>
  <p:tag name="LATEXADDIN" val="\documentclass{article}&#10;\usepackage{amsmath}&#10;\pagestyle{empty}&#10;\begin{document}&#10;\frenchspacing&#10;\sf&#10;\begin{eqnarray*}&#10;\lefteqn{\mbox{Fact:~} y^TAy + y^TBy ~ = ~ (y^TA+y^TB)y ~ = ~ y^T(A+B)y} \\[6pt]&#10;SST  &amp; = &amp; {\sum}_{i=1}^n (y_i - \bar y)^2 ~ = ~ (y - \bar y)^T(y-\bar y)\\ &amp; = &amp; y^T(I-H_1)^T(I-H_1)y ~ = ~ y^T(I-H_1)y \\&#10;SS_{reg} &amp; = &amp; {\sum}_{i=1}^n (\hat y_i - \bar y)^2 ~ = ~ (\hat y - \bar y)^T(\hat y-\bar y) ~ = ~ y^T(H-H_1)y \\&#10;RSS &amp; = &amp; {\sum}_{i=1}^n (y_i - \hat y)^2 ~ = ~ (y - \hat y)^T(y-\hat y) ~ = ~ y^T(I-H)y\\[6pt]&#10;\Rightarrow SS_{reg} + RSS &amp; = &amp; y^T(H-H_1)y + y^T(I-H)y  ~ = ~ y^T(I-H_1)y ~ = ~ SST&#10;\end{eqnarray*}&#10;\begin{itemize}&#10;\item {\em Cochran's Theorem} implies: $SS_{reg}/\sigma^2$ and $RSS/\sigma^2$ are indep. $\chi^2$'s under \\$H_0:~ \beta_1=\cdots=\beta_p=0$&#10;\item The df for each $\chi^2$ will be the rank, or equivalently the trace, of each defining matrix.  Using $tr(AB) = tr(BA)$: $tr(H)=p+1$, $tr(H_1)=1$, $tr(I)=n$, so \\ \mbox{}\hfil $df(SS_{reg}/\sigma^2) = p$, $df(RSS/\sigma^2)=n-p-1$, $df(SST/\sigma^2)=n-1$&#10;\end{itemize}&#10;&#10;&#10;\end{document}"/>
  <p:tag name="IGUANATEXSIZE" val="20"/>
  <p:tag name="IGUANATEXCURSOR" val="1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3.1496"/>
  <p:tag name="ORIGINALWIDTH" val="4662.917"/>
  <p:tag name="LATEXADDIN" val="\documentclass{article}&#10;\usepackage{amsmath}&#10;\pagestyle{empty}&#10;\begin{document}&#10;\sf&#10;\begin{tabular}{lllll}&#10;\hline&#10;Source of &amp; Degrees of &amp; Sums of squares &amp; Mean square &amp; F \\&#10;variation &amp; freedom (df) &amp; (SS) &amp; (MS) &amp; \\&#10;\hline&#10;Regression &amp; $p$ &amp; $SSreg$ &amp; $SSreg/p$ &amp;  &#10;$F = \frac{SSreg/p}{RSS/(n-p-1)}$\\&#10;Residual &amp; $n-p-1$ &amp; $RSS$ &amp; $RSS/(n-p-1)$ &amp; \\&#10;Total &amp; $n-1$ &amp; $SST$ &amp; &amp; \\&#10;\hline&#10;\end{tabular}&#10;&#10;&#10;&#10;\end{document}"/>
  <p:tag name="IGUANATEXSIZE" val="30"/>
  <p:tag name="IGUANATEXCURSOR" val="3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2396.7"/>
  <p:tag name="LATEXADDIN" val="\documentclass{article}&#10;\usepackage{amsmath}&#10;\pagestyle{empty}&#10;\begin{document}&#10;&#10;\[&#10;R^2 = \frac{SS_{reg}}{SST} = 1 - \frac{RSS}{SST}~~ ( ~ = ~ \mbox{Corr}\,(y,\hat y)^2~)&#10;\]&#10;&#10;\end{document}"/>
  <p:tag name="IGUANATEXSIZE" val="30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1551.556"/>
  <p:tag name="LATEXADDIN" val="\documentclass{article}&#10;\usepackage{amsmath}&#10;\pagestyle{empty}&#10;\begin{document}&#10;&#10;\[&#10;R^2_{adj} = 1 - \frac{RSS/(n-p-1)}{SST/(n-1)}&#10;\]&#10;&#10;\end{document}"/>
  <p:tag name="IGUANATEXSIZE" val="3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55.455"/>
  <p:tag name="ORIGINALWIDTH" val="3595.8"/>
  <p:tag name="LATEXADDIN" val="\documentclass{article}&#10;\usepackage{amsmath}&#10;\pagestyle{empty}&#10;\begin{document}&#10;\sf&#10;\parbox{4in}{&#10;Since $SST = y^T(I-H_1)y = RSS_{H_1}$, the residual sum-of-square from the smallest model (intercept-only), the $F$ statistic from the Anova table can be written as&#10;\[&#10;     F = \frac{SS_{reg}/p}{RSS/{n-p-1}} &#10;     = \frac{(RSS_{H_1} - RSS_{H})/(df_{H_1}-df_{H})}&#10;        {RSS_{H}/df_H}&#10;     \eqno{(*)}&#10;\]&#10;This idea, and the sum-of-square calculations we did earlier, can be generalized so that, if $H_{full}$ and $H_{reduced}$ are hat matrices from a ``full'' model, and from a ``reduced'' model obtained by linear restrictions on the ``full'' model, then the {\bf\em partial F statistic}&#10;\[&#10;     F  &#10;     = \frac{(RSS_{H_{reduced}} - RSS_{H_{full}})/(df_{H_{reduced}}-df_{H_{full}})}&#10;        {RSS_{H_{full}}/df_{H_{full}}}&#10;\]&#10;will have an F distribution under the null hypothesis that the linear restrictions are true. &#10;&#10;&#10;}&#10;\end{document}"/>
  <p:tag name="IGUANATEXSIZE" val="20"/>
  <p:tag name="IGUANATEXCURSOR" val="6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8192</TotalTime>
  <Words>202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Symbol</vt:lpstr>
      <vt:lpstr>Arial</vt:lpstr>
      <vt:lpstr>Garamond</vt:lpstr>
      <vt:lpstr>Wingdings</vt:lpstr>
      <vt:lpstr>Calibri</vt:lpstr>
      <vt:lpstr>Edge</vt:lpstr>
      <vt:lpstr>Hat Matrix H, &amp; Distribution of </vt:lpstr>
      <vt:lpstr>SS Decompositions and F Statistics </vt:lpstr>
      <vt:lpstr>SS Decompositions and F Statistics</vt:lpstr>
      <vt:lpstr>SS Decompositions and F Statistics</vt:lpstr>
      <vt:lpstr>Some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374</cp:revision>
  <cp:lastPrinted>2018-09-17T10:22:11Z</cp:lastPrinted>
  <dcterms:created xsi:type="dcterms:W3CDTF">2010-08-21T13:04:59Z</dcterms:created>
  <dcterms:modified xsi:type="dcterms:W3CDTF">2022-08-29T14:51:04Z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