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9" r:id="rId3"/>
    <p:sldId id="310" r:id="rId4"/>
    <p:sldId id="317" r:id="rId5"/>
    <p:sldId id="314" r:id="rId6"/>
    <p:sldId id="323" r:id="rId7"/>
    <p:sldId id="315" r:id="rId8"/>
    <p:sldId id="324" r:id="rId9"/>
    <p:sldId id="325" r:id="rId10"/>
    <p:sldId id="327" r:id="rId11"/>
    <p:sldId id="328" r:id="rId12"/>
    <p:sldId id="329" r:id="rId13"/>
    <p:sldId id="343" r:id="rId14"/>
    <p:sldId id="330" r:id="rId15"/>
    <p:sldId id="331" r:id="rId16"/>
    <p:sldId id="332" r:id="rId17"/>
    <p:sldId id="337" r:id="rId18"/>
    <p:sldId id="338" r:id="rId19"/>
    <p:sldId id="333" r:id="rId20"/>
    <p:sldId id="339" r:id="rId21"/>
    <p:sldId id="335" r:id="rId22"/>
    <p:sldId id="340" r:id="rId23"/>
    <p:sldId id="341" r:id="rId24"/>
    <p:sldId id="342" r:id="rId25"/>
    <p:sldId id="336" r:id="rId26"/>
    <p:sldId id="344" r:id="rId27"/>
    <p:sldId id="345" r:id="rId28"/>
    <p:sldId id="326" r:id="rId2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mex10" panose="020B0604020202020204"/>
      <p:regular r:id="rId37"/>
    </p:embeddedFont>
    <p:embeddedFont>
      <p:font typeface="cmmi10" panose="020B0604020202020204"/>
      <p:regular r:id="rId38"/>
    </p:embeddedFont>
    <p:embeddedFont>
      <p:font typeface="cmmi5" panose="020B0604020202020204"/>
      <p:regular r:id="rId39"/>
    </p:embeddedFont>
    <p:embeddedFont>
      <p:font typeface="cmmi7" panose="020B0604020202020204"/>
      <p:regular r:id="rId40"/>
    </p:embeddedFont>
    <p:embeddedFont>
      <p:font typeface="cmr10" panose="020B0604020202020204"/>
      <p:regular r:id="rId41"/>
    </p:embeddedFont>
    <p:embeddedFont>
      <p:font typeface="cmr7" panose="020B0604020202020204"/>
      <p:regular r:id="rId42"/>
    </p:embeddedFont>
    <p:embeddedFont>
      <p:font typeface="cmss10" panose="020B0604020202020204"/>
      <p:regular r:id="rId43"/>
    </p:embeddedFont>
    <p:embeddedFont>
      <p:font typeface="cmsy10" panose="020B0604020202020204"/>
      <p:regular r:id="rId44"/>
    </p:embeddedFont>
    <p:embeddedFont>
      <p:font typeface="cmsy7" panose="020B0604020202020204"/>
      <p:regular r:id="rId45"/>
    </p:embeddedFont>
    <p:embeddedFont>
      <p:font typeface="Garamond" panose="02020404030301010803" pitchFamily="18" charset="0"/>
      <p:regular r:id="rId46"/>
      <p:bold r:id="rId47"/>
      <p:italic r:id="rId48"/>
    </p:embeddedFont>
  </p:embeddedFontLst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 autoAdjust="0"/>
    <p:restoredTop sz="94660"/>
  </p:normalViewPr>
  <p:slideViewPr>
    <p:cSldViewPr>
      <p:cViewPr varScale="1">
        <p:scale>
          <a:sx n="58" d="100"/>
          <a:sy n="58" d="100"/>
        </p:scale>
        <p:origin x="591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C958E8A-09A0-92E9-F538-A711888B06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51B8D84-53B4-5B59-166D-CC5620475E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6A9CE99D-FB2C-CCA4-DE36-43D47CA333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A22E907-F4EE-2C4C-B020-D5024632C2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D58CDD-D805-4702-8B13-69AC56579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AD9ABDC-942F-D066-9813-AE2F25168D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A66D869-BDCC-B739-7141-FAB325A183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A2A9E47-6053-11BC-87E2-7D1AD5A7AA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7F5CDBD-5040-B406-65E2-F5C13D25C0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DF41C91-4A73-7DA6-9704-DFD9D1F9B5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D2016AE-3871-0980-8D62-42D4F222D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A23DD1DE-46DD-4DA4-BE65-7EAE8E4D7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4176998-1A2B-CF71-A2C9-FED5F09D68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352ED-6B6D-4642-A75D-60D2D5C034D8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D20D02B-56E3-BA23-70CA-E4BEA75F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9D75473-0D15-CAC6-627B-CB9D49518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BF5A376-9B4E-EA81-4D56-8D4B0BA8E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E12580-DD4E-4304-AA1E-3F62FF813FBB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9188957-46D4-CDB1-02CE-73AD4BEFF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2DDD813-3AEF-D667-FD30-396071926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DD1DE-46DD-4DA4-BE65-7EAE8E4D70E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36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DA586C0-C9B0-BF94-C3E0-A92461FD7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F15C7BBA-3D22-6F29-C6A4-E3CAE2728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2C590-570C-0036-66BE-F61C6FEBA1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CD9B8-6F45-C226-A4E0-7B0ACDCE41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E09562-6D06-44AD-BF81-34B895A9D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689AEC9-A607-4419-000B-1D9292E3FE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FC3A-D255-4AAD-97E7-A2F7DBF18DCC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6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81B40-DB1E-5AA3-0D8E-FE7F6B885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AF3F9F-27AE-4A02-8EB5-44210FF3DD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324F-8884-4167-BCBD-F0FF25308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B763B4-E882-E544-5E21-A98A0ED680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6DA56-D95E-4613-AAA7-693A963BCF09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42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C6698-5A85-382C-8412-FA84B9B29F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DCC5E7-7275-47EB-FFCD-18959643FD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2FEC-D35E-47F4-9DB7-1BF3268D1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9FFDF6C-4DB3-BCDF-6BA4-6A9BE635D8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C4F9-120B-4250-8AA0-6CDABFDD7D31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7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97009-F2AA-72C1-5393-8371BD6F9C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111DB-EC38-E592-0138-411C0422D5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6C66B-ADEC-4298-B48F-DAE8F72C1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6C73CFB-AD53-C55C-64F9-E9EA81BA73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1C59-B37C-4956-8469-F5C588D7EBF3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8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9F5B86-FC44-5B1F-845F-F2C50DC8F7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DD7073-1556-8DAB-C87A-0AB7A2DD3C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8A56-789E-4589-9F43-B93B7FBB7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8D4FBD5-2B5A-DC8F-BA25-48EED1580AA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EDF4-7EE1-4B54-B63A-C8E181D07BDA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A77326-36A8-BF87-D70B-0C44CBF903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AD580C-3838-2363-B7BA-508B193330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CA67-B5E7-4D76-A9B5-BE4E620E9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BF3DDB2-87EA-8138-D2AB-9642DD0CEC9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281D2-F507-4F08-B0B8-1BB48D2FCD30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37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4FAAC-13E8-2CA3-986C-584518F068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7A7A3-2A69-0006-9789-5B5F9143C0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5E15-C267-4A15-B021-897E5CBB1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261D242-9C2D-B105-9EDF-64449474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657AA-18DC-45F6-B597-CEB8AB25AF7B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11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CEECD9-6168-E4AC-39F7-FEB21DDE51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E122FD-3A83-95BF-984D-24835D9B24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00A9-C485-4CE4-B5C0-BF91EE56F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738BE-4FD7-679D-C995-EFBBAAB042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2B79-5CA0-4FA8-8BC5-05E9D65AB6A0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7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E1977D-0E77-8E7E-8FFE-E970DE4EDA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7F2DE9-B50E-40D7-2ED1-42C91C97BA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9D19-C49F-4DD2-8FFD-653C0DA5F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3F678D-B35B-58D0-E73A-164284B741B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5C26-52D3-4809-AFF8-077AFD1D7461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31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0274E4-24E1-7624-872E-D6D67E4CB3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6F2573-6867-CA86-7545-A5E887E32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F630A-406A-466B-868C-D8DD476B2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026AAD-10CD-5696-9182-C7F958137F2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C52E-2DEE-4CC2-96A8-77D417AA54EC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3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DFECE-427A-5CC3-95E5-F1CB3E1364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30011-E25E-69B4-2E5C-7AA2A899F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D63F-626C-4393-96E2-3D1B277E7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1DCF804-7FD1-60C2-1FF9-B05DF33EB87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B966-2E0E-4B91-9A88-1E0F79FBD2AF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EDD65-ECCC-FE53-9BD3-42A693EF5D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F30A5-0D29-8675-81CB-997B1EE952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D93B-8AEA-4872-B7A1-535A615BD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6875323-1449-A01C-AB92-DBA535EA36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DB95-DACB-4CA9-BB1D-7395630CC510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24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A57719-341E-E605-2045-8614E543D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85FEF6-B324-7DB2-50F5-933440C9A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84C3F0D-873A-51AE-9F98-4E561881FE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A7BA64E-E9AD-9823-F100-65151D089C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B56849BD-30F7-4567-94FA-3DB98DE45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15F781DC-D713-DEE8-C27F-E02265AE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C5FC0A66-20C0-1E51-2A71-EE11C8D37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8FFC7719-D7CA-E08B-98BD-3D57F0B4FA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2D888957-549A-44B5-B7A3-0481DA0AEBCD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Cochran's_theore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4205A93-A71C-F648-D677-B8150A3900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0BBF0C-55BB-4D84-B205-2B4671E7845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B8649CFC-3C5F-7649-9CC4-6E1B1FD90792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860D86-F81D-4248-947E-418497055DC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9/7/2022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C7C4800-72D4-1266-A833-1C668364BD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66B42D8-8C4C-4B2E-FBEA-70A9D3E013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SS, F, interactions, dummies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9081D8BE-4442-385D-3D1E-E2BE3FC8DE4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/>
              </a:rPr>
              <a:t>A</a:t>
            </a:r>
            <a:r>
              <a:rPr lang="en-US" altLang="en-US" sz="1800">
                <a:latin typeface="cmsy7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40B59E3-D303-2B03-6D0B-3455FC0E0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Comments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73266B3-91A8-038D-5194-BDBC1A18E3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2800"/>
              <a:t>It’s good to know the “canonical” theory of the linear model and the Analysis of Variance table</a:t>
            </a:r>
          </a:p>
          <a:p>
            <a:pPr lvl="1"/>
            <a:r>
              <a:rPr lang="en-US" altLang="en-US" sz="2400"/>
              <a:t>Distribution assumptions and multiple testing matters</a:t>
            </a:r>
          </a:p>
          <a:p>
            <a:pPr lvl="1"/>
            <a:r>
              <a:rPr lang="en-US" altLang="en-US" sz="2400"/>
              <a:t>We will more fully discuss later in the course</a:t>
            </a:r>
          </a:p>
          <a:p>
            <a:r>
              <a:rPr lang="en-US" altLang="en-US" sz="2800"/>
              <a:t>The “linear restrictions” for the partial F statistic usually amount to just setting some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/>
              <a:t>’s = 0 . This is especially useful when a regressor is categorical, since a categorical X is recoded as a set of dummy variables, one for each level of X</a:t>
            </a:r>
          </a:p>
          <a:p>
            <a:r>
              <a:rPr lang="en-US" altLang="en-US" sz="2800"/>
              <a:t>The partial F test brings us into “variable selection” </a:t>
            </a:r>
          </a:p>
          <a:p>
            <a:pPr lvl="1"/>
            <a:r>
              <a:rPr lang="en-US" altLang="en-US" sz="2400"/>
              <a:t>We will more fully discuss variable selection later as well!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880FB76-0F8E-6248-0714-5AE99F4DA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02898A-0D44-4B0A-A1D2-8A0957D1A91A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10A99487-B69E-9BDE-A50C-2047DA0C056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D51DD7-F8E8-4C57-9126-984EEE0DA80E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FAC-489A-F160-C289-8D15B837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ED72B-700A-CC52-976B-4C7EEB977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dirty="0"/>
                  <a:t>An interaction is nothing more than the product of two (or more)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-variables.</a:t>
                </a:r>
              </a:p>
              <a:p>
                <a:pPr lvl="1"/>
                <a:r>
                  <a:rPr lang="en-US" dirty="0"/>
                  <a:t>If 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-variables, it is a 2-way interaction</a:t>
                </a:r>
              </a:p>
              <a:p>
                <a:pPr lvl="1"/>
                <a:r>
                  <a:rPr lang="en-US" dirty="0"/>
                  <a:t>If 3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-variables, it is a 3-way interaction</a:t>
                </a:r>
              </a:p>
              <a:p>
                <a:pPr lvl="1"/>
                <a:r>
                  <a:rPr lang="en-US" dirty="0"/>
                  <a:t>Etc.</a:t>
                </a:r>
              </a:p>
              <a:p>
                <a:r>
                  <a:rPr lang="en-US" dirty="0"/>
                  <a:t>The Hierarchy Principle</a:t>
                </a:r>
              </a:p>
              <a:p>
                <a:pPr lvl="1"/>
                <a:r>
                  <a:rPr lang="en-US" dirty="0"/>
                  <a:t>If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-way interaction is included in the model, then all lower-order interactions,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-way,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/>
                  <a:t>-way, etc., should usually also be included.</a:t>
                </a:r>
              </a:p>
              <a:p>
                <a:pPr lvl="1"/>
                <a:r>
                  <a:rPr lang="en-US" dirty="0"/>
                  <a:t>Helps with </a:t>
                </a:r>
                <a:r>
                  <a:rPr lang="en-US" i="1" u="sng" dirty="0"/>
                  <a:t>flexibility</a:t>
                </a:r>
                <a:r>
                  <a:rPr lang="en-US" dirty="0"/>
                  <a:t> and </a:t>
                </a:r>
                <a:r>
                  <a:rPr lang="en-US" i="1" u="sng" dirty="0"/>
                  <a:t>interpretability</a:t>
                </a:r>
                <a:r>
                  <a:rPr lang="en-US" dirty="0"/>
                  <a:t> of the model!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ED72B-700A-CC52-976B-4C7EEB977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>
                <a:blip r:embed="rId2"/>
                <a:stretch>
                  <a:fillRect l="-593" t="-146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F0DCD-C0AF-ED6B-2BEE-27FD7D77E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0BF4B-B07A-3968-AF5B-3A04BC81C7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21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3BDD-091D-5711-0811-0BE89B69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F50C35-1317-9C22-5840-19CBF4902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534400" cy="4987925"/>
              </a:xfrm>
            </p:spPr>
            <p:txBody>
              <a:bodyPr/>
              <a:lstStyle/>
              <a:p>
                <a:r>
                  <a:rPr lang="en-US" sz="2800" dirty="0"/>
                  <a:t>Often people say “an interaction shows how two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-variables affect each other”.  </a:t>
                </a:r>
                <a:r>
                  <a:rPr lang="en-US" sz="2800" b="1" dirty="0"/>
                  <a:t>This is incorrect.</a:t>
                </a:r>
              </a:p>
              <a:p>
                <a:r>
                  <a:rPr lang="en-US" sz="2800" dirty="0"/>
                  <a:t>An interaction is appropriate when </a:t>
                </a:r>
                <a:r>
                  <a:rPr lang="en-US" sz="2800" i="1" u="sng" dirty="0"/>
                  <a:t>the influence of one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i="1" u="sng" dirty="0"/>
                  <a:t>-variable on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u="sng" dirty="0"/>
                  <a:t> is affected by the value of one or more other </a:t>
                </a:r>
                <a14:m>
                  <m:oMath xmlns:m="http://schemas.openxmlformats.org/officeDocument/2006/math">
                    <m:r>
                      <a:rPr lang="en-US" sz="2800" i="1" u="sng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i="1" u="sng" dirty="0"/>
                  <a:t>-variables. </a:t>
                </a:r>
                <a:br>
                  <a:rPr lang="en-US" sz="2800" i="1" u="sng" dirty="0"/>
                </a:br>
                <a:endParaRPr lang="en-US" sz="2800" i="1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sz="2000" b="0" i="1" dirty="0"/>
              </a:p>
              <a:p>
                <a:pPr marL="0" indent="0">
                  <a:buNone/>
                </a:pPr>
                <a:endParaRPr lang="en-US" sz="2000" b="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F50C35-1317-9C22-5840-19CBF4902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534400" cy="4987925"/>
              </a:xfrm>
              <a:blipFill>
                <a:blip r:embed="rId3"/>
                <a:stretch>
                  <a:fillRect l="-429" t="-1222" r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39BBD-8EB9-90EC-8D2D-DC82B79C8A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917D4-083F-D893-515D-3088344035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76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464746-B2D8-EE23-3DF2-BAE05C50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657600"/>
            <a:ext cx="2514600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8BF90-7857-4E43-D9F7-24A63BB8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Interaction of mom’s age and </a:t>
            </a:r>
            <a:r>
              <a:rPr lang="en-US" sz="3600" dirty="0" err="1"/>
              <a:t>iq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84830-8EFB-10F3-F9FB-74508C63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4958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read.csv("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kidiq.csv",header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=T)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lm.0 &lt;- 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mom.age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mom.iq,data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round(summary(lm.0)$coef,2)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     Est     SE     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  -32.69  51.68 -0.63  0.53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mom.age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2.55   2.21  1.15  0.25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mom.iq          1.10   0.51  2.18  0.03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mom.age:mom.iq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-0.02   0.02 -0.99  0.32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= -32.69 + 2.55*(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mom.age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+ 1.10*(mom.iq)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- 0.02*(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mom.age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)*(mom.iq)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= -32.69 + 2.55*(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mom.age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+ (1.10 - 0.02*(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mom.age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))*(mom.iq)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For kids whose moms are 18: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= -32.69 + 2.55*(18)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+ (1.10 - 0.02*(18))*(mom.iq)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=  13.21 + 0.74*(mom.iq)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C2CF09-E7B4-4A3A-5852-C9D453DBE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For kids whose moms are 27: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= -32.69 + 2.55*(27)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+ (1.10 - 0.02*(27))*(mom.iq)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=  36.16 + 0.56*(mom.iq)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mom.iq,data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kidiq,col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="grey")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(13.21,0.74,col="red")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(36.16,0.56,col="green")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legend(115,40,lty=1,col=c("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red","green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=0.75,legend=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c("kids whose moms are 18",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"kids whose moms are 27"))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FF3B9-680E-1BBE-B399-74F0B7CC89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F901C-CCF5-C969-C088-B716C2A2466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049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560C-0476-567E-F5CC-E38198AF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Hierarchy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BEE02-6F44-DF4B-1386-F9F68B790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8075"/>
                <a:ext cx="8229600" cy="4911725"/>
              </a:xfrm>
            </p:spPr>
            <p:txBody>
              <a:bodyPr/>
              <a:lstStyle/>
              <a:p>
                <a:r>
                  <a:rPr lang="en-US" b="1" dirty="0"/>
                  <a:t>Hierarchy Principle for Interactions: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i="1" dirty="0"/>
                  <a:t>Include all lower-order interactions with </a:t>
                </a:r>
                <a:br>
                  <a:rPr lang="en-US" i="1" dirty="0"/>
                </a:br>
                <a:r>
                  <a:rPr lang="en-US" i="1" dirty="0"/>
                  <a:t>	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-way interaction</a:t>
                </a:r>
              </a:p>
              <a:p>
                <a:r>
                  <a:rPr lang="en-US" dirty="0"/>
                  <a:t>Think of main effects as “1-way interactions” and the intercept as a “0-way interaction”.  </a:t>
                </a:r>
              </a:p>
              <a:p>
                <a:r>
                  <a:rPr lang="en-US" dirty="0"/>
                  <a:t>We can think of a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 an interaction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itself.   Then we have, </a:t>
                </a:r>
              </a:p>
              <a:p>
                <a:r>
                  <a:rPr lang="en-US" b="1" dirty="0"/>
                  <a:t>Hierarchy Principle for Polynomials: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Include all lower-order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with </a:t>
                </a:r>
                <a:br>
                  <a:rPr lang="en-US" i="1" dirty="0"/>
                </a:br>
                <a:r>
                  <a:rPr lang="en-US" i="1" dirty="0"/>
                  <a:t>	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i="1" dirty="0"/>
                  <a:t>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i="1" dirty="0"/>
                </a:b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BEE02-6F44-DF4B-1386-F9F68B790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8075"/>
                <a:ext cx="8229600" cy="4911725"/>
              </a:xfrm>
              <a:blipFill>
                <a:blip r:embed="rId2"/>
                <a:stretch>
                  <a:fillRect l="-593" t="-1489" r="-148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C06A3-DF74-AC8C-D04E-F9F8E78A83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C634C-2B5A-2114-009D-93DD6B65A1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02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D065-80D9-8FE4-473C-383CC121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What can go wrong without the H.P.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65D95-7441-62DD-3BEB-89A3E20A6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/>
              <a:t>X &lt;- sort(</a:t>
            </a:r>
            <a:r>
              <a:rPr lang="en-US" sz="1500" err="1"/>
              <a:t>rnorm</a:t>
            </a:r>
            <a:r>
              <a:rPr lang="en-US" sz="1500"/>
              <a:t>(100))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eps &lt;- </a:t>
            </a:r>
            <a:r>
              <a:rPr lang="en-US" sz="1500" err="1"/>
              <a:t>rnorm</a:t>
            </a:r>
            <a:r>
              <a:rPr lang="en-US" sz="1500"/>
              <a:t>(100)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X2 &lt;- X^2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y &lt;- 1 + 4*X + 3*X^2+ eps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err="1"/>
              <a:t>mydata</a:t>
            </a:r>
            <a:r>
              <a:rPr lang="en-US" sz="1500"/>
              <a:t> &lt;- </a:t>
            </a:r>
            <a:r>
              <a:rPr lang="en-US" sz="1500" err="1"/>
              <a:t>data.frame</a:t>
            </a:r>
            <a:r>
              <a:rPr lang="en-US" sz="1500"/>
              <a:t>(y,X,X2)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plot(y ~ </a:t>
            </a:r>
            <a:r>
              <a:rPr lang="en-US" sz="1500" err="1"/>
              <a:t>X,data</a:t>
            </a:r>
            <a:r>
              <a:rPr lang="en-US" sz="1500"/>
              <a:t>=</a:t>
            </a:r>
            <a:r>
              <a:rPr lang="en-US" sz="1500" err="1"/>
              <a:t>mydata</a:t>
            </a:r>
            <a:r>
              <a:rPr lang="en-US" sz="150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fit1 &lt;- lm(y ~ X2,data=</a:t>
            </a:r>
            <a:r>
              <a:rPr lang="en-US" sz="1500" err="1"/>
              <a:t>mydata</a:t>
            </a:r>
            <a:r>
              <a:rPr lang="en-US" sz="150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fit2 &lt;- lm(y ~ X + X2,data=</a:t>
            </a:r>
            <a:r>
              <a:rPr lang="en-US" sz="1500" err="1"/>
              <a:t>mydata</a:t>
            </a:r>
            <a:r>
              <a:rPr lang="en-US" sz="150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p1 &lt;- predict(fit1,mydata)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p2 &lt;- predict(fit2, </a:t>
            </a:r>
            <a:r>
              <a:rPr lang="en-US" sz="1500" err="1"/>
              <a:t>mydata</a:t>
            </a:r>
            <a:r>
              <a:rPr lang="en-US" sz="150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lines(p1 ~ </a:t>
            </a:r>
            <a:r>
              <a:rPr lang="en-US" sz="1500" err="1"/>
              <a:t>X,col</a:t>
            </a:r>
            <a:r>
              <a:rPr lang="en-US" sz="1500"/>
              <a:t>="red")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lines(p2 ~ </a:t>
            </a:r>
            <a:r>
              <a:rPr lang="en-US" sz="1500" err="1"/>
              <a:t>X,col</a:t>
            </a:r>
            <a:r>
              <a:rPr lang="en-US" sz="1500"/>
              <a:t>="green")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legend(1,3,legend=c("y ~ 1 + X^2",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  "y ~ 1 + X + X^2"),</a:t>
            </a:r>
            <a:r>
              <a:rPr lang="en-US" sz="1500" err="1"/>
              <a:t>lty</a:t>
            </a:r>
            <a:r>
              <a:rPr lang="en-US" sz="1500"/>
              <a:t>=1,cex=0.75,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   col=c("red", "green"))</a:t>
            </a:r>
          </a:p>
        </p:txBody>
      </p:sp>
      <p:pic>
        <p:nvPicPr>
          <p:cNvPr id="9" name="Picture 8" descr="Histogram&#10;&#10;Description automatically generated">
            <a:extLst>
              <a:ext uri="{FF2B5EF4-FFF2-40B4-BE49-F238E27FC236}">
                <a16:creationId xmlns:a16="http://schemas.microsoft.com/office/drawing/2014/main" id="{B0FD610A-0A7C-8B0B-5720-2C6152CD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38" y="1066800"/>
            <a:ext cx="4818062" cy="481806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24868-6DDB-B387-9B52-2CC75E947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58E48A56-789E-4589-9F43-B93B7FBB7213}" type="slidenum">
              <a:rPr lang="en-US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863AA-969B-5C79-9EB8-718AEB6C26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3638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CC4EDF4-7EE1-4B54-B63A-C8E181D07BDA}" type="datetime1">
              <a:rPr lang="en-US" altLang="en-US" smtClean="0"/>
              <a:pPr>
                <a:spcAft>
                  <a:spcPts val="600"/>
                </a:spcAft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1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42ECD5-AA96-D414-EB90-54566719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Variables and Categorical Variables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4CF55D-F192-600F-597B-639A5D5F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u="sng" dirty="0"/>
              <a:t>continuous</a:t>
            </a:r>
            <a:r>
              <a:rPr lang="en-US" sz="2400" dirty="0"/>
              <a:t> variable conceivably takes on infinitely many values </a:t>
            </a:r>
            <a:r>
              <a:rPr lang="en-US" sz="2400" i="1" dirty="0"/>
              <a:t>and the values can be arbitrarily close together</a:t>
            </a:r>
          </a:p>
          <a:p>
            <a:pPr lvl="1"/>
            <a:r>
              <a:rPr lang="en-US" sz="2000" dirty="0"/>
              <a:t>Age, weight, height, angle, distance of a planet to the Sun, etc.</a:t>
            </a:r>
          </a:p>
          <a:p>
            <a:pPr lvl="1"/>
            <a:r>
              <a:rPr lang="en-US" sz="2000" dirty="0"/>
              <a:t>These get one coefficient (slope) in an R model formula</a:t>
            </a:r>
          </a:p>
          <a:p>
            <a:r>
              <a:rPr lang="en-US" sz="2400" dirty="0"/>
              <a:t>A </a:t>
            </a:r>
            <a:r>
              <a:rPr lang="en-US" sz="2400" u="sng" dirty="0"/>
              <a:t>categorical</a:t>
            </a:r>
            <a:r>
              <a:rPr lang="en-US" sz="2400" dirty="0"/>
              <a:t> variable conceivably takes on finitely or infinitely many values, </a:t>
            </a:r>
            <a:r>
              <a:rPr lang="en-US" sz="2400" i="1" dirty="0"/>
              <a:t>either non-numerical, or if numerical then there is a minimum positive distance between the variables. </a:t>
            </a:r>
          </a:p>
          <a:p>
            <a:pPr lvl="1"/>
            <a:r>
              <a:rPr lang="en-US" sz="2000" dirty="0"/>
              <a:t>Age, year in school, letter grade (ABCDF), name, count</a:t>
            </a:r>
          </a:p>
          <a:p>
            <a:pPr lvl="1"/>
            <a:r>
              <a:rPr lang="en-US" sz="2000" dirty="0"/>
              <a:t>R maps the labels of non-numeric variables onto integers (“factor” and “ordered factor” types)</a:t>
            </a:r>
          </a:p>
          <a:p>
            <a:pPr lvl="1"/>
            <a:r>
              <a:rPr lang="en-US" sz="2000" dirty="0"/>
              <a:t>R treats numeric categorical variables as continuous, unless you recode the variable in some way for 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C29BC-0612-BF6F-0604-4698848A6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BC5E15-C267-4A15-B021-897E5CBB141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9A1A94-B1EE-14E0-3E97-CED810030C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AF657AA-18DC-45F6-B597-CEB8AB25AF7B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8B48-B042-107B-4EC9-1FF3736E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of Categorical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7F7B-42E4-32BE-A293-C8B3A646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46" y="1295400"/>
            <a:ext cx="8229600" cy="4530725"/>
          </a:xfrm>
        </p:spPr>
        <p:txBody>
          <a:bodyPr/>
          <a:lstStyle/>
          <a:p>
            <a:r>
              <a:rPr lang="en-US" dirty="0"/>
              <a:t>R usually uses </a:t>
            </a:r>
            <a:r>
              <a:rPr lang="en-US" i="1" u="sng" dirty="0"/>
              <a:t>two different representations</a:t>
            </a:r>
            <a:r>
              <a:rPr lang="en-US" dirty="0"/>
              <a:t> of non-numeric categorical variables</a:t>
            </a:r>
          </a:p>
          <a:p>
            <a:r>
              <a:rPr lang="en-US" dirty="0"/>
              <a:t>“factor” or “ordered factor” variables</a:t>
            </a:r>
          </a:p>
          <a:p>
            <a:pPr lvl="1"/>
            <a:r>
              <a:rPr lang="en-US" dirty="0"/>
              <a:t>R maps the values of the variable onto integers 1,2,3… and keeps track of which text label goes with which integer</a:t>
            </a:r>
          </a:p>
          <a:p>
            <a:r>
              <a:rPr lang="en-US" dirty="0"/>
              <a:t>Dummy-coding for an lm() model formula</a:t>
            </a:r>
          </a:p>
          <a:p>
            <a:pPr lvl="1"/>
            <a:r>
              <a:rPr lang="en-US" dirty="0"/>
              <a:t>R treats numeric variables as continuous</a:t>
            </a:r>
          </a:p>
          <a:p>
            <a:pPr lvl="1"/>
            <a:r>
              <a:rPr lang="en-US" dirty="0"/>
              <a:t>R recodes factor variables using one dummy variable per value of the factor variable (aka 1-hot coding)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5A35-DE2E-2D17-D2C9-5266FAC7B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1E5-FE48-5A18-9AF4-69E48822B8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3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1B45-9268-67A6-1F2F-9323E685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R’s two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AFEC-F9A1-3CEF-BE3C-6BFF0491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X1 &lt;- c("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Tommy","Sue","Billy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Sue","George","Tommy","Sue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[1] "Tommy"  "Sue"    "Billy"  "Sue"    "George"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[6] "Tommy"  "Sue"  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X1 &lt;-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[1] Tommy  Sue    Billy  Sue    George Tommy  Sue  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Levels: Billy George Sue Tommy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&lt;-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(7)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round(summary(lm(y ~ X1))$coef,2)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 Estimate Std. Error t value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    -0.29       1.06   -0.27     0.80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X1George        -0.11       1.49   -0.07     0.94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X1Sue           -0.69       1.22   -0.57     0.61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## X1Tommy          0.24       1.29    0.19     0.86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C991F-0A36-278C-CBC5-E712E2BD9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F9419-60D2-FB9A-698E-2791E854C5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F621A-2B46-C8A6-BE05-0DF0EC932796}"/>
              </a:ext>
            </a:extLst>
          </p:cNvPr>
          <p:cNvSpPr txBox="1"/>
          <p:nvPr/>
        </p:nvSpPr>
        <p:spPr>
          <a:xfrm>
            <a:off x="4457700" y="2133600"/>
            <a:ext cx="41910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X1 = c(4,3,1,3,2,4,3), and X keeps the mapping “Billy” -&gt; 1, “George” -&gt; 2, “Sue” -&gt; 3, “Tommy” -&gt; 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9DC92A-0128-F52B-74D5-B5C8E9D1C7B9}"/>
              </a:ext>
            </a:extLst>
          </p:cNvPr>
          <p:cNvSpPr/>
          <p:nvPr/>
        </p:nvSpPr>
        <p:spPr>
          <a:xfrm>
            <a:off x="762000" y="2743200"/>
            <a:ext cx="6400800" cy="838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622AD3-ED50-A010-FEE5-49E2BBD01456}"/>
              </a:ext>
            </a:extLst>
          </p:cNvPr>
          <p:cNvCxnSpPr/>
          <p:nvPr/>
        </p:nvCxnSpPr>
        <p:spPr>
          <a:xfrm flipH="1">
            <a:off x="4114800" y="24384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E01B88-42EE-BE6D-E682-EAE24496CC00}"/>
              </a:ext>
            </a:extLst>
          </p:cNvPr>
          <p:cNvSpPr txBox="1"/>
          <p:nvPr/>
        </p:nvSpPr>
        <p:spPr>
          <a:xfrm>
            <a:off x="6822281" y="3517334"/>
            <a:ext cx="2205038" cy="1615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The X matrix: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sz="900" dirty="0">
                <a:solidFill>
                  <a:srgbClr val="FF0000"/>
                </a:solidFill>
              </a:rPr>
              <a:t>(Int)    X1George   X1Sue    X1Tommy</a:t>
            </a:r>
          </a:p>
          <a:p>
            <a:r>
              <a:rPr lang="en-US" sz="900" dirty="0">
                <a:solidFill>
                  <a:srgbClr val="FF0000"/>
                </a:solidFill>
              </a:rPr>
              <a:t>     1                 0             0                  1</a:t>
            </a:r>
          </a:p>
          <a:p>
            <a:r>
              <a:rPr lang="en-US" sz="900" dirty="0">
                <a:solidFill>
                  <a:srgbClr val="FF0000"/>
                </a:solidFill>
              </a:rPr>
              <a:t>     1                 0             1                  0</a:t>
            </a:r>
          </a:p>
          <a:p>
            <a:r>
              <a:rPr lang="en-US" sz="900" dirty="0">
                <a:solidFill>
                  <a:srgbClr val="FF0000"/>
                </a:solidFill>
              </a:rPr>
              <a:t>     1                 0             0                  0</a:t>
            </a:r>
          </a:p>
          <a:p>
            <a:r>
              <a:rPr lang="en-US" sz="900" dirty="0">
                <a:solidFill>
                  <a:srgbClr val="FF0000"/>
                </a:solidFill>
              </a:rPr>
              <a:t>     1                 0             1                  0</a:t>
            </a:r>
          </a:p>
          <a:p>
            <a:r>
              <a:rPr lang="en-US" sz="900" dirty="0">
                <a:solidFill>
                  <a:srgbClr val="FF0000"/>
                </a:solidFill>
              </a:rPr>
              <a:t>     1                 1             0                  0</a:t>
            </a:r>
          </a:p>
          <a:p>
            <a:r>
              <a:rPr lang="en-US" sz="900" dirty="0">
                <a:solidFill>
                  <a:srgbClr val="FF0000"/>
                </a:solidFill>
              </a:rPr>
              <a:t>     1                 0             0                  1</a:t>
            </a:r>
          </a:p>
          <a:p>
            <a:r>
              <a:rPr lang="en-US" sz="900" dirty="0">
                <a:solidFill>
                  <a:srgbClr val="FF0000"/>
                </a:solidFill>
              </a:rPr>
              <a:t>     1                 0             1                  0</a:t>
            </a:r>
          </a:p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840FE2-EF4A-DF3D-0C22-4E8766871488}"/>
              </a:ext>
            </a:extLst>
          </p:cNvPr>
          <p:cNvSpPr/>
          <p:nvPr/>
        </p:nvSpPr>
        <p:spPr>
          <a:xfrm>
            <a:off x="521495" y="4206875"/>
            <a:ext cx="1828800" cy="1905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615FC1-4B70-6DD8-727B-215AD3BE2EEC}"/>
              </a:ext>
            </a:extLst>
          </p:cNvPr>
          <p:cNvCxnSpPr/>
          <p:nvPr/>
        </p:nvCxnSpPr>
        <p:spPr>
          <a:xfrm flipH="1">
            <a:off x="2209800" y="3903662"/>
            <a:ext cx="4495800" cy="59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8B72-7090-D0F6-85CE-977C2969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/>
              <a:t>Baseline Categories and the 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21ACC-C965-7300-A27F-290653CA09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dirty="0"/>
                  <a:t>The matrix of predictors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must be of full column rank (i.e. linearly independent columns)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+mj-lt"/>
                  </a:rPr>
                  <a:t>exists.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For a dummy-coded categorical variable, </a:t>
                </a:r>
                <a:r>
                  <a:rPr lang="en-US" i="1" dirty="0"/>
                  <a:t>R will delete the first level</a:t>
                </a:r>
                <a:r>
                  <a:rPr lang="en-US" dirty="0"/>
                  <a:t> of the variable to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+mj-lt"/>
                  </a:rPr>
                  <a:t> to be full rank.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Sometimes you don’t want this.  Some common alternatives:</a:t>
                </a:r>
              </a:p>
              <a:p>
                <a:pPr lvl="1"/>
                <a:r>
                  <a:rPr lang="en-US" dirty="0"/>
                  <a:t>Omit the intercept</a:t>
                </a:r>
              </a:p>
              <a:p>
                <a:pPr lvl="1"/>
                <a:r>
                  <a:rPr lang="en-US" dirty="0"/>
                  <a:t>Sum-to-zero constraint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21ACC-C965-7300-A27F-290653CA09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>
                <a:blip r:embed="rId2"/>
                <a:stretch>
                  <a:fillRect l="-593" t="-1467" r="-2370" b="-4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F41FB-74A9-3FFE-F1D7-9B7DCDFDC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57E4B-5E8B-2A6F-B5FB-7E77F262AD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8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10B1661A-7E27-21AE-44DF-69C0AA0E1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91755C-BF70-46C8-BEA9-B0BE90D79A1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1" name="Date Placeholder 5">
            <a:extLst>
              <a:ext uri="{FF2B5EF4-FFF2-40B4-BE49-F238E27FC236}">
                <a16:creationId xmlns:a16="http://schemas.microsoft.com/office/drawing/2014/main" id="{A4C2F8EE-8D76-0726-A0E5-F4DC5AB2157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83F95A-7A14-4B7C-BB5A-252493E60CF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9/7/2022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6F1DE0C-8017-3459-AC42-DF921FEFA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Reading, HW, Quiz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8D520EA4-AD54-940A-5F8A-282D39391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Quiz 01</a:t>
            </a:r>
          </a:p>
          <a:p>
            <a:pPr lvl="1" eaLnBrk="1" hangingPunct="1"/>
            <a:r>
              <a:rPr lang="en-US" altLang="en-US" dirty="0"/>
              <a:t>Available around 5pm today</a:t>
            </a:r>
          </a:p>
          <a:p>
            <a:pPr lvl="1" eaLnBrk="1" hangingPunct="1"/>
            <a:r>
              <a:rPr lang="en-US" altLang="en-US" dirty="0"/>
              <a:t>Due around 5pm tomorrow</a:t>
            </a:r>
          </a:p>
          <a:p>
            <a:pPr lvl="1" eaLnBrk="1" hangingPunct="1"/>
            <a:r>
              <a:rPr lang="en-US" altLang="en-US" dirty="0"/>
              <a:t>Open book/notes/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eaLnBrk="1" hangingPunct="1"/>
            <a:r>
              <a:rPr lang="en-US" altLang="en-US" dirty="0"/>
              <a:t>Reading for next week:</a:t>
            </a:r>
          </a:p>
          <a:p>
            <a:pPr lvl="1" eaLnBrk="1" hangingPunct="1"/>
            <a:r>
              <a:rPr lang="en-US" altLang="en-US" dirty="0" err="1"/>
              <a:t>Sheather</a:t>
            </a:r>
            <a:r>
              <a:rPr lang="en-US" altLang="en-US" dirty="0"/>
              <a:t> Ch 6</a:t>
            </a:r>
          </a:p>
          <a:p>
            <a:pPr lvl="1" eaLnBrk="1" hangingPunct="1"/>
            <a:r>
              <a:rPr lang="en-US" altLang="en-US" dirty="0"/>
              <a:t>Supplemental: ISLR 3.3.3, G&amp;H Ch4</a:t>
            </a:r>
          </a:p>
          <a:p>
            <a:pPr eaLnBrk="1" hangingPunct="1"/>
            <a:r>
              <a:rPr lang="en-US" altLang="en-US" dirty="0"/>
              <a:t>HW 01 due tonight 1159pm</a:t>
            </a:r>
          </a:p>
          <a:p>
            <a:pPr eaLnBrk="1" hangingPunct="1"/>
            <a:r>
              <a:rPr lang="en-US" altLang="en-US" dirty="0"/>
              <a:t>HW 02 out later today – due Mon 1159pm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2AAA-0EFF-B697-6E81-D51A8A9F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Examples of making X full-rank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F062-AF74-0911-6DF9-89A34001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round(summary(lm(y ~ X1))$coef,2)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Estimate Std. Error t value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   -0.29       1.06   -0.27     0.80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X1George       -0.11       1.49   -0.07     0.94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X1Sue          -0.69       1.22   -0.57     0.61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X1Tommy         0.24       1.29    0.19     0.86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round(summary(lm(y ~ X1 - 1))$coef,2)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X1Billy     -0.29       1.06   -0.27     0.80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X1George    -0.40       1.06   -0.38     0.73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X1Sue       -0.98       0.61   -1.61     0.21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X1Tommy     -0.05       0.75   -0.07     0.95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contrasts(X1) &lt;-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contr.sum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round(summary(lm(y ~ X1))$coef,2)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Estimate Std. Error t value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   -0.43       0.44   -0.97     0.40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X11             0.14       0.87    0.16     0.88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X12             0.03       0.87    0.03     0.98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X13            -0.55       0.62   -0.89     0.44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round(X14 &lt;- -(0.14 + 0.03 - 0.55),2)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 [1] 0.38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036D4-FB08-2EBE-F6A9-9208B5649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DB794-FB66-13E4-F101-8F625533BD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F90BA-0979-4E19-928E-3D236BDCA400}"/>
              </a:ext>
            </a:extLst>
          </p:cNvPr>
          <p:cNvSpPr txBox="1"/>
          <p:nvPr/>
        </p:nvSpPr>
        <p:spPr>
          <a:xfrm>
            <a:off x="1140619" y="4975225"/>
            <a:ext cx="152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Billy</a:t>
            </a:r>
          </a:p>
          <a:p>
            <a:r>
              <a:rPr lang="en-US" sz="1300" dirty="0">
                <a:solidFill>
                  <a:srgbClr val="FF0000"/>
                </a:solidFill>
              </a:rPr>
              <a:t>George</a:t>
            </a:r>
          </a:p>
          <a:p>
            <a:r>
              <a:rPr lang="en-US" sz="1300" dirty="0">
                <a:solidFill>
                  <a:srgbClr val="FF0000"/>
                </a:solidFill>
              </a:rPr>
              <a:t>Sue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81422-3C4E-2649-DF5B-ABFCD42D67AF}"/>
              </a:ext>
            </a:extLst>
          </p:cNvPr>
          <p:cNvSpPr txBox="1"/>
          <p:nvPr/>
        </p:nvSpPr>
        <p:spPr>
          <a:xfrm>
            <a:off x="1600200" y="5891040"/>
            <a:ext cx="838200" cy="29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Tommy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08734-76A1-1A74-1370-2D4727512EF8}"/>
              </a:ext>
            </a:extLst>
          </p:cNvPr>
          <p:cNvSpPr txBox="1"/>
          <p:nvPr/>
        </p:nvSpPr>
        <p:spPr>
          <a:xfrm>
            <a:off x="1826419" y="1601268"/>
            <a:ext cx="838200" cy="29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Billy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33C40-DFAB-8AEC-E4D5-063FB63EAAB0}"/>
              </a:ext>
            </a:extLst>
          </p:cNvPr>
          <p:cNvSpPr txBox="1"/>
          <p:nvPr/>
        </p:nvSpPr>
        <p:spPr>
          <a:xfrm>
            <a:off x="3759994" y="1150110"/>
            <a:ext cx="2945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Let R delete the first category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63887-D26D-A68C-709E-0A49D3D27084}"/>
              </a:ext>
            </a:extLst>
          </p:cNvPr>
          <p:cNvSpPr txBox="1"/>
          <p:nvPr/>
        </p:nvSpPr>
        <p:spPr>
          <a:xfrm>
            <a:off x="5638800" y="1610000"/>
            <a:ext cx="2945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A.K.A. “baseline category”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062A0-B34A-6229-C412-E59257FAEBE6}"/>
              </a:ext>
            </a:extLst>
          </p:cNvPr>
          <p:cNvSpPr txBox="1"/>
          <p:nvPr/>
        </p:nvSpPr>
        <p:spPr>
          <a:xfrm>
            <a:off x="4165997" y="2564225"/>
            <a:ext cx="2945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Remove intercept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E0B45C-FC1A-5F09-EB43-EBC3BE74A204}"/>
              </a:ext>
            </a:extLst>
          </p:cNvPr>
          <p:cNvSpPr txBox="1"/>
          <p:nvPr/>
        </p:nvSpPr>
        <p:spPr>
          <a:xfrm>
            <a:off x="5534024" y="3385712"/>
            <a:ext cx="2945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The estimated cell means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713694-EC2C-4A0E-69F9-650BB9B7AF93}"/>
              </a:ext>
            </a:extLst>
          </p:cNvPr>
          <p:cNvSpPr txBox="1"/>
          <p:nvPr/>
        </p:nvSpPr>
        <p:spPr>
          <a:xfrm>
            <a:off x="3759994" y="4229959"/>
            <a:ext cx="2945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Sum-to-zero constraint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AE85D2-3EEF-AEB0-EE0C-EAD1D5E7F257}"/>
              </a:ext>
            </a:extLst>
          </p:cNvPr>
          <p:cNvSpPr txBox="1"/>
          <p:nvPr/>
        </p:nvSpPr>
        <p:spPr>
          <a:xfrm>
            <a:off x="5867400" y="2095928"/>
            <a:ext cx="2945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Deviations from baseline category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903643-1C42-18C4-D7B5-60E1087C0B09}"/>
              </a:ext>
            </a:extLst>
          </p:cNvPr>
          <p:cNvSpPr txBox="1"/>
          <p:nvPr/>
        </p:nvSpPr>
        <p:spPr>
          <a:xfrm>
            <a:off x="5865019" y="5422612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Deviations from intercept/grand-mean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ECA53FB6-FD35-F03A-2E6B-7F7E583C7E05}"/>
              </a:ext>
            </a:extLst>
          </p:cNvPr>
          <p:cNvSpPr/>
          <p:nvPr/>
        </p:nvSpPr>
        <p:spPr>
          <a:xfrm>
            <a:off x="5638800" y="1981200"/>
            <a:ext cx="102394" cy="52746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70E0079D-2358-1087-11B0-BF0202025034}"/>
              </a:ext>
            </a:extLst>
          </p:cNvPr>
          <p:cNvSpPr/>
          <p:nvPr/>
        </p:nvSpPr>
        <p:spPr>
          <a:xfrm>
            <a:off x="5334000" y="3146834"/>
            <a:ext cx="152400" cy="74966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F6798F6E-97D7-5A5F-5E00-C4C6E1B67FF6}"/>
              </a:ext>
            </a:extLst>
          </p:cNvPr>
          <p:cNvSpPr/>
          <p:nvPr/>
        </p:nvSpPr>
        <p:spPr>
          <a:xfrm>
            <a:off x="5638800" y="5074206"/>
            <a:ext cx="102394" cy="102179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5BC8E2-F3BD-31B4-4617-F90D389F0B96}"/>
              </a:ext>
            </a:extLst>
          </p:cNvPr>
          <p:cNvSpPr/>
          <p:nvPr/>
        </p:nvSpPr>
        <p:spPr>
          <a:xfrm>
            <a:off x="457200" y="4001185"/>
            <a:ext cx="3048000" cy="29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C49710-DA4F-1849-F96B-F23D15AABE6A}"/>
              </a:ext>
            </a:extLst>
          </p:cNvPr>
          <p:cNvSpPr/>
          <p:nvPr/>
        </p:nvSpPr>
        <p:spPr>
          <a:xfrm>
            <a:off x="2819400" y="2610643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5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F2A6-9B58-2E1F-258F-6040E20E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Models with lm() or </a:t>
            </a:r>
            <a:r>
              <a:rPr lang="en-US" dirty="0" err="1"/>
              <a:t>aov</a:t>
            </a:r>
            <a:r>
              <a:rPr lang="en-US" dirty="0"/>
              <a:t>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FE31E4-92DE-A7BF-458B-4ECF84C33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11725"/>
              </a:xfrm>
            </p:spPr>
            <p:txBody>
              <a:bodyPr/>
              <a:lstStyle/>
              <a:p>
                <a:r>
                  <a:rPr lang="en-US" dirty="0"/>
                  <a:t>The previous example is an example of a </a:t>
                </a:r>
                <a:r>
                  <a:rPr lang="en-US" i="1" u="sng" dirty="0"/>
                  <a:t>1-way Analysis of Variance (ANOVA)</a:t>
                </a:r>
                <a:r>
                  <a:rPr lang="en-US" dirty="0"/>
                  <a:t> model, since it regresses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 a single “factor” variable</a:t>
                </a:r>
              </a:p>
              <a:p>
                <a:r>
                  <a:rPr lang="en-US" dirty="0"/>
                  <a:t>Regressing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 two “factor” variables is a </a:t>
                </a:r>
                <a:r>
                  <a:rPr lang="en-US" i="1" u="sng" dirty="0"/>
                  <a:t>2-way ANOVA</a:t>
                </a:r>
                <a:r>
                  <a:rPr lang="en-US" dirty="0"/>
                  <a:t> model</a:t>
                </a:r>
              </a:p>
              <a:p>
                <a:r>
                  <a:rPr lang="en-US" dirty="0"/>
                  <a:t>In traditional use of ANOVA models </a:t>
                </a:r>
              </a:p>
              <a:p>
                <a:pPr lvl="1"/>
                <a:r>
                  <a:rPr lang="en-US" dirty="0"/>
                  <a:t>Don’t care so much about cell means</a:t>
                </a:r>
              </a:p>
              <a:p>
                <a:pPr lvl="1"/>
                <a:r>
                  <a:rPr lang="en-US" dirty="0"/>
                  <a:t>Care if “interaction” is present (F-tests!)</a:t>
                </a:r>
              </a:p>
              <a:p>
                <a:pPr lvl="1"/>
                <a:r>
                  <a:rPr lang="en-US" dirty="0"/>
                  <a:t>More efficient ways than lm() of doing calculation: </a:t>
                </a:r>
                <a:r>
                  <a:rPr lang="en-US" dirty="0" err="1"/>
                  <a:t>aov</a:t>
                </a:r>
                <a:r>
                  <a:rPr lang="en-US" dirty="0"/>
                  <a:t>() </a:t>
                </a:r>
                <a:r>
                  <a:rPr lang="en-US" i="1" dirty="0"/>
                  <a:t>[try </a:t>
                </a:r>
                <a:r>
                  <a:rPr lang="en-US" i="1" dirty="0" err="1"/>
                  <a:t>aov</a:t>
                </a:r>
                <a:r>
                  <a:rPr lang="en-US" i="1" dirty="0"/>
                  <a:t> on your own!]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FE31E4-92DE-A7BF-458B-4ECF84C33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11725"/>
              </a:xfrm>
              <a:blipFill>
                <a:blip r:embed="rId2"/>
                <a:stretch>
                  <a:fillRect l="-593" t="-1489" r="-963" b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3ABF-4BE6-D8A9-AA96-4A7997F1F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18F2B-0A0A-9F83-9000-52C7621E5D4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05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319F-4362-D2C0-24E6-24AEDD33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Prehistoric Pottery Sherds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7095-181F-2066-A69B-D0DACD82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Response: number of sherds ( = shards of prehistoric pottery)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Factor 1: region of archaeological excavation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Factor 2: type of ceramic sherd (three circle red on white, Mogollon red on brown,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Mimbres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corrugated, bold face black on white)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</a:rPr>
              <a:t>Question: Does region have a uniform effect on number of sherds found, for each type of pottery, or are the number of sherds for different pottery types different in different regions?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4683C-DE21-E521-BF21-9395EAAD6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2AAA5-4641-ED82-7422-443E50F3C2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5B559-6224-DF14-620A-2808AAB2124F}"/>
              </a:ext>
            </a:extLst>
          </p:cNvPr>
          <p:cNvSpPr txBox="1"/>
          <p:nvPr/>
        </p:nvSpPr>
        <p:spPr>
          <a:xfrm flipH="1">
            <a:off x="2628472" y="6188564"/>
            <a:ext cx="42214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Woosley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 I., &amp; McIntyre, A. J. (1995). 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Mimbres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Mogollon Archaeology: Charles C. Di Peso's Excavations at Wind Mountain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(No. 10). University of New Mexico Press.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1489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A0321A-157B-A155-C56A-D864C5C0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Coefficient estimates are not useful to answer the 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A7719-A92E-F404-9F76-164DE6CE7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270" y="1558638"/>
            <a:ext cx="444246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sherds &lt;- read.csv("pottery-sherds-01.csv",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header=T)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str(sherds)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'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':   60 obs. of  3 vars: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$ Region: chr  "I" "I" "I" "II" ...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$ Type  : chr  "Red on White" ...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$ Sherds: int  68 33 45 59 43 37 ...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summary(lm.1 &lt;- lm(Sherds ~ Region + Type, 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data=sherds))$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          Est   SE     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       80.00  7.16 11.17 0.00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RegionII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-5.92  8.00 -0.74 0.46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RegionIII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-10.50  8.00 -1.31 0.20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RegionIV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-12.83  8.00 -1.60 0.11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-32.75  8.00 -4.09 0.00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TypeMimbres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-14.93  7.16 -2.09 0.04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TypeMogollon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-13.27  7.16 -1.85 0.07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TypeRed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on White  -17.13  7.16 -2.39 0.02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88853-48B2-AC8F-A355-940388EB0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6270" y="1558638"/>
            <a:ext cx="4773930" cy="45307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summary(lm.2 &lt;- lm(Sherds ~ Region * Type,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data=sherds))$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coef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                              Est   SE      t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pval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(Intercept)                116.67  8.37 13.94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   -28.33 11.84 -2.39 0.02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RegionIII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  -72.33 11.84 -6.11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RegionIV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   -59.33 11.84 -5.01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RegionV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    -85.33 11.84 -7.21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TypeMimbres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-61.33 11.84 -5.18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TypeMogollon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-62.67 11.84 -5.29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TypeRed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on White           -68.00 11.84 -5.74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RegionII:TypeMimbres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31.00 16.74  1.85 0.07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RegionIII:TypeMimbres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75.33 16.74  4.50 0.00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RegionIV:TypeMimbres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61.67 16.74  3.68 0.00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RegionV:TypeMimbres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64.00 16.74  3.82 0.00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RegionII:TypeMogollon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32.67 16.74  1.95 0.06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RegionIII:TypeMogollon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73.00 16.74  4.36 0.00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RegionIV:TypeMogollon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63.67 16.74  3.80 0.00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RegionV:TypeMogollon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77.67 16.74  4.64 0.00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RegionII:TypeRed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on White   26.00 16.74  1.55 0.13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RegionIII:TypeRed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on White  99.00 16.74  5.91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RegionIV:TypeRed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on White   60.67 16.74  3.62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RegionV:TypeRed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on White    68.67 16.74  4.10 0.00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79D8F-F851-7688-F594-D75C6B0CE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C278D-568F-6201-DCBC-0CD1FBE915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266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184D-2FE6-67EA-42B4-0E240D30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351043" cy="1139825"/>
          </a:xfrm>
        </p:spPr>
        <p:txBody>
          <a:bodyPr/>
          <a:lstStyle/>
          <a:p>
            <a:r>
              <a:rPr lang="en-US" dirty="0"/>
              <a:t>The ANOVA table provides F tests that can help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A9934-B8FD-D33F-01C4-C43403BBED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(lm.1)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Sum Sq Mean Sq     F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Region     4  7364.6 1841.14  4.79 0.002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Type       3  2681.7  893.91  2.33 0.086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Residuals 52 19991.4  384.45                   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(lm.2)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Sum Sq Mean Sq     F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Region       4  7364.6 1841.14  8.76 0.000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Type         3  2681.7  893.91  4.25 0.011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Region:Type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12 11585.4  965.45  4.59 0.000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Residuals   40  8406.0  210.15                      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(lm.1,lm.2)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Model 1: Sherds ~ Region + Type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Model 2: Sherds ~ Region * Type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Res.Df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RSS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Sum of Sq      F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1     52 19991                                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## 2     40  8406 12     11585 4.5941 0.000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FD4E45-F6D4-B8CB-751D-780B57269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1947" y="1143000"/>
            <a:ext cx="4433453" cy="4952999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=c(1,3))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attach(sherds)</a:t>
            </a: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interaction.plot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Region,Type,Sherds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main="Raw Data")</a:t>
            </a: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interaction.plot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Region,Type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predict(lm.1),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main="Fitted Values from Additive Model")</a:t>
            </a: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interaction.plot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Region,Type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predict(lm.2),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main="Fitted Values from Interaction Model")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detach(sherds)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+mj-lt"/>
                <a:cs typeface="Courier New" panose="02070309020205020404" pitchFamily="49" charset="0"/>
              </a:rPr>
              <a:t>So, clearly (by statistical test &amp; by eye) the effect of region on number of sherds is not uniform in pottery type!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1E99E-C871-21DC-77FD-D719897A1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BC5E15-C267-4A15-B021-897E5CBB141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A5E48D-7110-B32D-4840-8B60A8ADB0A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AF657AA-18DC-45F6-B597-CEB8AB25AF7B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0DE2A-209A-096F-8679-545548A78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156" y="3429000"/>
            <a:ext cx="4510087" cy="20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63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A540-B6AC-1C97-E870-46D533DC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ANCOVA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E0E4D-C34C-B832-0F53-60DEB304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ANCOVA (Analysis of Covariance) models are regression models with one continuous predictor and one discrete predictor</a:t>
            </a:r>
          </a:p>
          <a:p>
            <a:r>
              <a:rPr lang="en-US" dirty="0"/>
              <a:t>The interesting models are</a:t>
            </a:r>
          </a:p>
          <a:p>
            <a:pPr lvl="1"/>
            <a:r>
              <a:rPr lang="en-US" dirty="0"/>
              <a:t>Additive model: parallel lines with different intercepts</a:t>
            </a:r>
          </a:p>
          <a:p>
            <a:pPr lvl="1"/>
            <a:r>
              <a:rPr lang="en-US" dirty="0"/>
              <a:t>Interaction model: lines with different slopes and intercepts</a:t>
            </a:r>
          </a:p>
          <a:p>
            <a:r>
              <a:rPr lang="en-US" dirty="0"/>
              <a:t>The interesting question is usually which of these is a better model?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4502D-686F-29B6-A34D-CABC1108F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A7F38-6E63-C6A1-2CAD-8E9FFFE6ED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95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8A3-7978-A07A-3A0B-04049377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Example: ANCOVA for </a:t>
            </a:r>
            <a:r>
              <a:rPr lang="en-US" sz="4000" dirty="0" err="1"/>
              <a:t>mom.hs</a:t>
            </a:r>
            <a:r>
              <a:rPr lang="en-US" sz="4000" dirty="0"/>
              <a:t> and mom.iq vs </a:t>
            </a:r>
            <a:r>
              <a:rPr lang="en-US" sz="4000" dirty="0" err="1"/>
              <a:t>kid.score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8A21C-C8F4-5B67-02CB-118884F88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267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read.csv("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kidiq.csv",header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=T)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lm.3 &lt;- 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mom.iq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mom.hs,data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round(summary(lm.3)$coef,2)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   Est    SE     t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 25.73  5.88  4.38   0.00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mom.iq        0.56  0.06  9.31   0.00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5.95  2.21  2.69   0.01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lm.4 &lt;- 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mom.iq *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mom.hs,data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round(summary(lm.4)$coef,2)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  Est    SE     t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25.73  5.88  4.38   0.00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mom.iq       0.56  0.06  9.31   0.00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5.95  2.21  2.69   0.01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(lm.4)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MeanSq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mom.iq        1  36249 36249 112.23 0.000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1   2380  2380   7.37 0.007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mom.iq:mom.hs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1   2878  2878   8.91 0.003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Residuals   430 138879   323 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570DB2-8CA8-02D4-D01C-622F944C67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=c(1,2))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mom.iq,data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kidiq,col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="grey",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main="Additive Model (parallel lines)")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(25.73,0.56,col="red")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(25.73+5.95,0.56,col="green")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legend(100,40,lty=1,col=c("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red","green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=0.75,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legend=c("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=0",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=1"))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mom.iq,data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kidiq,col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="grey",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main="Interaction model (different lines)")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(-11.48,0.97,col="red")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(-11.48+51.27,0.97-0.48,col="green")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legend(100,40,lty=1,col=c("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red","green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=0.75,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legend=c("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=0",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=1"))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68101-F817-A69D-9265-23E38F6CA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48A56-789E-4589-9F43-B93B7FBB721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918E8-41C3-ACE9-A83B-A681FC4E7B5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CC4EDF4-7EE1-4B54-B63A-C8E181D07BDA}" type="datetime1">
              <a:rPr lang="en-US" altLang="en-US" smtClean="0"/>
              <a:pPr>
                <a:defRPr/>
              </a:pPr>
              <a:t>9/7/2022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043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7581-4FF9-25E7-EC7B-7803B415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Example: ANCOVA for </a:t>
            </a:r>
            <a:r>
              <a:rPr lang="en-US" sz="4400" dirty="0" err="1"/>
              <a:t>mom.hs</a:t>
            </a:r>
            <a:r>
              <a:rPr lang="en-US" sz="4400" dirty="0"/>
              <a:t> and mom.iq vs </a:t>
            </a:r>
            <a:r>
              <a:rPr lang="en-US" sz="4400" dirty="0" err="1"/>
              <a:t>kid.score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4DCF2-B8C1-DEE1-A045-0C67BF03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BC5E15-C267-4A15-B021-897E5CBB141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8EC4D5-7DF4-52C3-EC6A-6BBF28B572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AF657AA-18DC-45F6-B597-CEB8AB25AF7B}" type="datetime1">
              <a:rPr lang="en-US" altLang="en-US" smtClean="0"/>
              <a:pPr>
                <a:defRPr/>
              </a:pPr>
              <a:t>9/7/2022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87726-EC1D-D9CF-203A-08542F82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95450"/>
            <a:ext cx="8440197" cy="43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5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44CE7FD-7038-4302-944B-74F4C7112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3465150-DA85-7E64-4121-29D53995E3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SS Decompositions and F Statistics</a:t>
            </a:r>
          </a:p>
          <a:p>
            <a:pPr lvl="1"/>
            <a:r>
              <a:rPr lang="en-US" altLang="en-US" dirty="0"/>
              <a:t>Some Comments</a:t>
            </a:r>
          </a:p>
          <a:p>
            <a:r>
              <a:rPr lang="en-US" altLang="en-US" dirty="0"/>
              <a:t>Interactions</a:t>
            </a:r>
          </a:p>
          <a:p>
            <a:pPr lvl="1"/>
            <a:r>
              <a:rPr lang="en-US" altLang="en-US" dirty="0"/>
              <a:t>The Hierarchy Principle</a:t>
            </a:r>
          </a:p>
          <a:p>
            <a:r>
              <a:rPr lang="en-US" altLang="en-US" dirty="0"/>
              <a:t>Categorical and Dummy Variables</a:t>
            </a:r>
          </a:p>
          <a:p>
            <a:r>
              <a:rPr lang="en-US" altLang="en-US" dirty="0"/>
              <a:t>ANOVA models</a:t>
            </a:r>
          </a:p>
          <a:p>
            <a:r>
              <a:rPr lang="en-US" altLang="en-US" dirty="0"/>
              <a:t>ANCOVA models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9754892-650B-5FBB-1E30-FE2D47C70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DB87C-261B-4E24-87AA-BC0A720713CA}" type="slidenum">
              <a:rPr lang="en-US" altLang="en-US" smtClean="0">
                <a:latin typeface="Garamond" panose="02020404030301010803" pitchFamily="18" charset="0"/>
              </a:rPr>
              <a:pPr/>
              <a:t>28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B04B381A-AEF3-0E93-A289-07D6FE7ECE6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1E3A99-423B-498D-971A-7084ABA6C157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8545AC1-DD71-7511-2A4F-525EB0D4E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7B2E168-7656-6AF2-3AF0-EBCB7CFF7B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altLang="en-US" dirty="0"/>
              <a:t>SS Decompositions and F Statistics</a:t>
            </a:r>
          </a:p>
          <a:p>
            <a:pPr lvl="1"/>
            <a:r>
              <a:rPr lang="en-US" altLang="en-US" dirty="0"/>
              <a:t>Some Comments</a:t>
            </a:r>
          </a:p>
          <a:p>
            <a:r>
              <a:rPr lang="en-US" altLang="en-US" dirty="0"/>
              <a:t>Interactions</a:t>
            </a:r>
          </a:p>
          <a:p>
            <a:pPr lvl="1"/>
            <a:r>
              <a:rPr lang="en-US" altLang="en-US" dirty="0"/>
              <a:t>The Hierarchy Principle</a:t>
            </a:r>
          </a:p>
          <a:p>
            <a:r>
              <a:rPr lang="en-US" altLang="en-US" dirty="0"/>
              <a:t>Categorical and Dummy Variables</a:t>
            </a:r>
          </a:p>
          <a:p>
            <a:r>
              <a:rPr lang="en-US" altLang="en-US" dirty="0"/>
              <a:t>ANOVA models</a:t>
            </a:r>
          </a:p>
          <a:p>
            <a:r>
              <a:rPr lang="en-US" altLang="en-US" dirty="0"/>
              <a:t>ANCOVA models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C3F282B-AF4D-29A0-45DE-3991DA8FA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0C2E9-DCBB-4209-903D-D1C274C6F469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1" name="Date Placeholder 4">
            <a:extLst>
              <a:ext uri="{FF2B5EF4-FFF2-40B4-BE49-F238E27FC236}">
                <a16:creationId xmlns:a16="http://schemas.microsoft.com/office/drawing/2014/main" id="{F5EEA41D-1C4B-8F1E-C72A-020CAB84B5A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4EE526-EB77-4B2B-8FDA-67AEFDAAEAC8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607EFEF-9628-EB83-51B4-37389438A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Review: Matrix Form of Regression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947163B0-E94A-5C6C-0E23-9FB5C1039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7EA61-2F56-46B3-95BE-3D8D09B26F06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8" name="Date Placeholder 4">
            <a:extLst>
              <a:ext uri="{FF2B5EF4-FFF2-40B4-BE49-F238E27FC236}">
                <a16:creationId xmlns:a16="http://schemas.microsoft.com/office/drawing/2014/main" id="{577336E2-5DC5-8EE6-4B83-CFB8742AE2B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11C045-AC6E-4FA6-A13D-ACE12976E6FB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1269" name="Picture 16">
            <a:extLst>
              <a:ext uri="{FF2B5EF4-FFF2-40B4-BE49-F238E27FC236}">
                <a16:creationId xmlns:a16="http://schemas.microsoft.com/office/drawing/2014/main" id="{73113488-F689-5482-78AF-A03187BB0E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676400"/>
            <a:ext cx="69929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F4EDCF2-B978-6F57-7400-28A901E4E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39825"/>
          </a:xfrm>
        </p:spPr>
        <p:txBody>
          <a:bodyPr/>
          <a:lstStyle/>
          <a:p>
            <a:r>
              <a:rPr lang="en-US" altLang="en-US" dirty="0"/>
              <a:t>Review: Distributional Properties: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7CD3537-4903-ABEC-5D92-33E47D64C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3DBC35-07FB-496A-A6DA-9D832A984A7E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4" name="Date Placeholder 4">
            <a:extLst>
              <a:ext uri="{FF2B5EF4-FFF2-40B4-BE49-F238E27FC236}">
                <a16:creationId xmlns:a16="http://schemas.microsoft.com/office/drawing/2014/main" id="{104BE6DD-BDEE-EFE8-BC64-C1F09CDF9AD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CDDC36-F9EC-4CD1-B5C0-3284C06F6076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0485" name="Picture 20">
            <a:extLst>
              <a:ext uri="{FF2B5EF4-FFF2-40B4-BE49-F238E27FC236}">
                <a16:creationId xmlns:a16="http://schemas.microsoft.com/office/drawing/2014/main" id="{06898891-DD9D-9BB9-75CE-384E3331644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81200"/>
            <a:ext cx="75009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>
            <a:extLst>
              <a:ext uri="{FF2B5EF4-FFF2-40B4-BE49-F238E27FC236}">
                <a16:creationId xmlns:a16="http://schemas.microsoft.com/office/drawing/2014/main" id="{A3BC1BFE-2974-D07D-60B8-B401F653EE8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177925"/>
            <a:ext cx="6613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2">
            <a:extLst>
              <a:ext uri="{FF2B5EF4-FFF2-40B4-BE49-F238E27FC236}">
                <a16:creationId xmlns:a16="http://schemas.microsoft.com/office/drawing/2014/main" id="{86401FD3-6986-3794-8603-9ABC57A8D90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96850"/>
            <a:ext cx="2952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C9EC61-034D-789A-C4C1-0B0DCFB9179F}"/>
              </a:ext>
            </a:extLst>
          </p:cNvPr>
          <p:cNvSpPr/>
          <p:nvPr/>
        </p:nvSpPr>
        <p:spPr>
          <a:xfrm>
            <a:off x="1143000" y="1066800"/>
            <a:ext cx="6848475" cy="614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3A20A-60C6-586E-6C07-F8C9F34605BF}"/>
              </a:ext>
            </a:extLst>
          </p:cNvPr>
          <p:cNvSpPr/>
          <p:nvPr/>
        </p:nvSpPr>
        <p:spPr>
          <a:xfrm>
            <a:off x="1143000" y="5472113"/>
            <a:ext cx="35814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3B86923-1307-103B-2B16-50E3B40A8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Review: H, &amp; Distribution of 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B8B4936-13C5-C63E-0031-7A07B179C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5DFE2E-F418-4926-B69C-6CDC7D021718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8" name="Date Placeholder 4">
            <a:extLst>
              <a:ext uri="{FF2B5EF4-FFF2-40B4-BE49-F238E27FC236}">
                <a16:creationId xmlns:a16="http://schemas.microsoft.com/office/drawing/2014/main" id="{9F2B0A78-B38C-AF44-A18A-EE752C96CDB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AE09A4-F84B-40A7-8097-71E6A0A0A174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A7D581D1-E1D1-C4D8-BFFB-D6FD2BB34C7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4763"/>
            <a:ext cx="854075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0">
            <a:extLst>
              <a:ext uri="{FF2B5EF4-FFF2-40B4-BE49-F238E27FC236}">
                <a16:creationId xmlns:a16="http://schemas.microsoft.com/office/drawing/2014/main" id="{2F3601C4-5D55-FD5C-6D46-F17AC00409B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94" y="439738"/>
            <a:ext cx="15351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8E9A89-34A1-D891-94AB-82C41371F2E5}"/>
              </a:ext>
            </a:extLst>
          </p:cNvPr>
          <p:cNvSpPr/>
          <p:nvPr/>
        </p:nvSpPr>
        <p:spPr>
          <a:xfrm>
            <a:off x="1905000" y="4941888"/>
            <a:ext cx="35814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4DCEB-C797-CC48-3F28-101E136F04FC}"/>
              </a:ext>
            </a:extLst>
          </p:cNvPr>
          <p:cNvSpPr/>
          <p:nvPr/>
        </p:nvSpPr>
        <p:spPr>
          <a:xfrm>
            <a:off x="2667000" y="5556250"/>
            <a:ext cx="6019800" cy="614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C29146E-9BCF-59AB-99B6-12A31849773F}"/>
              </a:ext>
            </a:extLst>
          </p:cNvPr>
          <p:cNvSpPr/>
          <p:nvPr/>
        </p:nvSpPr>
        <p:spPr>
          <a:xfrm rot="5400000">
            <a:off x="6488112" y="962026"/>
            <a:ext cx="244475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D3F2A-62AA-D263-6307-37D1B5CC6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103438"/>
            <a:ext cx="153193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Hat matrix,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9D2AAEC-D51B-4783-5A32-8B150A180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SS Decompositions and F Statistics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38BE0BCB-E988-4CAB-74E6-94AB2895F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95821E-4B71-4939-A43C-8B3B5B9C98CE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2" name="Date Placeholder 4">
            <a:extLst>
              <a:ext uri="{FF2B5EF4-FFF2-40B4-BE49-F238E27FC236}">
                <a16:creationId xmlns:a16="http://schemas.microsoft.com/office/drawing/2014/main" id="{B3A7152A-FF50-2AE3-F8F3-FC6AA27962A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4474B4-B441-4FAC-9777-468215FA01FE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1A9BC9FE-C765-41C8-78A6-CA5E0348F70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04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28DA42-D435-76E2-4C6E-5DB752B7DFC9}"/>
              </a:ext>
            </a:extLst>
          </p:cNvPr>
          <p:cNvSpPr/>
          <p:nvPr/>
        </p:nvSpPr>
        <p:spPr>
          <a:xfrm>
            <a:off x="1905000" y="915988"/>
            <a:ext cx="64008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E99E2B-8C5E-4315-B9EF-508718286740}"/>
              </a:ext>
            </a:extLst>
          </p:cNvPr>
          <p:cNvSpPr/>
          <p:nvPr/>
        </p:nvSpPr>
        <p:spPr>
          <a:xfrm>
            <a:off x="533400" y="3581400"/>
            <a:ext cx="8305800" cy="614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0AA300-D062-D2F0-6653-0E333CF7977A}"/>
              </a:ext>
            </a:extLst>
          </p:cNvPr>
          <p:cNvSpPr/>
          <p:nvPr/>
        </p:nvSpPr>
        <p:spPr>
          <a:xfrm>
            <a:off x="3733800" y="4195763"/>
            <a:ext cx="42672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D4A7AD-6984-BFE3-A078-2282340249A5}"/>
              </a:ext>
            </a:extLst>
          </p:cNvPr>
          <p:cNvSpPr/>
          <p:nvPr/>
        </p:nvSpPr>
        <p:spPr>
          <a:xfrm>
            <a:off x="1219200" y="5670550"/>
            <a:ext cx="7315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0502CE-859B-0D5B-BF09-949497D0E751}"/>
                  </a:ext>
                </a:extLst>
              </p:cNvPr>
              <p:cNvSpPr txBox="1"/>
              <p:nvPr/>
            </p:nvSpPr>
            <p:spPr>
              <a:xfrm>
                <a:off x="1524000" y="6243638"/>
                <a:ext cx="556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hlinkClick r:id="rId4"/>
                  </a:rPr>
                  <a:t>https://en.wikipedia.org/wiki/Cochran's_theorem</a:t>
                </a:r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h𝑎𝑡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sz="1600" b="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0502CE-859B-0D5B-BF09-949497D0E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243638"/>
                <a:ext cx="5562600" cy="830997"/>
              </a:xfrm>
              <a:prstGeom prst="rect">
                <a:avLst/>
              </a:prstGeom>
              <a:blipFill>
                <a:blip r:embed="rId5"/>
                <a:stretch>
                  <a:fillRect l="-548" t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34FDEF3-BE85-C79A-BD0B-1554FB04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SS Decompositions and F Statistics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75D789A-6363-B11B-CD39-D473E94D32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5363"/>
            <a:ext cx="8229600" cy="5176837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dirty="0"/>
              <a:t>The foregoing lead to the traditional Analysis of Variance Table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We can define the “multiple R</a:t>
            </a:r>
            <a:r>
              <a:rPr lang="en-US" altLang="en-US" baseline="30000" dirty="0"/>
              <a:t>2</a:t>
            </a:r>
            <a:r>
              <a:rPr lang="en-US" altLang="en-US" dirty="0"/>
              <a:t>” as: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“Adjusted R</a:t>
            </a:r>
            <a:r>
              <a:rPr lang="en-US" altLang="en-US" baseline="30000" dirty="0"/>
              <a:t>2</a:t>
            </a:r>
            <a:r>
              <a:rPr lang="en-US" altLang="en-US" dirty="0"/>
              <a:t>”: mean-squares instead of sums of squares, to account for capitalization on chance 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D93206A-4267-2DA2-AAFC-7D35D8ACE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CBD231-23B6-42D6-983B-4192FA89C818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24FBB368-439F-F198-8484-0DAB1829789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31C686-5043-4265-A374-F561ACCCDA54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3558" name="Picture 11">
            <a:extLst>
              <a:ext uri="{FF2B5EF4-FFF2-40B4-BE49-F238E27FC236}">
                <a16:creationId xmlns:a16="http://schemas.microsoft.com/office/drawing/2014/main" id="{4E22C0E3-12CF-A2F6-FB76-9E3E856F3F0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022475"/>
            <a:ext cx="860583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2">
            <a:extLst>
              <a:ext uri="{FF2B5EF4-FFF2-40B4-BE49-F238E27FC236}">
                <a16:creationId xmlns:a16="http://schemas.microsoft.com/office/drawing/2014/main" id="{8AD9E101-44F7-CFDD-A36D-EB187FB2651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54879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>
            <a:extLst>
              <a:ext uri="{FF2B5EF4-FFF2-40B4-BE49-F238E27FC236}">
                <a16:creationId xmlns:a16="http://schemas.microsoft.com/office/drawing/2014/main" id="{4FA21179-8DF0-2E44-6B16-17C5531CA8A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486400"/>
            <a:ext cx="35528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D66C752-C1B4-4444-AE54-EEFC411C7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SS Decompositions and F Statistics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7109775B-D4C3-8F91-E691-153EAB7E5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B5BA85-9060-4059-A6A4-91A2EF11B348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0" name="Date Placeholder 4">
            <a:extLst>
              <a:ext uri="{FF2B5EF4-FFF2-40B4-BE49-F238E27FC236}">
                <a16:creationId xmlns:a16="http://schemas.microsoft.com/office/drawing/2014/main" id="{29F391AE-8FA7-E35F-CE4A-4FD3213D0E7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C21D6D-D9BE-42FB-81B8-A3B81CAEF51B}" type="datetime1">
              <a:rPr lang="en-US" altLang="en-US" smtClean="0">
                <a:latin typeface="Garamond" panose="02020404030301010803" pitchFamily="18" charset="0"/>
              </a:rPr>
              <a:pPr/>
              <a:t>9/7/2022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4581" name="Picture 21">
            <a:extLst>
              <a:ext uri="{FF2B5EF4-FFF2-40B4-BE49-F238E27FC236}">
                <a16:creationId xmlns:a16="http://schemas.microsoft.com/office/drawing/2014/main" id="{B122134A-C235-5CEE-932F-A112607D407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6013"/>
            <a:ext cx="75739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5">
            <a:extLst>
              <a:ext uri="{FF2B5EF4-FFF2-40B4-BE49-F238E27FC236}">
                <a16:creationId xmlns:a16="http://schemas.microsoft.com/office/drawing/2014/main" id="{506D9BEE-2BB6-0143-D193-B065C19D1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26188"/>
            <a:ext cx="571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(*) The df throughout are </a:t>
            </a:r>
            <a:r>
              <a:rPr lang="en-US" altLang="en-US" i="1" u="sng"/>
              <a:t>residual</a:t>
            </a:r>
            <a:r>
              <a:rPr lang="en-US" altLang="en-US"/>
              <a:t> df, that is, tr(I-H)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3.1496"/>
  <p:tag name="ORIGINALWIDTH" val="4662.917"/>
  <p:tag name="LATEXADDIN" val="\documentclass{article}&#10;\usepackage{amsmath}&#10;\pagestyle{empty}&#10;\begin{document}&#10;\sf&#10;\begin{tabular}{lllll}&#10;\hline&#10;Source of &amp; Degrees of &amp; Sums of squares &amp; Mean square &amp; F \\&#10;variation &amp; freedom (df) &amp; (SS) &amp; (MS) &amp; \\&#10;\hline&#10;Regression &amp; $p$ &amp; $SSreg$ &amp; $SSreg/p$ &amp;  &#10;$F = \frac{SSreg/p}{RSS/(n-p-1)}$\\&#10;Residual &amp; $n-p-1$ &amp; $RSS$ &amp; $RSS/(n-p-1)$ &amp; \\&#10;Total &amp; $n-1$ &amp; $SST$ &amp; &amp; \\&#10;\hline&#10;\end{tabular}&#10;&#10;&#10;&#10;\end{document}"/>
  <p:tag name="IGUANATEXSIZE" val="30"/>
  <p:tag name="IGUANATEXCURSOR" val="3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2396.7"/>
  <p:tag name="LATEXADDIN" val="\documentclass{article}&#10;\usepackage{amsmath}&#10;\pagestyle{empty}&#10;\begin{document}&#10;&#10;\[&#10;R^2 = \frac{SS_{reg}}{SST} = 1 - \frac{RSS}{SST}~~ ( ~ = ~ \mbox{Corr}\,(y,\hat y)^2~)&#10;\]&#10;&#10;\end{document}"/>
  <p:tag name="IGUANATEXSIZE" val="30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1551.556"/>
  <p:tag name="LATEXADDIN" val="\documentclass{article}&#10;\usepackage{amsmath}&#10;\pagestyle{empty}&#10;\begin{document}&#10;&#10;\[&#10;R^2_{adj} = 1 - \frac{RSS/(n-p-1)}{SST/(n-1)}&#10;\]&#10;&#10;\end{document}"/>
  <p:tag name="IGUANATEXSIZE" val="3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55.455"/>
  <p:tag name="ORIGINALWIDTH" val="3595.8"/>
  <p:tag name="LATEXADDIN" val="\documentclass{article}&#10;\usepackage{amsmath}&#10;\pagestyle{empty}&#10;\begin{document}&#10;\sf&#10;\parbox{4in}{&#10;Since $SST = y^T(I-H_1)y = RSS_{H_1}$, the residual sum-of-square from the smallest model (intercept-only), the $F$ statistic from the Anova table can be written as&#10;\[&#10;     F = \frac{SS_{reg}/p}{RSS/{n-p-1}} &#10;     = \frac{(RSS_{H_1} - RSS_{H})/(df_{H_1}-df_{H})}&#10;        {RSS_{H}/df_H}&#10;     \eqno{(*)}&#10;\]&#10;This idea, and the sum-of-square calculations we did earlier, can be generalized so that, if $H_{full}$ and $H_{reduced}$ are hat matrices from a ``full'' model, and from a ``reduced'' model obtained by linear restrictions on the ``full'' model, then the {\bf\em partial F statistic}&#10;\[&#10;     F  &#10;     = \frac{(RSS_{H_{reduced}} - RSS_{H_{full}})/(df_{H_{reduced}}-df_{H_{full}})}&#10;        {RSS_{H_{full}}/df_{H_{full}}}&#10;\]&#10;will have an F distribution under the null hypothesis that the linear restrictions are true. &#10;&#10;&#10;}&#10;\end{document}"/>
  <p:tag name="IGUANATEXSIZE" val="20"/>
  <p:tag name="IGUANATEXCURSOR" val="6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8.013"/>
  <p:tag name="ORIGINALWIDTH" val="3110.611"/>
  <p:tag name="LATEXADDIN" val="\documentclass{article}&#10;\usepackage{amsmath}&#10;\pagestyle{empty}&#10;\begin{document}&#10;&#10;\sf&#10;\parbox{3in}{&#10;\begin{eqnarray*}&#10;Y  &amp; = &amp; X\beta + \epsilon \\&#10;\left[\begin{array}{c}&#10;y_1 \\ y_2 \\ \vdots \\ y_n&#10;\end{array}\right]&#10;&amp; = &amp; &#10;\left[\begin{array}{cccc}&#10;x_{10} &amp; x_{11} &amp; \cdots &amp; x_{1p} \\&#10;x_{20} &amp; x_{21} &amp; \cdots &amp; x_{2p} \\&#10;\vdots &amp; \vdots &amp; \ddots &amp; \vdots \\&#10;x_{n0} &amp; x_{n1} &amp; \cdots &amp; x_{np}&#10;\end{array}\right]&#10;\left[\begin{array}{c}&#10;\beta_0 \\ \beta_1 \\ \vdots \\ \beta_p&#10;\end{array}\right]&#10;+ &#10;\left[\begin{array}{c}&#10;\epsilon_1 \\ \epsilon_2 \\ \vdots \\ \epsilon_n&#10;\end{array}\right]&#10;\end{eqnarray*}&#10;Usually $x_{i0}\equiv 1$, so we get&#10;\begin{eqnarray*}&#10;\left[\begin{array}{c}&#10;y_1 \\ y_2 \\ \vdots \\ y_n&#10;\end{array}\right]&#10;&amp; = &amp; &#10;\left[\begin{array}{cccc}&#10;1 &amp; x_{11} &amp; \cdots &amp; x_{1p} \\&#10;1 &amp; x_{21} &amp; \cdots &amp; x_{2p} \\&#10;\vdots &amp; \vdots &amp; \ddots &amp; \vdots \\&#10;1 &amp; x_{n1} &amp; \cdots &amp; x_{np}&#10;\end{array}\right]&#10;\left[\begin{array}{c}&#10;\beta_0 \\ \beta_1 \\ \vdots \\ \beta_p&#10;\end{array}\right]&#10;+ &#10;\left[\begin{array}{c}&#10;\epsilon_1 \\ \epsilon_2 \\ \vdots \\ \epsilon_n&#10;\end{array}\right]&#10;\end{eqnarray*}&#10;}&#10;&#10;&#10;\end{document}"/>
  <p:tag name="IGUANATEXSIZE" val="42"/>
  <p:tag name="IGUANATEXCURSOR" val="4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1.294"/>
  <p:tag name="ORIGINALWIDTH" val="3125.609"/>
  <p:tag name="LATEXADDIN" val="\documentclass{article}&#10;\usepackage{amsmath}&#10;\pagestyle{empty}&#10;\begin{document}&#10;\sf&#10;\def\Var{\mbox{Var}\,}&#10;\begin{eqnarray*}&#10;y &amp; \sim &amp; N(X\beta,\sigma^2I) \\[6pt]&#10;\hat\beta &amp; = &amp; (X^TX)^{-1}X^T y\\&#10;E[\hat\beta]&amp; = &amp; E[(X^TX)^{-1}X^Ty] ~ = ~ (X^TX)^{-1}X^TE[y]\\ &amp; = &amp; (X^TX)^{-1}X^T X\beta = \beta\\&#10;\Var(\hat\beta) &amp; = &amp; \Var((X^TX)^{-1}X^Ty)\\ &amp; = &amp; (X^TX)^{-1}X^T\Var(y) X (X^TX)^{-1} \\ &amp; = &amp; (X^TX)^{-1}X^T X (X^TX)^{-1}\sigma^2 ~ = ~ (X^TX)^{-1}\sigma^2\\[6pt]&#10;\Rightarrow \hat\beta &amp; \sim &amp; N(\beta, (X^TX)^{-1} \sigma^2)&#10;\end{eqnarray*}&#10;&#10;&#10;&#10;\end{document}"/>
  <p:tag name="IGUANATEXSIZE" val="30"/>
  <p:tag name="IGUANATEXCURSOR" val="4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2346.457"/>
  <p:tag name="LATEXADDIN" val="\documentclass{article}&#10;\usepackage{amsmath}&#10;\pagestyle{empty}&#10;\begin{document}&#10;&#10;\sf&#10;\def\Var{\mbox{Var}\,}&#10;Fact:&#10;$Y \sim N(\mu,\Sigma)$ $\Rightarrow$&#10;$AY \sim N(A\mu, A\Sigma A^T)$&#10;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8.99134"/>
  <p:tag name="LATEXADDIN" val="\documentclass{article}&#10;\usepackage{amsmath}&#10;\pagestyle{empty}&#10;\begin{document}&#10;&#10;&#10;$\hat\beta$&#10;&#10;\end{document}"/>
  <p:tag name="IGUANATEXSIZE" val="42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5.246"/>
  <p:tag name="ORIGINALWIDTH" val="3619.048"/>
  <p:tag name="LATEXADDIN" val="\documentclass{article}&#10;\usepackage{amsmath}&#10;\pagestyle{empty}&#10;\begin{document}&#10;\sf&#10;\def\Var{\mbox{Var}\,}&#10;\begin{eqnarray*}&#10;\hat y ~ = ~ X\hat\beta &amp; = &amp; X\left[(X^TX)^{-1}X^T y\right] ~ = ~ \left[X(X^TX)^{-1}X^T\right] y ~ = ~ H y \\[6pt]&#10;% H &amp; = &amp; X(X^TX)^{-1}X^T \\[6pt]&#10;HX &amp; = &amp; X(X^TX)^{-1}X^T X ~ = ~ X \\&#10;\lefteqn{\Rightarrow ~\forall \beta^*, HX\beta^* ~ =~ X\beta^*} \\[6pt]&#10;H^T &amp; = &amp; H   ~~~ \mbox{and} ~ (I-H)^T ~ = ~ (I-H)\\&#10;HH &amp; = &amp; H ~~~ \mbox{and} ~ (I-H)(I-H) = (I-H)\\[6pt]&#10;E[\hat y] &amp; = &amp; E[Hy] ~ = ~ HE[y] ~ = ~ HX\beta ~ = ~ X\beta\\&#10;\Var(\hat y) &amp; = &amp; \Var(Hy) ~ = ~ H\Var(y)H^T ~ = ~ HH\sigma^2 ~ = ~ H\sigma^2\\[6pt]&#10;\lefteqn{\Rightarrow \hat y ~ \equiv ~ H y ~ \sim ~ N(X\beta,H\sigma^2)}\\[6pt]&#10;\lefteqn{\mbox{Similarly,} ~ \hat e ~ = ~ y - \hat y ~ \equiv ~ (I-H)y ~ \sim ~ N(0,(I-H)\sigma^2)}   &#10;\end{eqnarray*}&#10;&#10;&#10;&#10;\end{document}"/>
  <p:tag name="IGUANATEXSIZE" val="42"/>
  <p:tag name="IGUANATEXCURSOR" val="312"/>
  <p:tag name="TRANSPARENCY" val="True"/>
  <p:tag name="LATEXENGINEID" val="0"/>
  <p:tag name="TEMPFOLDER" val="c:\temp\"/>
  <p:tag name="LATEXFORMHEIGHT" val="466.2"/>
  <p:tag name="LATEXFORMWIDTH" val="681.4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87.7015"/>
  <p:tag name="LATEXADDIN" val="\documentclass{article}&#10;\usepackage{amsmath}&#10;\pagestyle{empty}&#10;\begin{document}&#10;\sf&#10;$\hat y$ and $\hat e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7.195"/>
  <p:tag name="ORIGINALWIDTH" val="4234.721"/>
  <p:tag name="LATEXADDIN" val="\documentclass{article}&#10;\usepackage{amsmath}&#10;\pagestyle{empty}&#10;\begin{document}&#10;\frenchspacing&#10;\sf&#10;\begin{eqnarray*}&#10;\lefteqn{\mbox{Fact:~} y^TAy + y^TBy ~ = ~ (y^TA+y^TB)y ~ = ~ y^T(A+B)y} \\[6pt]&#10;SST  &amp; = &amp; {\sum}_{i=1}^n (y_i - \bar y)^2 ~ = ~ (y - \bar y)^T(y-\bar y)\\ &amp; = &amp; y^T(I-H_1)^T(I-H_1)y ~ = ~ y^T(I-H_1)y \\&#10;SS_{reg} &amp; = &amp; {\sum}_{i=1}^n (\hat y_i - \bar y)^2 ~ = ~ (\hat y - \bar y)^T(\hat y-\bar y) ~ = ~ y^T(H-H_1)y \\&#10;RSS &amp; = &amp; {\sum}_{i=1}^n (y_i - \hat y)^2 ~ = ~ (y - \hat y)^T(y-\hat y) ~ = ~ y^T(I-H)y\\[6pt]&#10;\Rightarrow SS_{reg} + RSS &amp; = &amp; y^T(H-H_1)y + y^T(I-H)y  ~ = ~ y^T(I-H_1)y ~ = ~ SST&#10;\end{eqnarray*}&#10;\begin{itemize}&#10;\item {\em Cochran's Theorem} implies: $SS_{reg}/\sigma^2$ and $RSS/\sigma^2$ are indep. $\chi^2$'s under \\$H_0:~ \beta_1=\cdots=\beta_p=0$&#10;\item The df for each $\chi^2$ will be the rank, or equivalently the trace, of each defining matrix.  Using $tr(AB) = tr(BA)$: $tr(H)=p+1$, $tr(H_1)=1$, $tr(I)=n$, so \\ \mbox{}\hfil $df(SS_{reg}/\sigma^2) = p$, $df(RSS/\sigma^2)=n-p-1$, $df(SST/\sigma^2)=n-1$&#10;\end{itemize}&#10;&#10;&#10;\end{document}"/>
  <p:tag name="IGUANATEXSIZE" val="20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7-multivariate regression.ppt  -  Compatibility Mode" id="{97832D22-36E4-491B-8C05-EC61F6D3AAD4}" vid="{B0EDE217-1BBC-43EE-A1E3-3E729379ACD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9512</TotalTime>
  <Words>3266</Words>
  <Application>Microsoft Office PowerPoint</Application>
  <PresentationFormat>On-screen Show (4:3)</PresentationFormat>
  <Paragraphs>416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cmr10</vt:lpstr>
      <vt:lpstr>Arial</vt:lpstr>
      <vt:lpstr>Calibri</vt:lpstr>
      <vt:lpstr>cmmi10</vt:lpstr>
      <vt:lpstr>cmss10</vt:lpstr>
      <vt:lpstr>Wingdings</vt:lpstr>
      <vt:lpstr>cmsy7</vt:lpstr>
      <vt:lpstr>cmmi7</vt:lpstr>
      <vt:lpstr>Symbol</vt:lpstr>
      <vt:lpstr>Cambria Math</vt:lpstr>
      <vt:lpstr>Courier New</vt:lpstr>
      <vt:lpstr>cmr7</vt:lpstr>
      <vt:lpstr>cmex10</vt:lpstr>
      <vt:lpstr>cmmi5</vt:lpstr>
      <vt:lpstr>cmsy10</vt:lpstr>
      <vt:lpstr>Garamond</vt:lpstr>
      <vt:lpstr>Edge</vt:lpstr>
      <vt:lpstr>36-617: Applied Linear Models </vt:lpstr>
      <vt:lpstr>Reading, HW, Quiz</vt:lpstr>
      <vt:lpstr>Outline</vt:lpstr>
      <vt:lpstr>Review: Matrix Form of Regression </vt:lpstr>
      <vt:lpstr>Review: Distributional Properties:  </vt:lpstr>
      <vt:lpstr>Review: H, &amp; Distribution of </vt:lpstr>
      <vt:lpstr>SS Decompositions and F Statistics </vt:lpstr>
      <vt:lpstr>SS Decompositions and F Statistics</vt:lpstr>
      <vt:lpstr>SS Decompositions and F Statistics</vt:lpstr>
      <vt:lpstr>Some Comments</vt:lpstr>
      <vt:lpstr>Interactions</vt:lpstr>
      <vt:lpstr>Interpretation of Interactions</vt:lpstr>
      <vt:lpstr>Example: Interaction of mom’s age and iq</vt:lpstr>
      <vt:lpstr>More on the Hierarchy Principle</vt:lpstr>
      <vt:lpstr>What can go wrong without the H.P.</vt:lpstr>
      <vt:lpstr>Dummy Variables and Categorical Variables</vt:lpstr>
      <vt:lpstr>Coding of Categorical Variables</vt:lpstr>
      <vt:lpstr>Example of R’s two representations</vt:lpstr>
      <vt:lpstr>Baseline Categories and the Intercept</vt:lpstr>
      <vt:lpstr>Examples of making X full-rank</vt:lpstr>
      <vt:lpstr>ANOVA Models with lm() or aov()</vt:lpstr>
      <vt:lpstr>Example: Prehistoric Pottery Sherds</vt:lpstr>
      <vt:lpstr>Coefficient estimates are not useful to answer the question…</vt:lpstr>
      <vt:lpstr>The ANOVA table provides F tests that can help</vt:lpstr>
      <vt:lpstr>ANCOVA Models</vt:lpstr>
      <vt:lpstr>Example: ANCOVA for mom.hs and mom.iq vs kid.score</vt:lpstr>
      <vt:lpstr>Example: ANCOVA for mom.hs and mom.iq vs kid.score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409</cp:revision>
  <cp:lastPrinted>2018-09-17T10:22:11Z</cp:lastPrinted>
  <dcterms:created xsi:type="dcterms:W3CDTF">2010-08-21T13:04:59Z</dcterms:created>
  <dcterms:modified xsi:type="dcterms:W3CDTF">2022-09-07T19:03:39Z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