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355" r:id="rId3"/>
    <p:sldId id="313" r:id="rId4"/>
    <p:sldId id="333" r:id="rId5"/>
    <p:sldId id="379" r:id="rId6"/>
    <p:sldId id="334" r:id="rId7"/>
    <p:sldId id="336" r:id="rId8"/>
    <p:sldId id="338" r:id="rId9"/>
    <p:sldId id="341" r:id="rId10"/>
    <p:sldId id="356" r:id="rId11"/>
    <p:sldId id="343" r:id="rId12"/>
    <p:sldId id="340" r:id="rId13"/>
    <p:sldId id="344" r:id="rId14"/>
    <p:sldId id="357" r:id="rId15"/>
    <p:sldId id="358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8" r:id="rId32"/>
    <p:sldId id="369" r:id="rId33"/>
    <p:sldId id="370" r:id="rId34"/>
    <p:sldId id="366" r:id="rId35"/>
    <p:sldId id="371" r:id="rId36"/>
    <p:sldId id="372" r:id="rId37"/>
    <p:sldId id="375" r:id="rId38"/>
    <p:sldId id="376" r:id="rId39"/>
    <p:sldId id="377" r:id="rId40"/>
    <p:sldId id="378" r:id="rId41"/>
    <p:sldId id="373" r:id="rId42"/>
    <p:sldId id="367" r:id="rId43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  <p:embeddedFont>
      <p:font typeface="cmex10" panose="020B0604020202020204"/>
      <p:regular r:id="rId51"/>
    </p:embeddedFont>
    <p:embeddedFont>
      <p:font typeface="cmmi10" panose="020B0604020202020204"/>
      <p:regular r:id="rId52"/>
    </p:embeddedFont>
    <p:embeddedFont>
      <p:font typeface="cmmi5" panose="020B0604020202020204"/>
      <p:regular r:id="rId53"/>
    </p:embeddedFont>
    <p:embeddedFont>
      <p:font typeface="cmmi7" panose="020B0604020202020204"/>
      <p:regular r:id="rId54"/>
    </p:embeddedFont>
    <p:embeddedFont>
      <p:font typeface="cmr10" panose="020B0604020202020204"/>
      <p:regular r:id="rId55"/>
    </p:embeddedFont>
    <p:embeddedFont>
      <p:font typeface="cmr7" panose="020B0604020202020204"/>
      <p:regular r:id="rId56"/>
    </p:embeddedFont>
    <p:embeddedFont>
      <p:font typeface="cmss10" panose="020B0604020202020204"/>
      <p:regular r:id="rId57"/>
    </p:embeddedFont>
    <p:embeddedFont>
      <p:font typeface="cmsy10" panose="020B0604020202020204"/>
      <p:regular r:id="rId58"/>
    </p:embeddedFont>
    <p:embeddedFont>
      <p:font typeface="cmsy7" panose="020B0604020202020204"/>
      <p:regular r:id="rId59"/>
    </p:embeddedFont>
    <p:embeddedFont>
      <p:font typeface="Garamond" panose="02020404030301010803" pitchFamily="18" charset="0"/>
      <p:regular r:id="rId60"/>
      <p:bold r:id="rId61"/>
      <p:italic r:id="rId62"/>
    </p:embeddedFont>
  </p:embeddedFontLst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>
      <p:cViewPr>
        <p:scale>
          <a:sx n="78" d="100"/>
          <a:sy n="78" d="100"/>
        </p:scale>
        <p:origin x="57" y="6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23FC70-3C29-7F47-8C9B-8C1C03A69F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B83E3AF-46BC-4F36-46DD-41CF00B9B5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5D66F21F-974C-97C3-42F5-38CE8465CD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2FC4A354-C3EF-B7FF-7847-22FD89B6F53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644BC1-BA49-4327-BCD4-EEC7B8C1E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E02FDBD-CC5F-5747-5C01-96570A06F3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ED106FB-3D8E-FA4D-322D-976C342298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0269A62-958E-A28E-5B8F-C0579CF935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07174A1-028D-F8C4-EEB1-E03BA92797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1D5F00D-7577-755E-3345-6CD9EC212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C65B0-92E0-7B52-7ECF-2801E2DEE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4858A590-D061-40B6-8562-96C7322AA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4FD5228-B7CD-6789-AC6A-01AA3EEAD5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7839B8-1953-4165-AA47-3DE2703BB9D8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60BF7F3-B02E-21E1-6E67-D85789687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D89FC49-F1E2-2EB0-6F89-DFA6C04ED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BB186B2-6872-6F2B-8CDF-E9EF0B08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98C62AC7-CF77-F88B-3B50-8880114EF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85F783-9B71-B057-8970-9E16B70F0B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A8B7F-4442-9477-9C67-7939486CE5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4DE4DF-1F18-4E7C-90A2-0A5DA6C43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EE3BAC1-1BCE-FB89-ABF3-25A735A260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5DA7-089F-426D-8C9C-44E0D62F660A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0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88D259-9C36-52FB-7A35-01D2F8A4AC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A025A2-0BDB-3C91-1F7B-19EB42A613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6AE9-D58E-42BA-B954-FE0264498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A5F3864-9F65-6952-FB52-0242433B6DF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1955E-FFAC-4204-A26B-E7CC9B3D6AB7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86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521CF-9EBA-AABE-B3E9-AC0CE51A26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6BDDCA-E9BD-A0CE-9F88-86E78FEF2A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82EDC-D38B-4304-9807-BF0EDB2EC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F9BB81C-4082-33AC-48C5-5EE7B890DFA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73FB-4292-4D18-B76F-4BCEFE6B6EA8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3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4A74C-B746-9058-C7E8-00C5B8DB60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F5A6B-C6A0-6112-D487-2ED501058E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1354B-38E3-4EED-805F-F3CECB809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F07A960-A791-8277-D30F-47FA2843DE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D353A-B351-4DC7-9CFA-ABC6D619653F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4929B-9BF5-3C03-7275-3BA8EE366C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89B61-8294-4AB9-043E-83EAF82EE1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40D4-96AB-4A3E-82F3-CE817A182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A86B829-9716-0EA5-D1E3-5B8B8C1FECC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32F0-8611-4188-A469-80D1F5E6B489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7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4D5B9-300F-0C23-16A2-ECF68F4D94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E334EF-641D-8706-C7FD-4A214C0D04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C1D3-9C4F-42FC-8013-4B5016637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E7C4CD0-B65A-1FF6-6454-48E83689BD7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10943-8410-4380-9862-78881E64C7CB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71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B1DA8-E74F-992B-A8F3-9A8F55527B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E7DCB-ABAF-C1F1-7D37-1AAC2FD65F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BA1D-5EC8-4B0B-8552-739A4996B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12E6527-BB54-2873-1004-2508D108CA8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B48D-37C0-4B43-8E80-99D2FE6EFB3F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94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A1B3E4-78EC-491B-8B23-103C22BAF6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997884-3711-F473-06DF-95562B2AB8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3EF6-00C4-41A7-B8A4-2E07C210F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6214B-9289-4088-D3E6-45CCC3F1A82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73BB-4C6B-48D9-B668-E8B1D6E2E02A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8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F0D994-FF91-5CDD-1093-440CC30C2C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6A7BB0-47A7-E7A4-DD14-306EDE9E2C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2DAAA-B1D6-4F37-AE01-0D3EEA303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2671FCD-264C-1DCB-D371-F91182F5B36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4F15-88F6-475E-9B8B-1771DDDA8427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61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05820D-889D-D299-4DCD-CDE2E1CFD3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0F53C9-D0AC-CC0D-90E2-84B8F95029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2039-A6A7-4A6D-97E1-72354F127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9E105A2-D0CD-958A-396F-4F02FAFDFE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DDDB-4D1D-4093-B2B4-A3D952EE918B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27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1D86C8-42A6-2431-725E-F87BECCBD8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DD33A-1626-23AD-299F-81F70D2D5C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67E73-0E37-4020-B56B-8DF8A8F1A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6C7F7A9-41AB-A4F7-C8DF-FD66E8B63F5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8ED48-0E27-4E4F-AB22-59CF63C6823F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841BC-94DC-9A6D-8A80-A343BFA932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9566B-C743-4BDB-A5E8-EA471BB485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6EEF-9527-4926-B665-DFA8300B6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3A97A7E-C22C-BB65-A74F-4BD5C3BDBCA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BC6E-AA51-4F5D-823B-95E488E10605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30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A562C8-C4E5-E129-9F7D-F6651D923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D25E15-424F-7AB9-5F57-E112E0770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4A2EC69-C341-F3BB-0F4D-B731A3416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3F043E4-17E7-452B-358F-3F91AB6ED1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0F91461E-ED4E-4C14-875B-5F5BC188F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BE55EA89-268E-3923-2A5F-6FB6CC410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94BB8808-EEBB-FA85-207F-01854C1F0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04D29C42-C5FA-F313-AF9D-C487DC7077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B2194B8-ACFA-4687-8DA7-B5E9CA4F25A0}" type="datetime1">
              <a:rPr lang="en-US" altLang="en-US" smtClean="0"/>
              <a:t>9/19/2022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4.xml"/><Relationship Id="rId7" Type="http://schemas.openxmlformats.org/officeDocument/2006/relationships/image" Target="../media/image2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tags" Target="../tags/tag17.xml"/><Relationship Id="rId16" Type="http://schemas.openxmlformats.org/officeDocument/2006/relationships/image" Target="../media/image28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9.png"/><Relationship Id="rId5" Type="http://schemas.openxmlformats.org/officeDocument/2006/relationships/tags" Target="../tags/tag20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2290467" TargetMode="External"/><Relationship Id="rId2" Type="http://schemas.openxmlformats.org/officeDocument/2006/relationships/hyperlink" Target="http://web.vu.lt/mif/a.buteikis/wp-content/uploads/PE_Book/4-5-Multiple-collinearity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4.png"/><Relationship Id="rId5" Type="http://schemas.openxmlformats.org/officeDocument/2006/relationships/tags" Target="../tags/tag7.xml"/><Relationship Id="rId10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0715593-C5D6-1501-97C7-A299C17F23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2C7C74-A9D4-4ACB-8208-A1DEF1F78E7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5B6EDB03-6DC5-864E-B3A7-F6CBDDF1543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0827DC-C8F0-4A56-965F-4B99DA04F4D4}" type="datetime1">
              <a:rPr lang="en-US" altLang="en-US" sz="1200" smtClean="0">
                <a:latin typeface="Garamond" panose="02020404030301010803" pitchFamily="18" charset="0"/>
              </a:rPr>
              <a:t>9/19/2022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D1D290B1-904B-4E53-D037-E78E22EAC6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737CDD8A-D7CF-B498-90D8-09A1A7AB5A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781800" cy="17526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Graphical Tools for Transformations (catching up!)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Over- &amp; Under-Specifying A Model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E258CD00-01A5-56CE-D6F2-E5B339D2DD1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/>
              </a:rPr>
              <a:t>A</a:t>
            </a:r>
            <a:r>
              <a:rPr lang="en-US" altLang="en-US" sz="1800">
                <a:latin typeface="cmmi7"/>
              </a:rPr>
              <a:t>A</a:t>
            </a:r>
            <a:r>
              <a:rPr lang="en-US" altLang="en-US" sz="1800">
                <a:latin typeface="cmr10"/>
              </a:rPr>
              <a:t>A</a:t>
            </a:r>
            <a:r>
              <a:rPr lang="en-US" altLang="en-US" sz="1800">
                <a:latin typeface="cmr7"/>
              </a:rPr>
              <a:t>A</a:t>
            </a:r>
            <a:r>
              <a:rPr lang="en-US" altLang="en-US" sz="1800">
                <a:latin typeface="cmss10"/>
              </a:rPr>
              <a:t>A</a:t>
            </a:r>
            <a:r>
              <a:rPr lang="en-US" altLang="en-US" sz="1800">
                <a:latin typeface="cmsy1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/>
              </a:rPr>
              <a:t>A</a:t>
            </a:r>
            <a:r>
              <a:rPr lang="en-US" altLang="en-US" sz="1800">
                <a:latin typeface="cmsy7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A1DE0A6A-1879-81C7-8C78-C10202A8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7C80BC12-8CB2-BB00-5B83-A415A595E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F088DBB0-0D00-B3E0-CF6A-0AE02E0AF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45F750-C290-4EFC-B268-60950198971C}" type="slidenum">
              <a:rPr lang="en-US" altLang="en-US" smtClean="0">
                <a:latin typeface="Garamond" panose="02020404030301010803" pitchFamily="18" charset="0"/>
              </a:rPr>
              <a:pPr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5" name="Date Placeholder 5">
            <a:extLst>
              <a:ext uri="{FF2B5EF4-FFF2-40B4-BE49-F238E27FC236}">
                <a16:creationId xmlns:a16="http://schemas.microsoft.com/office/drawing/2014/main" id="{44961665-5FFB-9248-3BFE-6DE70E137BE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67C0C1-85F1-45DA-B64C-5610F024269E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6" name="TextBox 11">
            <a:extLst>
              <a:ext uri="{FF2B5EF4-FFF2-40B4-BE49-F238E27FC236}">
                <a16:creationId xmlns:a16="http://schemas.microsoft.com/office/drawing/2014/main" id="{AEC21B24-0E16-2E94-926D-93B8CB59E10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par(mfrow=c(2,2))</a:t>
            </a:r>
          </a:p>
          <a:p>
            <a:r>
              <a:rPr lang="en-US" altLang="en-US"/>
              <a:t>&gt; plot(lm.x1px2)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A5EC2DE-1C14-AA6A-DAE0-B50D38B7F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 Variable Plots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DED4C03-5AFF-7E0B-1B3C-F6DF0F00F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566C53-7769-4D84-BDE3-B548684375F2}" type="slidenum">
              <a:rPr lang="en-US" altLang="en-US" smtClean="0">
                <a:latin typeface="Garamond" panose="02020404030301010803" pitchFamily="18" charset="0"/>
              </a:rPr>
              <a:pPr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8" name="Date Placeholder 4">
            <a:extLst>
              <a:ext uri="{FF2B5EF4-FFF2-40B4-BE49-F238E27FC236}">
                <a16:creationId xmlns:a16="http://schemas.microsoft.com/office/drawing/2014/main" id="{8B791AE7-D6AB-1F59-45A4-AFBABD40F9D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4B20CC-9FA6-4D00-B6AD-752BE4864F57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A0F9FB5D-9383-9235-759C-8B54A5EF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00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>
            <a:extLst>
              <a:ext uri="{FF2B5EF4-FFF2-40B4-BE49-F238E27FC236}">
                <a16:creationId xmlns:a16="http://schemas.microsoft.com/office/drawing/2014/main" id="{18AA2715-2575-3148-C982-E1AA17A1F56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avPlots(lm.x1px2)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8C91277-2381-DF4F-8EDA-42D3BDAD0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75044AB-991F-EFFE-1385-A6FB6A014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4275"/>
            <a:ext cx="8229600" cy="4530725"/>
          </a:xfrm>
        </p:spPr>
        <p:txBody>
          <a:bodyPr/>
          <a:lstStyle/>
          <a:p>
            <a:r>
              <a:rPr lang="en-US" altLang="en-US"/>
              <a:t>The idea is very simple:</a:t>
            </a:r>
          </a:p>
          <a:p>
            <a:pPr lvl="1"/>
            <a:r>
              <a:rPr lang="en-US" altLang="en-US"/>
              <a:t>Plot y against a predictor (e.g. one of the          or even</a:t>
            </a:r>
            <a:br>
              <a:rPr lang="en-US" altLang="en-US"/>
            </a:br>
            <a:r>
              <a:rPr lang="en-US" altLang="en-US"/>
              <a:t>   ); we’ll call it x.</a:t>
            </a:r>
          </a:p>
          <a:p>
            <a:pPr lvl="1"/>
            <a:r>
              <a:rPr lang="en-US" altLang="en-US"/>
              <a:t>Use a nonparametric regression procedure (e.g. loess) to estimate E[y|x]</a:t>
            </a:r>
          </a:p>
          <a:p>
            <a:pPr lvl="1"/>
            <a:r>
              <a:rPr lang="en-US" altLang="en-US"/>
              <a:t>Use the fitted model to estimate E[y|x]</a:t>
            </a:r>
          </a:p>
          <a:p>
            <a:r>
              <a:rPr lang="en-US" altLang="en-US"/>
              <a:t>The two should agree.  If they do not,</a:t>
            </a:r>
          </a:p>
          <a:p>
            <a:pPr lvl="1"/>
            <a:r>
              <a:rPr lang="en-US" altLang="en-US"/>
              <a:t> x or y may need to be transformed</a:t>
            </a:r>
          </a:p>
          <a:p>
            <a:pPr lvl="1"/>
            <a:r>
              <a:rPr lang="en-US" altLang="en-US"/>
              <a:t>A term may be missing in the model</a:t>
            </a:r>
          </a:p>
          <a:p>
            <a:pPr lvl="1"/>
            <a:r>
              <a:rPr lang="en-US" altLang="en-US"/>
              <a:t>(or both!)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68FF35C-BF95-928A-5FAF-326B872C0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E04FDB-B98E-4240-9F4B-447907BD8D87}" type="slidenum">
              <a:rPr lang="en-US" altLang="en-US" smtClean="0">
                <a:latin typeface="Garamond" panose="02020404030301010803" pitchFamily="18" charset="0"/>
              </a:rPr>
              <a:pPr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4">
            <a:extLst>
              <a:ext uri="{FF2B5EF4-FFF2-40B4-BE49-F238E27FC236}">
                <a16:creationId xmlns:a16="http://schemas.microsoft.com/office/drawing/2014/main" id="{666EA22B-7597-074A-1ADE-44BC6EB8118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9BACAB-5F30-4D28-A635-E9F23D872CDA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7414" name="Picture 10">
            <a:extLst>
              <a:ext uri="{FF2B5EF4-FFF2-40B4-BE49-F238E27FC236}">
                <a16:creationId xmlns:a16="http://schemas.microsoft.com/office/drawing/2014/main" id="{EFA85D28-86E4-33CD-2A57-0F5ADD885C6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1808163"/>
            <a:ext cx="5826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>
            <a:extLst>
              <a:ext uri="{FF2B5EF4-FFF2-40B4-BE49-F238E27FC236}">
                <a16:creationId xmlns:a16="http://schemas.microsoft.com/office/drawing/2014/main" id="{337B0D57-9989-1B31-9285-7EECE9E7876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265363"/>
            <a:ext cx="16986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18FE37F-655C-CBD7-73E4-45E1B5F22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Plots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7D6CA38F-27E4-B331-DB3A-EC45B31C5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B808FA-2ABB-4F91-996D-E621E4AB6798}" type="slidenum">
              <a:rPr lang="en-US" altLang="en-US" smtClean="0">
                <a:latin typeface="Garamond" panose="02020404030301010803" pitchFamily="18" charset="0"/>
              </a:rPr>
              <a:pPr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6" name="Date Placeholder 4">
            <a:extLst>
              <a:ext uri="{FF2B5EF4-FFF2-40B4-BE49-F238E27FC236}">
                <a16:creationId xmlns:a16="http://schemas.microsoft.com/office/drawing/2014/main" id="{DFD273CD-BE6B-96FF-CBD9-B80C0F74512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DC5101-9F49-4E16-A1EF-3249A66D739E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FD19A185-DC6F-118B-9BCC-5DD5BAEC6CE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mmps(lm.x1px2)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F3CE8EF4-98D9-BFEF-DE41-3A08FC50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0E55E0-FD66-6DAC-2C84-60EA11B25D21}"/>
              </a:ext>
            </a:extLst>
          </p:cNvPr>
          <p:cNvSpPr txBox="1"/>
          <p:nvPr/>
        </p:nvSpPr>
        <p:spPr>
          <a:xfrm>
            <a:off x="5181600" y="4267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333CC"/>
                </a:solidFill>
              </a:rPr>
              <a:t>Blue line: </a:t>
            </a:r>
            <a:r>
              <a:rPr lang="en-US" dirty="0"/>
              <a:t>Nonparametric smooth estimate of E[</a:t>
            </a:r>
            <a:r>
              <a:rPr lang="en-US" dirty="0" err="1"/>
              <a:t>y|x</a:t>
            </a:r>
            <a:r>
              <a:rPr lang="en-US" dirty="0"/>
              <a:t>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Red dashed line: </a:t>
            </a:r>
            <a:r>
              <a:rPr lang="en-US" dirty="0"/>
              <a:t>Estimate of E[</a:t>
            </a:r>
            <a:r>
              <a:rPr lang="en-US" dirty="0" err="1"/>
              <a:t>y|x</a:t>
            </a:r>
            <a:r>
              <a:rPr lang="en-US" dirty="0"/>
              <a:t>] from the fitted regression model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99A2EF5-00B9-E29F-8377-511227B77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“right” model (with interaction)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F19AE3E2-2EE0-6458-9A55-E02FC49A7EB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summary(lm.x1mx2)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 * 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Est    SE      t    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(Int)  0.77  0.11   7.06 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x1     0.69  0.12   5.93 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x2     2.03  0.11  18.33 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x1:x2  9.90  0.13  73.58 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460" name="Content Placeholder 5">
            <a:extLst>
              <a:ext uri="{FF2B5EF4-FFF2-40B4-BE49-F238E27FC236}">
                <a16:creationId xmlns:a16="http://schemas.microsoft.com/office/drawing/2014/main" id="{EE5A4A2F-6968-7E4A-79D2-0FB3D8E9C2A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1.079 on 96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0.9856,    Adjusted R-squared:  0.9851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F-statistic:  2187 on 3 and 96 DF,  p-value: &lt; 2.2e-16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56BB92ED-5C44-29A7-585D-E9E7013EE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553928-3C28-4F90-98A2-60C0D929A9A3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2" name="Date Placeholder 4">
            <a:extLst>
              <a:ext uri="{FF2B5EF4-FFF2-40B4-BE49-F238E27FC236}">
                <a16:creationId xmlns:a16="http://schemas.microsoft.com/office/drawing/2014/main" id="{504D7128-EB1A-ABEA-3B07-3322A1BDDFC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404FF7-6E1E-4464-8BD1-91827E882A4A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>
            <a:extLst>
              <a:ext uri="{FF2B5EF4-FFF2-40B4-BE49-F238E27FC236}">
                <a16:creationId xmlns:a16="http://schemas.microsoft.com/office/drawing/2014/main" id="{67A6F60A-EC1F-8279-5F34-BFAFA67B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46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6">
            <a:extLst>
              <a:ext uri="{FF2B5EF4-FFF2-40B4-BE49-F238E27FC236}">
                <a16:creationId xmlns:a16="http://schemas.microsoft.com/office/drawing/2014/main" id="{F8A1B8EC-791C-7EE5-326F-E0CAA439E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594D448B-0639-AB67-C6B7-5B71C7CF8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0CDAFF-3999-4CB3-B654-6110CF221926}" type="slidenum">
              <a:rPr lang="en-US" altLang="en-US" smtClean="0">
                <a:latin typeface="Garamond" panose="02020404030301010803" pitchFamily="18" charset="0"/>
              </a:rPr>
              <a:pPr/>
              <a:t>15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485" name="Date Placeholder 5">
            <a:extLst>
              <a:ext uri="{FF2B5EF4-FFF2-40B4-BE49-F238E27FC236}">
                <a16:creationId xmlns:a16="http://schemas.microsoft.com/office/drawing/2014/main" id="{08161965-0F4B-BBAF-C0F3-02D94288AA1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82007-E040-41E6-A3D4-07C3747CE500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486" name="TextBox 9">
            <a:extLst>
              <a:ext uri="{FF2B5EF4-FFF2-40B4-BE49-F238E27FC236}">
                <a16:creationId xmlns:a16="http://schemas.microsoft.com/office/drawing/2014/main" id="{B93D4DCF-431D-2EB4-F34C-3E4085D5617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par(mfrow=c(2,2))</a:t>
            </a:r>
          </a:p>
          <a:p>
            <a:r>
              <a:rPr lang="en-US" altLang="en-US"/>
              <a:t>&gt; plot(lm.x1mx2)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43E89D3-B772-3A38-331A-1084B9EC0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 Variable Plots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03EEAA13-E931-4B6A-D411-83B3B2514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653828-1E14-48FF-B2BE-E812DB57B651}" type="slidenum">
              <a:rPr lang="en-US" altLang="en-US" smtClean="0">
                <a:latin typeface="Garamond" panose="02020404030301010803" pitchFamily="18" charset="0"/>
              </a:rPr>
              <a:pPr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1508" name="Date Placeholder 4">
            <a:extLst>
              <a:ext uri="{FF2B5EF4-FFF2-40B4-BE49-F238E27FC236}">
                <a16:creationId xmlns:a16="http://schemas.microsoft.com/office/drawing/2014/main" id="{582D0BE8-1C0D-3AD0-34A8-C8236B49A16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1B8BAA-0066-43BD-AB2B-D52DD4FA8E83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3A90160C-42D1-C1EA-DB76-1BADB7C5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4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6">
            <a:extLst>
              <a:ext uri="{FF2B5EF4-FFF2-40B4-BE49-F238E27FC236}">
                <a16:creationId xmlns:a16="http://schemas.microsoft.com/office/drawing/2014/main" id="{AC93FC04-975E-8CD3-8071-BC67AA2313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avPlots(lm.x1mx2)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DDC1958-24C7-39F0-6F01-B20EF4986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Plots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0123AAB1-CBE7-6AD9-6FA1-A82A35A43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342D88-BFA8-4E38-B296-B9A7AC1304E4}" type="slidenum">
              <a:rPr lang="en-US" altLang="en-US" smtClean="0">
                <a:latin typeface="Garamond" panose="02020404030301010803" pitchFamily="18" charset="0"/>
              </a:rPr>
              <a:pPr/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2532" name="Date Placeholder 4">
            <a:extLst>
              <a:ext uri="{FF2B5EF4-FFF2-40B4-BE49-F238E27FC236}">
                <a16:creationId xmlns:a16="http://schemas.microsoft.com/office/drawing/2014/main" id="{A9A4C153-40EC-F37F-BD9C-F3A09313B9C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07AD87-BBC6-4801-BA3C-29BB66D431FA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4E7C80FD-1B98-A7C2-CFE6-CDC5116E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>
            <a:extLst>
              <a:ext uri="{FF2B5EF4-FFF2-40B4-BE49-F238E27FC236}">
                <a16:creationId xmlns:a16="http://schemas.microsoft.com/office/drawing/2014/main" id="{FAD8F9D8-0C26-6C60-83C6-0AB580DB752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mmps(lm.x1mx2)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A81842E-2D6F-353B-1842-F8F082B3F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example</a:t>
            </a:r>
          </a:p>
        </p:txBody>
      </p:sp>
      <p:sp>
        <p:nvSpPr>
          <p:cNvPr id="23555" name="Content Placeholder 5">
            <a:extLst>
              <a:ext uri="{FF2B5EF4-FFF2-40B4-BE49-F238E27FC236}">
                <a16:creationId xmlns:a16="http://schemas.microsoft.com/office/drawing/2014/main" id="{1AB845E6-AAB8-C498-D216-AFFDEEEDAB4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y &lt;- 1 + x1 + x2^2 +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rnorm(100)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lm.x1px2 &lt;- lm(y ~ x1 + x2)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lm.x1mx2 &lt;- lm(y ~ x1 * x2)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lm.x1px2sq &lt;- lm(y ~ x1 +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I(x2^2))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summary(lm.x1px2)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 + 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556" name="Content Placeholder 6">
            <a:extLst>
              <a:ext uri="{FF2B5EF4-FFF2-40B4-BE49-F238E27FC236}">
                <a16:creationId xmlns:a16="http://schemas.microsoft.com/office/drawing/2014/main" id="{6B51C84D-54E2-DAD5-0203-0451929609E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67200" y="1066800"/>
            <a:ext cx="4419600" cy="5064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   Est   SE     t    p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(Int)  1.82 0.19  9.49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x1     1.24 0.20  6.08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x2    -0.30 0.19 -1.55 0.12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1.904 on 97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0.3014,    Adjusted R-squared:  0.287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F-statistic: 20.93 on 2 and 97 DF,  p-value: 2.779e-08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23557" name="Slide Number Placeholder 3">
            <a:extLst>
              <a:ext uri="{FF2B5EF4-FFF2-40B4-BE49-F238E27FC236}">
                <a16:creationId xmlns:a16="http://schemas.microsoft.com/office/drawing/2014/main" id="{82687D86-2B0C-2B8B-35D6-CD4528B65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A9E547-E2D8-4526-AB53-1F18D1AB236B}" type="slidenum">
              <a:rPr lang="en-US" altLang="en-US" smtClean="0">
                <a:latin typeface="Garamond" panose="02020404030301010803" pitchFamily="18" charset="0"/>
              </a:rPr>
              <a:pPr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3558" name="Date Placeholder 4">
            <a:extLst>
              <a:ext uri="{FF2B5EF4-FFF2-40B4-BE49-F238E27FC236}">
                <a16:creationId xmlns:a16="http://schemas.microsoft.com/office/drawing/2014/main" id="{F6F817BA-5593-4524-E541-F999D2A9DC3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E51DA1-795F-4497-AAC8-495C0C83E235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>
            <a:extLst>
              <a:ext uri="{FF2B5EF4-FFF2-40B4-BE49-F238E27FC236}">
                <a16:creationId xmlns:a16="http://schemas.microsoft.com/office/drawing/2014/main" id="{B0AD8610-8142-027D-289D-4C299536E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7C65CC5F-C4A4-2545-F5BE-431A593C6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9DC9EC-2F49-49DD-A871-8D41453E6A43}" type="slidenum">
              <a:rPr lang="en-US" altLang="en-US" smtClean="0">
                <a:latin typeface="Garamond" panose="02020404030301010803" pitchFamily="18" charset="0"/>
              </a:rPr>
              <a:pPr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580" name="Date Placeholder 5">
            <a:extLst>
              <a:ext uri="{FF2B5EF4-FFF2-40B4-BE49-F238E27FC236}">
                <a16:creationId xmlns:a16="http://schemas.microsoft.com/office/drawing/2014/main" id="{8C728468-E6A5-D7D7-997F-1025E17F274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888B62-CA4A-4CBC-B7B6-3796F3329A62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4581" name="Picture 8">
            <a:extLst>
              <a:ext uri="{FF2B5EF4-FFF2-40B4-BE49-F238E27FC236}">
                <a16:creationId xmlns:a16="http://schemas.microsoft.com/office/drawing/2014/main" id="{E4EE83BE-429F-CB14-9964-8E5FDD69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6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9">
            <a:extLst>
              <a:ext uri="{FF2B5EF4-FFF2-40B4-BE49-F238E27FC236}">
                <a16:creationId xmlns:a16="http://schemas.microsoft.com/office/drawing/2014/main" id="{1FE14C67-6DB2-3F25-FD97-7E036F52DE4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par(mfrow=c(2,2))</a:t>
            </a:r>
          </a:p>
          <a:p>
            <a:r>
              <a:rPr lang="en-US" altLang="en-US"/>
              <a:t>&gt; plot(lm.x1px2)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EBA7-1E42-8091-D12C-E1D5FAC8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C39D-E2FE-3570-9DFA-58CB56A9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875"/>
            <a:ext cx="85344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Quiz 02 – see in week 03 folder</a:t>
            </a:r>
          </a:p>
          <a:p>
            <a:pPr lvl="1" eaLnBrk="1" hangingPunct="1">
              <a:defRPr/>
            </a:pPr>
            <a:r>
              <a:rPr lang="en-US" altLang="en-US" dirty="0"/>
              <a:t>1 - learned.pdf</a:t>
            </a:r>
          </a:p>
          <a:p>
            <a:pPr lvl="1" eaLnBrk="1" hangingPunct="1">
              <a:defRPr/>
            </a:pPr>
            <a:r>
              <a:rPr lang="en-US" altLang="en-US" dirty="0"/>
              <a:t>1 - mystified.pdf</a:t>
            </a:r>
          </a:p>
          <a:p>
            <a:pPr eaLnBrk="1" hangingPunct="1">
              <a:defRPr/>
            </a:pPr>
            <a:r>
              <a:rPr lang="en-US" altLang="en-US" dirty="0"/>
              <a:t>Quiz 03 – Covers 6.4, 6.5, 6.6 (out at 5pm)</a:t>
            </a:r>
          </a:p>
          <a:p>
            <a:pPr eaLnBrk="1" hangingPunct="1">
              <a:defRPr/>
            </a:pPr>
            <a:r>
              <a:rPr lang="en-US" altLang="en-US" dirty="0"/>
              <a:t>HW04 – Out later today; due next Monday</a:t>
            </a:r>
          </a:p>
          <a:p>
            <a:pPr eaLnBrk="1" hangingPunct="1">
              <a:defRPr/>
            </a:pPr>
            <a:r>
              <a:rPr lang="en-US" altLang="en-US" dirty="0"/>
              <a:t>Reading </a:t>
            </a:r>
          </a:p>
          <a:p>
            <a:pPr lvl="1" eaLnBrk="1" hangingPunct="1">
              <a:defRPr/>
            </a:pPr>
            <a:r>
              <a:rPr lang="en-US" altLang="en-US" dirty="0"/>
              <a:t>This week: </a:t>
            </a:r>
            <a:r>
              <a:rPr lang="en-US" altLang="en-US" dirty="0" err="1"/>
              <a:t>Sheather</a:t>
            </a:r>
            <a:r>
              <a:rPr lang="en-US" altLang="en-US" dirty="0"/>
              <a:t> 6.4, 6.5, 6.6, 7.1, 7.2</a:t>
            </a:r>
          </a:p>
          <a:p>
            <a:pPr lvl="2" eaLnBrk="1" hangingPunct="1">
              <a:defRPr/>
            </a:pPr>
            <a:r>
              <a:rPr lang="en-US" altLang="en-US" dirty="0"/>
              <a:t>(supplemental: ISLR 3.3.3; G&amp;H Ch 4)</a:t>
            </a:r>
          </a:p>
          <a:p>
            <a:pPr lvl="1" eaLnBrk="1" hangingPunct="1">
              <a:defRPr/>
            </a:pPr>
            <a:r>
              <a:rPr lang="en-US" altLang="en-US" dirty="0"/>
              <a:t>Next week: </a:t>
            </a:r>
            <a:r>
              <a:rPr lang="en-US" altLang="en-US" dirty="0" err="1"/>
              <a:t>Sheather</a:t>
            </a:r>
            <a:r>
              <a:rPr lang="en-US" altLang="en-US" dirty="0"/>
              <a:t>, 7.3, 7.4, 8.1, 8.2</a:t>
            </a:r>
          </a:p>
          <a:p>
            <a:pPr lvl="1" eaLnBrk="1" hangingPunct="1">
              <a:defRPr/>
            </a:pPr>
            <a:r>
              <a:rPr lang="en-US" altLang="en-US" dirty="0"/>
              <a:t>Supplementary: ISLR 3.3.3,&amp; Ch 6; G&amp;H Ch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52021-5A1E-AF9E-A165-FE97FCB0A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F40D4-96AB-4A3E-82F3-CE817A1829E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EE22D-45A1-F949-BA94-01C80F8944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E53111E-D837-422C-BC6C-5BD6AFD58143}" type="datetime1">
              <a:rPr lang="en-US" altLang="en-US" smtClean="0"/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93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E015A56-16BE-DED9-026A-7495D25A9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 Variable Plots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6EB62E5B-EB40-F6B2-9A82-8F0060DF2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32990A-361A-4D9A-8768-06549D297E26}" type="slidenum">
              <a:rPr lang="en-US" altLang="en-US" smtClean="0">
                <a:latin typeface="Garamond" panose="02020404030301010803" pitchFamily="18" charset="0"/>
              </a:rPr>
              <a:pPr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604" name="Date Placeholder 4">
            <a:extLst>
              <a:ext uri="{FF2B5EF4-FFF2-40B4-BE49-F238E27FC236}">
                <a16:creationId xmlns:a16="http://schemas.microsoft.com/office/drawing/2014/main" id="{616DACD5-7E7A-A10C-1E63-0C3D0D5DD08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2FAAED-A573-43E7-B293-4E82632CF381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7079D8BD-0109-48CC-6DFA-F2E3BF54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>
            <a:extLst>
              <a:ext uri="{FF2B5EF4-FFF2-40B4-BE49-F238E27FC236}">
                <a16:creationId xmlns:a16="http://schemas.microsoft.com/office/drawing/2014/main" id="{8A679B72-557E-229D-71CE-703718E791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avPlots(lm.x1px2)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7C93F02-CDB7-51FA-4980-9E2E8BB8F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Plots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7709AB17-884A-CAA6-BADA-29E30FB2F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79A579-D5A1-46AA-AD2A-79379D94DB18}" type="slidenum">
              <a:rPr lang="en-US" altLang="en-US" smtClean="0">
                <a:latin typeface="Garamond" panose="02020404030301010803" pitchFamily="18" charset="0"/>
              </a:rPr>
              <a:pPr/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6628" name="Date Placeholder 4">
            <a:extLst>
              <a:ext uri="{FF2B5EF4-FFF2-40B4-BE49-F238E27FC236}">
                <a16:creationId xmlns:a16="http://schemas.microsoft.com/office/drawing/2014/main" id="{934F1F6E-93D5-1C24-8113-F43843F46C2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7A84F4-B770-49E1-BA61-AE65A61ABEF7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877414BA-130E-664D-873B-AFCA62D1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6">
            <a:extLst>
              <a:ext uri="{FF2B5EF4-FFF2-40B4-BE49-F238E27FC236}">
                <a16:creationId xmlns:a16="http://schemas.microsoft.com/office/drawing/2014/main" id="{EE74B4DD-0267-52FD-525E-E7BE1944C07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mmps(lm.x1px2)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31F2A0D-A6A6-AF73-885C-D7584ED5C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if we think an interaction will fix it?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BB929BB-6A39-A18C-10B5-DBDE514723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summary(lm.x1mx2)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 * 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Pr(&gt;|t|)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(Intercept)   1.7774     0.1895   9.380 3.19e-15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x1            1.2891     0.2024   6.370 6.52e-09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x2           -0.2321     0.1922  -1.208   0.2301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x1:x2        -0.4607     0.2340  -1.969   0.0518 .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1.877 on 96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0.3286,    Adjusted R-squared:  0.3076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F-statistic: 15.66 on 3 and 96 DF,  p-value: 2.29e-08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2CA6A0B-5EF5-E6D0-DBD8-7668226A5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F8E1F4-A662-420F-848C-8C564C589DEB}" type="slidenum">
              <a:rPr lang="en-US" altLang="en-US" smtClean="0">
                <a:latin typeface="Garamond" panose="02020404030301010803" pitchFamily="18" charset="0"/>
              </a:rPr>
              <a:pPr/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7653" name="Date Placeholder 4">
            <a:extLst>
              <a:ext uri="{FF2B5EF4-FFF2-40B4-BE49-F238E27FC236}">
                <a16:creationId xmlns:a16="http://schemas.microsoft.com/office/drawing/2014/main" id="{4651AF87-9C65-8FDB-E4A9-FA2846A688B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34B9A1-279A-4190-B03F-3D89A1C844D0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1DBF81A-2FFF-5D77-5778-C5D1D4EFA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52F5EF9A-F389-E207-22FF-26D69720A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6B041-720C-40C3-A7CE-4B3328E9DC78}" type="slidenum">
              <a:rPr lang="en-US" altLang="en-US" smtClean="0">
                <a:latin typeface="Garamond" panose="02020404030301010803" pitchFamily="18" charset="0"/>
              </a:rPr>
              <a:pPr/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8676" name="Date Placeholder 4">
            <a:extLst>
              <a:ext uri="{FF2B5EF4-FFF2-40B4-BE49-F238E27FC236}">
                <a16:creationId xmlns:a16="http://schemas.microsoft.com/office/drawing/2014/main" id="{01C5774B-FEA3-A5F4-CF0D-29E9DC53FBC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D0F767-8147-40D5-8189-E3EF52688865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AA8AF213-C648-13C4-4B39-416EB5C4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4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7">
            <a:extLst>
              <a:ext uri="{FF2B5EF4-FFF2-40B4-BE49-F238E27FC236}">
                <a16:creationId xmlns:a16="http://schemas.microsoft.com/office/drawing/2014/main" id="{F445F295-D180-2EE7-D49F-02AC26CCF5F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par(mfrow=c(2,2))</a:t>
            </a:r>
          </a:p>
          <a:p>
            <a:r>
              <a:rPr lang="en-US" altLang="en-US"/>
              <a:t>&gt; plot(lm.x1mx2)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7B54118-3A99-0DA6-0D51-2F95C9D72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 Variable Plots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9C27773-B1AD-53A8-9A6C-0CB7EAB47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C855E3-BCEC-4331-AE1D-9D5DA726687F}" type="slidenum">
              <a:rPr lang="en-US" altLang="en-US" smtClean="0">
                <a:latin typeface="Garamond" panose="02020404030301010803" pitchFamily="18" charset="0"/>
              </a:rPr>
              <a:pPr/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9700" name="Date Placeholder 4">
            <a:extLst>
              <a:ext uri="{FF2B5EF4-FFF2-40B4-BE49-F238E27FC236}">
                <a16:creationId xmlns:a16="http://schemas.microsoft.com/office/drawing/2014/main" id="{4238D7D0-57F5-372D-E90D-78A05A4131F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F4C6F5-DE25-45C3-A15E-DB40F421313E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DD1FE994-E587-BEB1-A602-0EAC0CB2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6">
            <a:extLst>
              <a:ext uri="{FF2B5EF4-FFF2-40B4-BE49-F238E27FC236}">
                <a16:creationId xmlns:a16="http://schemas.microsoft.com/office/drawing/2014/main" id="{67D418DC-9AC9-0B49-0A45-9B625ED15A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avPlots(lm.x1mx2)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AE9B145-65E4-28FE-AA91-F28FBC207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Plots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DD03BD6F-4B20-8B91-65FA-74219A007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35B6E6-2A67-4859-9D5A-FE92E3253400}" type="slidenum">
              <a:rPr lang="en-US" altLang="en-US" smtClean="0">
                <a:latin typeface="Garamond" panose="02020404030301010803" pitchFamily="18" charset="0"/>
              </a:rPr>
              <a:pPr/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0724" name="Date Placeholder 4">
            <a:extLst>
              <a:ext uri="{FF2B5EF4-FFF2-40B4-BE49-F238E27FC236}">
                <a16:creationId xmlns:a16="http://schemas.microsoft.com/office/drawing/2014/main" id="{2D1C35AF-995A-C7E2-70DD-259AA58EB63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A779C0-057E-4F0B-AD62-A54DE9BA9583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A906E7AA-E4D9-BBBA-C1BB-3D61E02A7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>
            <a:extLst>
              <a:ext uri="{FF2B5EF4-FFF2-40B4-BE49-F238E27FC236}">
                <a16:creationId xmlns:a16="http://schemas.microsoft.com/office/drawing/2014/main" id="{27AF3C09-962E-3141-ACAB-BF1814E92A0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mmps(lm.x1mx2)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8C5DD5D-CA6D-7A7A-600D-8DC8E4C39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 now the correct model (with x2 squared term)..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0B81DC72-B5FC-6BB4-05D3-2CACC14840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summary(lm.x1px2sq)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 + I(x2^2))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Pr(&gt;|t|)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(Intercept)  0.85241    0.11038   7.722 1.04e-11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x1           1.04216    0.10171  10.247  &lt; 2e-16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I(x2^2)      0.96300    0.05522  17.438  &lt; 2e-16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0.9481 on 97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0.8269,    Adjusted R-squared:  0.8233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F-statistic: 231.6 on 2 and 97 DF,  p-value: &lt; 2.2e-16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BC0DE00-08C4-DC9F-7919-CFB040658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065A3-77C3-4781-A93A-4BBA4F7E5EAC}" type="slidenum">
              <a:rPr lang="en-US" altLang="en-US" smtClean="0">
                <a:latin typeface="Garamond" panose="02020404030301010803" pitchFamily="18" charset="0"/>
              </a:rPr>
              <a:pPr/>
              <a:t>26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1749" name="Date Placeholder 4">
            <a:extLst>
              <a:ext uri="{FF2B5EF4-FFF2-40B4-BE49-F238E27FC236}">
                <a16:creationId xmlns:a16="http://schemas.microsoft.com/office/drawing/2014/main" id="{26A36D07-7FFE-B695-BE9C-13CF0D54698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366E3D-998A-4818-BF74-8D759A589786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E66B1AB-F1B5-A48B-FBA7-A92F9F513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BB0D58CC-F788-BB5A-06CB-2C9C1BAC6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3104DA-2125-4A12-A7F3-BF1EFA808015}" type="slidenum">
              <a:rPr lang="en-US" altLang="en-US" smtClean="0">
                <a:latin typeface="Garamond" panose="02020404030301010803" pitchFamily="18" charset="0"/>
              </a:rPr>
              <a:pPr/>
              <a:t>27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2772" name="Date Placeholder 4">
            <a:extLst>
              <a:ext uri="{FF2B5EF4-FFF2-40B4-BE49-F238E27FC236}">
                <a16:creationId xmlns:a16="http://schemas.microsoft.com/office/drawing/2014/main" id="{BDC9FED2-AEC5-1876-5C58-AA661D58DF4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B498F6-9289-46F6-B62E-3CEB46230D0F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3019ADBD-9E13-9CD2-04E4-24B1D8B6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6">
            <a:extLst>
              <a:ext uri="{FF2B5EF4-FFF2-40B4-BE49-F238E27FC236}">
                <a16:creationId xmlns:a16="http://schemas.microsoft.com/office/drawing/2014/main" id="{499896C8-3355-1679-276D-E96C156EC16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par(mfrow=c(2,2))</a:t>
            </a:r>
          </a:p>
          <a:p>
            <a:r>
              <a:rPr lang="en-US" altLang="en-US"/>
              <a:t>&gt; plot(lm.x1px2sq)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0D68C4C-0EAD-BDCE-E9A0-C4DCB91BE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 Variable Plots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E82C704D-B4D1-E000-5FDC-DF1D52C6B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6701B-354D-4F5E-96AE-11761D5BE8B3}" type="slidenum">
              <a:rPr lang="en-US" altLang="en-US" smtClean="0">
                <a:latin typeface="Garamond" panose="02020404030301010803" pitchFamily="18" charset="0"/>
              </a:rPr>
              <a:pPr/>
              <a:t>28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3796" name="Date Placeholder 4">
            <a:extLst>
              <a:ext uri="{FF2B5EF4-FFF2-40B4-BE49-F238E27FC236}">
                <a16:creationId xmlns:a16="http://schemas.microsoft.com/office/drawing/2014/main" id="{F5D27F3F-B41A-2628-8091-CE8B2CF29EC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5B3F0D-CA0E-43C1-8314-8A8D37BA2A86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4A271279-B105-7FD5-9CC7-CB9C4CD2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6">
            <a:extLst>
              <a:ext uri="{FF2B5EF4-FFF2-40B4-BE49-F238E27FC236}">
                <a16:creationId xmlns:a16="http://schemas.microsoft.com/office/drawing/2014/main" id="{692B42CC-23DB-408E-540D-52AAF67578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008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avPlots(lm.x1px2sq)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BE57F506-6C64-66C3-5837-8A4A3350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Plots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E8296539-4CE1-D3A1-C0A0-531D6073F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5D8841-BB17-4A90-AA0D-3B54C60F149D}" type="slidenum">
              <a:rPr lang="en-US" altLang="en-US" smtClean="0">
                <a:latin typeface="Garamond" panose="02020404030301010803" pitchFamily="18" charset="0"/>
              </a:rPr>
              <a:pPr/>
              <a:t>29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4820" name="Date Placeholder 4">
            <a:extLst>
              <a:ext uri="{FF2B5EF4-FFF2-40B4-BE49-F238E27FC236}">
                <a16:creationId xmlns:a16="http://schemas.microsoft.com/office/drawing/2014/main" id="{5B6D7FC0-6784-A7E2-87A9-BC34FC3E294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DB661F-4942-4F7B-B414-4B69778CF093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03CE3956-F4B0-4BCF-CB88-4FD86748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6">
            <a:extLst>
              <a:ext uri="{FF2B5EF4-FFF2-40B4-BE49-F238E27FC236}">
                <a16:creationId xmlns:a16="http://schemas.microsoft.com/office/drawing/2014/main" id="{D35A8F00-AE0E-68FA-7FB1-986FDF5E1C5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mmps(lm.x1px2sq)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113DA35-B21E-CAA0-091E-3AE704DB9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7C44256-8654-1143-D9A9-6AA2726DC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921125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Graphical tools for Transformations (catching up!)</a:t>
            </a:r>
          </a:p>
          <a:p>
            <a:pPr lvl="1">
              <a:defRPr/>
            </a:pPr>
            <a:r>
              <a:rPr lang="en-US" altLang="en-US" sz="2400" dirty="0"/>
              <a:t>Added Variable Plots</a:t>
            </a:r>
          </a:p>
          <a:p>
            <a:pPr lvl="1">
              <a:defRPr/>
            </a:pPr>
            <a:r>
              <a:rPr lang="en-US" altLang="en-US" sz="2400" dirty="0"/>
              <a:t>Marginal Model Plots</a:t>
            </a:r>
          </a:p>
          <a:p>
            <a:pPr lvl="1">
              <a:defRPr/>
            </a:pPr>
            <a:r>
              <a:rPr lang="en-US" altLang="en-US" sz="2400" dirty="0"/>
              <a:t>Moral of the Story</a:t>
            </a:r>
          </a:p>
          <a:p>
            <a:pPr>
              <a:defRPr/>
            </a:pPr>
            <a:r>
              <a:rPr lang="en-US" altLang="en-US" sz="2800" dirty="0"/>
              <a:t>Over- and under-specifying a model</a:t>
            </a:r>
          </a:p>
          <a:p>
            <a:pPr lvl="1">
              <a:defRPr/>
            </a:pPr>
            <a:r>
              <a:rPr lang="en-US" altLang="en-US" sz="2400" dirty="0"/>
              <a:t>Too many predictors: Excess SE’s and Collinearity </a:t>
            </a:r>
          </a:p>
          <a:p>
            <a:pPr lvl="1">
              <a:defRPr/>
            </a:pPr>
            <a:r>
              <a:rPr lang="en-US" altLang="en-US" sz="2400" dirty="0"/>
              <a:t>Too few predictors: Omitted Variable Bias</a:t>
            </a:r>
          </a:p>
          <a:p>
            <a:pPr>
              <a:defRPr/>
            </a:pPr>
            <a:endParaRPr lang="en-US" altLang="en-US" sz="2800" dirty="0"/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8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CA048DB-DFA9-F934-ED96-3BE60E2E7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B18789-9C8A-4A89-BE45-278C9DE1CF11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3EA563A5-4F39-088E-FADD-3F8C9703B48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2C3261-E602-4A74-BF58-22AB59CD1398}" type="datetime1">
              <a:rPr lang="en-US" altLang="en-US" smtClean="0">
                <a:latin typeface="Garamond" panose="02020404030301010803" pitchFamily="18" charset="0"/>
              </a:rPr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36F956E2-32D6-96C4-D72A-26763DDA3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Moral of the Story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D5F2E5C5-2D13-3C12-3DE6-DF13048789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Nonlinearity can show up in lots of ways, in lots of graphs</a:t>
            </a:r>
          </a:p>
          <a:p>
            <a:pPr lvl="1"/>
            <a:r>
              <a:rPr lang="en-US" altLang="en-US"/>
              <a:t>In casewise diagnostic plots</a:t>
            </a:r>
          </a:p>
          <a:p>
            <a:pPr lvl="2"/>
            <a:r>
              <a:rPr lang="en-US" altLang="en-US"/>
              <a:t>As nonlinearity</a:t>
            </a:r>
          </a:p>
          <a:p>
            <a:pPr lvl="2"/>
            <a:r>
              <a:rPr lang="en-US" altLang="en-US"/>
              <a:t>As nonconstant variance</a:t>
            </a:r>
          </a:p>
          <a:p>
            <a:pPr lvl="2"/>
            <a:r>
              <a:rPr lang="en-US" altLang="en-US"/>
              <a:t>As Non-normality  (!!!)</a:t>
            </a:r>
          </a:p>
          <a:p>
            <a:pPr lvl="1"/>
            <a:r>
              <a:rPr lang="en-US" altLang="en-US"/>
              <a:t>In added-variable and marginal model plots</a:t>
            </a:r>
          </a:p>
          <a:p>
            <a:pPr lvl="2"/>
            <a:r>
              <a:rPr lang="en-US" altLang="en-US"/>
              <a:t>Nonlinearity shows up more clearly</a:t>
            </a:r>
          </a:p>
          <a:p>
            <a:pPr lvl="2"/>
            <a:r>
              <a:rPr lang="en-US" altLang="en-US"/>
              <a:t>Not always obvious what the right transformation would be.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C136267-E3A6-3DCD-C0D3-302E6095D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6CC40B-0DBC-4E15-BFA3-3EDE0573EAFA}" type="slidenum">
              <a:rPr lang="en-US" altLang="en-US" smtClean="0">
                <a:latin typeface="Garamond" panose="02020404030301010803" pitchFamily="18" charset="0"/>
              </a:rPr>
              <a:pPr/>
              <a:t>30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5845" name="Date Placeholder 4">
            <a:extLst>
              <a:ext uri="{FF2B5EF4-FFF2-40B4-BE49-F238E27FC236}">
                <a16:creationId xmlns:a16="http://schemas.microsoft.com/office/drawing/2014/main" id="{FF0B4BB6-584A-F19C-A2CE-6A8E8CA71DF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40D39A-FCA5-46C8-B295-885D56205FF2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>
            <a:extLst>
              <a:ext uri="{FF2B5EF4-FFF2-40B4-BE49-F238E27FC236}">
                <a16:creationId xmlns:a16="http://schemas.microsoft.com/office/drawing/2014/main" id="{A31B62C1-8308-FD58-732C-51ED11218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r>
              <a:rPr lang="en-US" altLang="en-US" sz="4000"/>
              <a:t>Too many predictors: (Multi)Collinearity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B8356C-0B4F-D454-8E9D-B2E94AC85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Recall that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can cause this to blow up?</a:t>
            </a:r>
          </a:p>
          <a:p>
            <a:pPr lvl="1">
              <a:defRPr/>
            </a:pPr>
            <a:r>
              <a:rPr lang="en-US" dirty="0"/>
              <a:t>If </a:t>
            </a:r>
            <a:r>
              <a:rPr lang="en-US" i="1" dirty="0"/>
              <a:t>(X</a:t>
            </a:r>
            <a:r>
              <a:rPr lang="en-US" i="1" baseline="30000" dirty="0"/>
              <a:t>T</a:t>
            </a:r>
            <a:r>
              <a:rPr lang="en-US" i="1" dirty="0"/>
              <a:t>X) </a:t>
            </a:r>
            <a:r>
              <a:rPr lang="en-US" dirty="0"/>
              <a:t>is full-rank (rank = dimension of </a:t>
            </a:r>
            <a:r>
              <a:rPr lang="en-US" i="1" dirty="0"/>
              <a:t>(X</a:t>
            </a:r>
            <a:r>
              <a:rPr lang="en-US" i="1" baseline="30000" dirty="0"/>
              <a:t>T</a:t>
            </a:r>
            <a:r>
              <a:rPr lang="en-US" i="1" dirty="0"/>
              <a:t>X)</a:t>
            </a:r>
            <a:r>
              <a:rPr lang="en-US" dirty="0"/>
              <a:t> = </a:t>
            </a:r>
            <a:r>
              <a:rPr lang="en-US" i="1" dirty="0"/>
              <a:t>p+1</a:t>
            </a:r>
            <a:r>
              <a:rPr lang="en-US" dirty="0"/>
              <a:t>), then </a:t>
            </a:r>
            <a:r>
              <a:rPr lang="en-US" i="1" dirty="0"/>
              <a:t>(X</a:t>
            </a:r>
            <a:r>
              <a:rPr lang="en-US" i="1" baseline="30000" dirty="0"/>
              <a:t>T</a:t>
            </a:r>
            <a:r>
              <a:rPr lang="en-US" i="1" dirty="0"/>
              <a:t>X)</a:t>
            </a:r>
            <a:r>
              <a:rPr lang="en-US" i="1" baseline="30000" dirty="0"/>
              <a:t>-1</a:t>
            </a:r>
            <a:r>
              <a:rPr lang="en-US" dirty="0"/>
              <a:t> exists.  </a:t>
            </a:r>
          </a:p>
          <a:p>
            <a:pPr lvl="1">
              <a:defRPr/>
            </a:pPr>
            <a:r>
              <a:rPr lang="en-US" dirty="0"/>
              <a:t>If </a:t>
            </a:r>
            <a:r>
              <a:rPr lang="en-US" i="1" dirty="0"/>
              <a:t>(X</a:t>
            </a:r>
            <a:r>
              <a:rPr lang="en-US" i="1" baseline="30000" dirty="0"/>
              <a:t>T</a:t>
            </a:r>
            <a:r>
              <a:rPr lang="en-US" i="1" dirty="0"/>
              <a:t>X)</a:t>
            </a:r>
            <a:r>
              <a:rPr lang="en-US" dirty="0"/>
              <a:t> has rank less than </a:t>
            </a:r>
            <a:r>
              <a:rPr lang="en-US" i="1" dirty="0"/>
              <a:t>p+1</a:t>
            </a:r>
            <a:r>
              <a:rPr lang="en-US" dirty="0"/>
              <a:t> </a:t>
            </a:r>
          </a:p>
          <a:p>
            <a:pPr lvl="2">
              <a:defRPr/>
            </a:pPr>
            <a:r>
              <a:rPr lang="en-US" dirty="0"/>
              <a:t>At least one column of X is a linear combination of the others</a:t>
            </a:r>
            <a:r>
              <a:rPr lang="en-US" baseline="30000" dirty="0"/>
              <a:t>*</a:t>
            </a:r>
          </a:p>
          <a:p>
            <a:pPr lvl="2">
              <a:defRPr/>
            </a:pPr>
            <a:r>
              <a:rPr lang="en-US" i="1" u="sng" dirty="0"/>
              <a:t>Perfect collinearity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    Then </a:t>
            </a:r>
            <a:r>
              <a:rPr lang="en-US" i="1" dirty="0"/>
              <a:t>(X</a:t>
            </a:r>
            <a:r>
              <a:rPr lang="en-US" i="1" baseline="30000" dirty="0"/>
              <a:t>T</a:t>
            </a:r>
            <a:r>
              <a:rPr lang="en-US" i="1" dirty="0"/>
              <a:t>X)</a:t>
            </a:r>
            <a:r>
              <a:rPr lang="en-US" i="1" baseline="30000" dirty="0"/>
              <a:t>-1</a:t>
            </a:r>
            <a:r>
              <a:rPr lang="en-US" dirty="0"/>
              <a:t> doesn’t exist</a:t>
            </a:r>
          </a:p>
          <a:p>
            <a:pPr lvl="2">
              <a:defRPr/>
            </a:pPr>
            <a:r>
              <a:rPr lang="en-US" dirty="0"/>
              <a:t>Can fix by deleting columns of X until </a:t>
            </a:r>
            <a:r>
              <a:rPr lang="en-US" i="1" dirty="0"/>
              <a:t>X</a:t>
            </a:r>
            <a:r>
              <a:rPr lang="en-US" i="1" baseline="30000" dirty="0"/>
              <a:t>T</a:t>
            </a:r>
            <a:r>
              <a:rPr lang="en-US" i="1" dirty="0"/>
              <a:t>X</a:t>
            </a:r>
            <a:r>
              <a:rPr lang="en-US" dirty="0"/>
              <a:t> has full rank again.</a:t>
            </a:r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84ECC61C-B860-EE32-7E58-8FFD3E3DB3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901FA2-1E5F-4172-828B-931E2AAE3631}" type="slidenum">
              <a:rPr lang="en-US" altLang="en-US" smtClean="0">
                <a:latin typeface="Garamond" panose="02020404030301010803" pitchFamily="18" charset="0"/>
              </a:rPr>
              <a:pPr/>
              <a:t>31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69" name="Date Placeholder 5">
            <a:extLst>
              <a:ext uri="{FF2B5EF4-FFF2-40B4-BE49-F238E27FC236}">
                <a16:creationId xmlns:a16="http://schemas.microsoft.com/office/drawing/2014/main" id="{1B0CC47A-6F8D-0D64-DB64-B9F27CBBADE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CBD02F-9AC6-4D37-B2AC-1BA1B73C89CB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1270" name="Picture 9">
            <a:extLst>
              <a:ext uri="{FF2B5EF4-FFF2-40B4-BE49-F238E27FC236}">
                <a16:creationId xmlns:a16="http://schemas.microsoft.com/office/drawing/2014/main" id="{AA9DB3F1-FA6D-031F-492C-CD9799CB375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593850"/>
            <a:ext cx="41116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>
            <a:extLst>
              <a:ext uri="{FF2B5EF4-FFF2-40B4-BE49-F238E27FC236}">
                <a16:creationId xmlns:a16="http://schemas.microsoft.com/office/drawing/2014/main" id="{D5F8CFB3-FCAA-E2C3-46B4-DE2A2DD09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302375"/>
            <a:ext cx="259080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aseline="30000"/>
              <a:t>*</a:t>
            </a:r>
            <a:r>
              <a:rPr lang="en-US" altLang="en-US" sz="1600"/>
              <a:t>Fact: </a:t>
            </a:r>
            <a:r>
              <a:rPr lang="en-US" altLang="en-US" sz="1600" i="1"/>
              <a:t>rank(X</a:t>
            </a:r>
            <a:r>
              <a:rPr lang="en-US" altLang="en-US" sz="1600" i="1" baseline="30000"/>
              <a:t>T</a:t>
            </a:r>
            <a:r>
              <a:rPr lang="en-US" altLang="en-US" sz="1600" i="1"/>
              <a:t>X) = rank(X)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06A9F1C-0097-7C05-7BD4-8FBE1B728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Collinearity …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969410F-6E9A-5782-ED72-E61341157A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r>
              <a:rPr lang="en-US" altLang="en-US" dirty="0"/>
              <a:t>If </a:t>
            </a:r>
            <a:r>
              <a:rPr lang="en-US" altLang="en-US" i="1" dirty="0"/>
              <a:t>X</a:t>
            </a:r>
            <a:r>
              <a:rPr lang="en-US" altLang="en-US" i="1" baseline="30000" dirty="0"/>
              <a:t>T</a:t>
            </a:r>
            <a:r>
              <a:rPr lang="en-US" altLang="en-US" i="1" dirty="0"/>
              <a:t>X</a:t>
            </a:r>
            <a:r>
              <a:rPr lang="en-US" altLang="en-US" dirty="0"/>
              <a:t> is full-rank, but there is a column of </a:t>
            </a:r>
            <a:r>
              <a:rPr lang="en-US" altLang="en-US" i="1" dirty="0"/>
              <a:t>X</a:t>
            </a:r>
            <a:r>
              <a:rPr lang="en-US" altLang="en-US" dirty="0"/>
              <a:t> that is </a:t>
            </a:r>
            <a:r>
              <a:rPr lang="en-US" altLang="en-US" i="1" dirty="0"/>
              <a:t>nearly</a:t>
            </a:r>
            <a:r>
              <a:rPr lang="en-US" altLang="en-US" dirty="0"/>
              <a:t> a linear combination of the others…</a:t>
            </a:r>
          </a:p>
          <a:p>
            <a:pPr lvl="1"/>
            <a:r>
              <a:rPr lang="en-US" altLang="en-US" i="1" dirty="0"/>
              <a:t>(X</a:t>
            </a:r>
            <a:r>
              <a:rPr lang="en-US" altLang="en-US" i="1" baseline="30000" dirty="0"/>
              <a:t>T</a:t>
            </a:r>
            <a:r>
              <a:rPr lang="en-US" altLang="en-US" i="1" dirty="0"/>
              <a:t>X)</a:t>
            </a:r>
            <a:r>
              <a:rPr lang="en-US" altLang="en-US" i="1" baseline="30000" dirty="0"/>
              <a:t>-1</a:t>
            </a:r>
            <a:r>
              <a:rPr lang="en-US" altLang="en-US" dirty="0"/>
              <a:t> will exist but will contain some wild values</a:t>
            </a:r>
          </a:p>
          <a:p>
            <a:pPr lvl="1"/>
            <a:r>
              <a:rPr lang="en-US" altLang="en-US" i="1" dirty="0"/>
              <a:t>               </a:t>
            </a:r>
            <a:r>
              <a:rPr lang="en-US" altLang="en-US" dirty="0"/>
              <a:t>can be wildly inflated</a:t>
            </a:r>
          </a:p>
          <a:p>
            <a:r>
              <a:rPr lang="en-US" altLang="en-US" dirty="0"/>
              <a:t>How could we measure the amount of “almost collinearity”?</a:t>
            </a:r>
          </a:p>
          <a:p>
            <a:pPr lvl="1"/>
            <a:r>
              <a:rPr lang="en-US" altLang="en-US" dirty="0"/>
              <a:t>Regress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on the other </a:t>
            </a:r>
            <a:r>
              <a:rPr lang="en-US" altLang="en-US" i="1" dirty="0"/>
              <a:t>X</a:t>
            </a:r>
            <a:r>
              <a:rPr lang="en-US" altLang="en-US" dirty="0"/>
              <a:t>’s; compute        from this regression…</a:t>
            </a:r>
          </a:p>
          <a:p>
            <a:pPr lvl="2"/>
            <a:r>
              <a:rPr lang="en-US" altLang="en-US" dirty="0"/>
              <a:t>             for perfect collinearity;</a:t>
            </a:r>
          </a:p>
          <a:p>
            <a:pPr lvl="2"/>
            <a:r>
              <a:rPr lang="en-US" altLang="en-US" dirty="0"/>
              <a:t>             for near-collinearity.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F203C0C-2A97-B7D9-E1E7-58B85CEFD2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785BDC-E6AC-44F9-B529-EEF6FA7104C7}" type="slidenum">
              <a:rPr lang="en-US" altLang="en-US" smtClean="0">
                <a:latin typeface="Garamond" panose="02020404030301010803" pitchFamily="18" charset="0"/>
              </a:rPr>
              <a:pPr/>
              <a:t>32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3" name="Date Placeholder 4">
            <a:extLst>
              <a:ext uri="{FF2B5EF4-FFF2-40B4-BE49-F238E27FC236}">
                <a16:creationId xmlns:a16="http://schemas.microsoft.com/office/drawing/2014/main" id="{752CE970-494B-475F-15AC-D17A208BF54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CDFAC7-CD0F-4E37-B8CB-2EC106FA81EF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60FAAA66-4049-4AA2-C896-87A4EBEBE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86050"/>
            <a:ext cx="1008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>
            <a:extLst>
              <a:ext uri="{FF2B5EF4-FFF2-40B4-BE49-F238E27FC236}">
                <a16:creationId xmlns:a16="http://schemas.microsoft.com/office/drawing/2014/main" id="{BE26CD29-FA2B-4287-5750-566A7F52AAA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3587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>
            <a:extLst>
              <a:ext uri="{FF2B5EF4-FFF2-40B4-BE49-F238E27FC236}">
                <a16:creationId xmlns:a16="http://schemas.microsoft.com/office/drawing/2014/main" id="{E6596508-85FA-FEF1-B3E6-F704300C05D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06975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3">
            <a:extLst>
              <a:ext uri="{FF2B5EF4-FFF2-40B4-BE49-F238E27FC236}">
                <a16:creationId xmlns:a16="http://schemas.microsoft.com/office/drawing/2014/main" id="{BBFA7B94-9EED-0806-B7C8-5457DC83BA3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05438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3E7884B-7112-E84B-1479-C94A0F401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     as a Collinearity measure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D54E192-E109-53C2-2014-1335614731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534400" cy="4530725"/>
          </a:xfrm>
        </p:spPr>
        <p:txBody>
          <a:bodyPr/>
          <a:lstStyle/>
          <a:p>
            <a:r>
              <a:rPr lang="en-US" altLang="en-US"/>
              <a:t>                is called the </a:t>
            </a:r>
            <a:r>
              <a:rPr lang="en-US" altLang="en-US" i="1" u="sng"/>
              <a:t>tolerance</a:t>
            </a:r>
            <a:r>
              <a:rPr lang="en-US" altLang="en-US"/>
              <a:t> of        to collinearity.</a:t>
            </a:r>
          </a:p>
          <a:p>
            <a:r>
              <a:rPr lang="en-US" altLang="en-US"/>
              <a:t>One can calculate</a:t>
            </a:r>
            <a:r>
              <a:rPr lang="en-US" altLang="en-US" baseline="30000"/>
              <a:t>*</a:t>
            </a:r>
            <a:r>
              <a:rPr lang="en-US" altLang="en-US"/>
              <a:t> that for </a:t>
            </a:r>
            <a:r>
              <a:rPr lang="en-US" altLang="en-US" i="1"/>
              <a:t>y = X</a:t>
            </a:r>
            <a:r>
              <a:rPr lang="en-US" altLang="en-US" i="1">
                <a:latin typeface="Symbol" panose="05050102010706020507" pitchFamily="18" charset="2"/>
              </a:rPr>
              <a:t>b</a:t>
            </a:r>
            <a:r>
              <a:rPr lang="en-US" altLang="en-US" i="1"/>
              <a:t> + </a:t>
            </a:r>
            <a:r>
              <a:rPr lang="en-US" altLang="en-US" i="1">
                <a:latin typeface="Symbol" panose="05050102010706020507" pitchFamily="18" charset="2"/>
              </a:rPr>
              <a:t>e</a:t>
            </a:r>
            <a:r>
              <a:rPr lang="en-US" altLang="en-US"/>
              <a:t>,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and we know for simple regression </a:t>
            </a:r>
            <a:r>
              <a:rPr lang="en-US" altLang="en-US" i="1"/>
              <a:t>y = </a:t>
            </a:r>
            <a:r>
              <a:rPr lang="en-US" altLang="en-US" i="1">
                <a:latin typeface="Symbol" panose="05050102010706020507" pitchFamily="18" charset="2"/>
              </a:rPr>
              <a:t>b</a:t>
            </a:r>
            <a:r>
              <a:rPr lang="en-US" altLang="en-US" i="1" baseline="-25000"/>
              <a:t>0</a:t>
            </a:r>
            <a:r>
              <a:rPr lang="en-US" altLang="en-US" i="1"/>
              <a:t> + </a:t>
            </a:r>
            <a:r>
              <a:rPr lang="en-US" altLang="en-US" i="1">
                <a:latin typeface="Symbol" panose="05050102010706020507" pitchFamily="18" charset="2"/>
              </a:rPr>
              <a:t>b</a:t>
            </a:r>
            <a:r>
              <a:rPr lang="en-US" altLang="en-US" i="1" baseline="-25000"/>
              <a:t>j</a:t>
            </a:r>
            <a:r>
              <a:rPr lang="en-US" altLang="en-US" i="1"/>
              <a:t>X</a:t>
            </a:r>
            <a:r>
              <a:rPr lang="en-US" altLang="en-US" i="1" baseline="-25000"/>
              <a:t>j</a:t>
            </a:r>
            <a:r>
              <a:rPr lang="en-US" altLang="en-US" i="1"/>
              <a:t> + </a:t>
            </a:r>
            <a:r>
              <a:rPr lang="en-US" altLang="en-US" i="1">
                <a:latin typeface="Symbol" panose="05050102010706020507" pitchFamily="18" charset="2"/>
              </a:rPr>
              <a:t>e</a:t>
            </a:r>
            <a:r>
              <a:rPr lang="en-US" altLang="en-US"/>
              <a:t>,</a:t>
            </a:r>
          </a:p>
          <a:p>
            <a:endParaRPr lang="en-US" altLang="en-US"/>
          </a:p>
          <a:p>
            <a:r>
              <a:rPr lang="en-US" altLang="en-US"/>
              <a:t>Thus,                  is the ratio of                under the full model to               under simple regression on </a:t>
            </a:r>
            <a:r>
              <a:rPr lang="en-US" altLang="en-US" i="1"/>
              <a:t>X</a:t>
            </a:r>
            <a:r>
              <a:rPr lang="en-US" altLang="en-US" i="1" baseline="-25000"/>
              <a:t>j</a:t>
            </a:r>
            <a:r>
              <a:rPr lang="en-US" altLang="en-US"/>
              <a:t>  alone.</a:t>
            </a:r>
          </a:p>
          <a:p>
            <a:r>
              <a:rPr lang="en-US" altLang="en-US"/>
              <a:t>                             is the </a:t>
            </a:r>
            <a:r>
              <a:rPr lang="en-US" altLang="en-US" i="1" u="sng"/>
              <a:t>variance inflation factor!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BEE8CFD-F1CC-9058-E49F-5E4491ECD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EFFC98-8A90-45EF-80CB-ED127BC12A3B}" type="slidenum">
              <a:rPr lang="en-US" altLang="en-US" smtClean="0">
                <a:latin typeface="Garamond" panose="02020404030301010803" pitchFamily="18" charset="0"/>
              </a:rPr>
              <a:pPr/>
              <a:t>33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3317" name="Date Placeholder 4">
            <a:extLst>
              <a:ext uri="{FF2B5EF4-FFF2-40B4-BE49-F238E27FC236}">
                <a16:creationId xmlns:a16="http://schemas.microsoft.com/office/drawing/2014/main" id="{397CC69A-A6F7-A150-39BC-0CA2F0031D3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25DEAD-BF49-459E-AFFB-E57762CFDE23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A438D543-F6E1-83CC-EE2F-817399D026F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57200"/>
            <a:ext cx="488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7">
            <a:extLst>
              <a:ext uri="{FF2B5EF4-FFF2-40B4-BE49-F238E27FC236}">
                <a16:creationId xmlns:a16="http://schemas.microsoft.com/office/drawing/2014/main" id="{1E6326F0-1D8A-9F90-81F6-40ACA03AAE0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19400" y="6243638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* E.g. O’Brien, R. (2007). A caution regarding rules of thumb for variance inflation factors. </a:t>
            </a:r>
            <a:r>
              <a:rPr lang="en-US" altLang="en-US" sz="1400" i="1"/>
              <a:t>Quality &amp; Quantity, 41, </a:t>
            </a:r>
            <a:r>
              <a:rPr lang="en-US" altLang="en-US" sz="1400"/>
              <a:t>673—690.</a:t>
            </a:r>
          </a:p>
        </p:txBody>
      </p:sp>
      <p:pic>
        <p:nvPicPr>
          <p:cNvPr id="13320" name="Picture 9">
            <a:extLst>
              <a:ext uri="{FF2B5EF4-FFF2-40B4-BE49-F238E27FC236}">
                <a16:creationId xmlns:a16="http://schemas.microsoft.com/office/drawing/2014/main" id="{5BA1CE5F-82EC-64EA-CB56-6D37C4AC85A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01725"/>
            <a:ext cx="1047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>
            <a:extLst>
              <a:ext uri="{FF2B5EF4-FFF2-40B4-BE49-F238E27FC236}">
                <a16:creationId xmlns:a16="http://schemas.microsoft.com/office/drawing/2014/main" id="{771A14A2-A795-BD3A-5D0A-F4204FBDE88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457450"/>
            <a:ext cx="33734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4">
            <a:extLst>
              <a:ext uri="{FF2B5EF4-FFF2-40B4-BE49-F238E27FC236}">
                <a16:creationId xmlns:a16="http://schemas.microsoft.com/office/drawing/2014/main" id="{4A988BB4-04BD-24AF-61ED-90A9238E1EB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468688"/>
            <a:ext cx="25923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>
            <a:extLst>
              <a:ext uri="{FF2B5EF4-FFF2-40B4-BE49-F238E27FC236}">
                <a16:creationId xmlns:a16="http://schemas.microsoft.com/office/drawing/2014/main" id="{25B08ADE-F06A-B7EA-15CB-8416EA2F8DE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175125"/>
            <a:ext cx="13049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3">
            <a:extLst>
              <a:ext uri="{FF2B5EF4-FFF2-40B4-BE49-F238E27FC236}">
                <a16:creationId xmlns:a16="http://schemas.microsoft.com/office/drawing/2014/main" id="{139FB6AF-D4CB-8A1E-03FF-B79EEE596175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95750"/>
            <a:ext cx="11636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4">
            <a:extLst>
              <a:ext uri="{FF2B5EF4-FFF2-40B4-BE49-F238E27FC236}">
                <a16:creationId xmlns:a16="http://schemas.microsoft.com/office/drawing/2014/main" id="{C84F733F-E9A5-FEBB-1839-804C0D1AA5F3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527550"/>
            <a:ext cx="1162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6">
            <a:extLst>
              <a:ext uri="{FF2B5EF4-FFF2-40B4-BE49-F238E27FC236}">
                <a16:creationId xmlns:a16="http://schemas.microsoft.com/office/drawing/2014/main" id="{8305D265-C71B-1DA3-1CC4-0222166A56A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570538"/>
            <a:ext cx="22066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8">
            <a:extLst>
              <a:ext uri="{FF2B5EF4-FFF2-40B4-BE49-F238E27FC236}">
                <a16:creationId xmlns:a16="http://schemas.microsoft.com/office/drawing/2014/main" id="{6311B6D5-B6F9-6D07-B028-2DD1E7104A6B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023938"/>
            <a:ext cx="322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AB82359-C709-4314-1E80-EB3448336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VIF…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Content Placeholder 2">
                <a:extLst>
                  <a:ext uri="{FF2B5EF4-FFF2-40B4-BE49-F238E27FC236}">
                    <a16:creationId xmlns:a16="http://schemas.microsoft.com/office/drawing/2014/main" id="{C989FD0F-4DA7-4D79-D7CF-66B96CFF426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14400"/>
                <a:ext cx="8229600" cy="4606925"/>
              </a:xfrm>
            </p:spPr>
            <p:txBody>
              <a:bodyPr/>
              <a:lstStyle/>
              <a:p>
                <a:r>
                  <a:rPr lang="en-US" altLang="en-US" dirty="0"/>
                  <a:t>No “significance tests” for </a:t>
                </a:r>
                <a:r>
                  <a:rPr lang="en-US" altLang="en-US" i="1" dirty="0" err="1"/>
                  <a:t>VIF</a:t>
                </a:r>
                <a:r>
                  <a:rPr lang="en-US" altLang="en-US" i="1" baseline="-25000" dirty="0" err="1"/>
                  <a:t>j</a:t>
                </a:r>
                <a:r>
                  <a:rPr lang="en-US" altLang="en-US" dirty="0"/>
                  <a:t>, since </a:t>
                </a:r>
                <a:r>
                  <a:rPr lang="en-US" altLang="en-US" i="1" dirty="0"/>
                  <a:t>X</a:t>
                </a:r>
                <a:r>
                  <a:rPr lang="en-US" altLang="en-US" i="1" baseline="-25000" dirty="0"/>
                  <a:t>1</a:t>
                </a:r>
                <a:r>
                  <a:rPr lang="en-US" altLang="en-US" i="1" dirty="0"/>
                  <a:t> X</a:t>
                </a:r>
                <a:r>
                  <a:rPr lang="en-US" altLang="en-US" i="1" baseline="-25000" dirty="0"/>
                  <a:t>2</a:t>
                </a:r>
                <a:r>
                  <a:rPr lang="en-US" altLang="en-US" i="1" dirty="0"/>
                  <a:t> …</a:t>
                </a:r>
                <a:r>
                  <a:rPr lang="en-US" altLang="en-US" i="1" dirty="0" err="1"/>
                  <a:t>X</a:t>
                </a:r>
                <a:r>
                  <a:rPr lang="en-US" altLang="en-US" i="1" baseline="-25000" dirty="0" err="1"/>
                  <a:t>p</a:t>
                </a:r>
                <a:r>
                  <a:rPr lang="en-US" altLang="en-US" i="1" baseline="-25000" dirty="0"/>
                  <a:t> </a:t>
                </a:r>
                <a:r>
                  <a:rPr lang="en-US" altLang="en-US" baseline="-25000" dirty="0"/>
                  <a:t> </a:t>
                </a:r>
                <a:r>
                  <a:rPr lang="en-US" altLang="en-US" dirty="0"/>
                  <a:t>are usually considered nonrandom.</a:t>
                </a:r>
              </a:p>
              <a:p>
                <a:r>
                  <a:rPr lang="en-US" altLang="en-US" dirty="0"/>
                  <a:t>Some common rule-of-thumb cutoffs are </a:t>
                </a:r>
              </a:p>
              <a:p>
                <a:pPr lvl="1"/>
                <a:r>
                  <a:rPr lang="en-US" altLang="en-US" i="1" dirty="0" err="1"/>
                  <a:t>VIF</a:t>
                </a:r>
                <a:r>
                  <a:rPr lang="en-US" altLang="en-US" i="1" baseline="-25000" dirty="0" err="1"/>
                  <a:t>j</a:t>
                </a:r>
                <a:r>
                  <a:rPr lang="en-US" altLang="en-US" dirty="0"/>
                  <a:t> &gt; 4 or 5     (VIF=4 </a:t>
                </a:r>
                <a:r>
                  <a:rPr lang="en-US" altLang="en-US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𝑚𝑢𝑙𝑡𝑖𝑝𝑙𝑒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𝑠𝑖𝑚𝑝𝑙𝑒</m:t>
                        </m:r>
                      </m:sub>
                    </m:sSub>
                  </m:oMath>
                </a14:m>
                <a:r>
                  <a:rPr lang="en-US" altLang="en-US" dirty="0"/>
                  <a:t>)</a:t>
                </a:r>
              </a:p>
              <a:p>
                <a:pPr lvl="1"/>
                <a:r>
                  <a:rPr lang="en-US" altLang="en-US" i="1" dirty="0" err="1"/>
                  <a:t>VIF</a:t>
                </a:r>
                <a:r>
                  <a:rPr lang="en-US" altLang="en-US" i="1" baseline="-25000" dirty="0" err="1"/>
                  <a:t>j</a:t>
                </a:r>
                <a:r>
                  <a:rPr lang="en-US" altLang="en-US" dirty="0"/>
                  <a:t> &gt; 10          (VIF=9 </a:t>
                </a:r>
                <a:r>
                  <a:rPr lang="en-US" alt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𝑚𝑢𝑙𝑡𝑖𝑝𝑙𝑒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𝑠𝑖𝑚𝑝𝑙𝑒</m:t>
                        </m:r>
                      </m:sub>
                    </m:sSub>
                  </m:oMath>
                </a14:m>
                <a:r>
                  <a:rPr lang="en-US" altLang="en-US" dirty="0"/>
                  <a:t>)</a:t>
                </a:r>
              </a:p>
              <a:p>
                <a:r>
                  <a:rPr lang="en-US" altLang="en-US" dirty="0"/>
                  <a:t>What to do when </a:t>
                </a:r>
                <a:r>
                  <a:rPr lang="en-US" altLang="en-US" i="1" dirty="0" err="1"/>
                  <a:t>VIF</a:t>
                </a:r>
                <a:r>
                  <a:rPr lang="en-US" altLang="en-US" i="1" baseline="-25000" dirty="0" err="1"/>
                  <a:t>j</a:t>
                </a:r>
                <a:r>
                  <a:rPr lang="en-US" altLang="en-US" dirty="0"/>
                  <a:t> is “large”?</a:t>
                </a:r>
              </a:p>
              <a:p>
                <a:pPr lvl="1"/>
                <a:r>
                  <a:rPr lang="en-US" altLang="en-US" dirty="0"/>
                  <a:t>Eliminate columns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until the </a:t>
                </a:r>
                <a:r>
                  <a:rPr lang="en-US" altLang="en-US" i="1" dirty="0"/>
                  <a:t>VIF</a:t>
                </a:r>
                <a:r>
                  <a:rPr lang="en-US" altLang="en-US" dirty="0"/>
                  <a:t>’s settle down?</a:t>
                </a:r>
              </a:p>
              <a:p>
                <a:pPr lvl="1"/>
                <a:r>
                  <a:rPr lang="en-US" altLang="en-US" dirty="0"/>
                  <a:t>Combine highly correlated columns of </a:t>
                </a:r>
                <a:r>
                  <a:rPr lang="en-US" altLang="en-US" i="1" dirty="0"/>
                  <a:t>X?</a:t>
                </a:r>
              </a:p>
              <a:p>
                <a:pPr lvl="2"/>
                <a:r>
                  <a:rPr lang="en-US" altLang="en-US" i="1" dirty="0"/>
                  <a:t>Principal Components?</a:t>
                </a:r>
              </a:p>
              <a:p>
                <a:pPr lvl="1"/>
                <a:r>
                  <a:rPr lang="en-US" altLang="en-US" dirty="0"/>
                  <a:t>Try alternative models such as </a:t>
                </a:r>
                <a:r>
                  <a:rPr lang="en-US" altLang="en-US" i="1" dirty="0"/>
                  <a:t>ridge regression</a:t>
                </a:r>
                <a:r>
                  <a:rPr lang="en-US" altLang="en-US" dirty="0"/>
                  <a:t>?</a:t>
                </a:r>
              </a:p>
              <a:p>
                <a:pPr lvl="2"/>
                <a:r>
                  <a:rPr lang="en-US" altLang="en-US" dirty="0"/>
                  <a:t>Less sensitive to collinearity</a:t>
                </a:r>
              </a:p>
            </p:txBody>
          </p:sp>
        </mc:Choice>
        <mc:Fallback>
          <p:sp>
            <p:nvSpPr>
              <p:cNvPr id="14339" name="Content Placeholder 2">
                <a:extLst>
                  <a:ext uri="{FF2B5EF4-FFF2-40B4-BE49-F238E27FC236}">
                    <a16:creationId xmlns:a16="http://schemas.microsoft.com/office/drawing/2014/main" id="{C989FD0F-4DA7-4D79-D7CF-66B96CFF42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606925"/>
              </a:xfrm>
              <a:blipFill>
                <a:blip r:embed="rId2"/>
                <a:stretch>
                  <a:fillRect l="-593" t="-1587" b="-18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4F1B19A-72A4-2B6B-AEED-B085064D04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80E318-4D16-4305-AD33-8FA470901CDC}" type="slidenum">
              <a:rPr lang="en-US" altLang="en-US" smtClean="0">
                <a:latin typeface="Garamond" panose="02020404030301010803" pitchFamily="18" charset="0"/>
              </a:rPr>
              <a:pPr/>
              <a:t>34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1" name="Date Placeholder 4">
            <a:extLst>
              <a:ext uri="{FF2B5EF4-FFF2-40B4-BE49-F238E27FC236}">
                <a16:creationId xmlns:a16="http://schemas.microsoft.com/office/drawing/2014/main" id="{299306E5-E6E4-8E0A-6A95-6EF9C93B8E6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2B6D22-0E6D-47B2-A33A-191A66D005FB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CE91B40-037C-253B-8CDD-9BCA17FF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 the usual “fixes” make sense?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8E25514-D26A-D406-191D-126B6F91E4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4530725"/>
          </a:xfrm>
        </p:spPr>
        <p:txBody>
          <a:bodyPr/>
          <a:lstStyle/>
          <a:p>
            <a:r>
              <a:rPr lang="en-US" altLang="en-US"/>
              <a:t>Eliminate columns of </a:t>
            </a:r>
            <a:r>
              <a:rPr lang="en-US" altLang="en-US" i="1"/>
              <a:t>X</a:t>
            </a:r>
            <a:r>
              <a:rPr lang="en-US" altLang="en-US"/>
              <a:t> until the </a:t>
            </a:r>
            <a:r>
              <a:rPr lang="en-US" altLang="en-US" i="1"/>
              <a:t>VIF</a:t>
            </a:r>
            <a:r>
              <a:rPr lang="en-US" altLang="en-US"/>
              <a:t>’s settle down?</a:t>
            </a:r>
          </a:p>
          <a:p>
            <a:pPr lvl="1"/>
            <a:r>
              <a:rPr lang="en-US" altLang="en-US"/>
              <a:t>Unlike perfect collinearity, we are throwing away some information – collaborator may not agree!</a:t>
            </a:r>
          </a:p>
          <a:p>
            <a:pPr lvl="1"/>
            <a:r>
              <a:rPr lang="en-US" altLang="en-US"/>
              <a:t>If we do it, which columns to eliminate?</a:t>
            </a:r>
          </a:p>
          <a:p>
            <a:r>
              <a:rPr lang="en-US" altLang="en-US"/>
              <a:t>Combine highly correlated columns of </a:t>
            </a:r>
            <a:r>
              <a:rPr lang="en-US" altLang="en-US" i="1"/>
              <a:t>X?</a:t>
            </a:r>
          </a:p>
          <a:p>
            <a:pPr lvl="1"/>
            <a:r>
              <a:rPr lang="en-US" altLang="en-US"/>
              <a:t>This is a less obvious form of throwing away data…</a:t>
            </a:r>
          </a:p>
          <a:p>
            <a:r>
              <a:rPr lang="en-US" altLang="en-US"/>
              <a:t>Use alternative models such as </a:t>
            </a:r>
            <a:r>
              <a:rPr lang="en-US" altLang="en-US" i="1"/>
              <a:t>ridge regression?</a:t>
            </a:r>
          </a:p>
          <a:p>
            <a:pPr lvl="1"/>
            <a:r>
              <a:rPr lang="en-US" altLang="en-US"/>
              <a:t>                                biased; OLS estimates are not...</a:t>
            </a:r>
          </a:p>
          <a:p>
            <a:pPr lvl="1"/>
            <a:r>
              <a:rPr lang="en-US" altLang="en-US"/>
              <a:t>Is the changed model meaningful to collaborator?</a:t>
            </a:r>
            <a:r>
              <a:rPr lang="en-US" altLang="en-US" i="1"/>
              <a:t> </a:t>
            </a:r>
          </a:p>
          <a:p>
            <a:r>
              <a:rPr lang="en-US" altLang="en-US" i="1"/>
              <a:t>What consideration is missing from these “fixes”?</a:t>
            </a:r>
            <a:endParaRPr lang="en-US" altLang="en-US"/>
          </a:p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38498B6-C33D-AD97-B7B2-4A538CB2F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BE66-2C56-4E78-9293-A89289B6456E}" type="slidenum">
              <a:rPr lang="en-US" altLang="en-US" smtClean="0">
                <a:latin typeface="Garamond" panose="02020404030301010803" pitchFamily="18" charset="0"/>
              </a:rPr>
              <a:pPr/>
              <a:t>35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5" name="Date Placeholder 4">
            <a:extLst>
              <a:ext uri="{FF2B5EF4-FFF2-40B4-BE49-F238E27FC236}">
                <a16:creationId xmlns:a16="http://schemas.microsoft.com/office/drawing/2014/main" id="{9F34905B-C30F-A686-B9F3-B1F20B9A855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BE5F1B-C0F7-443D-AECB-72E26E5D82BC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D4A133B3-B99C-2E3C-46FC-C2A0DA15AA3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4535488"/>
            <a:ext cx="2209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59EFA6A-163E-4E9A-65C1-2B09393DD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inferences are we trying to make?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8B3DF0E-A9F9-C183-5640-9751E23E6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altLang="en-US" i="1"/>
              <a:t>Is the goal accurate prediction? </a:t>
            </a:r>
            <a:r>
              <a:rPr lang="en-US" altLang="en-US"/>
              <a:t>We may not care if the        individually have high SE’s as long as adding </a:t>
            </a:r>
            <a:r>
              <a:rPr lang="en-US" altLang="en-US" i="1"/>
              <a:t>X</a:t>
            </a:r>
            <a:r>
              <a:rPr lang="en-US" altLang="en-US"/>
              <a:t>’s to the model improves     .</a:t>
            </a:r>
          </a:p>
          <a:p>
            <a:r>
              <a:rPr lang="en-US" altLang="en-US" i="1"/>
              <a:t>Is the goal selecting a “best model”?  </a:t>
            </a:r>
          </a:p>
          <a:p>
            <a:pPr lvl="1"/>
            <a:r>
              <a:rPr lang="en-US" altLang="en-US" i="1"/>
              <a:t>“Best” does not only mean best statistical measures</a:t>
            </a:r>
          </a:p>
          <a:p>
            <a:pPr lvl="1"/>
            <a:r>
              <a:rPr lang="en-US" altLang="en-US"/>
              <a:t>We may wish to include high-VIF </a:t>
            </a:r>
            <a:r>
              <a:rPr lang="en-US" altLang="en-US" i="1"/>
              <a:t>X</a:t>
            </a:r>
            <a:r>
              <a:rPr lang="en-US" altLang="en-US"/>
              <a:t>’s because they comport with substantive theory</a:t>
            </a:r>
          </a:p>
          <a:p>
            <a:r>
              <a:rPr lang="en-US" altLang="en-US" i="1"/>
              <a:t>Is the goal inference on individual </a:t>
            </a:r>
            <a:r>
              <a:rPr lang="en-US" altLang="en-US" i="1">
                <a:latin typeface="Symbol" panose="05050102010706020507" pitchFamily="18" charset="2"/>
              </a:rPr>
              <a:t>b</a:t>
            </a:r>
            <a:r>
              <a:rPr lang="en-US" altLang="en-US" i="1"/>
              <a:t>’s?</a:t>
            </a:r>
            <a:r>
              <a:rPr lang="en-US" altLang="en-US"/>
              <a:t>  High </a:t>
            </a:r>
            <a:r>
              <a:rPr lang="en-US" altLang="en-US" i="1"/>
              <a:t>VIF</a:t>
            </a:r>
            <a:r>
              <a:rPr lang="en-US" altLang="en-US"/>
              <a:t>s can be bad.  This is often where the “fixes” seem to make some sense…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260CCE3-A8BA-7B0D-8999-ABF86E4206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D08549-CF37-4FF4-91B1-0C7DC8F9A239}" type="slidenum">
              <a:rPr lang="en-US" altLang="en-US" smtClean="0">
                <a:latin typeface="Garamond" panose="02020404030301010803" pitchFamily="18" charset="0"/>
              </a:rPr>
              <a:pPr/>
              <a:t>36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9" name="Date Placeholder 4">
            <a:extLst>
              <a:ext uri="{FF2B5EF4-FFF2-40B4-BE49-F238E27FC236}">
                <a16:creationId xmlns:a16="http://schemas.microsoft.com/office/drawing/2014/main" id="{5B6E80BC-2A3B-4E1B-209F-E58E0C86902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AC9E29-9F10-401D-B21C-C220204ADE52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F2B028FB-F1A2-6A1C-7305-3D6672646F5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3222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>
            <a:extLst>
              <a:ext uri="{FF2B5EF4-FFF2-40B4-BE49-F238E27FC236}">
                <a16:creationId xmlns:a16="http://schemas.microsoft.com/office/drawing/2014/main" id="{B2049A23-55E4-3555-6CF7-372FD23F3F4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444750"/>
            <a:ext cx="1968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C2E02FC-A4B3-667F-9952-8794378B0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Aside on “generalized VIF”…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BEE9-ECB8-1466-208A-F4640BC13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79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GVIF is a more general form of VIF that applies to groups of variables and reduces to regular VIF for a single variable.   </a:t>
            </a:r>
          </a:p>
          <a:p>
            <a:pPr>
              <a:defRPr/>
            </a:pPr>
            <a:r>
              <a:rPr lang="en-US" sz="2800" dirty="0"/>
              <a:t>The usual cutoffs of 5 and 10 work for a transformation of GVIF,</a:t>
            </a:r>
          </a:p>
          <a:p>
            <a:pPr marL="327025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			   GVIF</a:t>
            </a:r>
            <a:r>
              <a:rPr lang="en-US" baseline="30000" dirty="0"/>
              <a:t>(2/(2*df))</a:t>
            </a:r>
            <a:br>
              <a:rPr lang="en-US" dirty="0"/>
            </a:br>
            <a:r>
              <a:rPr lang="en-US" sz="2800" dirty="0"/>
              <a:t>where “df” is the number of free coefficients in the for the group of variables.</a:t>
            </a:r>
          </a:p>
          <a:p>
            <a:pPr lvl="1">
              <a:defRPr/>
            </a:pPr>
            <a:r>
              <a:rPr lang="en-US" sz="2000" dirty="0">
                <a:hlinkClick r:id="rId2"/>
              </a:rPr>
              <a:t>http://web.vu.lt/mif/a.buteikis/wp-content/uploads/PE_Book/4-5-Multiple-collinearity.html</a:t>
            </a:r>
            <a:endParaRPr lang="en-US" sz="2000" dirty="0"/>
          </a:p>
          <a:p>
            <a:pPr lvl="1">
              <a:defRPr/>
            </a:pPr>
            <a:r>
              <a:rPr lang="en-US" sz="1800" dirty="0">
                <a:solidFill>
                  <a:srgbClr val="333333"/>
                </a:solidFill>
              </a:rPr>
              <a:t>Fox, John, and Georges Monette. (1992). “Generalized Collinearity Diagnostics.” </a:t>
            </a:r>
            <a:r>
              <a:rPr lang="en-US" sz="1800" i="1" dirty="0">
                <a:solidFill>
                  <a:srgbClr val="333333"/>
                </a:solidFill>
              </a:rPr>
              <a:t>Journal of the American Statistical Association</a:t>
            </a:r>
            <a:r>
              <a:rPr lang="en-US" sz="1800" dirty="0">
                <a:solidFill>
                  <a:srgbClr val="333333"/>
                </a:solidFill>
              </a:rPr>
              <a:t> 87 (417): 178–83. </a:t>
            </a:r>
            <a:r>
              <a:rPr lang="en-US" sz="1800" dirty="0">
                <a:solidFill>
                  <a:srgbClr val="4183C4"/>
                </a:solidFill>
                <a:hlinkClick r:id="rId3"/>
              </a:rPr>
              <a:t>http://www.jstor.org/stable/2290467</a:t>
            </a:r>
            <a:r>
              <a:rPr lang="en-US" sz="1800" dirty="0">
                <a:solidFill>
                  <a:srgbClr val="333333"/>
                </a:solidFill>
              </a:rPr>
              <a:t>.</a:t>
            </a:r>
            <a:endParaRPr lang="en-US" sz="2400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70108E9-0C4A-E6AC-6D02-9B675CCB40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BA2C0E-E4FE-44C1-835B-A32C3227297E}" type="slidenum">
              <a:rPr lang="en-US" altLang="en-US" smtClean="0">
                <a:latin typeface="Garamond" panose="02020404030301010803" pitchFamily="18" charset="0"/>
              </a:rPr>
              <a:pPr/>
              <a:t>37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4">
            <a:extLst>
              <a:ext uri="{FF2B5EF4-FFF2-40B4-BE49-F238E27FC236}">
                <a16:creationId xmlns:a16="http://schemas.microsoft.com/office/drawing/2014/main" id="{6E67CDD9-5335-A9CB-697C-3666EF7637F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159BA2-4B37-4CEC-9E99-2BC2D222CAC0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238D71D-6550-A991-440D-4FAF34191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F27E-3C7D-0E05-384E-10379791D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heights.dta</a:t>
            </a:r>
            <a:r>
              <a:rPr lang="en-US" dirty="0"/>
              <a:t>…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heights - VIFs, </a:t>
            </a:r>
            <a:r>
              <a:rPr lang="en-US" dirty="0" err="1"/>
              <a:t>avplots</a:t>
            </a:r>
            <a:r>
              <a:rPr lang="en-US" dirty="0"/>
              <a:t>, </a:t>
            </a:r>
            <a:r>
              <a:rPr lang="en-US" dirty="0" err="1"/>
              <a:t>mmplots</a:t>
            </a:r>
            <a:r>
              <a:rPr lang="en-US" dirty="0"/>
              <a:t>, </a:t>
            </a:r>
            <a:r>
              <a:rPr lang="en-US" dirty="0" err="1"/>
              <a:t>etc.r</a:t>
            </a:r>
            <a:endParaRPr 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FAE8FAE-F33C-4DF2-4A2E-44AFA191E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BB4DAD-BB2F-4C48-8D23-B033988851C3}" type="slidenum">
              <a:rPr lang="en-US" altLang="en-US" smtClean="0">
                <a:latin typeface="Garamond" panose="02020404030301010803" pitchFamily="18" charset="0"/>
              </a:rPr>
              <a:pPr/>
              <a:t>38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7" name="Date Placeholder 4">
            <a:extLst>
              <a:ext uri="{FF2B5EF4-FFF2-40B4-BE49-F238E27FC236}">
                <a16:creationId xmlns:a16="http://schemas.microsoft.com/office/drawing/2014/main" id="{8425B59A-18C6-D116-3404-6E835124965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B2B045-90BD-4F5D-8142-53445D298033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66A2F34-26A4-92C3-D712-A1B0A521F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Too few predictors: Omitted variable bias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D57F1E8-3BED-F2D3-64BB-86E6DF14AB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Suppose</a:t>
            </a:r>
            <a:br>
              <a:rPr lang="en-US" altLang="en-US" sz="2800"/>
            </a:br>
            <a:r>
              <a:rPr lang="en-US" altLang="en-US" sz="2800"/>
              <a:t>		y = 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 baseline="-25000"/>
              <a:t>0</a:t>
            </a:r>
            <a:r>
              <a:rPr lang="en-US" altLang="en-US" sz="2800"/>
              <a:t> + 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 baseline="-25000"/>
              <a:t>1</a:t>
            </a:r>
            <a:r>
              <a:rPr lang="en-US" altLang="en-US" sz="2800"/>
              <a:t>x</a:t>
            </a:r>
            <a:r>
              <a:rPr lang="en-US" altLang="en-US" sz="2800" baseline="-25000"/>
              <a:t>1</a:t>
            </a:r>
            <a:r>
              <a:rPr lang="en-US" altLang="en-US" sz="2800"/>
              <a:t> + 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 baseline="-25000"/>
              <a:t>2</a:t>
            </a:r>
            <a:r>
              <a:rPr lang="en-US" altLang="en-US" sz="2800"/>
              <a:t>x</a:t>
            </a:r>
            <a:r>
              <a:rPr lang="en-US" altLang="en-US" sz="2800" baseline="-25000"/>
              <a:t>2</a:t>
            </a:r>
            <a:r>
              <a:rPr lang="en-US" altLang="en-US" sz="2800"/>
              <a:t> + </a:t>
            </a:r>
            <a:r>
              <a:rPr lang="en-US" altLang="en-US" sz="2800">
                <a:latin typeface="Symbol" panose="05050102010706020507" pitchFamily="18" charset="2"/>
              </a:rPr>
              <a:t>e</a:t>
            </a:r>
            <a:br>
              <a:rPr lang="en-US" altLang="en-US" sz="2800"/>
            </a:br>
            <a:r>
              <a:rPr lang="en-US" altLang="en-US" sz="2800"/>
              <a:t>and           x</a:t>
            </a:r>
            <a:r>
              <a:rPr lang="en-US" altLang="en-US" sz="2800" baseline="-25000"/>
              <a:t>2</a:t>
            </a:r>
            <a:r>
              <a:rPr lang="en-US" altLang="en-US" sz="2800"/>
              <a:t> = </a:t>
            </a:r>
            <a:r>
              <a:rPr lang="en-US" altLang="en-US" sz="2800">
                <a:latin typeface="Symbol" panose="05050102010706020507" pitchFamily="18" charset="2"/>
              </a:rPr>
              <a:t>a</a:t>
            </a:r>
            <a:r>
              <a:rPr lang="en-US" altLang="en-US" sz="2800" baseline="-25000"/>
              <a:t>0</a:t>
            </a:r>
            <a:r>
              <a:rPr lang="en-US" altLang="en-US" sz="2800"/>
              <a:t> + </a:t>
            </a:r>
            <a:r>
              <a:rPr lang="en-US" altLang="en-US" sz="2800">
                <a:latin typeface="Symbol" panose="05050102010706020507" pitchFamily="18" charset="2"/>
              </a:rPr>
              <a:t>a</a:t>
            </a:r>
            <a:r>
              <a:rPr lang="en-US" altLang="en-US" sz="2800" baseline="-25000"/>
              <a:t>1</a:t>
            </a:r>
            <a:r>
              <a:rPr lang="en-US" altLang="en-US" sz="2800"/>
              <a:t>x</a:t>
            </a:r>
            <a:r>
              <a:rPr lang="en-US" altLang="en-US" sz="2800" baseline="-25000"/>
              <a:t>1</a:t>
            </a:r>
            <a:r>
              <a:rPr lang="en-US" altLang="en-US" sz="2800"/>
              <a:t> + </a:t>
            </a:r>
            <a:r>
              <a:rPr lang="en-US" altLang="en-US" sz="2800">
                <a:latin typeface="Symbol" panose="05050102010706020507" pitchFamily="18" charset="2"/>
              </a:rPr>
              <a:t>e</a:t>
            </a:r>
            <a:r>
              <a:rPr lang="en-US" altLang="en-US" sz="2800"/>
              <a:t>’</a:t>
            </a:r>
            <a:br>
              <a:rPr lang="en-US" altLang="en-US" sz="2800"/>
            </a:br>
            <a:r>
              <a:rPr lang="en-US" altLang="en-US" sz="2800"/>
              <a:t>then</a:t>
            </a:r>
            <a:r>
              <a:rPr lang="en-US" altLang="en-US" sz="4400"/>
              <a:t> </a:t>
            </a:r>
            <a:r>
              <a:rPr lang="en-US" altLang="en-US" sz="2800"/>
              <a:t>	y = (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 baseline="-25000"/>
              <a:t>0</a:t>
            </a:r>
            <a:r>
              <a:rPr lang="en-US" altLang="en-US" sz="2800"/>
              <a:t> + 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 baseline="-25000"/>
              <a:t>2</a:t>
            </a:r>
            <a:r>
              <a:rPr lang="en-US" altLang="en-US" sz="2800">
                <a:latin typeface="Symbol" panose="05050102010706020507" pitchFamily="18" charset="2"/>
              </a:rPr>
              <a:t>a</a:t>
            </a:r>
            <a:r>
              <a:rPr lang="en-US" altLang="en-US" sz="2800" baseline="-25000"/>
              <a:t>0</a:t>
            </a:r>
            <a:r>
              <a:rPr lang="en-US" altLang="en-US" sz="2800"/>
              <a:t>) + (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 baseline="-25000"/>
              <a:t>1</a:t>
            </a:r>
            <a:r>
              <a:rPr lang="en-US" altLang="en-US" sz="2800"/>
              <a:t> + 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 baseline="-25000"/>
              <a:t>2</a:t>
            </a:r>
            <a:r>
              <a:rPr lang="en-US" altLang="en-US" sz="2800">
                <a:latin typeface="Symbol" panose="05050102010706020507" pitchFamily="18" charset="2"/>
              </a:rPr>
              <a:t>a</a:t>
            </a:r>
            <a:r>
              <a:rPr lang="en-US" altLang="en-US" sz="2800" baseline="-25000"/>
              <a:t>1</a:t>
            </a:r>
            <a:r>
              <a:rPr lang="en-US" altLang="en-US" sz="2800"/>
              <a:t>) x</a:t>
            </a:r>
            <a:r>
              <a:rPr lang="en-US" altLang="en-US" sz="2800" baseline="-25000"/>
              <a:t>1</a:t>
            </a:r>
            <a:r>
              <a:rPr lang="en-US" altLang="en-US" sz="2800"/>
              <a:t> + (</a:t>
            </a:r>
            <a:r>
              <a:rPr lang="en-US" altLang="en-US" sz="2800">
                <a:latin typeface="Symbol" panose="05050102010706020507" pitchFamily="18" charset="2"/>
              </a:rPr>
              <a:t>e</a:t>
            </a:r>
            <a:r>
              <a:rPr lang="en-US" altLang="en-US" sz="2800"/>
              <a:t> + 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 baseline="-25000"/>
              <a:t>2</a:t>
            </a:r>
            <a:r>
              <a:rPr lang="en-US" altLang="en-US" sz="2800">
                <a:latin typeface="Symbol" panose="05050102010706020507" pitchFamily="18" charset="2"/>
              </a:rPr>
              <a:t>e</a:t>
            </a:r>
            <a:r>
              <a:rPr lang="en-US" altLang="en-US" sz="2800"/>
              <a:t>’)</a:t>
            </a:r>
            <a:br>
              <a:rPr lang="en-US" altLang="en-US" sz="2800"/>
            </a:br>
            <a:endParaRPr lang="en-US" altLang="en-US" sz="2800"/>
          </a:p>
          <a:p>
            <a:r>
              <a:rPr lang="en-US" altLang="en-US" sz="2800"/>
              <a:t>So if we fit,  y = </a:t>
            </a:r>
            <a:r>
              <a:rPr lang="en-US" altLang="en-US" sz="2800">
                <a:latin typeface="Symbol" panose="05050102010706020507" pitchFamily="18" charset="2"/>
              </a:rPr>
              <a:t>g</a:t>
            </a:r>
            <a:r>
              <a:rPr lang="en-US" altLang="en-US" sz="2800" baseline="-25000"/>
              <a:t>0</a:t>
            </a:r>
            <a:r>
              <a:rPr lang="en-US" altLang="en-US" sz="2800"/>
              <a:t> + </a:t>
            </a:r>
            <a:r>
              <a:rPr lang="en-US" altLang="en-US" sz="2800">
                <a:latin typeface="Symbol" panose="05050102010706020507" pitchFamily="18" charset="2"/>
              </a:rPr>
              <a:t>g</a:t>
            </a:r>
            <a:r>
              <a:rPr lang="en-US" altLang="en-US" sz="2800" baseline="-25000"/>
              <a:t>1</a:t>
            </a:r>
            <a:r>
              <a:rPr lang="en-US" altLang="en-US" sz="2800"/>
              <a:t> x</a:t>
            </a:r>
            <a:r>
              <a:rPr lang="en-US" altLang="en-US" sz="2800" baseline="-25000"/>
              <a:t>1</a:t>
            </a:r>
            <a:r>
              <a:rPr lang="en-US" altLang="en-US" sz="2800"/>
              <a:t> + </a:t>
            </a:r>
            <a:r>
              <a:rPr lang="en-US" altLang="en-US" sz="2800">
                <a:latin typeface="Symbol" panose="05050102010706020507" pitchFamily="18" charset="2"/>
              </a:rPr>
              <a:t>e</a:t>
            </a:r>
            <a:r>
              <a:rPr lang="en-US" altLang="en-US" sz="2800"/>
              <a:t>’’, we get </a:t>
            </a:r>
            <a:r>
              <a:rPr lang="en-US" altLang="en-US" sz="2800">
                <a:latin typeface="Symbol" panose="05050102010706020507" pitchFamily="18" charset="2"/>
              </a:rPr>
              <a:t>g</a:t>
            </a:r>
            <a:r>
              <a:rPr lang="en-US" altLang="en-US" sz="2800" baseline="-25000"/>
              <a:t>1</a:t>
            </a:r>
            <a:r>
              <a:rPr lang="en-US" altLang="en-US" sz="2800"/>
              <a:t> = 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 baseline="-25000"/>
              <a:t>1</a:t>
            </a:r>
            <a:r>
              <a:rPr lang="en-US" altLang="en-US" sz="2800"/>
              <a:t> + </a:t>
            </a:r>
            <a:r>
              <a:rPr lang="en-US" altLang="en-US" sz="2800">
                <a:latin typeface="Symbol" panose="05050102010706020507" pitchFamily="18" charset="2"/>
              </a:rPr>
              <a:t>b</a:t>
            </a:r>
            <a:r>
              <a:rPr lang="en-US" altLang="en-US" sz="2800" baseline="-25000"/>
              <a:t>2</a:t>
            </a:r>
            <a:r>
              <a:rPr lang="en-US" altLang="en-US" sz="2800">
                <a:latin typeface="Symbol" panose="05050102010706020507" pitchFamily="18" charset="2"/>
              </a:rPr>
              <a:t>a</a:t>
            </a:r>
            <a:r>
              <a:rPr lang="en-US" altLang="en-US" sz="2800" baseline="-25000"/>
              <a:t>1</a:t>
            </a:r>
            <a:endParaRPr lang="en-US" altLang="en-US" sz="2800"/>
          </a:p>
          <a:p>
            <a:pPr lvl="1"/>
            <a:r>
              <a:rPr lang="en-US" altLang="en-US" sz="2400"/>
              <a:t>If </a:t>
            </a:r>
            <a:r>
              <a:rPr lang="en-US" altLang="en-US" sz="2400">
                <a:latin typeface="Symbol" panose="05050102010706020507" pitchFamily="18" charset="2"/>
              </a:rPr>
              <a:t>b</a:t>
            </a:r>
            <a:r>
              <a:rPr lang="en-US" altLang="en-US" sz="2400" baseline="-25000"/>
              <a:t>2</a:t>
            </a:r>
            <a:r>
              <a:rPr lang="en-US" altLang="en-US" sz="2400"/>
              <a:t> = 0 or </a:t>
            </a:r>
            <a:r>
              <a:rPr lang="en-US" altLang="en-US" sz="2400">
                <a:latin typeface="Symbol" panose="05050102010706020507" pitchFamily="18" charset="2"/>
              </a:rPr>
              <a:t>a</a:t>
            </a:r>
            <a:r>
              <a:rPr lang="en-US" altLang="en-US" sz="2400" baseline="-25000"/>
              <a:t>1</a:t>
            </a:r>
            <a:r>
              <a:rPr lang="en-US" altLang="en-US" sz="2400"/>
              <a:t> = 0, then     will be unbiased for </a:t>
            </a:r>
            <a:r>
              <a:rPr lang="en-US" altLang="en-US" sz="2400">
                <a:latin typeface="Symbol" panose="05050102010706020507" pitchFamily="18" charset="2"/>
              </a:rPr>
              <a:t>b</a:t>
            </a:r>
            <a:r>
              <a:rPr lang="en-US" altLang="en-US" sz="2400" baseline="-25000"/>
              <a:t>1</a:t>
            </a:r>
          </a:p>
          <a:p>
            <a:pPr lvl="1"/>
            <a:r>
              <a:rPr lang="en-US" altLang="en-US" sz="2400"/>
              <a:t>If both are nonzero, then     will be biased for </a:t>
            </a:r>
            <a:r>
              <a:rPr lang="en-US" altLang="en-US" sz="2400">
                <a:latin typeface="Symbol" panose="05050102010706020507" pitchFamily="18" charset="2"/>
              </a:rPr>
              <a:t>b</a:t>
            </a:r>
            <a:r>
              <a:rPr lang="en-US" altLang="en-US" sz="2400" baseline="-25000"/>
              <a:t>1</a:t>
            </a:r>
            <a:endParaRPr lang="en-US" altLang="en-US" sz="2400"/>
          </a:p>
          <a:p>
            <a:pPr lvl="1"/>
            <a:r>
              <a:rPr lang="en-US" altLang="en-US" sz="2400"/>
              <a:t>Even if </a:t>
            </a:r>
            <a:r>
              <a:rPr lang="en-US" altLang="en-US" sz="2400">
                <a:latin typeface="Symbol" panose="05050102010706020507" pitchFamily="18" charset="2"/>
              </a:rPr>
              <a:t>b</a:t>
            </a:r>
            <a:r>
              <a:rPr lang="en-US" altLang="en-US" sz="2400" baseline="-25000"/>
              <a:t>1</a:t>
            </a:r>
            <a:r>
              <a:rPr lang="en-US" altLang="en-US" sz="2400"/>
              <a:t> = 0, it can appear that y and x are correlated</a:t>
            </a:r>
            <a:br>
              <a:rPr lang="en-US" altLang="en-US" sz="2400"/>
            </a:br>
            <a:r>
              <a:rPr lang="en-US" altLang="en-US" sz="2400"/>
              <a:t>(“</a:t>
            </a:r>
            <a:r>
              <a:rPr lang="en-US" altLang="en-US" sz="2400" i="1"/>
              <a:t>spurious correlation</a:t>
            </a:r>
            <a:r>
              <a:rPr lang="en-US" altLang="en-US" sz="2400"/>
              <a:t>” – “</a:t>
            </a:r>
            <a:r>
              <a:rPr lang="en-US" altLang="en-US" sz="2400" i="1"/>
              <a:t>lurking variable correlation</a:t>
            </a:r>
            <a:r>
              <a:rPr lang="en-US" altLang="en-US" sz="2400"/>
              <a:t>”)</a:t>
            </a:r>
            <a:endParaRPr lang="en-US" altLang="en-US" sz="2000" baseline="-25000"/>
          </a:p>
          <a:p>
            <a:pPr lvl="1"/>
            <a:endParaRPr lang="en-US" altLang="en-US" sz="200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C140D9C-562D-2F41-9DBF-415F5DD0F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A1FC29-9D08-405F-818F-C6E6C583E62C}" type="slidenum">
              <a:rPr lang="en-US" altLang="en-US" smtClean="0">
                <a:latin typeface="Garamond" panose="02020404030301010803" pitchFamily="18" charset="0"/>
              </a:rPr>
              <a:pPr/>
              <a:t>39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Date Placeholder 4">
            <a:extLst>
              <a:ext uri="{FF2B5EF4-FFF2-40B4-BE49-F238E27FC236}">
                <a16:creationId xmlns:a16="http://schemas.microsoft.com/office/drawing/2014/main" id="{68BC1555-BEB5-EFF2-000E-62067EA1C25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25BF7D-0957-44C5-8258-8C8C5E91CC04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AB772A2F-3CF8-E271-3021-69B468E7949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48200"/>
            <a:ext cx="27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D3D3725D-EDDE-940D-45FD-3683AC56792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5051425"/>
            <a:ext cx="279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>
            <a:extLst>
              <a:ext uri="{FF2B5EF4-FFF2-40B4-BE49-F238E27FC236}">
                <a16:creationId xmlns:a16="http://schemas.microsoft.com/office/drawing/2014/main" id="{DE049170-A2C2-4B0D-C409-5D7B249D7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altLang="en-US"/>
              <a:t>Added-Variable Plots  (add Z? or f(Z)?)</a:t>
            </a:r>
          </a:p>
        </p:txBody>
      </p:sp>
      <p:sp>
        <p:nvSpPr>
          <p:cNvPr id="15363" name="Content Placeholder 7">
            <a:extLst>
              <a:ext uri="{FF2B5EF4-FFF2-40B4-BE49-F238E27FC236}">
                <a16:creationId xmlns:a16="http://schemas.microsoft.com/office/drawing/2014/main" id="{07ED4AB6-0372-3149-5CB3-CEEEB7D2C4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altLang="en-US" sz="2800"/>
              <a:t>Suppose the true model is </a:t>
            </a:r>
          </a:p>
          <a:p>
            <a:endParaRPr lang="en-US" altLang="en-US" sz="2800"/>
          </a:p>
          <a:p>
            <a:r>
              <a:rPr lang="en-US" altLang="en-US" sz="2800"/>
              <a:t>Let us fit the models</a:t>
            </a:r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If we multiply the true model by </a:t>
            </a:r>
            <a:r>
              <a:rPr lang="en-US" altLang="en-US" sz="2800" i="1"/>
              <a:t>(I-H</a:t>
            </a:r>
            <a:r>
              <a:rPr lang="en-US" altLang="en-US" sz="2800" i="1" baseline="-25000"/>
              <a:t>X</a:t>
            </a:r>
            <a:r>
              <a:rPr lang="en-US" altLang="en-US" sz="2800" i="1"/>
              <a:t>)</a:t>
            </a:r>
            <a:r>
              <a:rPr lang="en-US" altLang="en-US" sz="2800"/>
              <a:t>, we get</a:t>
            </a: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so, plotting (or regressing)        on        will reveal    !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096604D7-AC6E-4CD9-ED4C-24B9E8694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502FA8-2BCD-4E43-ACC2-07CC1F42C47A}" type="slidenum">
              <a:rPr lang="en-US" altLang="en-US" smtClean="0">
                <a:latin typeface="Garamond" panose="02020404030301010803" pitchFamily="18" charset="0"/>
              </a:rPr>
              <a:pPr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5" name="Date Placeholder 5">
            <a:extLst>
              <a:ext uri="{FF2B5EF4-FFF2-40B4-BE49-F238E27FC236}">
                <a16:creationId xmlns:a16="http://schemas.microsoft.com/office/drawing/2014/main" id="{494AD94E-F277-4B85-FE0E-DF4AB90BFC3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A7BE56-9002-4A0E-89B5-DB02C414234F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5366" name="Picture 9">
            <a:extLst>
              <a:ext uri="{FF2B5EF4-FFF2-40B4-BE49-F238E27FC236}">
                <a16:creationId xmlns:a16="http://schemas.microsoft.com/office/drawing/2014/main" id="{6ED87D8E-D724-D1F6-03D9-400CE652628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690688"/>
            <a:ext cx="2505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>
            <a:extLst>
              <a:ext uri="{FF2B5EF4-FFF2-40B4-BE49-F238E27FC236}">
                <a16:creationId xmlns:a16="http://schemas.microsoft.com/office/drawing/2014/main" id="{BE4C6977-92F5-0E49-AAA4-D617108854F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678113"/>
            <a:ext cx="7042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6">
            <a:extLst>
              <a:ext uri="{FF2B5EF4-FFF2-40B4-BE49-F238E27FC236}">
                <a16:creationId xmlns:a16="http://schemas.microsoft.com/office/drawing/2014/main" id="{B591C048-87FA-7FDB-6CBE-AE5EAF6041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310063"/>
            <a:ext cx="81867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7">
            <a:extLst>
              <a:ext uri="{FF2B5EF4-FFF2-40B4-BE49-F238E27FC236}">
                <a16:creationId xmlns:a16="http://schemas.microsoft.com/office/drawing/2014/main" id="{29620528-10F2-7D68-787D-C4420E0FBAE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5367338"/>
            <a:ext cx="484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2">
            <a:extLst>
              <a:ext uri="{FF2B5EF4-FFF2-40B4-BE49-F238E27FC236}">
                <a16:creationId xmlns:a16="http://schemas.microsoft.com/office/drawing/2014/main" id="{443A101F-8C37-939A-B755-CE84505EDEAB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89563"/>
            <a:ext cx="484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4">
            <a:extLst>
              <a:ext uri="{FF2B5EF4-FFF2-40B4-BE49-F238E27FC236}">
                <a16:creationId xmlns:a16="http://schemas.microsoft.com/office/drawing/2014/main" id="{698391FB-99CA-22DA-EB0E-C5B8E8853F8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80050"/>
            <a:ext cx="190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EDAF6B3-CE19-ABDD-F0A9-3B0DA3054A61}"/>
              </a:ext>
            </a:extLst>
          </p:cNvPr>
          <p:cNvSpPr/>
          <p:nvPr/>
        </p:nvSpPr>
        <p:spPr>
          <a:xfrm>
            <a:off x="6248400" y="3048000"/>
            <a:ext cx="2590800" cy="228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F6401-0816-2B8F-7217-0D55F8D6A415}"/>
              </a:ext>
            </a:extLst>
          </p:cNvPr>
          <p:cNvSpPr/>
          <p:nvPr/>
        </p:nvSpPr>
        <p:spPr>
          <a:xfrm>
            <a:off x="4419600" y="1219200"/>
            <a:ext cx="3581400" cy="1600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4" name="Title 1">
            <a:extLst>
              <a:ext uri="{FF2B5EF4-FFF2-40B4-BE49-F238E27FC236}">
                <a16:creationId xmlns:a16="http://schemas.microsoft.com/office/drawing/2014/main" id="{514955F4-A1D5-A738-2751-D0B81A4EB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(simulated)</a:t>
            </a:r>
          </a:p>
        </p:txBody>
      </p:sp>
      <p:sp>
        <p:nvSpPr>
          <p:cNvPr id="20485" name="Content Placeholder 2">
            <a:extLst>
              <a:ext uri="{FF2B5EF4-FFF2-40B4-BE49-F238E27FC236}">
                <a16:creationId xmlns:a16="http://schemas.microsoft.com/office/drawing/2014/main" id="{B64AFD39-4AF5-6F7D-45FE-BEADDBCEE9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x1 &lt;- rnorm(100)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x2 &lt;- 3*x1 + rnorm(100)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y &lt;- 2 + 4*x2 + rnorm(100)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lm.y &lt;- lm(y ~ x1)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summary(lm.y)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Residuals: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Min       1Q   Median       3Q      Max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-13.2235  -2.7728   0.4441   2.3951   9.0288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Pr(&gt;|t|)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(Intercept)   2.5535     0.4054   6.299 8.55e-09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x1           11.9012     0.3623  32.853  &lt; 2e-16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Signif. codes:  0 ‘***’ 0.001 ‘**’ 0.01 ‘*’ 0.05 ‘.’ 0.1 ‘ ’ 1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4.043 on 98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0.9168,    Adjusted R-squared:  0.9159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F-statistic:  1079 on 1 and 98 DF,  p-value: &lt; 2.2e-16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486" name="Slide Number Placeholder 3">
            <a:extLst>
              <a:ext uri="{FF2B5EF4-FFF2-40B4-BE49-F238E27FC236}">
                <a16:creationId xmlns:a16="http://schemas.microsoft.com/office/drawing/2014/main" id="{6530AEA4-C17A-3B08-45F7-564B57A91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F64002-A646-4D0D-8CE6-C735B98CD870}" type="slidenum">
              <a:rPr lang="en-US" altLang="en-US" smtClean="0">
                <a:latin typeface="Garamond" panose="02020404030301010803" pitchFamily="18" charset="0"/>
              </a:rPr>
              <a:pPr/>
              <a:t>40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487" name="Date Placeholder 4">
            <a:extLst>
              <a:ext uri="{FF2B5EF4-FFF2-40B4-BE49-F238E27FC236}">
                <a16:creationId xmlns:a16="http://schemas.microsoft.com/office/drawing/2014/main" id="{7768D3D9-72E0-F74B-6966-5E505A8FBBF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1C7550-0CD8-419E-B546-0F6A874B490A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0488" name="Picture 6">
            <a:extLst>
              <a:ext uri="{FF2B5EF4-FFF2-40B4-BE49-F238E27FC236}">
                <a16:creationId xmlns:a16="http://schemas.microsoft.com/office/drawing/2014/main" id="{33FC2424-D9F8-C441-4718-703509B63A4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32623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3">
            <a:extLst>
              <a:ext uri="{FF2B5EF4-FFF2-40B4-BE49-F238E27FC236}">
                <a16:creationId xmlns:a16="http://schemas.microsoft.com/office/drawing/2014/main" id="{18B9E205-FF0B-3386-9F15-5D897202725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3179763"/>
            <a:ext cx="22891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55ADC2-97AE-BF5C-735D-FE9487799D67}"/>
              </a:ext>
            </a:extLst>
          </p:cNvPr>
          <p:cNvCxnSpPr/>
          <p:nvPr/>
        </p:nvCxnSpPr>
        <p:spPr>
          <a:xfrm flipH="1" flipV="1">
            <a:off x="3352800" y="1600200"/>
            <a:ext cx="11430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22A50F-B7F8-48CE-1FD0-61CA8CD6E7E9}"/>
              </a:ext>
            </a:extLst>
          </p:cNvPr>
          <p:cNvCxnSpPr>
            <a:cxnSpLocks/>
          </p:cNvCxnSpPr>
          <p:nvPr/>
        </p:nvCxnSpPr>
        <p:spPr>
          <a:xfrm flipH="1">
            <a:off x="2590800" y="4114800"/>
            <a:ext cx="36576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07A13C-2F58-0E21-20BF-D74357A8EA87}"/>
              </a:ext>
            </a:extLst>
          </p:cNvPr>
          <p:cNvSpPr/>
          <p:nvPr/>
        </p:nvSpPr>
        <p:spPr>
          <a:xfrm>
            <a:off x="5638800" y="1524000"/>
            <a:ext cx="28956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BDB0CE88-4AC9-C4C5-EAEC-156DE03B3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(simulated)</a:t>
            </a: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DF8E529B-19FA-1106-880C-BDA04A474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lm.y2 &lt;- lm(y ~ x1 + x2)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summary(lm.y2)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 + 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Residuals: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Min       1Q   Median       3Q      Max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-2.61952 -0.71282 -0.04126  0.63074  2.51451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Pr(&gt;|t|)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(Intercept) 1.960843   0.100888   19.44   &lt;2e-16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x1          0.009569   0.317556    0.03    0.976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x2          3.996395   0.102431   39.02   &lt;2e-16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Signif. codes:  0 ‘***’ 0.001 ‘**’ 0.01 ‘*’ 0.05 ‘.’ 0.1 ‘ ’ 1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0.9947 on 97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0.995,     Adjusted R-squared:  0.9949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F-statistic:  9678 on 2 and 97 DF,  p-value: &lt; 2.2e-16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509" name="Slide Number Placeholder 3">
            <a:extLst>
              <a:ext uri="{FF2B5EF4-FFF2-40B4-BE49-F238E27FC236}">
                <a16:creationId xmlns:a16="http://schemas.microsoft.com/office/drawing/2014/main" id="{826FCBC1-EF93-9C4E-92FE-0795F565B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0BF818-8690-4028-B045-44E43C3F4142}" type="slidenum">
              <a:rPr lang="en-US" altLang="en-US" smtClean="0">
                <a:latin typeface="Garamond" panose="02020404030301010803" pitchFamily="18" charset="0"/>
              </a:rPr>
              <a:pPr/>
              <a:t>41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1510" name="Date Placeholder 4">
            <a:extLst>
              <a:ext uri="{FF2B5EF4-FFF2-40B4-BE49-F238E27FC236}">
                <a16:creationId xmlns:a16="http://schemas.microsoft.com/office/drawing/2014/main" id="{17AAFCAC-6D66-E6F4-F24B-AA78115B36B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23B0A4-E12F-4C2A-A31F-18F2674C9E09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1511" name="Picture 6 1">
            <a:extLst>
              <a:ext uri="{FF2B5EF4-FFF2-40B4-BE49-F238E27FC236}">
                <a16:creationId xmlns:a16="http://schemas.microsoft.com/office/drawing/2014/main" id="{811149D8-DA31-33BE-D4EB-462AACCFA0A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36713"/>
            <a:ext cx="27289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26AF43-E2D0-0650-CF78-3328BC045644}"/>
              </a:ext>
            </a:extLst>
          </p:cNvPr>
          <p:cNvCxnSpPr/>
          <p:nvPr/>
        </p:nvCxnSpPr>
        <p:spPr>
          <a:xfrm flipH="1">
            <a:off x="3048000" y="2514600"/>
            <a:ext cx="26670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1513" name="Picture 10">
            <a:extLst>
              <a:ext uri="{FF2B5EF4-FFF2-40B4-BE49-F238E27FC236}">
                <a16:creationId xmlns:a16="http://schemas.microsoft.com/office/drawing/2014/main" id="{619F6A0D-FB6F-F389-4C24-B174E691C3E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390900"/>
            <a:ext cx="1600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113DA35-B21E-CAA0-091E-3AE704DB9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  <a:br>
              <a:rPr lang="en-US" altLang="en-US"/>
            </a:br>
            <a:endParaRPr lang="en-US" altLang="en-US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7C44256-8654-1143-D9A9-6AA2726DC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768725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Graphical tools for Transformations (catching up!)</a:t>
            </a:r>
          </a:p>
          <a:p>
            <a:pPr lvl="1">
              <a:defRPr/>
            </a:pPr>
            <a:r>
              <a:rPr lang="en-US" altLang="en-US" sz="2400" dirty="0"/>
              <a:t>Added Variable Plots</a:t>
            </a:r>
          </a:p>
          <a:p>
            <a:pPr lvl="1">
              <a:defRPr/>
            </a:pPr>
            <a:r>
              <a:rPr lang="en-US" altLang="en-US" sz="2400" dirty="0"/>
              <a:t>Marginal Model Plots</a:t>
            </a:r>
          </a:p>
          <a:p>
            <a:pPr lvl="1">
              <a:defRPr/>
            </a:pPr>
            <a:r>
              <a:rPr lang="en-US" altLang="en-US" sz="2400" dirty="0"/>
              <a:t>Moral of the Story</a:t>
            </a:r>
          </a:p>
          <a:p>
            <a:pPr>
              <a:defRPr/>
            </a:pPr>
            <a:r>
              <a:rPr lang="en-US" altLang="en-US" sz="2800" dirty="0"/>
              <a:t>Over- and under-specifying a model</a:t>
            </a:r>
          </a:p>
          <a:p>
            <a:pPr lvl="1">
              <a:defRPr/>
            </a:pPr>
            <a:r>
              <a:rPr lang="en-US" altLang="en-US" sz="2400" dirty="0"/>
              <a:t>Too many predictors: Excess SE’s and Collinearity </a:t>
            </a:r>
          </a:p>
          <a:p>
            <a:pPr lvl="1">
              <a:defRPr/>
            </a:pPr>
            <a:r>
              <a:rPr lang="en-US" altLang="en-US" sz="2400" dirty="0"/>
              <a:t>Too few predictors: Omitted Variable Bias</a:t>
            </a:r>
          </a:p>
          <a:p>
            <a:pPr>
              <a:defRPr/>
            </a:pPr>
            <a:endParaRPr lang="en-US" altLang="en-US" sz="2800" dirty="0"/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8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CA048DB-DFA9-F934-ED96-3BE60E2E7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B18789-9C8A-4A89-BE45-278C9DE1CF11}" type="slidenum">
              <a:rPr lang="en-US" altLang="en-US" smtClean="0">
                <a:latin typeface="Garamond" panose="02020404030301010803" pitchFamily="18" charset="0"/>
              </a:rPr>
              <a:pPr/>
              <a:t>42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3EA563A5-4F39-088E-FADD-3F8C9703B48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2C3261-E602-4A74-BF58-22AB59CD1398}" type="datetime1">
              <a:rPr lang="en-US" altLang="en-US" smtClean="0">
                <a:latin typeface="Garamond" panose="02020404030301010803" pitchFamily="18" charset="0"/>
              </a:rPr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9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FF81B-F967-D39E-E7C3-D80DB361E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752600"/>
            <a:ext cx="2667000" cy="266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0C7AD-8AB4-594C-8308-EEDDD893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Added-variable plots: “graphical t-statistics”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C6706-7B86-BAFF-B926-334C16B10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9075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read.csv("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kidiq.csv",header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=TRUE)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round(summary(lm.3 &lt;- lm(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mom.iq 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))$coef,4)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  Estimate Std. Error t value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(Intercept)  25.7315     5.8752  4.3797   0.0000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mom.iq        0.5639     0.0606  9.3094   0.0000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5.9501     2.2118  2.6902   0.0074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ks.given.hs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residuals(lm(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miq.given.hs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residuals(lm(mom.iq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kidiq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ks.given.hs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miq.given.hs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ks.given.hs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miq.given.hs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round(summary(lm.4 &lt;- lm(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ks.given.hs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miq.given.hs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))$coef,4)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       Estimate Std. Error t value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(Intercept)    0.0000     0.8695  0.0000        1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miq.given.hs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0.5639     0.0605  9.3202        0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The t-statistic in a multiple regression gives the same information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as the t-statistic in an added-variable regression: it tests the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significance of adding the variable *after* accounting for all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other X's in the model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 this sense, the added variable plot is the graphical equivalent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of the t-statistic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45FAF-2D47-A42B-194C-94233807CB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F40D4-96AB-4A3E-82F3-CE817A1829E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CB1BC-9BDF-9F4A-E7E5-0391669DA1D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EF932F0-8611-4188-A469-80D1F5E6B489}" type="datetime1">
              <a:rPr lang="en-US" altLang="en-US" smtClean="0"/>
              <a:t>9/19/2022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CD96F-6C87-1A06-9039-25210DBF2D34}"/>
              </a:ext>
            </a:extLst>
          </p:cNvPr>
          <p:cNvSpPr txBox="1"/>
          <p:nvPr/>
        </p:nvSpPr>
        <p:spPr>
          <a:xfrm>
            <a:off x="3505200" y="628332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kidiq - av plot and t-statistic.r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2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>
            <a:extLst>
              <a:ext uri="{FF2B5EF4-FFF2-40B4-BE49-F238E27FC236}">
                <a16:creationId xmlns:a16="http://schemas.microsoft.com/office/drawing/2014/main" id="{84F32989-F6B5-C0AA-3A2F-16D100A8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>
            <a:extLst>
              <a:ext uri="{FF2B5EF4-FFF2-40B4-BE49-F238E27FC236}">
                <a16:creationId xmlns:a16="http://schemas.microsoft.com/office/drawing/2014/main" id="{BAC26EDA-11E9-9164-39C6-1DC21F5D8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5">
            <a:extLst>
              <a:ext uri="{FF2B5EF4-FFF2-40B4-BE49-F238E27FC236}">
                <a16:creationId xmlns:a16="http://schemas.microsoft.com/office/drawing/2014/main" id="{16F28E4C-B8A9-7E70-708B-A878A13EC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Added-Variable Plots – Example…</a:t>
            </a:r>
          </a:p>
        </p:txBody>
      </p:sp>
      <p:sp>
        <p:nvSpPr>
          <p:cNvPr id="16389" name="Content Placeholder 6">
            <a:extLst>
              <a:ext uri="{FF2B5EF4-FFF2-40B4-BE49-F238E27FC236}">
                <a16:creationId xmlns:a16="http://schemas.microsoft.com/office/drawing/2014/main" id="{F6FAB08A-76FF-BD38-3978-01B8C48E336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library(car)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kid.score ~ mom.iq + mom.hs, data = kidiq)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(Intercept)   mom.iq   mom.hs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25.7315   0.5639   5.9501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avPlot(lm.3,"mom.iq")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avPlot(lm.3,"mom.hs")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390" name="Slide Number Placeholder 3">
            <a:extLst>
              <a:ext uri="{FF2B5EF4-FFF2-40B4-BE49-F238E27FC236}">
                <a16:creationId xmlns:a16="http://schemas.microsoft.com/office/drawing/2014/main" id="{E142D289-A003-44AF-BE70-0FF0C04DA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20EF5E-9706-4A72-B66F-487E8234A32B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91" name="Date Placeholder 4">
            <a:extLst>
              <a:ext uri="{FF2B5EF4-FFF2-40B4-BE49-F238E27FC236}">
                <a16:creationId xmlns:a16="http://schemas.microsoft.com/office/drawing/2014/main" id="{78921B12-984C-8408-04E7-FE71FB3DB6F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C06289-63FE-48E4-ACFB-715D75F5FC94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>
            <a:extLst>
              <a:ext uri="{FF2B5EF4-FFF2-40B4-BE49-F238E27FC236}">
                <a16:creationId xmlns:a16="http://schemas.microsoft.com/office/drawing/2014/main" id="{D7E1CC83-3E0F-D902-8B10-7409D4DA1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altLang="en-US"/>
              <a:t>Added-Variable Plots – Interpretations </a:t>
            </a:r>
          </a:p>
        </p:txBody>
      </p:sp>
      <p:sp>
        <p:nvSpPr>
          <p:cNvPr id="17411" name="Content Placeholder 7">
            <a:extLst>
              <a:ext uri="{FF2B5EF4-FFF2-40B4-BE49-F238E27FC236}">
                <a16:creationId xmlns:a16="http://schemas.microsoft.com/office/drawing/2014/main" id="{735F76EB-EF57-4EE7-1189-41D42BA170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031" y="1295400"/>
            <a:ext cx="8229600" cy="4530725"/>
          </a:xfrm>
        </p:spPr>
        <p:txBody>
          <a:bodyPr/>
          <a:lstStyle/>
          <a:p>
            <a:r>
              <a:rPr lang="en-US" altLang="en-US" dirty="0"/>
              <a:t>Shows </a:t>
            </a:r>
            <a:r>
              <a:rPr lang="en-US" altLang="en-US" dirty="0">
                <a:latin typeface="Symbol" panose="05050102010706020507" pitchFamily="18" charset="2"/>
              </a:rPr>
              <a:t>g</a:t>
            </a:r>
            <a:r>
              <a:rPr lang="en-US" altLang="en-US" dirty="0"/>
              <a:t> as the effect of </a:t>
            </a:r>
            <a:r>
              <a:rPr lang="en-US" altLang="en-US" i="1" dirty="0"/>
              <a:t>Z</a:t>
            </a:r>
            <a:r>
              <a:rPr lang="en-US" altLang="en-US" dirty="0"/>
              <a:t> after controlling for </a:t>
            </a:r>
            <a:r>
              <a:rPr lang="en-US" altLang="en-US" i="1" dirty="0"/>
              <a:t>X</a:t>
            </a:r>
            <a:r>
              <a:rPr lang="en-US" altLang="en-US" dirty="0"/>
              <a:t>, on </a:t>
            </a:r>
            <a:r>
              <a:rPr lang="en-US" altLang="en-US" i="1" dirty="0"/>
              <a:t>Y</a:t>
            </a:r>
            <a:r>
              <a:rPr lang="en-US" altLang="en-US" dirty="0"/>
              <a:t>, after controlling for </a:t>
            </a:r>
            <a:r>
              <a:rPr lang="en-US" altLang="en-US" i="1" dirty="0"/>
              <a:t>X</a:t>
            </a:r>
          </a:p>
          <a:p>
            <a:r>
              <a:rPr lang="en-US" altLang="en-US" dirty="0"/>
              <a:t>Allows you to visually assess the importance of </a:t>
            </a:r>
            <a:r>
              <a:rPr lang="en-US" altLang="en-US" dirty="0">
                <a:latin typeface="Symbol" panose="05050102010706020507" pitchFamily="18" charset="2"/>
              </a:rPr>
              <a:t>g </a:t>
            </a:r>
            <a:r>
              <a:rPr lang="en-US" altLang="en-US" dirty="0">
                <a:latin typeface="+mj-lt"/>
              </a:rPr>
              <a:t>, after controlling for all the other X’s.</a:t>
            </a:r>
          </a:p>
          <a:p>
            <a:pPr lvl="1"/>
            <a:r>
              <a:rPr lang="en-US" altLang="en-US" dirty="0">
                <a:latin typeface="+mj-lt"/>
              </a:rPr>
              <a:t>A visual form of the t-statistic!</a:t>
            </a:r>
            <a:endParaRPr lang="en-US" altLang="en-US" dirty="0">
              <a:latin typeface="Symbol" panose="05050102010706020507" pitchFamily="18" charset="2"/>
            </a:endParaRPr>
          </a:p>
          <a:p>
            <a:r>
              <a:rPr lang="en-US" altLang="en-US" dirty="0"/>
              <a:t>Also allows you to check for nonlinearity in predicting </a:t>
            </a:r>
            <a:r>
              <a:rPr lang="en-US" altLang="en-US" i="1" dirty="0"/>
              <a:t>Y</a:t>
            </a:r>
            <a:r>
              <a:rPr lang="en-US" altLang="en-US" dirty="0"/>
              <a:t> from </a:t>
            </a:r>
            <a:r>
              <a:rPr lang="en-US" altLang="en-US" i="1" dirty="0"/>
              <a:t>Z</a:t>
            </a:r>
            <a:r>
              <a:rPr lang="en-US" altLang="en-US" dirty="0"/>
              <a:t>, after controlling for </a:t>
            </a:r>
            <a:r>
              <a:rPr lang="en-US" altLang="en-US" i="1" dirty="0"/>
              <a:t>X</a:t>
            </a:r>
          </a:p>
          <a:p>
            <a:r>
              <a:rPr lang="en-US" altLang="en-US" dirty="0"/>
              <a:t>Another plot that allows us to assess nonlinearity is the “marginal model plot”</a:t>
            </a:r>
            <a:r>
              <a:rPr lang="en-US" altLang="en-US" i="1" dirty="0"/>
              <a:t> – later in this lecture </a:t>
            </a:r>
            <a:endParaRPr lang="en-US" altLang="en-US" dirty="0"/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0064DBE3-D15E-4EE0-BE4D-AB7A62E13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2C4D1E-13A4-4612-B251-E3348C253CB2}" type="slidenum">
              <a:rPr lang="en-US" altLang="en-US" smtClean="0">
                <a:latin typeface="Garamond" panose="02020404030301010803" pitchFamily="18" charset="0"/>
              </a:rPr>
              <a:pPr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5">
            <a:extLst>
              <a:ext uri="{FF2B5EF4-FFF2-40B4-BE49-F238E27FC236}">
                <a16:creationId xmlns:a16="http://schemas.microsoft.com/office/drawing/2014/main" id="{845807F2-50AD-73FC-CB9B-813898DD24E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DB827B-0946-4470-9D68-8895CB84AAFA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>
            <a:extLst>
              <a:ext uri="{FF2B5EF4-FFF2-40B4-BE49-F238E27FC236}">
                <a16:creationId xmlns:a16="http://schemas.microsoft.com/office/drawing/2014/main" id="{0A19268D-6DD4-29B0-48F1-E5ADA910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>
            <a:extLst>
              <a:ext uri="{FF2B5EF4-FFF2-40B4-BE49-F238E27FC236}">
                <a16:creationId xmlns:a16="http://schemas.microsoft.com/office/drawing/2014/main" id="{E7DEEB9B-5BA6-704A-8182-D7BE9F3F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5">
            <a:extLst>
              <a:ext uri="{FF2B5EF4-FFF2-40B4-BE49-F238E27FC236}">
                <a16:creationId xmlns:a16="http://schemas.microsoft.com/office/drawing/2014/main" id="{F30A92FA-48B3-C0A4-4C7E-A4C47C75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Added-Variable Plots – Example…</a:t>
            </a:r>
          </a:p>
        </p:txBody>
      </p:sp>
      <p:sp>
        <p:nvSpPr>
          <p:cNvPr id="13317" name="Content Placeholder 6">
            <a:extLst>
              <a:ext uri="{FF2B5EF4-FFF2-40B4-BE49-F238E27FC236}">
                <a16:creationId xmlns:a16="http://schemas.microsoft.com/office/drawing/2014/main" id="{60711340-518A-ED1C-A9DB-8FA665B005D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library(car)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kid.score ~ mom.iq + mom.hs, data = kidiq)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(Intercept)   mom.iq   mom.hs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25.7315   0.5639   5.9501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avPlot(lm.3,"mom.iq")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avPlot(lm.3,"mom.hs")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318" name="Slide Number Placeholder 3">
            <a:extLst>
              <a:ext uri="{FF2B5EF4-FFF2-40B4-BE49-F238E27FC236}">
                <a16:creationId xmlns:a16="http://schemas.microsoft.com/office/drawing/2014/main" id="{2E6B50FC-DCA7-6778-30D1-FCBC5E600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540149-1174-4BAE-9135-A35D38B24BD9}" type="slidenum">
              <a:rPr lang="en-US" altLang="en-US" smtClean="0">
                <a:latin typeface="Garamond" panose="02020404030301010803" pitchFamily="18" charset="0"/>
              </a:rPr>
              <a:pPr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3319" name="Date Placeholder 4">
            <a:extLst>
              <a:ext uri="{FF2B5EF4-FFF2-40B4-BE49-F238E27FC236}">
                <a16:creationId xmlns:a16="http://schemas.microsoft.com/office/drawing/2014/main" id="{B9339599-52D9-BEB6-1B57-03F37B2C54E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63D946-CE99-4209-B996-9D19E7115476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3C7B877-4D86-6F53-B72F-6ED63C0AE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example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69E3682-CFC8-2C4E-81FB-A42B58CD4A3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library(car)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x1 &lt;- rnorm(100)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x2 &lt;- rnorm(100)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y &lt;- 1 + x1 + 2*x2 +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+ 10*x1*x2 + rnorm(100)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lm.x1px2 &lt;- lm(y ~ x1 + x2)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lm.x1mx2 &lt;- lm(y ~ x1 * x2)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summary(lm.x1px2)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 + 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340" name="Content Placeholder 5">
            <a:extLst>
              <a:ext uri="{FF2B5EF4-FFF2-40B4-BE49-F238E27FC236}">
                <a16:creationId xmlns:a16="http://schemas.microsoft.com/office/drawing/2014/main" id="{583CBDEB-9A07-26E1-1649-09416F0DC21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67200" y="762000"/>
            <a:ext cx="4419600" cy="53689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 Est   SE     t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(Int) -0.05 0.82 -0.06 0.95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x1     1.77 0.87  2.03 0.04 *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x2     3.44 0.82  4.20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8.13 on 97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0.1722,    Adjusted R-squared:  0.1551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F-statistic: 10.09 on 2 and 97 DF,  p-value: 0.0001045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341" name="Slide Number Placeholder 3">
            <a:extLst>
              <a:ext uri="{FF2B5EF4-FFF2-40B4-BE49-F238E27FC236}">
                <a16:creationId xmlns:a16="http://schemas.microsoft.com/office/drawing/2014/main" id="{9FD2ECA3-0531-C617-8780-2CF840B7B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003F52-FBB9-4E8E-ACB1-A4F5297F8565}" type="slidenum">
              <a:rPr lang="en-US" altLang="en-US" smtClean="0">
                <a:latin typeface="Garamond" panose="02020404030301010803" pitchFamily="18" charset="0"/>
              </a:rPr>
              <a:pPr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2" name="Date Placeholder 4">
            <a:extLst>
              <a:ext uri="{FF2B5EF4-FFF2-40B4-BE49-F238E27FC236}">
                <a16:creationId xmlns:a16="http://schemas.microsoft.com/office/drawing/2014/main" id="{9375A43B-0D74-3422-C261-D6A0DBAE30B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357154-F6B3-49C3-AD11-A7D14090F392}" type="datetime1">
              <a:rPr lang="en-US" altLang="en-US" smtClean="0">
                <a:latin typeface="Garamond" panose="02020404030301010803" pitchFamily="18" charset="0"/>
              </a:rPr>
              <a:pPr/>
              <a:t>9/19/2022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8.49268"/>
  <p:tag name="LATEXADDIN" val="\documentclass{article}&#10;\usepackage{amsmath}&#10;\pagestyle{empty}&#10;\begin{document}&#10;&#10;\sf&#10;$\hat y$&#10;&#10;&#10;\end{document}"/>
  <p:tag name="IGUANATEXSIZE" val="26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0.2062"/>
  <p:tag name="ORIGINALWIDTH" val="1520.06"/>
  <p:tag name="LATEXADDIN" val="\documentclass{article}&#10;\usepackage{amsmath}&#10;\pagestyle{empty}&#10;\begin{document}&#10;&#10;\begin{eqnarray*}&#10;%&#10;\hat\beta &amp; = &amp; (X^TX)^{-1}X^T y \\&#10;\mbox{Var}\,(\hat\beta) &amp; = &amp; (X^TX)^{-1} \sigma^2&#10;%&#10;\end{eqnarray*}&#10;&#10;&#10;\end{document}"/>
  <p:tag name="IGUANATEXSIZE" val="22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419.9475"/>
  <p:tag name="LATEXADDIN" val="\documentclass{article}&#10;\usepackage{amsmath}&#10;\pagestyle{empty}&#10;\begin{document}&#10;&#10;$\mbox{Var}\,(\hat\beta_j)$&#10;&#10;&#10;\end{document}"/>
  <p:tag name="IGUANATEXSIZE" val="26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35.7331"/>
  <p:tag name="LATEXADDIN" val="\documentclass{article}&#10;\usepackage{amsmath}&#10;\pagestyle{empty}&#10;\begin{document}&#10;&#10;$R^2_j$&#10;&#10;&#10;\end{document}"/>
  <p:tag name="IGUANATEXSIZE" val="26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65.2043"/>
  <p:tag name="LATEXADDIN" val="\documentclass{article}&#10;\usepackage{amsmath}&#10;\pagestyle{empty}&#10;\begin{document}&#10;&#10;$R^2_j = 1$&#10;&#10;&#10;\end{document}"/>
  <p:tag name="IGUANATEXSIZE" val="26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65.2043"/>
  <p:tag name="LATEXADDIN" val="\documentclass{article}&#10;\usepackage{amsmath}&#10;\pagestyle{empty}&#10;\begin{document}&#10;&#10;$R^2_j \approx 1$&#10;&#10;&#10;\end{document}"/>
  <p:tag name="IGUANATEXSIZE" val="26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35.7331"/>
  <p:tag name="LATEXADDIN" val="\documentclass{article}&#10;\usepackage{amsmath}&#10;\pagestyle{empty}&#10;\begin{document}&#10;&#10;$R^2_j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43.4571"/>
  <p:tag name="LATEXADDIN" val="\documentclass{article}&#10;\usepackage{amsmath}&#10;\pagestyle{empty}&#10;\begin{document}&#10;&#10;$1-R^2_j$&#10;&#10;&#10;\end{document}"/>
  <p:tag name="IGUANATEXSIZE" val="3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.973"/>
  <p:tag name="ORIGINALWIDTH" val="1217.098"/>
  <p:tag name="LATEXADDIN" val="\documentclass{article}&#10;\usepackage{amsmath}&#10;\pagestyle{empty}&#10;\begin{document}&#10;&#10;&#10;$\mbox{Var}\,(\hat\beta_j) = \frac{1}{1-R^2_j} \frac{\sigma^2}{SX_jX_j}$&#10;&#10;\end{document}"/>
  <p:tag name="IGUANATEXSIZE" val="3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.4754"/>
  <p:tag name="ORIGINALWIDTH" val="935.883"/>
  <p:tag name="LATEXADDIN" val="\documentclass{article}&#10;\usepackage{amsmath}&#10;\pagestyle{empty}&#10;\begin{document}&#10;&#10;&#10;$\mbox{Var}\,(\hat\beta_j) = \frac{\sigma^2}{SX_jX_j}$&#10;&#10;\end{document}"/>
  <p:tag name="IGUANATEXSIZE" val="3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563.9295"/>
  <p:tag name="LATEXADDIN" val="\documentclass{article}&#10;\usepackage{amsmath}&#10;\pagestyle{empty}&#10;\begin{document}&#10;&#10;$1/(1-R^2_j)$&#10;&#10;&#10;\end{document}"/>
  <p:tag name="IGUANATEXSIZE" val="3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419.9475"/>
  <p:tag name="LATEXADDIN" val="\documentclass{article}&#10;\usepackage{amsmath}&#10;\pagestyle{empty}&#10;\begin{document}&#10;&#10;&#10;$\mbox{Var}\,(\hat\beta_j)$&#10;&#10;\end{document}"/>
  <p:tag name="IGUANATEXSIZE" val="3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419.9475"/>
  <p:tag name="LATEXADDIN" val="\documentclass{article}&#10;\usepackage{amsmath}&#10;\pagestyle{empty}&#10;\begin{document}&#10;&#10;&#10;$\mbox{Var}\,(\hat\beta_j)$&#10;&#10;\end{document}"/>
  <p:tag name="IGUANATEXSIZE" val="3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.9756"/>
  <p:tag name="ORIGINALWIDTH" val="723.6595"/>
  <p:tag name="LATEXADDIN" val="\documentclass{article}&#10;\usepackage{amsmath}&#10;\pagestyle{empty}&#10;\begin{document}&#10;&#10;&#10;$VIF_j = \frac{1}{1-R^2_j}$&#10;&#10;\end{document}"/>
  <p:tag name="IGUANATEXSIZE" val="3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05.7368"/>
  <p:tag name="LATEXADDIN" val="\documentclass{article}&#10;\usepackage{amsmath}&#10;\pagestyle{empty}&#10;\begin{document}&#10;&#10;$\hat\beta_j$&#10;&#10;&#10;\end{document}"/>
  <p:tag name="IGUANATEXSIZE" val="3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797.9002"/>
  <p:tag name="LATEXADDIN" val="\documentclass{article}&#10;\usepackage{amsmath}&#10;\pagestyle{empty}&#10;\begin{document}&#10;&#10;\sf&#10;$\hat\beta_j$ and $\mbox{Var}\,(\hat\beta_j)$&#10;&#10;\end{document}"/>
  <p:tag name="IGUANATEXSIZE" val="3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05.7368"/>
  <p:tag name="LATEXADDIN" val="\documentclass{article}&#10;\usepackage{amsmath}&#10;\pagestyle{empty}&#10;\begin{document}&#10;&#10;$\hat\beta_j$&#10;&#10;&#10;\end{document}"/>
  <p:tag name="IGUANATEXSIZE" val="3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8.49268"/>
  <p:tag name="LATEXADDIN" val="\documentclass{article}&#10;\usepackage{amsmath}&#10;\pagestyle{empty}&#10;\begin{document}&#10;&#10;$\hat y$&#10;&#10;&#10;\end{document}"/>
  <p:tag name="IGUANATEXSIZE" val="3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4.237"/>
  <p:tag name="LATEXADDIN" val="\documentclass{article}&#10;\usepackage{amsmath}&#10;\pagestyle{empty}&#10;\begin{document}&#10;&#10;&#10;$\hat\gamma_1$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4.237"/>
  <p:tag name="LATEXADDIN" val="\documentclass{article}&#10;\usepackage{amsmath}&#10;\pagestyle{empty}&#10;\begin{document}&#10;&#10;&#10;$\hat\gamma_1$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968.8789"/>
  <p:tag name="LATEXADDIN" val="\documentclass{article}&#10;\usepackage{amsmath}&#10;\pagestyle{empty}&#10;\begin{document}&#10;&#10;&#10;\[&#10;Y = X\beta + Z\gamma + \epsilon&#10;\]&#10;&#10;\end{document}"/>
  <p:tag name="IGUANATEXSIZE" val="28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5.9167"/>
  <p:tag name="ORIGINALWIDTH" val="1605.549"/>
  <p:tag name="LATEXADDIN" val="\documentclass{article}&#10;\usepackage{amsmath}&#10;\pagestyle{empty}&#10;\begin{document}&#10;&#10;&#10;\begin{eqnarray*}&#10;           y &amp; = &amp; \beta_0 + \beta_1 x_1 + \beta_2 x_2 + \epsilon\\&#10;             &amp; = &amp; 2 + 0x_1 + 4 x_2 + \epsilon \\&#10;          x_2 &amp; = &amp; \alpha_0 + \alpha_1 x_1 + \epsilon'\\&#10;              &amp; = &amp; 0 + 3x_1 + \epsilon' &#10;\end{eqnarray*}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6.123"/>
  <p:tag name="ORIGINALWIDTH" val="1119.61"/>
  <p:tag name="LATEXADDIN" val="\documentclass{article}&#10;\usepackage{amsmath}&#10;\pagestyle{empty}&#10;\begin{document}&#10;&#10;\parbox{1.25in}{&#10;\sf&#10;In the fitted model, omitting $x_2$, it appears that the coeffient on $x_1$ should be around 12. In fact, we know it should be (estimating) zero.&#10;&#10;}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0.9299"/>
  <p:tag name="ORIGINALWIDTH" val="1343.082"/>
  <p:tag name="LATEXADDIN" val="\documentclass{article}&#10;\usepackage{amsmath}&#10;\pagestyle{empty}&#10;\begin{document}&#10;&#10;&#10;\parbox{1.5in}{&#10;Of course when we fit the right model, we get reasonable estimates of the $\beta$'s and of the SE's.&#10;}&#10;&#10;\end{document}"/>
  <p:tag name="IGUANATEXSIZE" val="20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1.016"/>
  <p:tag name="ORIGINALWIDTH" val="1171.354"/>
  <p:tag name="LATEXADDIN" val="\documentclass{article}&#10;\usepackage{amsmath}&#10;\pagestyle{empty}&#10;\begin{document}&#10;&#10;&#10;\parbox{1.2in}{\raggedright&#10;Discussion of removal of one variable from this model inevitably starts with vifs.  But,&#10;\begin{eqnarray*}&#10;VIF(x_1) &amp; = &amp; 12.696\\&#10;VIF(x_2) &amp; = &amp; 12.696&#10;\end{eqnarray*}&#10;In this case, both x's have vifs of 12.70!&#10;}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2081"/>
  <p:tag name="ORIGINALWIDTH" val="2722.91"/>
  <p:tag name="LATEXADDIN" val="\documentclass{article}&#10;\usepackage{amsmath}&#10;\pagestyle{empty}&#10;\begin{document}&#10;\sf&#10;\begin{eqnarray*}&#10;Y &amp; = &amp; X\beta + \epsilon^{(1)} \mbox{ with residuals } &#10;\hat e^{(1)} = (I-H_X)Y\\&#10;Z &amp; = &amp; X\beta + \epsilon^{(2)} \mbox{ with residuals } &#10;\hat e^{(2)} = (I-H_X)Z&#10;\end{eqnarray*}&#10;&#10;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116"/>
  <p:tag name="ORIGINALWIDTH" val="3187.102"/>
  <p:tag name="LATEXADDIN" val="\documentclass{article}&#10;\usepackage{amsmath}&#10;\pagestyle{empty}&#10;\begin{document}&#10;\sf&#10;\begin{eqnarray*}&#10;(I-H_X) Y &amp; = &amp; (I-H_X)X\beta + (I-H_X)Z\gamma + (I-H_X)\epsilon \\&#10;\hat e^{(1)} &amp; = &amp; 0 + \hat e^{(2)}\gamma + \epsilon^*&#10;\end{eqnarray*}&#10;&#10;&#10;&#10;\end{document}"/>
  <p:tag name="IGUANATEXSIZE" val="20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170.2287"/>
  <p:tag name="LATEXADDIN" val="\documentclass{article}&#10;\usepackage{amsmath}&#10;\pagestyle{empty}&#10;\begin{document}&#10;&#10;\[&#10;\hat e^{(1)}&#10;\]&#10;&#10;&#10;\end{document}"/>
  <p:tag name="IGUANATEXSIZE" val="28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170.2287"/>
  <p:tag name="LATEXADDIN" val="\documentclass{article}&#10;\usepackage{amsmath}&#10;\pagestyle{empty}&#10;\begin{document}&#10;&#10;\[&#10;\hat e^{(2)}&#10;\]&#10;&#10;&#10;\end{document}"/>
  <p:tag name="IGUANATEXSIZE" val="2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66.74165"/>
  <p:tag name="LATEXADDIN" val="\documentclass{article}&#10;\usepackage{amsmath}&#10;\pagestyle{empty}&#10;\begin{document}&#10;&#10;\[&#10;\gamma&#10;\]&#10;&#10;&#10;\end{document}"/>
  <p:tag name="IGUANATEXSIZE" val="28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0.225"/>
  <p:tag name="LATEXADDIN" val="\documentclass{article}&#10;\usepackage{amsmath}&#10;\pagestyle{empty}&#10;\begin{document}&#10;\sf&#10;$x_j$'s&#10;&#10;&#10;\end{document}"/>
  <p:tag name="IGUANATEXSIZE" val="26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8045</TotalTime>
  <Words>2975</Words>
  <Application>Microsoft Office PowerPoint</Application>
  <PresentationFormat>On-screen Show (4:3)</PresentationFormat>
  <Paragraphs>445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</vt:lpstr>
      <vt:lpstr>cmss10</vt:lpstr>
      <vt:lpstr>cmsy10</vt:lpstr>
      <vt:lpstr>Garamond</vt:lpstr>
      <vt:lpstr>cmr10</vt:lpstr>
      <vt:lpstr>cmsy7</vt:lpstr>
      <vt:lpstr>Cambria Math</vt:lpstr>
      <vt:lpstr>cmmi10</vt:lpstr>
      <vt:lpstr>cmr7</vt:lpstr>
      <vt:lpstr>cmmi7</vt:lpstr>
      <vt:lpstr>Calibri</vt:lpstr>
      <vt:lpstr>cmex10</vt:lpstr>
      <vt:lpstr>Symbol</vt:lpstr>
      <vt:lpstr>Wingdings</vt:lpstr>
      <vt:lpstr>cmmi5</vt:lpstr>
      <vt:lpstr>Courier New</vt:lpstr>
      <vt:lpstr>Edge</vt:lpstr>
      <vt:lpstr>36-617: Applied Linear Models </vt:lpstr>
      <vt:lpstr>Announcements</vt:lpstr>
      <vt:lpstr>Outline</vt:lpstr>
      <vt:lpstr>Added-Variable Plots  (add Z? or f(Z)?)</vt:lpstr>
      <vt:lpstr>Added-variable plots: “graphical t-statistics”</vt:lpstr>
      <vt:lpstr>Added-Variable Plots – Example…</vt:lpstr>
      <vt:lpstr>Added-Variable Plots – Interpretations </vt:lpstr>
      <vt:lpstr>Added-Variable Plots – Example…</vt:lpstr>
      <vt:lpstr>An example</vt:lpstr>
      <vt:lpstr>Casewise Diagnostic Plots</vt:lpstr>
      <vt:lpstr>Added Variable Plots</vt:lpstr>
      <vt:lpstr>Marginal Model Plot</vt:lpstr>
      <vt:lpstr>Marginal Model Plots</vt:lpstr>
      <vt:lpstr>The “right” model (with interaction)</vt:lpstr>
      <vt:lpstr>Casewise Diagnostic Plots</vt:lpstr>
      <vt:lpstr>Added Variable Plots</vt:lpstr>
      <vt:lpstr>Marginal Model Plots</vt:lpstr>
      <vt:lpstr>Another example</vt:lpstr>
      <vt:lpstr>Casewise Diagnostic Plots</vt:lpstr>
      <vt:lpstr>Added Variable Plots</vt:lpstr>
      <vt:lpstr>Marginal Model Plots</vt:lpstr>
      <vt:lpstr>What if we think an interaction will fix it?</vt:lpstr>
      <vt:lpstr>Casewise Diagnostic Plots</vt:lpstr>
      <vt:lpstr>Added Variable Plots</vt:lpstr>
      <vt:lpstr>Marginal Model Plots</vt:lpstr>
      <vt:lpstr>And now the correct model (with x2 squared term)..</vt:lpstr>
      <vt:lpstr>Casewise Diagnostic Plots</vt:lpstr>
      <vt:lpstr>Added Variable Plots</vt:lpstr>
      <vt:lpstr>Marginal Model Plots</vt:lpstr>
      <vt:lpstr>Moral of the Story</vt:lpstr>
      <vt:lpstr>Too many predictors: (Multi)Collinearity</vt:lpstr>
      <vt:lpstr>Collinearity …</vt:lpstr>
      <vt:lpstr>Using      as a Collinearity measure</vt:lpstr>
      <vt:lpstr>Using VIF…</vt:lpstr>
      <vt:lpstr>Do the usual “fixes” make sense?</vt:lpstr>
      <vt:lpstr>What inferences are we trying to make?</vt:lpstr>
      <vt:lpstr>Aside on “generalized VIF”…</vt:lpstr>
      <vt:lpstr>Example…</vt:lpstr>
      <vt:lpstr>Too few predictors: Omitted variable bias</vt:lpstr>
      <vt:lpstr>Example (simulated)</vt:lpstr>
      <vt:lpstr>Example (simulated)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392</cp:revision>
  <cp:lastPrinted>2019-09-11T16:55:47Z</cp:lastPrinted>
  <dcterms:created xsi:type="dcterms:W3CDTF">2010-08-21T13:04:59Z</dcterms:created>
  <dcterms:modified xsi:type="dcterms:W3CDTF">2022-09-19T15:17:19Z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