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45"/>
  </p:notesMasterIdLst>
  <p:handoutMasterIdLst>
    <p:handoutMasterId r:id="rId46"/>
  </p:handoutMasterIdLst>
  <p:sldIdLst>
    <p:sldId id="256" r:id="rId2"/>
    <p:sldId id="309" r:id="rId3"/>
    <p:sldId id="310" r:id="rId4"/>
    <p:sldId id="374" r:id="rId5"/>
    <p:sldId id="381" r:id="rId6"/>
    <p:sldId id="375" r:id="rId7"/>
    <p:sldId id="376" r:id="rId8"/>
    <p:sldId id="377" r:id="rId9"/>
    <p:sldId id="378" r:id="rId10"/>
    <p:sldId id="379" r:id="rId11"/>
    <p:sldId id="380" r:id="rId12"/>
    <p:sldId id="382" r:id="rId13"/>
    <p:sldId id="384" r:id="rId14"/>
    <p:sldId id="383" r:id="rId15"/>
    <p:sldId id="385" r:id="rId16"/>
    <p:sldId id="416" r:id="rId17"/>
    <p:sldId id="387" r:id="rId18"/>
    <p:sldId id="388" r:id="rId19"/>
    <p:sldId id="389" r:id="rId20"/>
    <p:sldId id="390" r:id="rId21"/>
    <p:sldId id="391" r:id="rId22"/>
    <p:sldId id="392" r:id="rId23"/>
    <p:sldId id="393" r:id="rId24"/>
    <p:sldId id="394" r:id="rId25"/>
    <p:sldId id="410" r:id="rId26"/>
    <p:sldId id="411" r:id="rId27"/>
    <p:sldId id="412" r:id="rId28"/>
    <p:sldId id="395" r:id="rId29"/>
    <p:sldId id="396" r:id="rId30"/>
    <p:sldId id="397" r:id="rId31"/>
    <p:sldId id="399" r:id="rId32"/>
    <p:sldId id="415" r:id="rId33"/>
    <p:sldId id="398" r:id="rId34"/>
    <p:sldId id="400" r:id="rId35"/>
    <p:sldId id="401" r:id="rId36"/>
    <p:sldId id="407" r:id="rId37"/>
    <p:sldId id="408" r:id="rId38"/>
    <p:sldId id="409" r:id="rId39"/>
    <p:sldId id="402" r:id="rId40"/>
    <p:sldId id="403" r:id="rId41"/>
    <p:sldId id="414" r:id="rId42"/>
    <p:sldId id="405" r:id="rId43"/>
    <p:sldId id="406" r:id="rId44"/>
  </p:sldIdLst>
  <p:sldSz cx="9144000" cy="6858000" type="screen4x3"/>
  <p:notesSz cx="7315200" cy="9601200"/>
  <p:embeddedFontLst>
    <p:embeddedFont>
      <p:font typeface="Calibri" panose="020F0502020204030204" pitchFamily="34" charset="0"/>
      <p:regular r:id="rId47"/>
      <p:bold r:id="rId48"/>
      <p:italic r:id="rId49"/>
      <p:boldItalic r:id="rId50"/>
    </p:embeddedFont>
    <p:embeddedFont>
      <p:font typeface="cmex10" panose="020B0604020202020204"/>
      <p:regular r:id="rId51"/>
    </p:embeddedFont>
    <p:embeddedFont>
      <p:font typeface="cmmi10" panose="020B0604020202020204"/>
      <p:regular r:id="rId52"/>
    </p:embeddedFont>
    <p:embeddedFont>
      <p:font typeface="cmmi5" panose="020B0604020202020204"/>
      <p:regular r:id="rId53"/>
    </p:embeddedFont>
    <p:embeddedFont>
      <p:font typeface="cmmi7" panose="020B0604020202020204"/>
      <p:regular r:id="rId54"/>
    </p:embeddedFont>
    <p:embeddedFont>
      <p:font typeface="cmr10" panose="020B0604020202020204"/>
      <p:regular r:id="rId55"/>
    </p:embeddedFont>
    <p:embeddedFont>
      <p:font typeface="cmr7" panose="020B0604020202020204"/>
      <p:regular r:id="rId56"/>
    </p:embeddedFont>
    <p:embeddedFont>
      <p:font typeface="cmss10" panose="020B0604020202020204"/>
      <p:regular r:id="rId57"/>
    </p:embeddedFont>
    <p:embeddedFont>
      <p:font typeface="cmsy10" panose="020B0604020202020204"/>
      <p:regular r:id="rId58"/>
    </p:embeddedFont>
    <p:embeddedFont>
      <p:font typeface="cmsy7" panose="020B0604020202020204"/>
      <p:regular r:id="rId59"/>
    </p:embeddedFont>
    <p:embeddedFont>
      <p:font typeface="Garamond" panose="02020404030301010803" pitchFamily="18" charset="0"/>
      <p:regular r:id="rId60"/>
      <p:bold r:id="rId61"/>
      <p:italic r:id="rId62"/>
    </p:embeddedFont>
  </p:embeddedFontLst>
  <p:custDataLst>
    <p:tags r:id="rId6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7" autoAdjust="0"/>
    <p:restoredTop sz="94660"/>
  </p:normalViewPr>
  <p:slideViewPr>
    <p:cSldViewPr>
      <p:cViewPr varScale="1">
        <p:scale>
          <a:sx n="79" d="100"/>
          <a:sy n="79" d="100"/>
        </p:scale>
        <p:origin x="117" y="2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font" Target="fonts/font1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7EFD886-F963-80AE-0E05-196F25DFE7ED}"/>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40963" name="Rectangle 3">
            <a:extLst>
              <a:ext uri="{FF2B5EF4-FFF2-40B4-BE49-F238E27FC236}">
                <a16:creationId xmlns:a16="http://schemas.microsoft.com/office/drawing/2014/main" id="{4F2C335D-21F8-EBF6-965D-14D7F46A16D9}"/>
              </a:ext>
            </a:extLst>
          </p:cNvPr>
          <p:cNvSpPr>
            <a:spLocks noGrp="1" noChangeArrowheads="1"/>
          </p:cNvSpPr>
          <p:nvPr>
            <p:ph type="dt" sz="quarter" idx="1"/>
          </p:nvPr>
        </p:nvSpPr>
        <p:spPr bwMode="auto">
          <a:xfrm>
            <a:off x="4143375" y="0"/>
            <a:ext cx="3170238"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ltLang="en-US"/>
          </a:p>
        </p:txBody>
      </p:sp>
      <p:sp>
        <p:nvSpPr>
          <p:cNvPr id="40964" name="Rectangle 4">
            <a:extLst>
              <a:ext uri="{FF2B5EF4-FFF2-40B4-BE49-F238E27FC236}">
                <a16:creationId xmlns:a16="http://schemas.microsoft.com/office/drawing/2014/main" id="{5F2D39F1-77CE-3A64-00AD-06AD665C4CAE}"/>
              </a:ext>
            </a:extLst>
          </p:cNvPr>
          <p:cNvSpPr>
            <a:spLocks noGrp="1" noChangeArrowheads="1"/>
          </p:cNvSpPr>
          <p:nvPr>
            <p:ph type="ftr" sz="quarter" idx="2"/>
          </p:nvPr>
        </p:nvSpPr>
        <p:spPr bwMode="auto">
          <a:xfrm>
            <a:off x="0" y="9120188"/>
            <a:ext cx="3170238"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40965" name="Rectangle 5">
            <a:extLst>
              <a:ext uri="{FF2B5EF4-FFF2-40B4-BE49-F238E27FC236}">
                <a16:creationId xmlns:a16="http://schemas.microsoft.com/office/drawing/2014/main" id="{BE2EC766-C8AD-2169-3CAD-7F9B4E3C253F}"/>
              </a:ext>
            </a:extLst>
          </p:cNvPr>
          <p:cNvSpPr>
            <a:spLocks noGrp="1" noChangeArrowheads="1"/>
          </p:cNvSpPr>
          <p:nvPr>
            <p:ph type="sldNum" sz="quarter" idx="3"/>
          </p:nvPr>
        </p:nvSpPr>
        <p:spPr bwMode="auto">
          <a:xfrm>
            <a:off x="4143375" y="9120188"/>
            <a:ext cx="3170238"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BA2C6C-9D12-48CE-9AFC-C2578000ED8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4D58C07-C8C5-4D40-053C-6384A46934BE}"/>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3" name="Rectangle 3">
            <a:extLst>
              <a:ext uri="{FF2B5EF4-FFF2-40B4-BE49-F238E27FC236}">
                <a16:creationId xmlns:a16="http://schemas.microsoft.com/office/drawing/2014/main" id="{55929107-AA07-1E0E-4D04-EEE747CCF274}"/>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ltLang="en-US"/>
          </a:p>
        </p:txBody>
      </p:sp>
      <p:sp>
        <p:nvSpPr>
          <p:cNvPr id="3076" name="Rectangle 4">
            <a:extLst>
              <a:ext uri="{FF2B5EF4-FFF2-40B4-BE49-F238E27FC236}">
                <a16:creationId xmlns:a16="http://schemas.microsoft.com/office/drawing/2014/main" id="{F44FD7B6-B2B9-0E73-972F-6EFD1B653D4D}"/>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158DC52F-D64C-A857-94DA-52F2A77AF1F6}"/>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E79F93B6-EB36-4459-DD33-89162DE3C2BD}"/>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7" name="Rectangle 7">
            <a:extLst>
              <a:ext uri="{FF2B5EF4-FFF2-40B4-BE49-F238E27FC236}">
                <a16:creationId xmlns:a16="http://schemas.microsoft.com/office/drawing/2014/main" id="{696BFC7D-9DDB-BDB0-2023-10ADFF26CADE}"/>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9927AAC6-F3D3-4B58-8887-989876F722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0B80139-4804-98B8-B33D-F09D9DA2CA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E48F26-282F-4CA4-A993-24A49F178E3A}" type="slidenum">
              <a:rPr lang="en-US" altLang="en-US" sz="1300" smtClean="0"/>
              <a:pPr>
                <a:spcBef>
                  <a:spcPct val="0"/>
                </a:spcBef>
              </a:pPr>
              <a:t>1</a:t>
            </a:fld>
            <a:endParaRPr lang="en-US" altLang="en-US" sz="1300"/>
          </a:p>
        </p:txBody>
      </p:sp>
      <p:sp>
        <p:nvSpPr>
          <p:cNvPr id="6147" name="Rectangle 2">
            <a:extLst>
              <a:ext uri="{FF2B5EF4-FFF2-40B4-BE49-F238E27FC236}">
                <a16:creationId xmlns:a16="http://schemas.microsoft.com/office/drawing/2014/main" id="{FE65D7F7-CDE2-8A5E-1A5A-0BFB1A401E0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DFB257B-1707-D2AF-BA9D-43412E9B1B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790618A-98BE-1659-18D6-B645E0147B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0A7FEA-55C2-48EE-A1DD-CC0A5AEBC804}" type="slidenum">
              <a:rPr lang="en-US" altLang="en-US" sz="1300" smtClean="0"/>
              <a:pPr>
                <a:spcBef>
                  <a:spcPct val="0"/>
                </a:spcBef>
              </a:pPr>
              <a:t>2</a:t>
            </a:fld>
            <a:endParaRPr lang="en-US" altLang="en-US" sz="1300"/>
          </a:p>
        </p:txBody>
      </p:sp>
      <p:sp>
        <p:nvSpPr>
          <p:cNvPr id="8195" name="Rectangle 2">
            <a:extLst>
              <a:ext uri="{FF2B5EF4-FFF2-40B4-BE49-F238E27FC236}">
                <a16:creationId xmlns:a16="http://schemas.microsoft.com/office/drawing/2014/main" id="{1439C9FD-FF2B-05E0-A5E5-47D0B23A84E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A5E7753-96A7-B390-08A1-F88D3B4FA9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EBBB8F14-F33A-1B56-1BD3-349355878281}"/>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8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Line 7">
            <a:extLst>
              <a:ext uri="{FF2B5EF4-FFF2-40B4-BE49-F238E27FC236}">
                <a16:creationId xmlns:a16="http://schemas.microsoft.com/office/drawing/2014/main" id="{05B5D07A-AF17-6ECD-3454-82E81CBC208E}"/>
              </a:ext>
            </a:extLst>
          </p:cNvPr>
          <p:cNvSpPr>
            <a:spLocks noChangeShapeType="1"/>
          </p:cNvSpPr>
          <p:nvPr/>
        </p:nvSpPr>
        <p:spPr bwMode="auto">
          <a:xfrm>
            <a:off x="1981200" y="3962400"/>
            <a:ext cx="6511925" cy="0"/>
          </a:xfrm>
          <a:prstGeom prst="line">
            <a:avLst/>
          </a:prstGeom>
          <a:noFill/>
          <a:ln w="19050">
            <a:solidFill>
              <a:srgbClr val="C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8"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92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33260B53-6F64-B22F-9BEE-4417FF313329}"/>
              </a:ext>
            </a:extLst>
          </p:cNvPr>
          <p:cNvSpPr>
            <a:spLocks noGrp="1" noChangeArrowheads="1"/>
          </p:cNvSpPr>
          <p:nvPr>
            <p:ph type="ftr" sz="quarter" idx="10"/>
          </p:nvPr>
        </p:nvSpPr>
        <p:spPr>
          <a:xfrm>
            <a:off x="3136900" y="6254750"/>
            <a:ext cx="2895600" cy="457200"/>
          </a:xfrm>
        </p:spPr>
        <p:txBody>
          <a:bodyPr/>
          <a:lstStyle>
            <a:lvl1pPr>
              <a:defRPr>
                <a:latin typeface="+mn-lt"/>
              </a:defRPr>
            </a:lvl1pPr>
          </a:lstStyle>
          <a:p>
            <a:pPr>
              <a:defRPr/>
            </a:pPr>
            <a:endParaRPr lang="en-US" altLang="en-US"/>
          </a:p>
        </p:txBody>
      </p:sp>
      <p:sp>
        <p:nvSpPr>
          <p:cNvPr id="5" name="Rectangle 5">
            <a:extLst>
              <a:ext uri="{FF2B5EF4-FFF2-40B4-BE49-F238E27FC236}">
                <a16:creationId xmlns:a16="http://schemas.microsoft.com/office/drawing/2014/main" id="{2ECB81DE-8D91-EBFB-C3F9-D4FBADEE2789}"/>
              </a:ext>
            </a:extLst>
          </p:cNvPr>
          <p:cNvSpPr>
            <a:spLocks noGrp="1" noChangeArrowheads="1"/>
          </p:cNvSpPr>
          <p:nvPr>
            <p:ph type="sldNum" sz="quarter" idx="11"/>
          </p:nvPr>
        </p:nvSpPr>
        <p:spPr>
          <a:xfrm>
            <a:off x="6542088" y="6243638"/>
            <a:ext cx="2133600" cy="457200"/>
          </a:xfrm>
        </p:spPr>
        <p:txBody>
          <a:bodyPr/>
          <a:lstStyle>
            <a:lvl1pPr>
              <a:defRPr>
                <a:latin typeface="Calibri" panose="020F0502020204030204" pitchFamily="34" charset="0"/>
              </a:defRPr>
            </a:lvl1pPr>
          </a:lstStyle>
          <a:p>
            <a:pPr>
              <a:defRPr/>
            </a:pPr>
            <a:fld id="{94DD727E-5CDC-490C-BEFF-B846BD8C5BD4}" type="slidenum">
              <a:rPr lang="en-US" altLang="en-US"/>
              <a:pPr>
                <a:defRPr/>
              </a:pPr>
              <a:t>‹#›</a:t>
            </a:fld>
            <a:endParaRPr lang="en-US" altLang="en-US"/>
          </a:p>
        </p:txBody>
      </p:sp>
      <p:sp>
        <p:nvSpPr>
          <p:cNvPr id="6" name="Rectangle 8">
            <a:extLst>
              <a:ext uri="{FF2B5EF4-FFF2-40B4-BE49-F238E27FC236}">
                <a16:creationId xmlns:a16="http://schemas.microsoft.com/office/drawing/2014/main" id="{073DD8F2-AD93-75E8-404B-15D7D73E0A0A}"/>
              </a:ext>
            </a:extLst>
          </p:cNvPr>
          <p:cNvSpPr>
            <a:spLocks noGrp="1" noChangeArrowheads="1"/>
          </p:cNvSpPr>
          <p:nvPr>
            <p:ph type="dt" sz="half" idx="12"/>
          </p:nvPr>
        </p:nvSpPr>
        <p:spPr/>
        <p:txBody>
          <a:bodyPr/>
          <a:lstStyle>
            <a:lvl1pPr>
              <a:defRPr/>
            </a:lvl1pPr>
          </a:lstStyle>
          <a:p>
            <a:pPr>
              <a:defRPr/>
            </a:pPr>
            <a:fld id="{13EB86EC-330E-4513-A870-37BF4A6F5BE7}" type="datetime1">
              <a:rPr lang="en-US" altLang="en-US"/>
              <a:pPr>
                <a:defRPr/>
              </a:pPr>
              <a:t>9/26/2022</a:t>
            </a:fld>
            <a:endParaRPr lang="en-US" altLang="en-US"/>
          </a:p>
        </p:txBody>
      </p:sp>
    </p:spTree>
    <p:extLst>
      <p:ext uri="{BB962C8B-B14F-4D97-AF65-F5344CB8AC3E}">
        <p14:creationId xmlns:p14="http://schemas.microsoft.com/office/powerpoint/2010/main" val="327105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E69DF5-6646-4BF6-C239-AACD6BC20BD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61C5B1C-5089-91D6-7D82-FD252B5B7BB5}"/>
              </a:ext>
            </a:extLst>
          </p:cNvPr>
          <p:cNvSpPr>
            <a:spLocks noGrp="1" noChangeArrowheads="1"/>
          </p:cNvSpPr>
          <p:nvPr>
            <p:ph type="sldNum" sz="quarter" idx="11"/>
          </p:nvPr>
        </p:nvSpPr>
        <p:spPr>
          <a:ln/>
        </p:spPr>
        <p:txBody>
          <a:bodyPr/>
          <a:lstStyle>
            <a:lvl1pPr>
              <a:defRPr/>
            </a:lvl1pPr>
          </a:lstStyle>
          <a:p>
            <a:pPr>
              <a:defRPr/>
            </a:pPr>
            <a:fld id="{AF8C2B34-1CAC-47E4-87BF-326F9DC2BE1F}" type="slidenum">
              <a:rPr lang="en-US" altLang="en-US"/>
              <a:pPr>
                <a:defRPr/>
              </a:pPr>
              <a:t>‹#›</a:t>
            </a:fld>
            <a:endParaRPr lang="en-US" altLang="en-US"/>
          </a:p>
        </p:txBody>
      </p:sp>
      <p:sp>
        <p:nvSpPr>
          <p:cNvPr id="6" name="Rectangle 8">
            <a:extLst>
              <a:ext uri="{FF2B5EF4-FFF2-40B4-BE49-F238E27FC236}">
                <a16:creationId xmlns:a16="http://schemas.microsoft.com/office/drawing/2014/main" id="{FDBE28FD-E068-6725-5D03-F42E251CF6B0}"/>
              </a:ext>
            </a:extLst>
          </p:cNvPr>
          <p:cNvSpPr>
            <a:spLocks noGrp="1" noChangeArrowheads="1"/>
          </p:cNvSpPr>
          <p:nvPr>
            <p:ph type="dt" sz="half" idx="12"/>
          </p:nvPr>
        </p:nvSpPr>
        <p:spPr>
          <a:ln/>
        </p:spPr>
        <p:txBody>
          <a:bodyPr/>
          <a:lstStyle>
            <a:lvl1pPr>
              <a:defRPr/>
            </a:lvl1pPr>
          </a:lstStyle>
          <a:p>
            <a:pPr>
              <a:defRPr/>
            </a:pPr>
            <a:fld id="{367E4B80-BD10-4D70-A826-7FAEE846CC60}" type="datetime1">
              <a:rPr lang="en-US" altLang="en-US"/>
              <a:pPr>
                <a:defRPr/>
              </a:pPr>
              <a:t>9/26/2022</a:t>
            </a:fld>
            <a:endParaRPr lang="en-US" altLang="en-US"/>
          </a:p>
        </p:txBody>
      </p:sp>
    </p:spTree>
    <p:extLst>
      <p:ext uri="{BB962C8B-B14F-4D97-AF65-F5344CB8AC3E}">
        <p14:creationId xmlns:p14="http://schemas.microsoft.com/office/powerpoint/2010/main" val="20824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6E7E2-E30A-647E-2098-77BEDACB721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7E4FC60-001B-9F6A-3DD8-47F6FC9F8072}"/>
              </a:ext>
            </a:extLst>
          </p:cNvPr>
          <p:cNvSpPr>
            <a:spLocks noGrp="1" noChangeArrowheads="1"/>
          </p:cNvSpPr>
          <p:nvPr>
            <p:ph type="sldNum" sz="quarter" idx="11"/>
          </p:nvPr>
        </p:nvSpPr>
        <p:spPr>
          <a:ln/>
        </p:spPr>
        <p:txBody>
          <a:bodyPr/>
          <a:lstStyle>
            <a:lvl1pPr>
              <a:defRPr/>
            </a:lvl1pPr>
          </a:lstStyle>
          <a:p>
            <a:pPr>
              <a:defRPr/>
            </a:pPr>
            <a:fld id="{EB4D8E4E-B937-4E8E-82E5-1880D7541582}" type="slidenum">
              <a:rPr lang="en-US" altLang="en-US"/>
              <a:pPr>
                <a:defRPr/>
              </a:pPr>
              <a:t>‹#›</a:t>
            </a:fld>
            <a:endParaRPr lang="en-US" altLang="en-US"/>
          </a:p>
        </p:txBody>
      </p:sp>
      <p:sp>
        <p:nvSpPr>
          <p:cNvPr id="6" name="Rectangle 8">
            <a:extLst>
              <a:ext uri="{FF2B5EF4-FFF2-40B4-BE49-F238E27FC236}">
                <a16:creationId xmlns:a16="http://schemas.microsoft.com/office/drawing/2014/main" id="{75ADFDFC-8917-FAAF-E152-E566C88C137C}"/>
              </a:ext>
            </a:extLst>
          </p:cNvPr>
          <p:cNvSpPr>
            <a:spLocks noGrp="1" noChangeArrowheads="1"/>
          </p:cNvSpPr>
          <p:nvPr>
            <p:ph type="dt" sz="half" idx="12"/>
          </p:nvPr>
        </p:nvSpPr>
        <p:spPr>
          <a:ln/>
        </p:spPr>
        <p:txBody>
          <a:bodyPr/>
          <a:lstStyle>
            <a:lvl1pPr>
              <a:defRPr/>
            </a:lvl1pPr>
          </a:lstStyle>
          <a:p>
            <a:pPr>
              <a:defRPr/>
            </a:pPr>
            <a:fld id="{49F3455E-6813-42FE-8131-E727FF7743D7}" type="datetime1">
              <a:rPr lang="en-US" altLang="en-US"/>
              <a:pPr>
                <a:defRPr/>
              </a:pPr>
              <a:t>9/26/2022</a:t>
            </a:fld>
            <a:endParaRPr lang="en-US" altLang="en-US"/>
          </a:p>
        </p:txBody>
      </p:sp>
    </p:spTree>
    <p:extLst>
      <p:ext uri="{BB962C8B-B14F-4D97-AF65-F5344CB8AC3E}">
        <p14:creationId xmlns:p14="http://schemas.microsoft.com/office/powerpoint/2010/main" val="314971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4FD8C7-0D41-B74D-ACC3-0BA5CFD87BD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099A0DD-654B-7158-0803-63ECB2523927}"/>
              </a:ext>
            </a:extLst>
          </p:cNvPr>
          <p:cNvSpPr>
            <a:spLocks noGrp="1" noChangeArrowheads="1"/>
          </p:cNvSpPr>
          <p:nvPr>
            <p:ph type="sldNum" sz="quarter" idx="11"/>
          </p:nvPr>
        </p:nvSpPr>
        <p:spPr>
          <a:ln/>
        </p:spPr>
        <p:txBody>
          <a:bodyPr/>
          <a:lstStyle>
            <a:lvl1pPr>
              <a:defRPr/>
            </a:lvl1pPr>
          </a:lstStyle>
          <a:p>
            <a:pPr>
              <a:defRPr/>
            </a:pPr>
            <a:fld id="{94E26214-A38C-4DA9-BE15-86CB285001E8}" type="slidenum">
              <a:rPr lang="en-US" altLang="en-US"/>
              <a:pPr>
                <a:defRPr/>
              </a:pPr>
              <a:t>‹#›</a:t>
            </a:fld>
            <a:endParaRPr lang="en-US" altLang="en-US"/>
          </a:p>
        </p:txBody>
      </p:sp>
      <p:sp>
        <p:nvSpPr>
          <p:cNvPr id="7" name="Rectangle 8">
            <a:extLst>
              <a:ext uri="{FF2B5EF4-FFF2-40B4-BE49-F238E27FC236}">
                <a16:creationId xmlns:a16="http://schemas.microsoft.com/office/drawing/2014/main" id="{3350EAAC-8A45-08CD-DD47-7DA9FD17CE68}"/>
              </a:ext>
            </a:extLst>
          </p:cNvPr>
          <p:cNvSpPr>
            <a:spLocks noGrp="1" noChangeArrowheads="1"/>
          </p:cNvSpPr>
          <p:nvPr>
            <p:ph type="dt" sz="half" idx="12"/>
          </p:nvPr>
        </p:nvSpPr>
        <p:spPr>
          <a:ln/>
        </p:spPr>
        <p:txBody>
          <a:bodyPr/>
          <a:lstStyle>
            <a:lvl1pPr>
              <a:defRPr/>
            </a:lvl1pPr>
          </a:lstStyle>
          <a:p>
            <a:pPr>
              <a:defRPr/>
            </a:pPr>
            <a:fld id="{F2BC36E9-6E22-43AA-A8F5-F827196F0178}" type="datetime1">
              <a:rPr lang="en-US" altLang="en-US"/>
              <a:pPr>
                <a:defRPr/>
              </a:pPr>
              <a:t>9/26/2022</a:t>
            </a:fld>
            <a:endParaRPr lang="en-US" altLang="en-US"/>
          </a:p>
        </p:txBody>
      </p:sp>
    </p:spTree>
    <p:extLst>
      <p:ext uri="{BB962C8B-B14F-4D97-AF65-F5344CB8AC3E}">
        <p14:creationId xmlns:p14="http://schemas.microsoft.com/office/powerpoint/2010/main" val="61191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353B78-6FBE-839F-BD0E-5F780B776423}"/>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58CCD1D-9762-1CD9-69DF-06C2EEF545F3}"/>
              </a:ext>
            </a:extLst>
          </p:cNvPr>
          <p:cNvSpPr>
            <a:spLocks noGrp="1" noChangeArrowheads="1"/>
          </p:cNvSpPr>
          <p:nvPr>
            <p:ph type="sldNum" sz="quarter" idx="11"/>
          </p:nvPr>
        </p:nvSpPr>
        <p:spPr>
          <a:ln/>
        </p:spPr>
        <p:txBody>
          <a:bodyPr/>
          <a:lstStyle>
            <a:lvl1pPr>
              <a:defRPr/>
            </a:lvl1pPr>
          </a:lstStyle>
          <a:p>
            <a:pPr>
              <a:defRPr/>
            </a:pPr>
            <a:fld id="{CDD146CD-1A05-43C3-B92B-79163845DE76}" type="slidenum">
              <a:rPr lang="en-US" altLang="en-US"/>
              <a:pPr>
                <a:defRPr/>
              </a:pPr>
              <a:t>‹#›</a:t>
            </a:fld>
            <a:endParaRPr lang="en-US" altLang="en-US"/>
          </a:p>
        </p:txBody>
      </p:sp>
      <p:sp>
        <p:nvSpPr>
          <p:cNvPr id="6" name="Rectangle 8">
            <a:extLst>
              <a:ext uri="{FF2B5EF4-FFF2-40B4-BE49-F238E27FC236}">
                <a16:creationId xmlns:a16="http://schemas.microsoft.com/office/drawing/2014/main" id="{A4438989-2A9D-B1AA-67A7-703B8BCF142D}"/>
              </a:ext>
            </a:extLst>
          </p:cNvPr>
          <p:cNvSpPr>
            <a:spLocks noGrp="1" noChangeArrowheads="1"/>
          </p:cNvSpPr>
          <p:nvPr>
            <p:ph type="dt" sz="half" idx="12"/>
          </p:nvPr>
        </p:nvSpPr>
        <p:spPr>
          <a:ln/>
        </p:spPr>
        <p:txBody>
          <a:bodyPr/>
          <a:lstStyle>
            <a:lvl1pPr>
              <a:defRPr/>
            </a:lvl1pPr>
          </a:lstStyle>
          <a:p>
            <a:pPr>
              <a:defRPr/>
            </a:pPr>
            <a:fld id="{96057EA7-8E9A-4A51-B741-3FEEA4D1C179}" type="datetime1">
              <a:rPr lang="en-US" altLang="en-US"/>
              <a:pPr>
                <a:defRPr/>
              </a:pPr>
              <a:t>9/26/2022</a:t>
            </a:fld>
            <a:endParaRPr lang="en-US" altLang="en-US"/>
          </a:p>
        </p:txBody>
      </p:sp>
    </p:spTree>
    <p:extLst>
      <p:ext uri="{BB962C8B-B14F-4D97-AF65-F5344CB8AC3E}">
        <p14:creationId xmlns:p14="http://schemas.microsoft.com/office/powerpoint/2010/main" val="49868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EF01CB-E194-8137-926C-404E404A2F5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49562CA-7991-3E42-6412-E67EFDAA0E36}"/>
              </a:ext>
            </a:extLst>
          </p:cNvPr>
          <p:cNvSpPr>
            <a:spLocks noGrp="1" noChangeArrowheads="1"/>
          </p:cNvSpPr>
          <p:nvPr>
            <p:ph type="sldNum" sz="quarter" idx="11"/>
          </p:nvPr>
        </p:nvSpPr>
        <p:spPr>
          <a:ln/>
        </p:spPr>
        <p:txBody>
          <a:bodyPr/>
          <a:lstStyle>
            <a:lvl1pPr>
              <a:defRPr/>
            </a:lvl1pPr>
          </a:lstStyle>
          <a:p>
            <a:pPr>
              <a:defRPr/>
            </a:pPr>
            <a:fld id="{DF53EB65-8A43-4173-82FA-4DF001F856CF}" type="slidenum">
              <a:rPr lang="en-US" altLang="en-US"/>
              <a:pPr>
                <a:defRPr/>
              </a:pPr>
              <a:t>‹#›</a:t>
            </a:fld>
            <a:endParaRPr lang="en-US" altLang="en-US"/>
          </a:p>
        </p:txBody>
      </p:sp>
      <p:sp>
        <p:nvSpPr>
          <p:cNvPr id="6" name="Rectangle 8">
            <a:extLst>
              <a:ext uri="{FF2B5EF4-FFF2-40B4-BE49-F238E27FC236}">
                <a16:creationId xmlns:a16="http://schemas.microsoft.com/office/drawing/2014/main" id="{69EC7E9F-B31A-B814-66BE-5914B6479971}"/>
              </a:ext>
            </a:extLst>
          </p:cNvPr>
          <p:cNvSpPr>
            <a:spLocks noGrp="1" noChangeArrowheads="1"/>
          </p:cNvSpPr>
          <p:nvPr>
            <p:ph type="dt" sz="half" idx="12"/>
          </p:nvPr>
        </p:nvSpPr>
        <p:spPr>
          <a:ln/>
        </p:spPr>
        <p:txBody>
          <a:bodyPr/>
          <a:lstStyle>
            <a:lvl1pPr>
              <a:defRPr/>
            </a:lvl1pPr>
          </a:lstStyle>
          <a:p>
            <a:pPr>
              <a:defRPr/>
            </a:pPr>
            <a:fld id="{7473920A-4F41-46C5-87EF-A10B9CC2D3F0}" type="datetime1">
              <a:rPr lang="en-US" altLang="en-US"/>
              <a:pPr>
                <a:defRPr/>
              </a:pPr>
              <a:t>9/26/2022</a:t>
            </a:fld>
            <a:endParaRPr lang="en-US" altLang="en-US"/>
          </a:p>
        </p:txBody>
      </p:sp>
    </p:spTree>
    <p:extLst>
      <p:ext uri="{BB962C8B-B14F-4D97-AF65-F5344CB8AC3E}">
        <p14:creationId xmlns:p14="http://schemas.microsoft.com/office/powerpoint/2010/main" val="3030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8C1C65-C167-B42C-F4C3-44C4242AD4B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D9E5D72-0413-EF41-46A1-A8BE6CA3992B}"/>
              </a:ext>
            </a:extLst>
          </p:cNvPr>
          <p:cNvSpPr>
            <a:spLocks noGrp="1" noChangeArrowheads="1"/>
          </p:cNvSpPr>
          <p:nvPr>
            <p:ph type="sldNum" sz="quarter" idx="11"/>
          </p:nvPr>
        </p:nvSpPr>
        <p:spPr>
          <a:ln/>
        </p:spPr>
        <p:txBody>
          <a:bodyPr/>
          <a:lstStyle>
            <a:lvl1pPr>
              <a:defRPr/>
            </a:lvl1pPr>
          </a:lstStyle>
          <a:p>
            <a:pPr>
              <a:defRPr/>
            </a:pPr>
            <a:fld id="{0E0B57EB-9732-4FBF-8B11-4A4A36A177F7}" type="slidenum">
              <a:rPr lang="en-US" altLang="en-US"/>
              <a:pPr>
                <a:defRPr/>
              </a:pPr>
              <a:t>‹#›</a:t>
            </a:fld>
            <a:endParaRPr lang="en-US" altLang="en-US"/>
          </a:p>
        </p:txBody>
      </p:sp>
      <p:sp>
        <p:nvSpPr>
          <p:cNvPr id="7" name="Rectangle 8">
            <a:extLst>
              <a:ext uri="{FF2B5EF4-FFF2-40B4-BE49-F238E27FC236}">
                <a16:creationId xmlns:a16="http://schemas.microsoft.com/office/drawing/2014/main" id="{DD257DF7-E1DC-33F4-EA02-7003B5C963B6}"/>
              </a:ext>
            </a:extLst>
          </p:cNvPr>
          <p:cNvSpPr>
            <a:spLocks noGrp="1" noChangeArrowheads="1"/>
          </p:cNvSpPr>
          <p:nvPr>
            <p:ph type="dt" sz="half" idx="12"/>
          </p:nvPr>
        </p:nvSpPr>
        <p:spPr>
          <a:ln/>
        </p:spPr>
        <p:txBody>
          <a:bodyPr/>
          <a:lstStyle>
            <a:lvl1pPr>
              <a:defRPr/>
            </a:lvl1pPr>
          </a:lstStyle>
          <a:p>
            <a:pPr>
              <a:defRPr/>
            </a:pPr>
            <a:fld id="{0A507854-DC25-4FD8-B3CC-FE657C191B6C}" type="datetime1">
              <a:rPr lang="en-US" altLang="en-US"/>
              <a:pPr>
                <a:defRPr/>
              </a:pPr>
              <a:t>9/26/2022</a:t>
            </a:fld>
            <a:endParaRPr lang="en-US" altLang="en-US"/>
          </a:p>
        </p:txBody>
      </p:sp>
    </p:spTree>
    <p:extLst>
      <p:ext uri="{BB962C8B-B14F-4D97-AF65-F5344CB8AC3E}">
        <p14:creationId xmlns:p14="http://schemas.microsoft.com/office/powerpoint/2010/main" val="210295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6ECACF7-C288-DA09-A6A2-AEC1AEC3527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A35D9D5-65A7-1632-5BAE-E79ED3F9DD40}"/>
              </a:ext>
            </a:extLst>
          </p:cNvPr>
          <p:cNvSpPr>
            <a:spLocks noGrp="1" noChangeArrowheads="1"/>
          </p:cNvSpPr>
          <p:nvPr>
            <p:ph type="sldNum" sz="quarter" idx="11"/>
          </p:nvPr>
        </p:nvSpPr>
        <p:spPr>
          <a:ln/>
        </p:spPr>
        <p:txBody>
          <a:bodyPr/>
          <a:lstStyle>
            <a:lvl1pPr>
              <a:defRPr/>
            </a:lvl1pPr>
          </a:lstStyle>
          <a:p>
            <a:pPr>
              <a:defRPr/>
            </a:pPr>
            <a:fld id="{E307B92B-0502-4CEB-95B9-485CC6A13E37}" type="slidenum">
              <a:rPr lang="en-US" altLang="en-US"/>
              <a:pPr>
                <a:defRPr/>
              </a:pPr>
              <a:t>‹#›</a:t>
            </a:fld>
            <a:endParaRPr lang="en-US" altLang="en-US"/>
          </a:p>
        </p:txBody>
      </p:sp>
      <p:sp>
        <p:nvSpPr>
          <p:cNvPr id="9" name="Rectangle 8">
            <a:extLst>
              <a:ext uri="{FF2B5EF4-FFF2-40B4-BE49-F238E27FC236}">
                <a16:creationId xmlns:a16="http://schemas.microsoft.com/office/drawing/2014/main" id="{5A2FC791-0742-1C37-39DF-C81C98D2EC17}"/>
              </a:ext>
            </a:extLst>
          </p:cNvPr>
          <p:cNvSpPr>
            <a:spLocks noGrp="1" noChangeArrowheads="1"/>
          </p:cNvSpPr>
          <p:nvPr>
            <p:ph type="dt" sz="half" idx="12"/>
          </p:nvPr>
        </p:nvSpPr>
        <p:spPr>
          <a:ln/>
        </p:spPr>
        <p:txBody>
          <a:bodyPr/>
          <a:lstStyle>
            <a:lvl1pPr>
              <a:defRPr/>
            </a:lvl1pPr>
          </a:lstStyle>
          <a:p>
            <a:pPr>
              <a:defRPr/>
            </a:pPr>
            <a:fld id="{4872CD53-7CE1-412A-B7FE-0A5DB8E35875}" type="datetime1">
              <a:rPr lang="en-US" altLang="en-US"/>
              <a:pPr>
                <a:defRPr/>
              </a:pPr>
              <a:t>9/26/2022</a:t>
            </a:fld>
            <a:endParaRPr lang="en-US" altLang="en-US"/>
          </a:p>
        </p:txBody>
      </p:sp>
    </p:spTree>
    <p:extLst>
      <p:ext uri="{BB962C8B-B14F-4D97-AF65-F5344CB8AC3E}">
        <p14:creationId xmlns:p14="http://schemas.microsoft.com/office/powerpoint/2010/main" val="65249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4C616E1-58D8-A4A2-239A-5272A077114B}"/>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D0BE4F9-0498-E56F-ABCB-68EC910AF2A7}"/>
              </a:ext>
            </a:extLst>
          </p:cNvPr>
          <p:cNvSpPr>
            <a:spLocks noGrp="1" noChangeArrowheads="1"/>
          </p:cNvSpPr>
          <p:nvPr>
            <p:ph type="sldNum" sz="quarter" idx="11"/>
          </p:nvPr>
        </p:nvSpPr>
        <p:spPr>
          <a:ln/>
        </p:spPr>
        <p:txBody>
          <a:bodyPr/>
          <a:lstStyle>
            <a:lvl1pPr>
              <a:defRPr/>
            </a:lvl1pPr>
          </a:lstStyle>
          <a:p>
            <a:pPr>
              <a:defRPr/>
            </a:pPr>
            <a:fld id="{89062450-5781-4577-8A8F-7562ED287597}" type="slidenum">
              <a:rPr lang="en-US" altLang="en-US"/>
              <a:pPr>
                <a:defRPr/>
              </a:pPr>
              <a:t>‹#›</a:t>
            </a:fld>
            <a:endParaRPr lang="en-US" altLang="en-US"/>
          </a:p>
        </p:txBody>
      </p:sp>
      <p:sp>
        <p:nvSpPr>
          <p:cNvPr id="5" name="Rectangle 8">
            <a:extLst>
              <a:ext uri="{FF2B5EF4-FFF2-40B4-BE49-F238E27FC236}">
                <a16:creationId xmlns:a16="http://schemas.microsoft.com/office/drawing/2014/main" id="{094A097C-FB8F-732C-84C1-4192BBB05CEE}"/>
              </a:ext>
            </a:extLst>
          </p:cNvPr>
          <p:cNvSpPr>
            <a:spLocks noGrp="1" noChangeArrowheads="1"/>
          </p:cNvSpPr>
          <p:nvPr>
            <p:ph type="dt" sz="half" idx="12"/>
          </p:nvPr>
        </p:nvSpPr>
        <p:spPr>
          <a:ln/>
        </p:spPr>
        <p:txBody>
          <a:bodyPr/>
          <a:lstStyle>
            <a:lvl1pPr>
              <a:defRPr/>
            </a:lvl1pPr>
          </a:lstStyle>
          <a:p>
            <a:pPr>
              <a:defRPr/>
            </a:pPr>
            <a:fld id="{181CF606-4766-4C74-B342-411DA6515068}" type="datetime1">
              <a:rPr lang="en-US" altLang="en-US"/>
              <a:pPr>
                <a:defRPr/>
              </a:pPr>
              <a:t>9/26/2022</a:t>
            </a:fld>
            <a:endParaRPr lang="en-US" altLang="en-US"/>
          </a:p>
        </p:txBody>
      </p:sp>
    </p:spTree>
    <p:extLst>
      <p:ext uri="{BB962C8B-B14F-4D97-AF65-F5344CB8AC3E}">
        <p14:creationId xmlns:p14="http://schemas.microsoft.com/office/powerpoint/2010/main" val="260717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175403-AD41-326C-FC52-1288C3A98B5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0898340-1C33-4191-EDAE-0613DB3B0E73}"/>
              </a:ext>
            </a:extLst>
          </p:cNvPr>
          <p:cNvSpPr>
            <a:spLocks noGrp="1" noChangeArrowheads="1"/>
          </p:cNvSpPr>
          <p:nvPr>
            <p:ph type="sldNum" sz="quarter" idx="11"/>
          </p:nvPr>
        </p:nvSpPr>
        <p:spPr>
          <a:ln/>
        </p:spPr>
        <p:txBody>
          <a:bodyPr/>
          <a:lstStyle>
            <a:lvl1pPr>
              <a:defRPr/>
            </a:lvl1pPr>
          </a:lstStyle>
          <a:p>
            <a:pPr>
              <a:defRPr/>
            </a:pPr>
            <a:fld id="{49F90155-1EEB-46F3-81AA-D3445BBA43F6}" type="slidenum">
              <a:rPr lang="en-US" altLang="en-US"/>
              <a:pPr>
                <a:defRPr/>
              </a:pPr>
              <a:t>‹#›</a:t>
            </a:fld>
            <a:endParaRPr lang="en-US" altLang="en-US"/>
          </a:p>
        </p:txBody>
      </p:sp>
      <p:sp>
        <p:nvSpPr>
          <p:cNvPr id="4" name="Rectangle 8">
            <a:extLst>
              <a:ext uri="{FF2B5EF4-FFF2-40B4-BE49-F238E27FC236}">
                <a16:creationId xmlns:a16="http://schemas.microsoft.com/office/drawing/2014/main" id="{FE3F91E1-8552-79E7-37AA-D26E12A5F8DB}"/>
              </a:ext>
            </a:extLst>
          </p:cNvPr>
          <p:cNvSpPr>
            <a:spLocks noGrp="1" noChangeArrowheads="1"/>
          </p:cNvSpPr>
          <p:nvPr>
            <p:ph type="dt" sz="half" idx="12"/>
          </p:nvPr>
        </p:nvSpPr>
        <p:spPr>
          <a:ln/>
        </p:spPr>
        <p:txBody>
          <a:bodyPr/>
          <a:lstStyle>
            <a:lvl1pPr>
              <a:defRPr/>
            </a:lvl1pPr>
          </a:lstStyle>
          <a:p>
            <a:pPr>
              <a:defRPr/>
            </a:pPr>
            <a:fld id="{112821DD-60C5-4566-806C-D1292C6BA158}" type="datetime1">
              <a:rPr lang="en-US" altLang="en-US"/>
              <a:pPr>
                <a:defRPr/>
              </a:pPr>
              <a:t>9/26/2022</a:t>
            </a:fld>
            <a:endParaRPr lang="en-US" altLang="en-US"/>
          </a:p>
        </p:txBody>
      </p:sp>
    </p:spTree>
    <p:extLst>
      <p:ext uri="{BB962C8B-B14F-4D97-AF65-F5344CB8AC3E}">
        <p14:creationId xmlns:p14="http://schemas.microsoft.com/office/powerpoint/2010/main" val="160016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6AF73DC-ACC0-FDB4-C52E-5BCBCC08354B}"/>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1C41194-2F6D-2224-12C1-8E7DB545C4A8}"/>
              </a:ext>
            </a:extLst>
          </p:cNvPr>
          <p:cNvSpPr>
            <a:spLocks noGrp="1" noChangeArrowheads="1"/>
          </p:cNvSpPr>
          <p:nvPr>
            <p:ph type="sldNum" sz="quarter" idx="11"/>
          </p:nvPr>
        </p:nvSpPr>
        <p:spPr>
          <a:ln/>
        </p:spPr>
        <p:txBody>
          <a:bodyPr/>
          <a:lstStyle>
            <a:lvl1pPr>
              <a:defRPr/>
            </a:lvl1pPr>
          </a:lstStyle>
          <a:p>
            <a:pPr>
              <a:defRPr/>
            </a:pPr>
            <a:fld id="{AF7C8430-051E-4873-95D3-9AF02CD381B5}" type="slidenum">
              <a:rPr lang="en-US" altLang="en-US"/>
              <a:pPr>
                <a:defRPr/>
              </a:pPr>
              <a:t>‹#›</a:t>
            </a:fld>
            <a:endParaRPr lang="en-US" altLang="en-US"/>
          </a:p>
        </p:txBody>
      </p:sp>
      <p:sp>
        <p:nvSpPr>
          <p:cNvPr id="7" name="Rectangle 8">
            <a:extLst>
              <a:ext uri="{FF2B5EF4-FFF2-40B4-BE49-F238E27FC236}">
                <a16:creationId xmlns:a16="http://schemas.microsoft.com/office/drawing/2014/main" id="{29A89A21-D306-E111-B17C-786A9EC89CB3}"/>
              </a:ext>
            </a:extLst>
          </p:cNvPr>
          <p:cNvSpPr>
            <a:spLocks noGrp="1" noChangeArrowheads="1"/>
          </p:cNvSpPr>
          <p:nvPr>
            <p:ph type="dt" sz="half" idx="12"/>
          </p:nvPr>
        </p:nvSpPr>
        <p:spPr>
          <a:ln/>
        </p:spPr>
        <p:txBody>
          <a:bodyPr/>
          <a:lstStyle>
            <a:lvl1pPr>
              <a:defRPr/>
            </a:lvl1pPr>
          </a:lstStyle>
          <a:p>
            <a:pPr>
              <a:defRPr/>
            </a:pPr>
            <a:fld id="{29E1E66C-BB81-4341-BD2F-74597CB80EBD}" type="datetime1">
              <a:rPr lang="en-US" altLang="en-US"/>
              <a:pPr>
                <a:defRPr/>
              </a:pPr>
              <a:t>9/26/2022</a:t>
            </a:fld>
            <a:endParaRPr lang="en-US" altLang="en-US"/>
          </a:p>
        </p:txBody>
      </p:sp>
    </p:spTree>
    <p:extLst>
      <p:ext uri="{BB962C8B-B14F-4D97-AF65-F5344CB8AC3E}">
        <p14:creationId xmlns:p14="http://schemas.microsoft.com/office/powerpoint/2010/main" val="145070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D00AF2D-CF27-ED80-8012-D065DF1B1B7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FC84D4C-F6CE-9F4E-DDFC-D08DDDF347A7}"/>
              </a:ext>
            </a:extLst>
          </p:cNvPr>
          <p:cNvSpPr>
            <a:spLocks noGrp="1" noChangeArrowheads="1"/>
          </p:cNvSpPr>
          <p:nvPr>
            <p:ph type="sldNum" sz="quarter" idx="11"/>
          </p:nvPr>
        </p:nvSpPr>
        <p:spPr>
          <a:ln/>
        </p:spPr>
        <p:txBody>
          <a:bodyPr/>
          <a:lstStyle>
            <a:lvl1pPr>
              <a:defRPr/>
            </a:lvl1pPr>
          </a:lstStyle>
          <a:p>
            <a:pPr>
              <a:defRPr/>
            </a:pPr>
            <a:fld id="{DE6535AE-EFCC-45BE-B3B8-2ED10D7ADB32}" type="slidenum">
              <a:rPr lang="en-US" altLang="en-US"/>
              <a:pPr>
                <a:defRPr/>
              </a:pPr>
              <a:t>‹#›</a:t>
            </a:fld>
            <a:endParaRPr lang="en-US" altLang="en-US"/>
          </a:p>
        </p:txBody>
      </p:sp>
      <p:sp>
        <p:nvSpPr>
          <p:cNvPr id="7" name="Rectangle 8">
            <a:extLst>
              <a:ext uri="{FF2B5EF4-FFF2-40B4-BE49-F238E27FC236}">
                <a16:creationId xmlns:a16="http://schemas.microsoft.com/office/drawing/2014/main" id="{F2BE715E-EEBD-13BB-2A69-3E2F9766E5D2}"/>
              </a:ext>
            </a:extLst>
          </p:cNvPr>
          <p:cNvSpPr>
            <a:spLocks noGrp="1" noChangeArrowheads="1"/>
          </p:cNvSpPr>
          <p:nvPr>
            <p:ph type="dt" sz="half" idx="12"/>
          </p:nvPr>
        </p:nvSpPr>
        <p:spPr>
          <a:ln/>
        </p:spPr>
        <p:txBody>
          <a:bodyPr/>
          <a:lstStyle>
            <a:lvl1pPr>
              <a:defRPr/>
            </a:lvl1pPr>
          </a:lstStyle>
          <a:p>
            <a:pPr>
              <a:defRPr/>
            </a:pPr>
            <a:fld id="{CCE409A1-0A28-4F4F-A31E-55DE46394A97}" type="datetime1">
              <a:rPr lang="en-US" altLang="en-US"/>
              <a:pPr>
                <a:defRPr/>
              </a:pPr>
              <a:t>9/26/2022</a:t>
            </a:fld>
            <a:endParaRPr lang="en-US" altLang="en-US"/>
          </a:p>
        </p:txBody>
      </p:sp>
    </p:spTree>
    <p:extLst>
      <p:ext uri="{BB962C8B-B14F-4D97-AF65-F5344CB8AC3E}">
        <p14:creationId xmlns:p14="http://schemas.microsoft.com/office/powerpoint/2010/main" val="126384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2E756C1-DAB8-CCC2-2DA2-E6736408EE51}"/>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A438A30-6800-23F9-7566-4E7FC9CC8E12}"/>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BA8B2426-065C-91A4-CDC9-8E5E98C9E23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cs typeface="Arial" charset="0"/>
              </a:defRPr>
            </a:lvl1pPr>
          </a:lstStyle>
          <a:p>
            <a:pPr>
              <a:defRPr/>
            </a:pPr>
            <a:endParaRPr lang="en-US" altLang="en-US"/>
          </a:p>
        </p:txBody>
      </p:sp>
      <p:sp>
        <p:nvSpPr>
          <p:cNvPr id="8197" name="Rectangle 5">
            <a:extLst>
              <a:ext uri="{FF2B5EF4-FFF2-40B4-BE49-F238E27FC236}">
                <a16:creationId xmlns:a16="http://schemas.microsoft.com/office/drawing/2014/main" id="{DA8746A4-715A-A487-9DD6-38CF09E6F3E6}"/>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BB0CE2ED-B448-4A70-80A4-2B63741C1C9D}" type="slidenum">
              <a:rPr lang="en-US" altLang="en-US"/>
              <a:pPr>
                <a:defRPr/>
              </a:pPr>
              <a:t>‹#›</a:t>
            </a:fld>
            <a:endParaRPr lang="en-US" altLang="en-US"/>
          </a:p>
        </p:txBody>
      </p:sp>
      <p:sp>
        <p:nvSpPr>
          <p:cNvPr id="1030" name="Freeform 6">
            <a:extLst>
              <a:ext uri="{FF2B5EF4-FFF2-40B4-BE49-F238E27FC236}">
                <a16:creationId xmlns:a16="http://schemas.microsoft.com/office/drawing/2014/main" id="{8F866988-4EE8-1DFA-4C07-E844A58E9ECD}"/>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C8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 name="Line 7">
            <a:extLst>
              <a:ext uri="{FF2B5EF4-FFF2-40B4-BE49-F238E27FC236}">
                <a16:creationId xmlns:a16="http://schemas.microsoft.com/office/drawing/2014/main" id="{B3C3DB6F-9167-C293-A696-25444AF333F7}"/>
              </a:ext>
            </a:extLst>
          </p:cNvPr>
          <p:cNvSpPr>
            <a:spLocks noChangeShapeType="1"/>
          </p:cNvSpPr>
          <p:nvPr/>
        </p:nvSpPr>
        <p:spPr bwMode="auto">
          <a:xfrm>
            <a:off x="457200" y="6172200"/>
            <a:ext cx="8229600" cy="0"/>
          </a:xfrm>
          <a:prstGeom prst="line">
            <a:avLst/>
          </a:prstGeom>
          <a:noFill/>
          <a:ln w="19050">
            <a:solidFill>
              <a:srgbClr val="C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Rectangle 8">
            <a:extLst>
              <a:ext uri="{FF2B5EF4-FFF2-40B4-BE49-F238E27FC236}">
                <a16:creationId xmlns:a16="http://schemas.microsoft.com/office/drawing/2014/main" id="{11BD82CC-446C-293A-DF32-6EFBC472B56E}"/>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cs typeface="Arial" charset="0"/>
              </a:defRPr>
            </a:lvl1pPr>
          </a:lstStyle>
          <a:p>
            <a:pPr>
              <a:defRPr/>
            </a:pPr>
            <a:fld id="{FB402FBD-24D2-491E-975B-7AB134752D9E}" type="datetime1">
              <a:rPr lang="en-US" altLang="en-US"/>
              <a:pPr>
                <a:defRPr/>
              </a:pPr>
              <a:t>9/26/2022</a:t>
            </a:fld>
            <a:endParaRPr lang="en-US" altLang="en-US"/>
          </a:p>
        </p:txBody>
      </p:sp>
    </p:spTree>
  </p:cSld>
  <p:clrMap bg1="lt1" tx1="dk1" bg2="lt2" tx2="dk2" accent1="accent1" accent2="accent2" accent3="accent3" accent4="accent4" accent5="accent5" accent6="accent6" hlink="hlink" folHlink="folHlink"/>
  <p:sldLayoutIdLst>
    <p:sldLayoutId id="2147483947"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hf hdr="0" ftr="0"/>
  <p:txStyles>
    <p:titleStyle>
      <a:lvl1pPr algn="l" rtl="0" eaLnBrk="0" fontAlgn="base" hangingPunct="0">
        <a:spcBef>
          <a:spcPct val="0"/>
        </a:spcBef>
        <a:spcAft>
          <a:spcPct val="0"/>
        </a:spcAft>
        <a:defRPr sz="4200">
          <a:solidFill>
            <a:srgbClr val="5B5559"/>
          </a:solidFill>
          <a:latin typeface="+mj-lt"/>
          <a:ea typeface="+mj-ea"/>
          <a:cs typeface="+mj-cs"/>
        </a:defRPr>
      </a:lvl1pPr>
      <a:lvl2pPr algn="l" rtl="0" eaLnBrk="0" fontAlgn="base" hangingPunct="0">
        <a:spcBef>
          <a:spcPct val="0"/>
        </a:spcBef>
        <a:spcAft>
          <a:spcPct val="0"/>
        </a:spcAft>
        <a:defRPr sz="4200">
          <a:solidFill>
            <a:srgbClr val="5B5559"/>
          </a:solidFill>
          <a:latin typeface="Calibri" pitchFamily="34" charset="0"/>
          <a:cs typeface="Arial" charset="0"/>
        </a:defRPr>
      </a:lvl2pPr>
      <a:lvl3pPr algn="l" rtl="0" eaLnBrk="0" fontAlgn="base" hangingPunct="0">
        <a:spcBef>
          <a:spcPct val="0"/>
        </a:spcBef>
        <a:spcAft>
          <a:spcPct val="0"/>
        </a:spcAft>
        <a:defRPr sz="4200">
          <a:solidFill>
            <a:srgbClr val="5B5559"/>
          </a:solidFill>
          <a:latin typeface="Calibri" pitchFamily="34" charset="0"/>
          <a:cs typeface="Arial" charset="0"/>
        </a:defRPr>
      </a:lvl3pPr>
      <a:lvl4pPr algn="l" rtl="0" eaLnBrk="0" fontAlgn="base" hangingPunct="0">
        <a:spcBef>
          <a:spcPct val="0"/>
        </a:spcBef>
        <a:spcAft>
          <a:spcPct val="0"/>
        </a:spcAft>
        <a:defRPr sz="4200">
          <a:solidFill>
            <a:srgbClr val="5B5559"/>
          </a:solidFill>
          <a:latin typeface="Calibri" pitchFamily="34" charset="0"/>
          <a:cs typeface="Arial" charset="0"/>
        </a:defRPr>
      </a:lvl4pPr>
      <a:lvl5pPr algn="l" rtl="0" eaLnBrk="0" fontAlgn="base" hangingPunct="0">
        <a:spcBef>
          <a:spcPct val="0"/>
        </a:spcBef>
        <a:spcAft>
          <a:spcPct val="0"/>
        </a:spcAft>
        <a:defRPr sz="4200">
          <a:solidFill>
            <a:srgbClr val="5B5559"/>
          </a:solidFill>
          <a:latin typeface="Calibri" pitchFamily="34" charset="0"/>
          <a:cs typeface="Arial" charset="0"/>
        </a:defRPr>
      </a:lvl5pPr>
      <a:lvl6pPr marL="457200" algn="l" rtl="0" fontAlgn="base">
        <a:spcBef>
          <a:spcPct val="0"/>
        </a:spcBef>
        <a:spcAft>
          <a:spcPct val="0"/>
        </a:spcAft>
        <a:defRPr sz="4200">
          <a:solidFill>
            <a:srgbClr val="5B5559"/>
          </a:solidFill>
          <a:latin typeface="Calibri" pitchFamily="34" charset="0"/>
          <a:cs typeface="Arial" charset="0"/>
        </a:defRPr>
      </a:lvl6pPr>
      <a:lvl7pPr marL="914400" algn="l" rtl="0" fontAlgn="base">
        <a:spcBef>
          <a:spcPct val="0"/>
        </a:spcBef>
        <a:spcAft>
          <a:spcPct val="0"/>
        </a:spcAft>
        <a:defRPr sz="4200">
          <a:solidFill>
            <a:srgbClr val="5B5559"/>
          </a:solidFill>
          <a:latin typeface="Calibri" pitchFamily="34" charset="0"/>
          <a:cs typeface="Arial" charset="0"/>
        </a:defRPr>
      </a:lvl7pPr>
      <a:lvl8pPr marL="1371600" algn="l" rtl="0" fontAlgn="base">
        <a:spcBef>
          <a:spcPct val="0"/>
        </a:spcBef>
        <a:spcAft>
          <a:spcPct val="0"/>
        </a:spcAft>
        <a:defRPr sz="4200">
          <a:solidFill>
            <a:srgbClr val="5B5559"/>
          </a:solidFill>
          <a:latin typeface="Calibri" pitchFamily="34" charset="0"/>
          <a:cs typeface="Arial" charset="0"/>
        </a:defRPr>
      </a:lvl8pPr>
      <a:lvl9pPr marL="1828800" algn="l" rtl="0" fontAlgn="base">
        <a:spcBef>
          <a:spcPct val="0"/>
        </a:spcBef>
        <a:spcAft>
          <a:spcPct val="0"/>
        </a:spcAft>
        <a:defRPr sz="4200">
          <a:solidFill>
            <a:srgbClr val="5B5559"/>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6A6268"/>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5B5559"/>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rgbClr val="6A6268"/>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rgbClr val="5B5559"/>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xml"/><Relationship Id="rId7"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14.png"/><Relationship Id="rId5" Type="http://schemas.openxmlformats.org/officeDocument/2006/relationships/tags" Target="../tags/tag16.xml"/><Relationship Id="rId10" Type="http://schemas.openxmlformats.org/officeDocument/2006/relationships/image" Target="../media/image13.png"/><Relationship Id="rId4" Type="http://schemas.openxmlformats.org/officeDocument/2006/relationships/tags" Target="../tags/tag15.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0.xml"/><Relationship Id="rId7" Type="http://schemas.openxmlformats.org/officeDocument/2006/relationships/image" Target="../media/image1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22.xml"/><Relationship Id="rId10" Type="http://schemas.openxmlformats.org/officeDocument/2006/relationships/image" Target="../media/image18.png"/><Relationship Id="rId4" Type="http://schemas.openxmlformats.org/officeDocument/2006/relationships/tags" Target="../tags/tag21.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newonlinecourses.science.psu.edu/stat508/lesson/5/5.4" TargetMode="External"/><Relationship Id="rId3" Type="http://schemas.openxmlformats.org/officeDocument/2006/relationships/tags" Target="../tags/tag25.xml"/><Relationship Id="rId7" Type="http://schemas.openxmlformats.org/officeDocument/2006/relationships/image" Target="../media/image1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slideLayout" Target="../slideLayouts/slideLayout2.xml"/><Relationship Id="rId9" Type="http://schemas.openxmlformats.org/officeDocument/2006/relationships/hyperlink" Target="https://stats.stackexchange.com/questions/74542/why-does-the-lasso-provide-variable-selectio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onlinecourses.science.psu.edu/stat501/node/3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A38DC9D6-C2C3-3BD9-DCA1-9CC6A9990066}"/>
              </a:ext>
            </a:extLst>
          </p:cNvPr>
          <p:cNvSpPr>
            <a:spLocks noGrp="1" noChangeArrowheads="1"/>
          </p:cNvSpPr>
          <p:nvPr>
            <p:ph type="sldNum" sz="quarter" idx="11"/>
          </p:nvPr>
        </p:nvSpPr>
        <p:spPr>
          <a:xfrm>
            <a:off x="6542088" y="6248400"/>
            <a:ext cx="2133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79F5B8CB-DA07-4A2C-8EE8-AAFBDD3E6D65}" type="slidenum">
              <a:rPr lang="en-US" altLang="en-US" sz="1200" smtClean="0"/>
              <a:pPr>
                <a:spcBef>
                  <a:spcPct val="0"/>
                </a:spcBef>
                <a:buClrTx/>
                <a:buSzTx/>
                <a:buFontTx/>
                <a:buNone/>
              </a:pPr>
              <a:t>1</a:t>
            </a:fld>
            <a:endParaRPr lang="en-US" altLang="en-US" sz="1200"/>
          </a:p>
        </p:txBody>
      </p:sp>
      <p:sp>
        <p:nvSpPr>
          <p:cNvPr id="5123" name="Rectangle 8">
            <a:extLst>
              <a:ext uri="{FF2B5EF4-FFF2-40B4-BE49-F238E27FC236}">
                <a16:creationId xmlns:a16="http://schemas.microsoft.com/office/drawing/2014/main" id="{F70558F9-8E40-B73D-2A38-599431AFDF23}"/>
              </a:ext>
            </a:extLst>
          </p:cNvPr>
          <p:cNvSpPr>
            <a:spLocks noGrp="1" noChangeArrowheads="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A4A83695-120D-469E-9B8E-06BEF8375A5C}" type="datetime1">
              <a:rPr lang="en-US" altLang="en-US" sz="1200" smtClean="0">
                <a:latin typeface="Garamond" panose="02020404030301010803" pitchFamily="18" charset="0"/>
              </a:rPr>
              <a:pPr>
                <a:spcBef>
                  <a:spcPct val="0"/>
                </a:spcBef>
                <a:buClrTx/>
                <a:buSzTx/>
                <a:buFontTx/>
                <a:buNone/>
              </a:pPr>
              <a:t>9/26/2022</a:t>
            </a:fld>
            <a:endParaRPr lang="en-US" altLang="en-US" sz="1200">
              <a:latin typeface="Garamond" panose="02020404030301010803" pitchFamily="18" charset="0"/>
            </a:endParaRPr>
          </a:p>
        </p:txBody>
      </p:sp>
      <p:sp>
        <p:nvSpPr>
          <p:cNvPr id="5124" name="Rectangle 2">
            <a:extLst>
              <a:ext uri="{FF2B5EF4-FFF2-40B4-BE49-F238E27FC236}">
                <a16:creationId xmlns:a16="http://schemas.microsoft.com/office/drawing/2014/main" id="{D47540E4-0668-5B59-C44E-F74D716B943F}"/>
              </a:ext>
            </a:extLst>
          </p:cNvPr>
          <p:cNvSpPr>
            <a:spLocks noGrp="1" noChangeArrowheads="1"/>
          </p:cNvSpPr>
          <p:nvPr>
            <p:ph type="ctrTitle"/>
          </p:nvPr>
        </p:nvSpPr>
        <p:spPr/>
        <p:txBody>
          <a:bodyPr/>
          <a:lstStyle/>
          <a:p>
            <a:pPr eaLnBrk="1" hangingPunct="1"/>
            <a:r>
              <a:rPr lang="en-US" altLang="en-US"/>
              <a:t>36-617: Applied Linear Models </a:t>
            </a:r>
          </a:p>
        </p:txBody>
      </p:sp>
      <p:sp>
        <p:nvSpPr>
          <p:cNvPr id="5125" name="Rectangle 3">
            <a:extLst>
              <a:ext uri="{FF2B5EF4-FFF2-40B4-BE49-F238E27FC236}">
                <a16:creationId xmlns:a16="http://schemas.microsoft.com/office/drawing/2014/main" id="{5D5B2B5F-0F41-1F73-1E5F-E5AE811E40B4}"/>
              </a:ext>
            </a:extLst>
          </p:cNvPr>
          <p:cNvSpPr>
            <a:spLocks noGrp="1" noChangeArrowheads="1"/>
          </p:cNvSpPr>
          <p:nvPr>
            <p:ph type="subTitle" idx="1"/>
          </p:nvPr>
        </p:nvSpPr>
        <p:spPr/>
        <p:txBody>
          <a:bodyPr/>
          <a:lstStyle/>
          <a:p>
            <a:pPr eaLnBrk="1" hangingPunct="1">
              <a:lnSpc>
                <a:spcPct val="90000"/>
              </a:lnSpc>
            </a:pPr>
            <a:r>
              <a:rPr lang="en-US" altLang="en-US" sz="2400" dirty="0"/>
              <a:t>Variable Selection (</a:t>
            </a:r>
            <a:r>
              <a:rPr lang="en-US" altLang="en-US" sz="2400"/>
              <a:t>continuing lecture 08)</a:t>
            </a:r>
          </a:p>
          <a:p>
            <a:pPr eaLnBrk="1" hangingPunct="1">
              <a:lnSpc>
                <a:spcPct val="90000"/>
              </a:lnSpc>
            </a:pPr>
            <a:r>
              <a:rPr lang="en-US" altLang="en-US" sz="2400" dirty="0"/>
              <a:t>Brian Junker</a:t>
            </a:r>
          </a:p>
          <a:p>
            <a:pPr eaLnBrk="1" hangingPunct="1">
              <a:lnSpc>
                <a:spcPct val="90000"/>
              </a:lnSpc>
            </a:pPr>
            <a:r>
              <a:rPr lang="en-US" altLang="en-US" sz="2400" dirty="0"/>
              <a:t>132E Baker Hall</a:t>
            </a:r>
          </a:p>
          <a:p>
            <a:pPr eaLnBrk="1" hangingPunct="1">
              <a:lnSpc>
                <a:spcPct val="90000"/>
              </a:lnSpc>
            </a:pPr>
            <a:r>
              <a:rPr lang="en-US" altLang="en-US" sz="2400" dirty="0"/>
              <a:t>brian@stat.cmu.edu</a:t>
            </a:r>
          </a:p>
        </p:txBody>
      </p:sp>
      <p:sp>
        <p:nvSpPr>
          <p:cNvPr id="5126" name="Text Box 4">
            <a:extLst>
              <a:ext uri="{FF2B5EF4-FFF2-40B4-BE49-F238E27FC236}">
                <a16:creationId xmlns:a16="http://schemas.microsoft.com/office/drawing/2014/main" id="{EDA3500B-F064-17D3-07AD-407991C4CEE0}"/>
              </a:ext>
            </a:extLst>
          </p:cNvPr>
          <p:cNvSpPr txBox="1">
            <a:spLocks noChangeArrowheads="1"/>
          </p:cNvSpPr>
          <p:nvPr>
            <p:custDataLst>
              <p:tags r:id="rId1"/>
            </p:custDataLst>
          </p:nvPr>
        </p:nvSpPr>
        <p:spPr bwMode="auto">
          <a:xfrm>
            <a:off x="0" y="7112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a:latin typeface="Arial" panose="020B0604020202020204" pitchFamily="34" charset="0"/>
              </a:rPr>
              <a:t>TexPoint fonts used in EMF. </a:t>
            </a:r>
          </a:p>
          <a:p>
            <a:pPr eaLnBrk="1" hangingPunct="1">
              <a:spcBef>
                <a:spcPct val="0"/>
              </a:spcBef>
              <a:buClrTx/>
              <a:buSzTx/>
              <a:buFontTx/>
              <a:buNone/>
            </a:pPr>
            <a:r>
              <a:rPr lang="en-US" altLang="en-US" sz="1800">
                <a:latin typeface="Arial" panose="020B0604020202020204" pitchFamily="34" charset="0"/>
              </a:rPr>
              <a:t>Read the TexPoint manual before you delete this box.: </a:t>
            </a:r>
            <a:r>
              <a:rPr lang="en-US" altLang="en-US" sz="1800">
                <a:latin typeface="cmmi10"/>
              </a:rPr>
              <a:t>A</a:t>
            </a:r>
            <a:r>
              <a:rPr lang="en-US" altLang="en-US" sz="1800">
                <a:latin typeface="cmmi7"/>
              </a:rPr>
              <a:t>A</a:t>
            </a:r>
            <a:r>
              <a:rPr lang="en-US" altLang="en-US" sz="1800">
                <a:latin typeface="cmr10"/>
              </a:rPr>
              <a:t>A</a:t>
            </a:r>
            <a:r>
              <a:rPr lang="en-US" altLang="en-US" sz="1800">
                <a:latin typeface="cmr7"/>
              </a:rPr>
              <a:t>A</a:t>
            </a:r>
            <a:r>
              <a:rPr lang="en-US" altLang="en-US" sz="1800">
                <a:latin typeface="cmss10"/>
              </a:rPr>
              <a:t>A</a:t>
            </a:r>
            <a:r>
              <a:rPr lang="en-US" altLang="en-US" sz="1800">
                <a:latin typeface="cmsy10"/>
              </a:rPr>
              <a:t>A</a:t>
            </a:r>
            <a:r>
              <a:rPr lang="en-US" altLang="en-US" sz="1800">
                <a:latin typeface="cmex10"/>
              </a:rPr>
              <a:t>A</a:t>
            </a:r>
            <a:r>
              <a:rPr lang="en-US" altLang="en-US" sz="1800">
                <a:latin typeface="cmmi5"/>
              </a:rPr>
              <a:t>A</a:t>
            </a:r>
            <a:r>
              <a:rPr lang="en-US" altLang="en-US" sz="1800">
                <a:latin typeface="cmsy7"/>
              </a:rPr>
              <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328B104-C30D-674E-6798-039B704A8BE7}"/>
              </a:ext>
            </a:extLst>
          </p:cNvPr>
          <p:cNvSpPr>
            <a:spLocks noGrp="1" noChangeArrowheads="1"/>
          </p:cNvSpPr>
          <p:nvPr>
            <p:ph type="title"/>
          </p:nvPr>
        </p:nvSpPr>
        <p:spPr/>
        <p:txBody>
          <a:bodyPr/>
          <a:lstStyle/>
          <a:p>
            <a:r>
              <a:rPr lang="en-US" altLang="en-US"/>
              <a:t>Comments</a:t>
            </a:r>
            <a:r>
              <a:rPr lang="en-US" altLang="en-US" baseline="30000"/>
              <a:t>1</a:t>
            </a:r>
            <a:r>
              <a:rPr lang="en-US" altLang="en-US"/>
              <a:t> on AIC, CAIC, BIC</a:t>
            </a:r>
            <a:endParaRPr lang="en-US" altLang="en-US" baseline="30000"/>
          </a:p>
        </p:txBody>
      </p:sp>
      <p:sp>
        <p:nvSpPr>
          <p:cNvPr id="16387" name="Content Placeholder 2">
            <a:extLst>
              <a:ext uri="{FF2B5EF4-FFF2-40B4-BE49-F238E27FC236}">
                <a16:creationId xmlns:a16="http://schemas.microsoft.com/office/drawing/2014/main" id="{C89FE504-5702-1533-2323-F7C184FF82B1}"/>
              </a:ext>
            </a:extLst>
          </p:cNvPr>
          <p:cNvSpPr>
            <a:spLocks noGrp="1" noChangeArrowheads="1"/>
          </p:cNvSpPr>
          <p:nvPr>
            <p:ph idx="1"/>
          </p:nvPr>
        </p:nvSpPr>
        <p:spPr>
          <a:xfrm>
            <a:off x="484188" y="990600"/>
            <a:ext cx="8229600" cy="4530725"/>
          </a:xfrm>
        </p:spPr>
        <p:txBody>
          <a:bodyPr/>
          <a:lstStyle/>
          <a:p>
            <a:r>
              <a:rPr lang="en-US" altLang="en-US" sz="2800"/>
              <a:t>AIC is motivated as an approximation to the K-L information distance between the linear model and the “true” distribution of the data</a:t>
            </a:r>
          </a:p>
          <a:p>
            <a:pPr lvl="1"/>
            <a:r>
              <a:rPr lang="en-US" altLang="en-US" sz="2400"/>
              <a:t>As sample size grows, AIC (and CAIC) tends to pick </a:t>
            </a:r>
            <a:r>
              <a:rPr lang="en-US" altLang="en-US" sz="2400" i="1"/>
              <a:t>the model that minimizes prediction error.</a:t>
            </a:r>
          </a:p>
          <a:p>
            <a:pPr lvl="1"/>
            <a:r>
              <a:rPr lang="en-US" altLang="en-US" sz="2400"/>
              <a:t>In “small” samples, AIC picks models that are too complex.  CAIC picks less complex models.</a:t>
            </a:r>
          </a:p>
          <a:p>
            <a:r>
              <a:rPr lang="en-US" altLang="en-US" sz="2800"/>
              <a:t>BIC is motivated as an approximation to the log-posterior probability of the linear model when several models are considered</a:t>
            </a:r>
          </a:p>
          <a:p>
            <a:pPr lvl="1"/>
            <a:r>
              <a:rPr lang="en-US" altLang="en-US" sz="2400"/>
              <a:t>As sample size grows, BIC tends to pick </a:t>
            </a:r>
            <a:r>
              <a:rPr lang="en-US" altLang="en-US" sz="2400" i="1"/>
              <a:t>the true model.</a:t>
            </a:r>
          </a:p>
          <a:p>
            <a:pPr lvl="1"/>
            <a:r>
              <a:rPr lang="en-US" altLang="en-US" sz="2400"/>
              <a:t>In “small” samples, BIC picks models that are too simple.</a:t>
            </a:r>
          </a:p>
        </p:txBody>
      </p:sp>
      <p:sp>
        <p:nvSpPr>
          <p:cNvPr id="16388" name="Slide Number Placeholder 3">
            <a:extLst>
              <a:ext uri="{FF2B5EF4-FFF2-40B4-BE49-F238E27FC236}">
                <a16:creationId xmlns:a16="http://schemas.microsoft.com/office/drawing/2014/main" id="{3324BF18-6038-7AD5-D260-E1AFDD45CFE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37759C-B7EC-4C5A-B2CF-A66DB9D0AF5B}" type="slidenum">
              <a:rPr lang="en-US" altLang="en-US" smtClean="0">
                <a:latin typeface="Garamond" panose="02020404030301010803" pitchFamily="18" charset="0"/>
              </a:rPr>
              <a:pPr/>
              <a:t>10</a:t>
            </a:fld>
            <a:endParaRPr lang="en-US" altLang="en-US">
              <a:latin typeface="Garamond" panose="02020404030301010803" pitchFamily="18" charset="0"/>
            </a:endParaRPr>
          </a:p>
        </p:txBody>
      </p:sp>
      <p:sp>
        <p:nvSpPr>
          <p:cNvPr id="16389" name="Date Placeholder 4">
            <a:extLst>
              <a:ext uri="{FF2B5EF4-FFF2-40B4-BE49-F238E27FC236}">
                <a16:creationId xmlns:a16="http://schemas.microsoft.com/office/drawing/2014/main" id="{5EBA6F88-5FE0-4EF7-5254-313466C4C72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84FF31-9804-4021-B1BA-53A5458C49D8}"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16390" name="TextBox 5">
            <a:extLst>
              <a:ext uri="{FF2B5EF4-FFF2-40B4-BE49-F238E27FC236}">
                <a16:creationId xmlns:a16="http://schemas.microsoft.com/office/drawing/2014/main" id="{C2532182-0BE9-1BAF-991F-AA8884212868}"/>
              </a:ext>
            </a:extLst>
          </p:cNvPr>
          <p:cNvSpPr txBox="1">
            <a:spLocks noChangeArrowheads="1"/>
          </p:cNvSpPr>
          <p:nvPr/>
        </p:nvSpPr>
        <p:spPr bwMode="auto">
          <a:xfrm>
            <a:off x="2286000" y="61976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Sheather pp. 230ff. sketches some details.  For a more complete story, see Burnham &amp; Anderson (2004).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E4C12E3-FC3F-4D80-21C3-D62734045D4E}"/>
              </a:ext>
            </a:extLst>
          </p:cNvPr>
          <p:cNvSpPr>
            <a:spLocks noGrp="1" noChangeArrowheads="1"/>
          </p:cNvSpPr>
          <p:nvPr>
            <p:ph type="title"/>
          </p:nvPr>
        </p:nvSpPr>
        <p:spPr/>
        <p:txBody>
          <a:bodyPr/>
          <a:lstStyle/>
          <a:p>
            <a:r>
              <a:rPr lang="en-US" altLang="en-US" sz="4000"/>
              <a:t>Model comparison indices xIC </a:t>
            </a:r>
            <a:br>
              <a:rPr lang="en-US" altLang="en-US" sz="4000"/>
            </a:br>
            <a:r>
              <a:rPr lang="en-US" altLang="en-US" sz="4000"/>
              <a:t>(x = A, CA, B):</a:t>
            </a:r>
          </a:p>
        </p:txBody>
      </p:sp>
      <p:sp>
        <p:nvSpPr>
          <p:cNvPr id="17411" name="Content Placeholder 2">
            <a:extLst>
              <a:ext uri="{FF2B5EF4-FFF2-40B4-BE49-F238E27FC236}">
                <a16:creationId xmlns:a16="http://schemas.microsoft.com/office/drawing/2014/main" id="{A6EFF6A1-2E7D-2790-DD64-7A294B26673D}"/>
              </a:ext>
            </a:extLst>
          </p:cNvPr>
          <p:cNvSpPr>
            <a:spLocks noGrp="1" noChangeArrowheads="1"/>
          </p:cNvSpPr>
          <p:nvPr>
            <p:ph idx="1"/>
          </p:nvPr>
        </p:nvSpPr>
        <p:spPr>
          <a:xfrm>
            <a:off x="457200" y="1524000"/>
            <a:ext cx="8534400" cy="5029200"/>
          </a:xfrm>
        </p:spPr>
        <p:txBody>
          <a:bodyPr/>
          <a:lstStyle/>
          <a:p>
            <a:pPr>
              <a:spcBef>
                <a:spcPts val="400"/>
              </a:spcBef>
            </a:pPr>
            <a:r>
              <a:rPr lang="en-US" altLang="en-US"/>
              <a:t>Cannot tell you that a model fits well (or poorly)</a:t>
            </a:r>
          </a:p>
          <a:p>
            <a:pPr>
              <a:spcBef>
                <a:spcPts val="400"/>
              </a:spcBef>
            </a:pPr>
            <a:r>
              <a:rPr lang="en-US" altLang="en-US"/>
              <a:t>Can only tell you that one model fits better (or worse) than another </a:t>
            </a:r>
            <a:r>
              <a:rPr lang="en-US" altLang="en-US" i="1"/>
              <a:t>(smaller is better!)</a:t>
            </a:r>
          </a:p>
          <a:p>
            <a:pPr>
              <a:spcBef>
                <a:spcPts val="400"/>
              </a:spcBef>
            </a:pPr>
            <a:r>
              <a:rPr lang="en-US" altLang="en-US"/>
              <a:t>Models to compare</a:t>
            </a:r>
          </a:p>
          <a:p>
            <a:pPr lvl="1">
              <a:spcBef>
                <a:spcPts val="400"/>
              </a:spcBef>
            </a:pPr>
            <a:r>
              <a:rPr lang="en-US" altLang="en-US"/>
              <a:t>Must be based on same data</a:t>
            </a:r>
          </a:p>
          <a:p>
            <a:pPr lvl="1">
              <a:spcBef>
                <a:spcPts val="400"/>
              </a:spcBef>
            </a:pPr>
            <a:r>
              <a:rPr lang="en-US" altLang="en-US"/>
              <a:t>Must be in the same “family” so any ignored “normalizing constants” c</a:t>
            </a:r>
            <a:r>
              <a:rPr lang="en-US" altLang="en-US" baseline="-25000"/>
              <a:t>1</a:t>
            </a:r>
            <a:r>
              <a:rPr lang="en-US" altLang="en-US"/>
              <a:t>(n), c</a:t>
            </a:r>
            <a:r>
              <a:rPr lang="en-US" altLang="en-US" baseline="-25000"/>
              <a:t>2</a:t>
            </a:r>
            <a:r>
              <a:rPr lang="en-US" altLang="en-US"/>
              <a:t>(n), etc., are the same</a:t>
            </a:r>
          </a:p>
          <a:p>
            <a:pPr lvl="1">
              <a:spcBef>
                <a:spcPts val="400"/>
              </a:spcBef>
            </a:pPr>
            <a:r>
              <a:rPr lang="en-US" altLang="en-US"/>
              <a:t>For variable selection in regression these are automatic</a:t>
            </a:r>
            <a:r>
              <a:rPr lang="en-US" altLang="en-US" baseline="30000">
                <a:solidFill>
                  <a:srgbClr val="FF0000"/>
                </a:solidFill>
              </a:rPr>
              <a:t>1</a:t>
            </a:r>
          </a:p>
          <a:p>
            <a:pPr>
              <a:spcBef>
                <a:spcPts val="400"/>
              </a:spcBef>
            </a:pPr>
            <a:r>
              <a:rPr lang="en-US" altLang="en-US"/>
              <a:t>Rules of thumb for </a:t>
            </a:r>
            <a:r>
              <a:rPr lang="en-US" altLang="en-US">
                <a:latin typeface="Symbol" panose="05050102010706020507" pitchFamily="18" charset="2"/>
              </a:rPr>
              <a:t>D</a:t>
            </a:r>
            <a:r>
              <a:rPr lang="en-US" altLang="en-US"/>
              <a:t>(xIC) = xIC</a:t>
            </a:r>
            <a:r>
              <a:rPr lang="en-US" altLang="en-US" baseline="-25000"/>
              <a:t>M1</a:t>
            </a:r>
            <a:r>
              <a:rPr lang="en-US" altLang="en-US"/>
              <a:t> – xIC</a:t>
            </a:r>
            <a:r>
              <a:rPr lang="en-US" altLang="en-US" baseline="-25000"/>
              <a:t>M2</a:t>
            </a:r>
            <a:r>
              <a:rPr lang="en-US" altLang="en-US"/>
              <a:t>:</a:t>
            </a:r>
          </a:p>
          <a:p>
            <a:pPr lvl="1">
              <a:spcBef>
                <a:spcPts val="400"/>
              </a:spcBef>
            </a:pPr>
            <a:r>
              <a:rPr lang="en-US" altLang="en-US">
                <a:latin typeface="Symbol" panose="05050102010706020507" pitchFamily="18" charset="2"/>
              </a:rPr>
              <a:t>D</a:t>
            </a:r>
            <a:r>
              <a:rPr lang="en-US" altLang="en-US"/>
              <a:t> ~ 3 might be interesting; </a:t>
            </a:r>
            <a:r>
              <a:rPr lang="en-US" altLang="en-US">
                <a:latin typeface="Symbol" panose="05050102010706020507" pitchFamily="18" charset="2"/>
              </a:rPr>
              <a:t>D</a:t>
            </a:r>
            <a:r>
              <a:rPr lang="en-US" altLang="en-US"/>
              <a:t> ~ 10 might be compelling</a:t>
            </a:r>
          </a:p>
        </p:txBody>
      </p:sp>
      <p:sp>
        <p:nvSpPr>
          <p:cNvPr id="17412" name="Slide Number Placeholder 3">
            <a:extLst>
              <a:ext uri="{FF2B5EF4-FFF2-40B4-BE49-F238E27FC236}">
                <a16:creationId xmlns:a16="http://schemas.microsoft.com/office/drawing/2014/main" id="{8F471F7B-D7E8-CF25-0BEC-100C9D2B108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3663D2-1290-4CD1-86AF-02A524726E6D}" type="slidenum">
              <a:rPr lang="en-US" altLang="en-US" smtClean="0">
                <a:latin typeface="Garamond" panose="02020404030301010803" pitchFamily="18" charset="0"/>
              </a:rPr>
              <a:pPr/>
              <a:t>11</a:t>
            </a:fld>
            <a:endParaRPr lang="en-US" altLang="en-US">
              <a:latin typeface="Garamond" panose="02020404030301010803" pitchFamily="18" charset="0"/>
            </a:endParaRPr>
          </a:p>
        </p:txBody>
      </p:sp>
      <p:sp>
        <p:nvSpPr>
          <p:cNvPr id="17413" name="Date Placeholder 4">
            <a:extLst>
              <a:ext uri="{FF2B5EF4-FFF2-40B4-BE49-F238E27FC236}">
                <a16:creationId xmlns:a16="http://schemas.microsoft.com/office/drawing/2014/main" id="{F536CA20-4ECE-F6B0-FAAC-FBB9E7EA469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9DD624-2E08-477F-827A-29B7ACE19782}"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17414" name="TextBox 1">
            <a:extLst>
              <a:ext uri="{FF2B5EF4-FFF2-40B4-BE49-F238E27FC236}">
                <a16:creationId xmlns:a16="http://schemas.microsoft.com/office/drawing/2014/main" id="{CCFCFCEE-7682-62BA-01E0-BF7E06B312C1}"/>
              </a:ext>
            </a:extLst>
          </p:cNvPr>
          <p:cNvSpPr txBox="1">
            <a:spLocks noChangeArrowheads="1"/>
          </p:cNvSpPr>
          <p:nvPr/>
        </p:nvSpPr>
        <p:spPr bwMode="auto">
          <a:xfrm>
            <a:off x="2406650" y="6229350"/>
            <a:ext cx="5867400" cy="58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solidFill>
                  <a:srgbClr val="FF0000"/>
                </a:solidFill>
              </a:rPr>
              <a:t>1</a:t>
            </a:r>
            <a:r>
              <a:rPr lang="en-US" altLang="en-US" sz="1600">
                <a:solidFill>
                  <a:srgbClr val="FF0000"/>
                </a:solidFill>
              </a:rPr>
              <a:t>If the data has embedded NA’s for different X’s, R will choose different subsets of the data for different models – be careful!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99B5D32-D730-CE71-E17B-5D64FCF58E43}"/>
              </a:ext>
            </a:extLst>
          </p:cNvPr>
          <p:cNvSpPr>
            <a:spLocks noGrp="1" noChangeArrowheads="1"/>
          </p:cNvSpPr>
          <p:nvPr>
            <p:ph type="title"/>
          </p:nvPr>
        </p:nvSpPr>
        <p:spPr/>
        <p:txBody>
          <a:bodyPr/>
          <a:lstStyle/>
          <a:p>
            <a:r>
              <a:rPr lang="en-US" altLang="en-US"/>
              <a:t>“Automatic” heuristics for searching model space: </a:t>
            </a:r>
            <a:r>
              <a:rPr lang="en-US" altLang="en-US" i="1"/>
              <a:t>All Subsets Regression</a:t>
            </a:r>
          </a:p>
        </p:txBody>
      </p:sp>
      <p:sp>
        <p:nvSpPr>
          <p:cNvPr id="18435" name="Content Placeholder 2">
            <a:extLst>
              <a:ext uri="{FF2B5EF4-FFF2-40B4-BE49-F238E27FC236}">
                <a16:creationId xmlns:a16="http://schemas.microsoft.com/office/drawing/2014/main" id="{C70ED79A-121F-FB80-C205-B81A1244CBB1}"/>
              </a:ext>
            </a:extLst>
          </p:cNvPr>
          <p:cNvSpPr>
            <a:spLocks noGrp="1" noChangeArrowheads="1"/>
          </p:cNvSpPr>
          <p:nvPr>
            <p:ph idx="1"/>
          </p:nvPr>
        </p:nvSpPr>
        <p:spPr/>
        <p:txBody>
          <a:bodyPr/>
          <a:lstStyle/>
          <a:p>
            <a:pPr>
              <a:spcBef>
                <a:spcPts val="400"/>
              </a:spcBef>
            </a:pPr>
            <a:r>
              <a:rPr lang="en-US" altLang="en-US"/>
              <a:t>For each fixed number of predictors p, choose the model that minimizes RSS </a:t>
            </a:r>
          </a:p>
          <a:p>
            <a:pPr lvl="1">
              <a:spcBef>
                <a:spcPts val="400"/>
              </a:spcBef>
            </a:pPr>
            <a:r>
              <a:rPr lang="en-US" altLang="en-US"/>
              <a:t>This also optimizes         , C</a:t>
            </a:r>
            <a:r>
              <a:rPr lang="en-US" altLang="en-US" baseline="-25000"/>
              <a:t>p</a:t>
            </a:r>
            <a:r>
              <a:rPr lang="en-US" altLang="en-US"/>
              <a:t>, AIC, CAIC &amp; BIC – why??</a:t>
            </a:r>
          </a:p>
          <a:p>
            <a:pPr>
              <a:spcBef>
                <a:spcPts val="400"/>
              </a:spcBef>
            </a:pPr>
            <a:r>
              <a:rPr lang="en-US" altLang="en-US"/>
              <a:t>Choose among the “winners” at each predictor set size, to get an overall winner </a:t>
            </a:r>
          </a:p>
          <a:p>
            <a:pPr lvl="1">
              <a:spcBef>
                <a:spcPts val="400"/>
              </a:spcBef>
            </a:pPr>
            <a:r>
              <a:rPr lang="en-US" altLang="en-US"/>
              <a:t>Typically want AIC or CAIC, and BIC, to be (near-) minimum at the same model – not always possible!</a:t>
            </a:r>
          </a:p>
          <a:p>
            <a:pPr>
              <a:spcBef>
                <a:spcPts val="400"/>
              </a:spcBef>
            </a:pPr>
            <a:r>
              <a:rPr lang="en-US" altLang="en-US"/>
              <a:t>In R</a:t>
            </a:r>
            <a:r>
              <a:rPr lang="en-US" altLang="en-US" baseline="30000"/>
              <a:t>1</a:t>
            </a:r>
            <a:r>
              <a:rPr lang="en-US" altLang="en-US"/>
              <a:t>:</a:t>
            </a:r>
          </a:p>
          <a:p>
            <a:pPr lvl="1">
              <a:spcBef>
                <a:spcPts val="400"/>
              </a:spcBef>
            </a:pPr>
            <a:r>
              <a:rPr lang="en-US" altLang="en-US"/>
              <a:t>library(leaps): regsubsets(), summary(), coef()</a:t>
            </a:r>
          </a:p>
          <a:p>
            <a:pPr lvl="1">
              <a:spcBef>
                <a:spcPts val="400"/>
              </a:spcBef>
            </a:pPr>
            <a:r>
              <a:rPr lang="en-US" altLang="en-US"/>
              <a:t>library(car): subsets();   library(MASS): AIC(), BIC()</a:t>
            </a:r>
          </a:p>
          <a:p>
            <a:pPr>
              <a:spcBef>
                <a:spcPts val="400"/>
              </a:spcBef>
            </a:pPr>
            <a:endParaRPr lang="en-US" altLang="en-US"/>
          </a:p>
        </p:txBody>
      </p:sp>
      <p:sp>
        <p:nvSpPr>
          <p:cNvPr id="18436" name="Slide Number Placeholder 3">
            <a:extLst>
              <a:ext uri="{FF2B5EF4-FFF2-40B4-BE49-F238E27FC236}">
                <a16:creationId xmlns:a16="http://schemas.microsoft.com/office/drawing/2014/main" id="{FAF31761-CCB8-489A-6E30-2D86AD331D2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B20020-81E1-4E24-9EFF-FEB056A1AAC3}" type="slidenum">
              <a:rPr lang="en-US" altLang="en-US" smtClean="0">
                <a:latin typeface="Garamond" panose="02020404030301010803" pitchFamily="18" charset="0"/>
              </a:rPr>
              <a:pPr/>
              <a:t>12</a:t>
            </a:fld>
            <a:endParaRPr lang="en-US" altLang="en-US">
              <a:latin typeface="Garamond" panose="02020404030301010803" pitchFamily="18" charset="0"/>
            </a:endParaRPr>
          </a:p>
        </p:txBody>
      </p:sp>
      <p:sp>
        <p:nvSpPr>
          <p:cNvPr id="18437" name="Date Placeholder 4">
            <a:extLst>
              <a:ext uri="{FF2B5EF4-FFF2-40B4-BE49-F238E27FC236}">
                <a16:creationId xmlns:a16="http://schemas.microsoft.com/office/drawing/2014/main" id="{F315AF3B-A33E-19C9-5B71-089607771A5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8C52BE-029F-4A54-9586-FA3864A27197}"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18438" name="Picture 6">
            <a:extLst>
              <a:ext uri="{FF2B5EF4-FFF2-40B4-BE49-F238E27FC236}">
                <a16:creationId xmlns:a16="http://schemas.microsoft.com/office/drawing/2014/main" id="{22079F6C-BDBF-D60C-59AF-8E726C4722F8}"/>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848100" y="2667000"/>
            <a:ext cx="5905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7">
            <a:extLst>
              <a:ext uri="{FF2B5EF4-FFF2-40B4-BE49-F238E27FC236}">
                <a16:creationId xmlns:a16="http://schemas.microsoft.com/office/drawing/2014/main" id="{5F0A1C62-6026-7C99-43BD-734013337BD0}"/>
              </a:ext>
            </a:extLst>
          </p:cNvPr>
          <p:cNvSpPr txBox="1">
            <a:spLocks noChangeArrowheads="1"/>
          </p:cNvSpPr>
          <p:nvPr/>
        </p:nvSpPr>
        <p:spPr bwMode="auto">
          <a:xfrm>
            <a:off x="2667000" y="6335713"/>
            <a:ext cx="533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aseline="30000"/>
              <a:t>1</a:t>
            </a:r>
            <a:r>
              <a:rPr lang="en-US" altLang="en-US"/>
              <a:t>https://www.statmethods.net/stats/regression.html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B328CC4-5B6F-1157-53FA-2DBF238D2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09600"/>
            <a:ext cx="3603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FE6E9170-43A3-0645-F2DE-083980A05C62}"/>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19460" name="Content Placeholder 9">
            <a:extLst>
              <a:ext uri="{FF2B5EF4-FFF2-40B4-BE49-F238E27FC236}">
                <a16:creationId xmlns:a16="http://schemas.microsoft.com/office/drawing/2014/main" id="{D2E9C6C0-3AC1-32D2-923A-838DBAEFDD17}"/>
              </a:ext>
            </a:extLst>
          </p:cNvPr>
          <p:cNvSpPr>
            <a:spLocks noGrp="1" noChangeArrowheads="1"/>
          </p:cNvSpPr>
          <p:nvPr>
            <p:ph sz="half" idx="1"/>
          </p:nvPr>
        </p:nvSpPr>
        <p:spPr>
          <a:xfrm>
            <a:off x="457200" y="914400"/>
            <a:ext cx="4724400" cy="5181600"/>
          </a:xfrm>
        </p:spPr>
        <p:txBody>
          <a:bodyPr/>
          <a:lstStyle/>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&gt; heights.complete &lt;-</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heights[apply(heights,1,</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function(x){!any(is.na(x))}),]</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&gt; all.subsets &lt;-</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regsubsets(log(earn+1) ~ .,</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data=heights.complete)</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&gt; subsets(all.subsets)</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&gt; coef(all.subsets,1:8)</a:t>
            </a:r>
          </a:p>
          <a:p>
            <a:pPr marL="0" indent="0">
              <a:buFont typeface="Wingdings" panose="05000000000000000000" pitchFamily="2" charset="2"/>
              <a:buNone/>
            </a:pPr>
            <a:endParaRPr lang="en-US" altLang="en-US" sz="1800">
              <a:latin typeface="Courier New" panose="02070309020205020404" pitchFamily="49" charset="0"/>
              <a:cs typeface="Courier New" panose="02070309020205020404" pitchFamily="49" charset="0"/>
            </a:endParaRPr>
          </a:p>
        </p:txBody>
      </p:sp>
      <p:sp>
        <p:nvSpPr>
          <p:cNvPr id="11" name="Content Placeholder 10">
            <a:extLst>
              <a:ext uri="{FF2B5EF4-FFF2-40B4-BE49-F238E27FC236}">
                <a16:creationId xmlns:a16="http://schemas.microsoft.com/office/drawing/2014/main" id="{8CC58A18-9985-0FDD-6C8D-2D5BC07D9387}"/>
              </a:ext>
            </a:extLst>
          </p:cNvPr>
          <p:cNvSpPr>
            <a:spLocks noGrp="1" noChangeArrowheads="1"/>
          </p:cNvSpPr>
          <p:nvPr>
            <p:ph sz="half" idx="2"/>
          </p:nvPr>
        </p:nvSpPr>
        <p:spPr>
          <a:xfrm>
            <a:off x="457200" y="3238500"/>
            <a:ext cx="8229600" cy="2854325"/>
          </a:xfrm>
        </p:spPr>
        <p:txBody>
          <a:bodyPr/>
          <a:lstStyle/>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(Int)   sex    ed yearbn height race2 race3 race4  hisp</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11.87 -2.14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7.84 -2.05  0.29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8.53 -2.08  0.30  -0.02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2.86 -1.66  0.30  -0.02   0.08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2.81 -1.66  0.30  -0.02   0.08  0.33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2.81 -1.67  0.30  -0.02   0.08  0.33        0.99</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3.04 -1.69  0.30  -0.02   0.07  0.33 -0.68  0.99</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3.03 -1.69  0.30  -0.02   0.07  0.32 -0.68  0.99  0.00</a:t>
            </a:r>
          </a:p>
        </p:txBody>
      </p:sp>
      <p:sp>
        <p:nvSpPr>
          <p:cNvPr id="19462" name="Slide Number Placeholder 3">
            <a:extLst>
              <a:ext uri="{FF2B5EF4-FFF2-40B4-BE49-F238E27FC236}">
                <a16:creationId xmlns:a16="http://schemas.microsoft.com/office/drawing/2014/main" id="{ABDF1FBB-4EC2-0574-B59F-F7F61EB356A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D3577F-2CE1-4227-BB9E-11BEB2212C8C}" type="slidenum">
              <a:rPr lang="en-US" altLang="en-US" smtClean="0">
                <a:latin typeface="Garamond" panose="02020404030301010803" pitchFamily="18" charset="0"/>
              </a:rPr>
              <a:pPr/>
              <a:t>13</a:t>
            </a:fld>
            <a:endParaRPr lang="en-US" altLang="en-US">
              <a:latin typeface="Garamond" panose="02020404030301010803" pitchFamily="18" charset="0"/>
            </a:endParaRPr>
          </a:p>
        </p:txBody>
      </p:sp>
      <p:sp>
        <p:nvSpPr>
          <p:cNvPr id="19463" name="Date Placeholder 4">
            <a:extLst>
              <a:ext uri="{FF2B5EF4-FFF2-40B4-BE49-F238E27FC236}">
                <a16:creationId xmlns:a16="http://schemas.microsoft.com/office/drawing/2014/main" id="{D35903F8-6DF0-E8D8-A741-48B1A40938D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5943B5-4BCB-4B8A-9736-CA15CBFD3E4E}"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cxnSp>
        <p:nvCxnSpPr>
          <p:cNvPr id="15" name="Straight Arrow Connector 14">
            <a:extLst>
              <a:ext uri="{FF2B5EF4-FFF2-40B4-BE49-F238E27FC236}">
                <a16:creationId xmlns:a16="http://schemas.microsoft.com/office/drawing/2014/main" id="{10C27164-EF13-9216-4A59-B6ED5E17ED2B}"/>
              </a:ext>
            </a:extLst>
          </p:cNvPr>
          <p:cNvCxnSpPr>
            <a:cxnSpLocks/>
          </p:cNvCxnSpPr>
          <p:nvPr/>
        </p:nvCxnSpPr>
        <p:spPr>
          <a:xfrm flipV="1">
            <a:off x="3657600" y="2133600"/>
            <a:ext cx="144780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9C431440-356F-A219-988B-443D31491B6C}"/>
              </a:ext>
            </a:extLst>
          </p:cNvPr>
          <p:cNvCxnSpPr>
            <a:cxnSpLocks/>
          </p:cNvCxnSpPr>
          <p:nvPr/>
        </p:nvCxnSpPr>
        <p:spPr>
          <a:xfrm rot="10800000" flipV="1">
            <a:off x="3924300" y="3124200"/>
            <a:ext cx="2476500" cy="1216025"/>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DE604F7-3DDB-B370-20A7-B9C133339B48}"/>
              </a:ext>
            </a:extLst>
          </p:cNvPr>
          <p:cNvCxnSpPr>
            <a:cxnSpLocks/>
          </p:cNvCxnSpPr>
          <p:nvPr/>
        </p:nvCxnSpPr>
        <p:spPr>
          <a:xfrm>
            <a:off x="228600" y="4724400"/>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67B1B25-C5A8-1E3C-A6A1-969AC9F90116}"/>
              </a:ext>
            </a:extLst>
          </p:cNvPr>
          <p:cNvSpPr txBox="1">
            <a:spLocks noChangeArrowheads="1"/>
          </p:cNvSpPr>
          <p:nvPr/>
        </p:nvSpPr>
        <p:spPr bwMode="auto">
          <a:xfrm>
            <a:off x="5791200" y="3952875"/>
            <a:ext cx="2819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B0F0"/>
                </a:solidFill>
                <a:latin typeface="Courier New" panose="02070309020205020404" pitchFamily="49" charset="0"/>
                <a:cs typeface="Courier New" panose="02070309020205020404" pitchFamily="49" charset="0"/>
              </a:rPr>
              <a:t>     AIC       BIC</a:t>
            </a:r>
          </a:p>
          <a:p>
            <a:r>
              <a:rPr lang="en-US" altLang="en-US">
                <a:solidFill>
                  <a:srgbClr val="00B0F0"/>
                </a:solidFill>
                <a:latin typeface="Courier New" panose="02070309020205020404" pitchFamily="49" charset="0"/>
                <a:cs typeface="Courier New" panose="02070309020205020404" pitchFamily="49" charset="0"/>
              </a:rPr>
              <a:t>7104.329  7130.463</a:t>
            </a:r>
          </a:p>
          <a:p>
            <a:r>
              <a:rPr lang="en-US" altLang="en-US">
                <a:solidFill>
                  <a:srgbClr val="00B0F0"/>
                </a:solidFill>
                <a:latin typeface="Courier New" panose="02070309020205020404" pitchFamily="49" charset="0"/>
                <a:cs typeface="Courier New" panose="02070309020205020404" pitchFamily="49" charset="0"/>
              </a:rPr>
              <a:t>7100.063  7131.424</a:t>
            </a:r>
          </a:p>
        </p:txBody>
      </p:sp>
      <p:cxnSp>
        <p:nvCxnSpPr>
          <p:cNvPr id="30" name="Straight Arrow Connector 29">
            <a:extLst>
              <a:ext uri="{FF2B5EF4-FFF2-40B4-BE49-F238E27FC236}">
                <a16:creationId xmlns:a16="http://schemas.microsoft.com/office/drawing/2014/main" id="{4DC93FFB-5A84-7B22-8413-D397906F54A3}"/>
              </a:ext>
            </a:extLst>
          </p:cNvPr>
          <p:cNvCxnSpPr>
            <a:cxnSpLocks/>
          </p:cNvCxnSpPr>
          <p:nvPr/>
        </p:nvCxnSpPr>
        <p:spPr>
          <a:xfrm flipH="1">
            <a:off x="4343400" y="4395788"/>
            <a:ext cx="14478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F9F8C26-661B-DAEC-26FC-13D4AF6AF449}"/>
              </a:ext>
            </a:extLst>
          </p:cNvPr>
          <p:cNvCxnSpPr>
            <a:cxnSpLocks/>
          </p:cNvCxnSpPr>
          <p:nvPr/>
        </p:nvCxnSpPr>
        <p:spPr>
          <a:xfrm flipH="1" flipV="1">
            <a:off x="5029200" y="4700588"/>
            <a:ext cx="7620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1BA78BA-809A-CE27-D42F-151B190B240B}"/>
              </a:ext>
            </a:extLst>
          </p:cNvPr>
          <p:cNvSpPr>
            <a:spLocks noGrp="1" noChangeArrowheads="1"/>
          </p:cNvSpPr>
          <p:nvPr>
            <p:ph type="title"/>
          </p:nvPr>
        </p:nvSpPr>
        <p:spPr/>
        <p:txBody>
          <a:bodyPr/>
          <a:lstStyle/>
          <a:p>
            <a:r>
              <a:rPr lang="en-US" altLang="en-US"/>
              <a:t>“Automatic” heuristics for searching model space: </a:t>
            </a:r>
            <a:r>
              <a:rPr lang="en-US" altLang="en-US" i="1"/>
              <a:t>Stepwise Regression</a:t>
            </a:r>
            <a:endParaRPr lang="en-US" altLang="en-US"/>
          </a:p>
        </p:txBody>
      </p:sp>
      <p:sp>
        <p:nvSpPr>
          <p:cNvPr id="20483" name="Content Placeholder 2">
            <a:extLst>
              <a:ext uri="{FF2B5EF4-FFF2-40B4-BE49-F238E27FC236}">
                <a16:creationId xmlns:a16="http://schemas.microsoft.com/office/drawing/2014/main" id="{DFEF4D96-9066-D3FB-844D-8116CB35459C}"/>
              </a:ext>
            </a:extLst>
          </p:cNvPr>
          <p:cNvSpPr>
            <a:spLocks noGrp="1" noChangeArrowheads="1"/>
          </p:cNvSpPr>
          <p:nvPr>
            <p:ph idx="1"/>
          </p:nvPr>
        </p:nvSpPr>
        <p:spPr>
          <a:xfrm>
            <a:off x="457200" y="1600200"/>
            <a:ext cx="8610600" cy="4530725"/>
          </a:xfrm>
        </p:spPr>
        <p:txBody>
          <a:bodyPr/>
          <a:lstStyle/>
          <a:p>
            <a:pPr>
              <a:spcBef>
                <a:spcPts val="100"/>
              </a:spcBef>
            </a:pPr>
            <a:r>
              <a:rPr lang="en-US" altLang="en-US"/>
              <a:t>Forward selection</a:t>
            </a:r>
          </a:p>
          <a:p>
            <a:pPr lvl="1">
              <a:spcBef>
                <a:spcPts val="100"/>
              </a:spcBef>
            </a:pPr>
            <a:r>
              <a:rPr lang="en-US" altLang="en-US"/>
              <a:t>Start with a “smallest” model</a:t>
            </a:r>
          </a:p>
          <a:p>
            <a:pPr lvl="1">
              <a:spcBef>
                <a:spcPts val="100"/>
              </a:spcBef>
            </a:pPr>
            <a:r>
              <a:rPr lang="en-US" altLang="en-US"/>
              <a:t>Add 1 term at a time that causes largest drop in xIC</a:t>
            </a:r>
          </a:p>
          <a:p>
            <a:pPr lvl="2">
              <a:spcBef>
                <a:spcPts val="100"/>
              </a:spcBef>
            </a:pPr>
            <a:r>
              <a:rPr lang="en-US" altLang="en-US"/>
              <a:t>Until no added term causes a drop in xIC</a:t>
            </a:r>
          </a:p>
          <a:p>
            <a:pPr>
              <a:spcBef>
                <a:spcPts val="100"/>
              </a:spcBef>
            </a:pPr>
            <a:r>
              <a:rPr lang="en-US" altLang="en-US"/>
              <a:t>Backwards elimination</a:t>
            </a:r>
          </a:p>
          <a:p>
            <a:pPr lvl="1">
              <a:spcBef>
                <a:spcPts val="100"/>
              </a:spcBef>
            </a:pPr>
            <a:r>
              <a:rPr lang="en-US" altLang="en-US"/>
              <a:t>Start with a “largest” model</a:t>
            </a:r>
          </a:p>
          <a:p>
            <a:pPr lvl="1">
              <a:spcBef>
                <a:spcPts val="100"/>
              </a:spcBef>
            </a:pPr>
            <a:r>
              <a:rPr lang="en-US" altLang="en-US"/>
              <a:t>Drop 1 term at a time that causes largest drop xIC</a:t>
            </a:r>
          </a:p>
          <a:p>
            <a:pPr lvl="2">
              <a:spcBef>
                <a:spcPts val="100"/>
              </a:spcBef>
            </a:pPr>
            <a:r>
              <a:rPr lang="en-US" altLang="en-US"/>
              <a:t>Until no dropped term causes a drop in xIC</a:t>
            </a:r>
          </a:p>
          <a:p>
            <a:pPr>
              <a:spcBef>
                <a:spcPts val="100"/>
              </a:spcBef>
            </a:pPr>
            <a:r>
              <a:rPr lang="en-US" altLang="en-US"/>
              <a:t>Both</a:t>
            </a:r>
          </a:p>
          <a:p>
            <a:pPr lvl="1">
              <a:spcBef>
                <a:spcPts val="100"/>
              </a:spcBef>
            </a:pPr>
            <a:r>
              <a:rPr lang="en-US" altLang="en-US"/>
              <a:t>Drop or add term that causes largest drop in xIC</a:t>
            </a:r>
          </a:p>
          <a:p>
            <a:pPr lvl="2">
              <a:spcBef>
                <a:spcPts val="100"/>
              </a:spcBef>
            </a:pPr>
            <a:r>
              <a:rPr lang="en-US" altLang="en-US"/>
              <a:t>Until no add or drop causes drop in xIC</a:t>
            </a:r>
          </a:p>
        </p:txBody>
      </p:sp>
      <p:sp>
        <p:nvSpPr>
          <p:cNvPr id="20484" name="Slide Number Placeholder 3">
            <a:extLst>
              <a:ext uri="{FF2B5EF4-FFF2-40B4-BE49-F238E27FC236}">
                <a16:creationId xmlns:a16="http://schemas.microsoft.com/office/drawing/2014/main" id="{D08758EF-0B16-712A-8B26-5E95DC24D5B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8DABC6-FDD7-4FE1-B26C-4B599A22A634}" type="slidenum">
              <a:rPr lang="en-US" altLang="en-US" smtClean="0">
                <a:latin typeface="Garamond" panose="02020404030301010803" pitchFamily="18" charset="0"/>
              </a:rPr>
              <a:pPr/>
              <a:t>14</a:t>
            </a:fld>
            <a:endParaRPr lang="en-US" altLang="en-US">
              <a:latin typeface="Garamond" panose="02020404030301010803" pitchFamily="18" charset="0"/>
            </a:endParaRPr>
          </a:p>
        </p:txBody>
      </p:sp>
      <p:sp>
        <p:nvSpPr>
          <p:cNvPr id="20485" name="Date Placeholder 4">
            <a:extLst>
              <a:ext uri="{FF2B5EF4-FFF2-40B4-BE49-F238E27FC236}">
                <a16:creationId xmlns:a16="http://schemas.microsoft.com/office/drawing/2014/main" id="{FFBEECB0-E334-0B37-5E7E-777221E1890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5DD6D6-B31B-461D-B365-0F242C5B6292}"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D077FF2-3A06-A34B-1591-201F060EC4FF}"/>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3" name="Content Placeholder 2">
            <a:extLst>
              <a:ext uri="{FF2B5EF4-FFF2-40B4-BE49-F238E27FC236}">
                <a16:creationId xmlns:a16="http://schemas.microsoft.com/office/drawing/2014/main" id="{D09CFE23-8D7E-3D82-960B-8D12D9F14D65}"/>
              </a:ext>
            </a:extLst>
          </p:cNvPr>
          <p:cNvSpPr>
            <a:spLocks noGrp="1" noChangeArrowheads="1"/>
          </p:cNvSpPr>
          <p:nvPr>
            <p:ph idx="1"/>
          </p:nvPr>
        </p:nvSpPr>
        <p:spPr>
          <a:xfrm>
            <a:off x="457200" y="1143000"/>
            <a:ext cx="8534400" cy="5029200"/>
          </a:xfrm>
        </p:spPr>
        <p:txBody>
          <a:bodyPr/>
          <a:lstStyle/>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&gt; </a:t>
            </a:r>
            <a:r>
              <a:rPr lang="en-US" altLang="en-US" sz="1700" dirty="0" err="1">
                <a:latin typeface="Courier New" panose="02070309020205020404" pitchFamily="49" charset="0"/>
                <a:cs typeface="Courier New" panose="02070309020205020404" pitchFamily="49" charset="0"/>
              </a:rPr>
              <a:t>stepAIC</a:t>
            </a:r>
            <a:r>
              <a:rPr lang="en-US" altLang="en-US" sz="1700" dirty="0">
                <a:latin typeface="Courier New" panose="02070309020205020404" pitchFamily="49" charset="0"/>
                <a:cs typeface="Courier New" panose="02070309020205020404" pitchFamily="49" charset="0"/>
              </a:rPr>
              <a:t>(lm(log(earn+1) ~ .,data=heights),direction="</a:t>
            </a:r>
            <a:r>
              <a:rPr lang="en-US" altLang="en-US" sz="1700" dirty="0" err="1">
                <a:latin typeface="Courier New" panose="02070309020205020404" pitchFamily="49" charset="0"/>
                <a:cs typeface="Courier New" panose="02070309020205020404" pitchFamily="49" charset="0"/>
              </a:rPr>
              <a:t>both",k</a:t>
            </a:r>
            <a:r>
              <a:rPr lang="en-US" altLang="en-US" sz="1700" dirty="0">
                <a:latin typeface="Courier New" panose="02070309020205020404" pitchFamily="49" charset="0"/>
                <a:cs typeface="Courier New" panose="02070309020205020404" pitchFamily="49" charset="0"/>
              </a:rPr>
              <a:t>=2)</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Error in </a:t>
            </a:r>
            <a:r>
              <a:rPr lang="en-US" altLang="en-US" sz="1700" dirty="0" err="1">
                <a:latin typeface="Courier New" panose="02070309020205020404" pitchFamily="49" charset="0"/>
                <a:cs typeface="Courier New" panose="02070309020205020404" pitchFamily="49" charset="0"/>
              </a:rPr>
              <a:t>stepAIC</a:t>
            </a:r>
            <a:r>
              <a:rPr lang="en-US" altLang="en-US" sz="1700" dirty="0">
                <a:latin typeface="Courier New" panose="02070309020205020404" pitchFamily="49" charset="0"/>
                <a:cs typeface="Courier New" panose="02070309020205020404" pitchFamily="49" charset="0"/>
              </a:rPr>
              <a:t>: number of rows in use has changed: remove missing values?</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&gt; </a:t>
            </a:r>
            <a:r>
              <a:rPr lang="en-US" altLang="en-US" sz="1700" dirty="0" err="1">
                <a:latin typeface="Courier New" panose="02070309020205020404" pitchFamily="49" charset="0"/>
                <a:cs typeface="Courier New" panose="02070309020205020404" pitchFamily="49" charset="0"/>
              </a:rPr>
              <a:t>heights.complete</a:t>
            </a:r>
            <a:r>
              <a:rPr lang="en-US" altLang="en-US" sz="1700" dirty="0">
                <a:latin typeface="Courier New" panose="02070309020205020404" pitchFamily="49" charset="0"/>
                <a:cs typeface="Courier New" panose="02070309020205020404" pitchFamily="49" charset="0"/>
              </a:rPr>
              <a:t> &lt;- heights[apply(heights,1,function(x)</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 {!any(is.na(x))}),] </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&gt; </a:t>
            </a:r>
            <a:r>
              <a:rPr lang="en-US" altLang="en-US" sz="1700" dirty="0" err="1">
                <a:latin typeface="Courier New" panose="02070309020205020404" pitchFamily="49" charset="0"/>
                <a:cs typeface="Courier New" panose="02070309020205020404" pitchFamily="49" charset="0"/>
              </a:rPr>
              <a:t>stepAIC</a:t>
            </a:r>
            <a:r>
              <a:rPr lang="en-US" altLang="en-US" sz="1700" dirty="0">
                <a:latin typeface="Courier New" panose="02070309020205020404" pitchFamily="49" charset="0"/>
                <a:cs typeface="Courier New" panose="02070309020205020404" pitchFamily="49" charset="0"/>
              </a:rPr>
              <a:t>(lm(log(earn+1) ~ ., </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 data=</a:t>
            </a:r>
            <a:r>
              <a:rPr lang="en-US" altLang="en-US" sz="1700" dirty="0" err="1">
                <a:latin typeface="Courier New" panose="02070309020205020404" pitchFamily="49" charset="0"/>
                <a:cs typeface="Courier New" panose="02070309020205020404" pitchFamily="49" charset="0"/>
              </a:rPr>
              <a:t>heights.complete</a:t>
            </a:r>
            <a:r>
              <a:rPr lang="en-US" altLang="en-US" sz="1700" dirty="0">
                <a:latin typeface="Courier New" panose="02070309020205020404" pitchFamily="49" charset="0"/>
                <a:cs typeface="Courier New" panose="02070309020205020404" pitchFamily="49" charset="0"/>
              </a:rPr>
              <a:t>),direction="</a:t>
            </a:r>
            <a:r>
              <a:rPr lang="en-US" altLang="en-US" sz="1700" dirty="0" err="1">
                <a:latin typeface="Courier New" panose="02070309020205020404" pitchFamily="49" charset="0"/>
                <a:cs typeface="Courier New" panose="02070309020205020404" pitchFamily="49" charset="0"/>
              </a:rPr>
              <a:t>both",k</a:t>
            </a:r>
            <a:r>
              <a:rPr lang="en-US" altLang="en-US" sz="1700" dirty="0">
                <a:latin typeface="Courier New" panose="02070309020205020404" pitchFamily="49" charset="0"/>
                <a:cs typeface="Courier New" panose="02070309020205020404" pitchFamily="49" charset="0"/>
              </a:rPr>
              <a:t>=2)</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log(earn + 1) ~ sex + race + </a:t>
            </a:r>
            <a:r>
              <a:rPr lang="en-US" altLang="en-US" sz="1700" dirty="0" err="1">
                <a:latin typeface="Courier New" panose="02070309020205020404" pitchFamily="49" charset="0"/>
                <a:cs typeface="Courier New" panose="02070309020205020404" pitchFamily="49" charset="0"/>
              </a:rPr>
              <a:t>hisp</a:t>
            </a:r>
            <a:r>
              <a:rPr lang="en-US" altLang="en-US" sz="1700" dirty="0">
                <a:latin typeface="Courier New" panose="02070309020205020404" pitchFamily="49" charset="0"/>
                <a:cs typeface="Courier New" panose="02070309020205020404" pitchFamily="49" charset="0"/>
              </a:rPr>
              <a:t>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a:t>
            </a:r>
            <a:r>
              <a:rPr lang="en-US" altLang="en-US" sz="1700" dirty="0" err="1">
                <a:latin typeface="Courier New" panose="02070309020205020404" pitchFamily="49" charset="0"/>
                <a:cs typeface="Courier New" panose="02070309020205020404" pitchFamily="49" charset="0"/>
              </a:rPr>
              <a:t>hisp</a:t>
            </a:r>
            <a:r>
              <a:rPr lang="en-US" altLang="en-US" sz="1700" dirty="0">
                <a:latin typeface="Courier New" panose="02070309020205020404" pitchFamily="49" charset="0"/>
                <a:cs typeface="Courier New" panose="02070309020205020404" pitchFamily="49" charset="0"/>
              </a:rPr>
              <a:t>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&gt; n &lt;- dim(</a:t>
            </a:r>
            <a:r>
              <a:rPr lang="en-US" altLang="en-US" sz="1700" dirty="0" err="1">
                <a:latin typeface="Courier New" panose="02070309020205020404" pitchFamily="49" charset="0"/>
                <a:cs typeface="Courier New" panose="02070309020205020404" pitchFamily="49" charset="0"/>
              </a:rPr>
              <a:t>heights.complete</a:t>
            </a:r>
            <a:r>
              <a:rPr lang="en-US" altLang="en-US" sz="1700" dirty="0">
                <a:latin typeface="Courier New" panose="02070309020205020404" pitchFamily="49" charset="0"/>
                <a:cs typeface="Courier New" panose="02070309020205020404" pitchFamily="49" charset="0"/>
              </a:rPr>
              <a:t>)[1]</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&gt; </a:t>
            </a:r>
            <a:r>
              <a:rPr lang="en-US" altLang="en-US" sz="1700" dirty="0" err="1">
                <a:latin typeface="Courier New" panose="02070309020205020404" pitchFamily="49" charset="0"/>
                <a:cs typeface="Courier New" panose="02070309020205020404" pitchFamily="49" charset="0"/>
              </a:rPr>
              <a:t>stepAIC</a:t>
            </a:r>
            <a:r>
              <a:rPr lang="en-US" altLang="en-US" sz="1700" dirty="0">
                <a:latin typeface="Courier New" panose="02070309020205020404" pitchFamily="49" charset="0"/>
                <a:cs typeface="Courier New" panose="02070309020205020404" pitchFamily="49" charset="0"/>
              </a:rPr>
              <a:t>(lm(log(earn+1) ~ ., </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 data=</a:t>
            </a:r>
            <a:r>
              <a:rPr lang="en-US" altLang="en-US" sz="1700" dirty="0" err="1">
                <a:latin typeface="Courier New" panose="02070309020205020404" pitchFamily="49" charset="0"/>
                <a:cs typeface="Courier New" panose="02070309020205020404" pitchFamily="49" charset="0"/>
              </a:rPr>
              <a:t>heights.complete</a:t>
            </a:r>
            <a:r>
              <a:rPr lang="en-US" altLang="en-US" sz="1700" dirty="0">
                <a:latin typeface="Courier New" panose="02070309020205020404" pitchFamily="49" charset="0"/>
                <a:cs typeface="Courier New" panose="02070309020205020404" pitchFamily="49" charset="0"/>
              </a:rPr>
              <a:t>),direction="both", k=log(n))</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race + </a:t>
            </a:r>
            <a:r>
              <a:rPr lang="en-US" altLang="en-US" sz="1700" dirty="0" err="1">
                <a:latin typeface="Courier New" panose="02070309020205020404" pitchFamily="49" charset="0"/>
                <a:cs typeface="Courier New" panose="02070309020205020404" pitchFamily="49" charset="0"/>
              </a:rPr>
              <a:t>hisp</a:t>
            </a:r>
            <a:r>
              <a:rPr lang="en-US" altLang="en-US" sz="1700" dirty="0">
                <a:latin typeface="Courier New" panose="02070309020205020404" pitchFamily="49" charset="0"/>
                <a:cs typeface="Courier New" panose="02070309020205020404" pitchFamily="49" charset="0"/>
              </a:rPr>
              <a:t>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a:t>
            </a:r>
            <a:r>
              <a:rPr lang="en-US" altLang="en-US" sz="1700" dirty="0" err="1">
                <a:latin typeface="Courier New" panose="02070309020205020404" pitchFamily="49" charset="0"/>
                <a:cs typeface="Courier New" panose="02070309020205020404" pitchFamily="49" charset="0"/>
              </a:rPr>
              <a:t>hisp</a:t>
            </a:r>
            <a:r>
              <a:rPr lang="en-US" altLang="en-US" sz="1700" dirty="0">
                <a:latin typeface="Courier New" panose="02070309020205020404" pitchFamily="49" charset="0"/>
                <a:cs typeface="Courier New" panose="02070309020205020404" pitchFamily="49" charset="0"/>
              </a:rPr>
              <a:t>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ed + </a:t>
            </a:r>
            <a:r>
              <a:rPr lang="en-US" altLang="en-US" sz="1700" dirty="0" err="1">
                <a:latin typeface="Courier New" panose="02070309020205020404" pitchFamily="49" charset="0"/>
                <a:cs typeface="Courier New" panose="02070309020205020404" pitchFamily="49" charset="0"/>
              </a:rPr>
              <a:t>yearbn</a:t>
            </a:r>
            <a:endParaRPr lang="en-US" altLang="en-US" sz="1700" dirty="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700" dirty="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700" dirty="0">
              <a:latin typeface="Courier New" panose="02070309020205020404" pitchFamily="49" charset="0"/>
              <a:cs typeface="Courier New" panose="02070309020205020404" pitchFamily="49" charset="0"/>
            </a:endParaRPr>
          </a:p>
        </p:txBody>
      </p:sp>
      <p:sp>
        <p:nvSpPr>
          <p:cNvPr id="21508" name="Slide Number Placeholder 3">
            <a:extLst>
              <a:ext uri="{FF2B5EF4-FFF2-40B4-BE49-F238E27FC236}">
                <a16:creationId xmlns:a16="http://schemas.microsoft.com/office/drawing/2014/main" id="{6C8BD5D3-C455-423F-ABA1-5E3056D7F4F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0B0B8A-8AF5-487A-BC93-C888B1FA0922}" type="slidenum">
              <a:rPr lang="en-US" altLang="en-US" smtClean="0">
                <a:latin typeface="Garamond" panose="02020404030301010803" pitchFamily="18" charset="0"/>
              </a:rPr>
              <a:pPr/>
              <a:t>15</a:t>
            </a:fld>
            <a:endParaRPr lang="en-US" altLang="en-US">
              <a:latin typeface="Garamond" panose="02020404030301010803" pitchFamily="18" charset="0"/>
            </a:endParaRPr>
          </a:p>
        </p:txBody>
      </p:sp>
      <p:sp>
        <p:nvSpPr>
          <p:cNvPr id="21509" name="Date Placeholder 4">
            <a:extLst>
              <a:ext uri="{FF2B5EF4-FFF2-40B4-BE49-F238E27FC236}">
                <a16:creationId xmlns:a16="http://schemas.microsoft.com/office/drawing/2014/main" id="{80CBE216-700C-8963-D0E3-DD9FBB553A6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F22102-19B7-439A-A23A-37443345340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8" name="TextBox 7">
            <a:extLst>
              <a:ext uri="{FF2B5EF4-FFF2-40B4-BE49-F238E27FC236}">
                <a16:creationId xmlns:a16="http://schemas.microsoft.com/office/drawing/2014/main" id="{99A3A1B9-0C7E-4AD1-D483-DCF8D5F07E26}"/>
              </a:ext>
            </a:extLst>
          </p:cNvPr>
          <p:cNvSpPr txBox="1">
            <a:spLocks noChangeArrowheads="1"/>
          </p:cNvSpPr>
          <p:nvPr/>
        </p:nvSpPr>
        <p:spPr bwMode="auto">
          <a:xfrm>
            <a:off x="6858000" y="2438400"/>
            <a:ext cx="2057400" cy="64611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B0F0"/>
                </a:solidFill>
              </a:rPr>
              <a:t>Output greatly abbreviated!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B480-ADCD-D808-AAB7-85C1615E2E9B}"/>
              </a:ext>
            </a:extLst>
          </p:cNvPr>
          <p:cNvSpPr>
            <a:spLocks noGrp="1"/>
          </p:cNvSpPr>
          <p:nvPr>
            <p:ph type="title"/>
          </p:nvPr>
        </p:nvSpPr>
        <p:spPr/>
        <p:txBody>
          <a:bodyPr/>
          <a:lstStyle/>
          <a:p>
            <a:r>
              <a:rPr lang="en-US" dirty="0"/>
              <a:t>Using </a:t>
            </a:r>
            <a:r>
              <a:rPr lang="en-US" dirty="0" err="1"/>
              <a:t>regsubsets</a:t>
            </a:r>
            <a:r>
              <a:rPr lang="en-US" dirty="0"/>
              <a:t> for </a:t>
            </a:r>
            <a:r>
              <a:rPr lang="en-US" dirty="0" err="1"/>
              <a:t>fwd</a:t>
            </a:r>
            <a:r>
              <a:rPr lang="en-US" dirty="0"/>
              <a:t> / backward</a:t>
            </a:r>
          </a:p>
        </p:txBody>
      </p:sp>
      <p:sp>
        <p:nvSpPr>
          <p:cNvPr id="4" name="Slide Number Placeholder 3">
            <a:extLst>
              <a:ext uri="{FF2B5EF4-FFF2-40B4-BE49-F238E27FC236}">
                <a16:creationId xmlns:a16="http://schemas.microsoft.com/office/drawing/2014/main" id="{689C856C-0E4B-495D-2BA8-932D0A049E67}"/>
              </a:ext>
            </a:extLst>
          </p:cNvPr>
          <p:cNvSpPr>
            <a:spLocks noGrp="1"/>
          </p:cNvSpPr>
          <p:nvPr>
            <p:ph type="sldNum" sz="quarter" idx="11"/>
          </p:nvPr>
        </p:nvSpPr>
        <p:spPr/>
        <p:txBody>
          <a:bodyPr/>
          <a:lstStyle/>
          <a:p>
            <a:pPr>
              <a:defRPr/>
            </a:pPr>
            <a:fld id="{CDD146CD-1A05-43C3-B92B-79163845DE76}" type="slidenum">
              <a:rPr lang="en-US" altLang="en-US" smtClean="0"/>
              <a:pPr>
                <a:defRPr/>
              </a:pPr>
              <a:t>16</a:t>
            </a:fld>
            <a:endParaRPr lang="en-US" altLang="en-US"/>
          </a:p>
        </p:txBody>
      </p:sp>
      <p:sp>
        <p:nvSpPr>
          <p:cNvPr id="5" name="Date Placeholder 4">
            <a:extLst>
              <a:ext uri="{FF2B5EF4-FFF2-40B4-BE49-F238E27FC236}">
                <a16:creationId xmlns:a16="http://schemas.microsoft.com/office/drawing/2014/main" id="{01FD5E64-C163-6017-1D04-67FD0C504B70}"/>
              </a:ext>
            </a:extLst>
          </p:cNvPr>
          <p:cNvSpPr>
            <a:spLocks noGrp="1"/>
          </p:cNvSpPr>
          <p:nvPr>
            <p:ph type="dt" sz="half" idx="12"/>
          </p:nvPr>
        </p:nvSpPr>
        <p:spPr/>
        <p:txBody>
          <a:bodyPr/>
          <a:lstStyle/>
          <a:p>
            <a:pPr>
              <a:defRPr/>
            </a:pPr>
            <a:fld id="{96057EA7-8E9A-4A51-B741-3FEEA4D1C179}" type="datetime1">
              <a:rPr lang="en-US" altLang="en-US" smtClean="0"/>
              <a:pPr>
                <a:defRPr/>
              </a:pPr>
              <a:t>9/26/2022</a:t>
            </a:fld>
            <a:endParaRPr lang="en-US" altLang="en-US"/>
          </a:p>
        </p:txBody>
      </p:sp>
      <p:sp>
        <p:nvSpPr>
          <p:cNvPr id="8" name="Content Placeholder 2">
            <a:extLst>
              <a:ext uri="{FF2B5EF4-FFF2-40B4-BE49-F238E27FC236}">
                <a16:creationId xmlns:a16="http://schemas.microsoft.com/office/drawing/2014/main" id="{9176E4DC-C348-9691-4F76-0D719F4CF642}"/>
              </a:ext>
            </a:extLst>
          </p:cNvPr>
          <p:cNvSpPr>
            <a:spLocks noGrp="1" noChangeArrowheads="1"/>
          </p:cNvSpPr>
          <p:nvPr>
            <p:ph idx="1"/>
          </p:nvPr>
        </p:nvSpPr>
        <p:spPr>
          <a:xfrm>
            <a:off x="457200" y="1143000"/>
            <a:ext cx="8534400" cy="5029200"/>
          </a:xfrm>
        </p:spPr>
        <p:txBody>
          <a:bodyPr/>
          <a:lstStyle/>
          <a:p>
            <a:pPr marL="0" indent="0">
              <a:buNone/>
            </a:pPr>
            <a:r>
              <a:rPr lang="en-US" altLang="en-US" sz="1200" dirty="0">
                <a:latin typeface="Courier New" panose="02070309020205020404" pitchFamily="49" charset="0"/>
                <a:cs typeface="Courier New" panose="02070309020205020404" pitchFamily="49" charset="0"/>
              </a:rPr>
              <a:t>&gt; </a:t>
            </a:r>
            <a:r>
              <a:rPr lang="en-US" altLang="en-US" sz="1200" dirty="0" err="1">
                <a:latin typeface="Courier New" panose="02070309020205020404" pitchFamily="49" charset="0"/>
                <a:cs typeface="Courier New" panose="02070309020205020404" pitchFamily="49" charset="0"/>
              </a:rPr>
              <a:t>fwd</a:t>
            </a:r>
            <a:r>
              <a:rPr lang="en-US" altLang="en-US" sz="1200" dirty="0">
                <a:latin typeface="Courier New" panose="02070309020205020404" pitchFamily="49" charset="0"/>
                <a:cs typeface="Courier New" panose="02070309020205020404" pitchFamily="49" charset="0"/>
              </a:rPr>
              <a:t> &lt;- </a:t>
            </a:r>
            <a:r>
              <a:rPr lang="en-US" altLang="en-US" sz="1200" dirty="0" err="1">
                <a:latin typeface="Courier New" panose="02070309020205020404" pitchFamily="49" charset="0"/>
                <a:cs typeface="Courier New" panose="02070309020205020404" pitchFamily="49" charset="0"/>
              </a:rPr>
              <a:t>regsubsets</a:t>
            </a:r>
            <a:r>
              <a:rPr lang="en-US" altLang="en-US" sz="1200" dirty="0">
                <a:latin typeface="Courier New" panose="02070309020205020404" pitchFamily="49" charset="0"/>
                <a:cs typeface="Courier New" panose="02070309020205020404" pitchFamily="49" charset="0"/>
              </a:rPr>
              <a:t>(log(earn+1) ~ ., data=</a:t>
            </a:r>
            <a:r>
              <a:rPr lang="en-US" altLang="en-US" sz="1200" dirty="0" err="1">
                <a:latin typeface="Courier New" panose="02070309020205020404" pitchFamily="49" charset="0"/>
                <a:cs typeface="Courier New" panose="02070309020205020404" pitchFamily="49" charset="0"/>
              </a:rPr>
              <a:t>heights.complete</a:t>
            </a:r>
            <a:r>
              <a:rPr lang="en-US" altLang="en-US" sz="1200" dirty="0">
                <a:latin typeface="Courier New" panose="02070309020205020404" pitchFamily="49" charset="0"/>
                <a:cs typeface="Courier New" panose="02070309020205020404" pitchFamily="49" charset="0"/>
              </a:rPr>
              <a:t>,</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        method="forward")  ## (or you could select method="backward")</a:t>
            </a:r>
          </a:p>
          <a:p>
            <a:pPr marL="0" indent="0">
              <a:buNone/>
            </a:pPr>
            <a:r>
              <a:rPr lang="en-US" altLang="en-US" sz="1200" dirty="0">
                <a:latin typeface="Courier New" panose="02070309020205020404" pitchFamily="49" charset="0"/>
                <a:cs typeface="Courier New" panose="02070309020205020404" pitchFamily="49" charset="0"/>
              </a:rPr>
              <a:t>&gt; results &lt;- with(summary(</a:t>
            </a:r>
            <a:r>
              <a:rPr lang="en-US" altLang="en-US" sz="1200" dirty="0" err="1">
                <a:latin typeface="Courier New" panose="02070309020205020404" pitchFamily="49" charset="0"/>
                <a:cs typeface="Courier New" panose="02070309020205020404" pitchFamily="49" charset="0"/>
              </a:rPr>
              <a:t>fwd</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data.frame</a:t>
            </a:r>
            <a:r>
              <a:rPr lang="en-US" altLang="en-US" sz="1200" dirty="0">
                <a:latin typeface="Courier New" panose="02070309020205020404" pitchFamily="49" charset="0"/>
                <a:cs typeface="Courier New" panose="02070309020205020404" pitchFamily="49" charset="0"/>
              </a:rPr>
              <a:t>(which,rss,adjr2,bic))</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&gt; results</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X.Intercept</a:t>
            </a:r>
            <a:r>
              <a:rPr lang="en-US" altLang="en-US" sz="1200" dirty="0">
                <a:latin typeface="Courier New" panose="02070309020205020404" pitchFamily="49" charset="0"/>
                <a:cs typeface="Courier New" panose="02070309020205020404" pitchFamily="49" charset="0"/>
              </a:rPr>
              <a:t>.  sex  race  </a:t>
            </a:r>
            <a:r>
              <a:rPr lang="en-US" altLang="en-US" sz="1200" dirty="0" err="1">
                <a:latin typeface="Courier New" panose="02070309020205020404" pitchFamily="49" charset="0"/>
                <a:cs typeface="Courier New" panose="02070309020205020404" pitchFamily="49" charset="0"/>
              </a:rPr>
              <a:t>hisp</a:t>
            </a:r>
            <a:r>
              <a:rPr lang="en-US" altLang="en-US" sz="1200" dirty="0">
                <a:latin typeface="Courier New" panose="02070309020205020404" pitchFamily="49" charset="0"/>
                <a:cs typeface="Courier New" panose="02070309020205020404" pitchFamily="49" charset="0"/>
              </a:rPr>
              <a:t>    ed </a:t>
            </a:r>
            <a:r>
              <a:rPr lang="en-US" altLang="en-US" sz="1200" dirty="0" err="1">
                <a:latin typeface="Courier New" panose="02070309020205020404" pitchFamily="49" charset="0"/>
                <a:cs typeface="Courier New" panose="02070309020205020404" pitchFamily="49" charset="0"/>
              </a:rPr>
              <a:t>yearbn</a:t>
            </a:r>
            <a:r>
              <a:rPr lang="en-US" altLang="en-US" sz="1200" dirty="0">
                <a:latin typeface="Courier New" panose="02070309020205020404" pitchFamily="49" charset="0"/>
                <a:cs typeface="Courier New" panose="02070309020205020404" pitchFamily="49" charset="0"/>
              </a:rPr>
              <a:t> height      </a:t>
            </a:r>
            <a:r>
              <a:rPr lang="en-US" altLang="en-US" sz="1200" dirty="0" err="1">
                <a:latin typeface="Courier New" panose="02070309020205020404" pitchFamily="49" charset="0"/>
                <a:cs typeface="Courier New" panose="02070309020205020404" pitchFamily="49" charset="0"/>
              </a:rPr>
              <a:t>rss</a:t>
            </a:r>
            <a:r>
              <a:rPr lang="en-US" altLang="en-US" sz="1200" dirty="0">
                <a:latin typeface="Courier New" panose="02070309020205020404" pitchFamily="49" charset="0"/>
                <a:cs typeface="Courier New" panose="02070309020205020404" pitchFamily="49" charset="0"/>
              </a:rPr>
              <a:t> adjr2     </a:t>
            </a:r>
            <a:r>
              <a:rPr lang="en-US" altLang="en-US" sz="1200" dirty="0" err="1">
                <a:latin typeface="Courier New" panose="02070309020205020404" pitchFamily="49" charset="0"/>
                <a:cs typeface="Courier New" panose="02070309020205020404" pitchFamily="49" charset="0"/>
              </a:rPr>
              <a:t>bic</a:t>
            </a:r>
            <a:endParaRPr lang="en-US" altLang="en-US" sz="1200" dirty="0">
              <a:latin typeface="Courier New" panose="02070309020205020404" pitchFamily="49" charset="0"/>
              <a:cs typeface="Courier New" panose="02070309020205020404" pitchFamily="49" charset="0"/>
            </a:endParaRPr>
          </a:p>
          <a:p>
            <a:pPr marL="0" indent="0">
              <a:buNone/>
            </a:pPr>
            <a:r>
              <a:rPr lang="en-US" altLang="en-US" sz="1200" dirty="0">
                <a:latin typeface="Courier New" panose="02070309020205020404" pitchFamily="49" charset="0"/>
                <a:cs typeface="Courier New" panose="02070309020205020404" pitchFamily="49" charset="0"/>
              </a:rPr>
              <a:t>1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14771.56  0.09 -118.27</a:t>
            </a:r>
          </a:p>
          <a:p>
            <a:pPr marL="0" indent="0">
              <a:buNone/>
            </a:pPr>
            <a:r>
              <a:rPr lang="en-US" altLang="en-US" sz="1200" dirty="0">
                <a:latin typeface="Courier New" panose="02070309020205020404" pitchFamily="49" charset="0"/>
                <a:cs typeface="Courier New" panose="02070309020205020404" pitchFamily="49" charset="0"/>
              </a:rPr>
              <a:t>2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14082.98  0.13 -176.87</a:t>
            </a:r>
          </a:p>
          <a:p>
            <a:pPr marL="0" indent="0">
              <a:buNone/>
            </a:pPr>
            <a:r>
              <a:rPr lang="en-US" altLang="en-US" sz="1200" dirty="0">
                <a:latin typeface="Courier New" panose="02070309020205020404" pitchFamily="49" charset="0"/>
                <a:cs typeface="Courier New" panose="02070309020205020404" pitchFamily="49" charset="0"/>
              </a:rPr>
              <a:t>3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13999.43  0.14 -177.84</a:t>
            </a:r>
          </a:p>
          <a:p>
            <a:pPr marL="0" indent="0">
              <a:buNone/>
            </a:pPr>
            <a:r>
              <a:rPr lang="en-US" altLang="en-US" sz="1200" dirty="0">
                <a:latin typeface="Courier New" panose="02070309020205020404" pitchFamily="49" charset="0"/>
                <a:cs typeface="Courier New" panose="02070309020205020404" pitchFamily="49" charset="0"/>
              </a:rPr>
              <a:t>4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13937.01  0.14 -176.78</a:t>
            </a:r>
          </a:p>
          <a:p>
            <a:pPr marL="0" indent="0">
              <a:buNone/>
            </a:pPr>
            <a:r>
              <a:rPr lang="en-US" altLang="en-US" sz="1200" dirty="0">
                <a:latin typeface="Courier New" panose="02070309020205020404" pitchFamily="49" charset="0"/>
                <a:cs typeface="Courier New" panose="02070309020205020404" pitchFamily="49" charset="0"/>
              </a:rPr>
              <a:t>5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13936.03  0.14 -169.64</a:t>
            </a:r>
          </a:p>
          <a:p>
            <a:pPr marL="0" indent="0">
              <a:buNone/>
            </a:pPr>
            <a:r>
              <a:rPr lang="en-US" altLang="en-US" sz="1200" dirty="0">
                <a:latin typeface="Courier New" panose="02070309020205020404" pitchFamily="49" charset="0"/>
                <a:cs typeface="Courier New" panose="02070309020205020404" pitchFamily="49" charset="0"/>
              </a:rPr>
              <a:t>6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13935.35  0.14 -162.48</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&gt; p &lt;- 1:6; n &lt;- dim(</a:t>
            </a:r>
            <a:r>
              <a:rPr lang="en-US" altLang="en-US" sz="1200" dirty="0" err="1">
                <a:latin typeface="Courier New" panose="02070309020205020404" pitchFamily="49" charset="0"/>
                <a:cs typeface="Courier New" panose="02070309020205020404" pitchFamily="49" charset="0"/>
              </a:rPr>
              <a:t>heights.complete</a:t>
            </a:r>
            <a:r>
              <a:rPr lang="en-US" altLang="en-US" sz="1200" dirty="0">
                <a:latin typeface="Courier New" panose="02070309020205020404" pitchFamily="49" charset="0"/>
                <a:cs typeface="Courier New" panose="02070309020205020404" pitchFamily="49" charset="0"/>
              </a:rPr>
              <a:t>)[1]</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&gt; </a:t>
            </a:r>
            <a:r>
              <a:rPr lang="en-US" altLang="en-US" sz="1200" dirty="0" err="1">
                <a:latin typeface="Courier New" panose="02070309020205020404" pitchFamily="49" charset="0"/>
                <a:cs typeface="Courier New" panose="02070309020205020404" pitchFamily="49" charset="0"/>
              </a:rPr>
              <a:t>results$aic</a:t>
            </a:r>
            <a:r>
              <a:rPr lang="en-US" altLang="en-US" sz="1200" dirty="0">
                <a:latin typeface="Courier New" panose="02070309020205020404" pitchFamily="49" charset="0"/>
                <a:cs typeface="Courier New" panose="02070309020205020404" pitchFamily="49" charset="0"/>
              </a:rPr>
              <a:t> &lt;- with(results, n*log(</a:t>
            </a:r>
            <a:r>
              <a:rPr lang="en-US" altLang="en-US" sz="1200" dirty="0" err="1">
                <a:latin typeface="Courier New" panose="02070309020205020404" pitchFamily="49" charset="0"/>
                <a:cs typeface="Courier New" panose="02070309020205020404" pitchFamily="49" charset="0"/>
              </a:rPr>
              <a:t>rss</a:t>
            </a:r>
            <a:r>
              <a:rPr lang="en-US" altLang="en-US" sz="1200" dirty="0">
                <a:latin typeface="Courier New" panose="02070309020205020404" pitchFamily="49" charset="0"/>
                <a:cs typeface="Courier New" panose="02070309020205020404" pitchFamily="49" charset="0"/>
              </a:rPr>
              <a:t>) + 2*(p+2))  ## see slide 7: AIC = -2LL + 2(p+2)</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&gt; results</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X.Intercept</a:t>
            </a:r>
            <a:r>
              <a:rPr lang="en-US" altLang="en-US" sz="1200" dirty="0">
                <a:latin typeface="Courier New" panose="02070309020205020404" pitchFamily="49" charset="0"/>
                <a:cs typeface="Courier New" panose="02070309020205020404" pitchFamily="49" charset="0"/>
              </a:rPr>
              <a:t>.  sex  race  </a:t>
            </a:r>
            <a:r>
              <a:rPr lang="en-US" altLang="en-US" sz="1200" dirty="0" err="1">
                <a:latin typeface="Courier New" panose="02070309020205020404" pitchFamily="49" charset="0"/>
                <a:cs typeface="Courier New" panose="02070309020205020404" pitchFamily="49" charset="0"/>
              </a:rPr>
              <a:t>hisp</a:t>
            </a:r>
            <a:r>
              <a:rPr lang="en-US" altLang="en-US" sz="1200" dirty="0">
                <a:latin typeface="Courier New" panose="02070309020205020404" pitchFamily="49" charset="0"/>
                <a:cs typeface="Courier New" panose="02070309020205020404" pitchFamily="49" charset="0"/>
              </a:rPr>
              <a:t>    ed </a:t>
            </a:r>
            <a:r>
              <a:rPr lang="en-US" altLang="en-US" sz="1200" dirty="0" err="1">
                <a:latin typeface="Courier New" panose="02070309020205020404" pitchFamily="49" charset="0"/>
                <a:cs typeface="Courier New" panose="02070309020205020404" pitchFamily="49" charset="0"/>
              </a:rPr>
              <a:t>yearbn</a:t>
            </a:r>
            <a:r>
              <a:rPr lang="en-US" altLang="en-US" sz="1200" dirty="0">
                <a:latin typeface="Courier New" panose="02070309020205020404" pitchFamily="49" charset="0"/>
                <a:cs typeface="Courier New" panose="02070309020205020404" pitchFamily="49" charset="0"/>
              </a:rPr>
              <a:t> height      </a:t>
            </a:r>
            <a:r>
              <a:rPr lang="en-US" altLang="en-US" sz="1200" dirty="0" err="1">
                <a:latin typeface="Courier New" panose="02070309020205020404" pitchFamily="49" charset="0"/>
                <a:cs typeface="Courier New" panose="02070309020205020404" pitchFamily="49" charset="0"/>
              </a:rPr>
              <a:t>rss</a:t>
            </a:r>
            <a:r>
              <a:rPr lang="en-US" altLang="en-US" sz="1200" dirty="0">
                <a:latin typeface="Courier New" panose="02070309020205020404" pitchFamily="49" charset="0"/>
                <a:cs typeface="Courier New" panose="02070309020205020404" pitchFamily="49" charset="0"/>
              </a:rPr>
              <a:t> adjr2     </a:t>
            </a:r>
            <a:r>
              <a:rPr lang="en-US" altLang="en-US" sz="1200" dirty="0" err="1">
                <a:latin typeface="Courier New" panose="02070309020205020404" pitchFamily="49" charset="0"/>
                <a:cs typeface="Courier New" panose="02070309020205020404" pitchFamily="49" charset="0"/>
              </a:rPr>
              <a:t>bic</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aic</a:t>
            </a:r>
            <a:endParaRPr lang="en-US" altLang="en-US" sz="1200" dirty="0">
              <a:latin typeface="Courier New" panose="02070309020205020404" pitchFamily="49" charset="0"/>
              <a:cs typeface="Courier New" panose="02070309020205020404" pitchFamily="49" charset="0"/>
            </a:endParaRPr>
          </a:p>
          <a:p>
            <a:pPr marL="0" indent="0">
              <a:buNone/>
            </a:pPr>
            <a:r>
              <a:rPr lang="en-US" altLang="en-US" sz="1200" dirty="0">
                <a:latin typeface="Courier New" panose="02070309020205020404" pitchFamily="49" charset="0"/>
                <a:cs typeface="Courier New" panose="02070309020205020404" pitchFamily="49" charset="0"/>
              </a:rPr>
              <a:t>1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14771.56  0.09 -118.27 13245.03</a:t>
            </a:r>
          </a:p>
          <a:p>
            <a:pPr marL="0" indent="0">
              <a:buNone/>
            </a:pPr>
            <a:r>
              <a:rPr lang="en-US" altLang="en-US" sz="1200" dirty="0">
                <a:latin typeface="Courier New" panose="02070309020205020404" pitchFamily="49" charset="0"/>
                <a:cs typeface="Courier New" panose="02070309020205020404" pitchFamily="49" charset="0"/>
              </a:rPr>
              <a:t>2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14082.98  0.13 -176.87 13181.20</a:t>
            </a:r>
          </a:p>
          <a:p>
            <a:pPr marL="0" indent="0">
              <a:buNone/>
            </a:pPr>
            <a:r>
              <a:rPr lang="en-US" altLang="en-US" sz="1200" dirty="0">
                <a:latin typeface="Courier New" panose="02070309020205020404" pitchFamily="49" charset="0"/>
                <a:cs typeface="Courier New" panose="02070309020205020404" pitchFamily="49" charset="0"/>
              </a:rPr>
              <a:t>3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13999.43  0.14 -177.84 13175.00</a:t>
            </a:r>
          </a:p>
          <a:p>
            <a:pPr marL="0" indent="0">
              <a:buNone/>
            </a:pPr>
            <a:r>
              <a:rPr lang="en-US" altLang="en-US" sz="1200" dirty="0">
                <a:latin typeface="Courier New" panose="02070309020205020404" pitchFamily="49" charset="0"/>
                <a:cs typeface="Courier New" panose="02070309020205020404" pitchFamily="49" charset="0"/>
              </a:rPr>
              <a:t>4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13937.01  0.14 -176.78 13170.84</a:t>
            </a:r>
          </a:p>
          <a:p>
            <a:pPr marL="0" indent="0">
              <a:buNone/>
            </a:pPr>
            <a:r>
              <a:rPr lang="en-US" altLang="en-US" sz="1200" dirty="0">
                <a:latin typeface="Courier New" panose="02070309020205020404" pitchFamily="49" charset="0"/>
                <a:cs typeface="Courier New" panose="02070309020205020404" pitchFamily="49" charset="0"/>
              </a:rPr>
              <a:t>5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13936.03  0.14 -169.64 13172.74</a:t>
            </a:r>
          </a:p>
          <a:p>
            <a:pPr marL="0" indent="0">
              <a:buNone/>
            </a:pPr>
            <a:r>
              <a:rPr lang="en-US" altLang="en-US" sz="1200" dirty="0">
                <a:latin typeface="Courier New" panose="02070309020205020404" pitchFamily="49" charset="0"/>
                <a:cs typeface="Courier New" panose="02070309020205020404" pitchFamily="49" charset="0"/>
              </a:rPr>
              <a:t>6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13935.35  0.14 -162.48 13174.67</a:t>
            </a:r>
          </a:p>
          <a:p>
            <a:pPr marL="0" indent="0">
              <a:buNone/>
            </a:pPr>
            <a:r>
              <a:rPr lang="en-US" altLang="en-US" sz="1200" dirty="0">
                <a:latin typeface="Courier New" panose="02070309020205020404" pitchFamily="49" charset="0"/>
                <a:cs typeface="Courier New" panose="02070309020205020404" pitchFamily="49" charset="0"/>
              </a:rPr>
              <a:t>&gt; ## min(bic) model is log(earn+1) ~ sex + ed + </a:t>
            </a:r>
            <a:r>
              <a:rPr lang="en-US" altLang="en-US" sz="1200" dirty="0" err="1">
                <a:latin typeface="Courier New" panose="02070309020205020404" pitchFamily="49" charset="0"/>
                <a:cs typeface="Courier New" panose="02070309020205020404" pitchFamily="49" charset="0"/>
              </a:rPr>
              <a:t>yearbn</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&gt; ## min(</a:t>
            </a:r>
            <a:r>
              <a:rPr lang="en-US" altLang="en-US" sz="1200" dirty="0" err="1">
                <a:latin typeface="Courier New" panose="02070309020205020404" pitchFamily="49" charset="0"/>
                <a:cs typeface="Courier New" panose="02070309020205020404" pitchFamily="49" charset="0"/>
              </a:rPr>
              <a:t>aic</a:t>
            </a:r>
            <a:r>
              <a:rPr lang="en-US" altLang="en-US" sz="1200" dirty="0">
                <a:latin typeface="Courier New" panose="02070309020205020404" pitchFamily="49" charset="0"/>
                <a:cs typeface="Courier New" panose="02070309020205020404" pitchFamily="49" charset="0"/>
              </a:rPr>
              <a:t>) model is log(earn+1) ~ sex + ed + </a:t>
            </a:r>
            <a:r>
              <a:rPr lang="en-US" altLang="en-US" sz="1200" dirty="0" err="1">
                <a:latin typeface="Courier New" panose="02070309020205020404" pitchFamily="49" charset="0"/>
                <a:cs typeface="Courier New" panose="02070309020205020404" pitchFamily="49" charset="0"/>
              </a:rPr>
              <a:t>yearbn</a:t>
            </a:r>
            <a:r>
              <a:rPr lang="en-US" altLang="en-US" sz="1200" dirty="0">
                <a:latin typeface="Courier New" panose="02070309020205020404" pitchFamily="49" charset="0"/>
                <a:cs typeface="Courier New" panose="02070309020205020404" pitchFamily="49" charset="0"/>
              </a:rPr>
              <a:t> + height</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 </a:t>
            </a:r>
          </a:p>
        </p:txBody>
      </p:sp>
      <p:sp>
        <p:nvSpPr>
          <p:cNvPr id="9" name="Oval 8">
            <a:extLst>
              <a:ext uri="{FF2B5EF4-FFF2-40B4-BE49-F238E27FC236}">
                <a16:creationId xmlns:a16="http://schemas.microsoft.com/office/drawing/2014/main" id="{F50B011C-6E49-A01F-7CA8-A55BFCB1DD25}"/>
              </a:ext>
            </a:extLst>
          </p:cNvPr>
          <p:cNvSpPr/>
          <p:nvPr/>
        </p:nvSpPr>
        <p:spPr>
          <a:xfrm>
            <a:off x="6705600" y="4648200"/>
            <a:ext cx="7620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5172814-0351-CED8-8BB3-DFFCA2546E80}"/>
              </a:ext>
            </a:extLst>
          </p:cNvPr>
          <p:cNvSpPr/>
          <p:nvPr/>
        </p:nvSpPr>
        <p:spPr>
          <a:xfrm>
            <a:off x="7391400" y="4798218"/>
            <a:ext cx="838200" cy="3071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7A6B216-77B9-8A84-D137-B75ABE156C28}"/>
              </a:ext>
            </a:extLst>
          </p:cNvPr>
          <p:cNvSpPr/>
          <p:nvPr/>
        </p:nvSpPr>
        <p:spPr>
          <a:xfrm>
            <a:off x="439538" y="4673213"/>
            <a:ext cx="267962" cy="1492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3B73E86-B2D6-0F82-25AF-7E2573B8535E}"/>
              </a:ext>
            </a:extLst>
          </p:cNvPr>
          <p:cNvSpPr/>
          <p:nvPr/>
        </p:nvSpPr>
        <p:spPr>
          <a:xfrm>
            <a:off x="451144" y="4890348"/>
            <a:ext cx="267962" cy="1492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966722-3482-401E-99D1-B7336A1BFA6A}"/>
              </a:ext>
            </a:extLst>
          </p:cNvPr>
          <p:cNvSpPr txBox="1"/>
          <p:nvPr/>
        </p:nvSpPr>
        <p:spPr>
          <a:xfrm>
            <a:off x="6629400" y="5594002"/>
            <a:ext cx="1371600" cy="461665"/>
          </a:xfrm>
          <a:prstGeom prst="rect">
            <a:avLst/>
          </a:prstGeom>
          <a:noFill/>
          <a:ln>
            <a:solidFill>
              <a:srgbClr val="C00000"/>
            </a:solidFill>
          </a:ln>
        </p:spPr>
        <p:txBody>
          <a:bodyPr wrap="square" rtlCol="0">
            <a:spAutoFit/>
          </a:bodyPr>
          <a:lstStyle/>
          <a:p>
            <a:r>
              <a:rPr lang="en-US" sz="1200" dirty="0">
                <a:solidFill>
                  <a:srgbClr val="FF0000"/>
                </a:solidFill>
              </a:rPr>
              <a:t>Same results as with </a:t>
            </a:r>
            <a:r>
              <a:rPr lang="en-US" sz="1200" dirty="0" err="1">
                <a:solidFill>
                  <a:srgbClr val="FF0000"/>
                </a:solidFill>
              </a:rPr>
              <a:t>stepAIC</a:t>
            </a:r>
            <a:r>
              <a:rPr lang="en-US" sz="1200" dirty="0">
                <a:solidFill>
                  <a:srgbClr val="FF0000"/>
                </a:solidFill>
              </a:rPr>
              <a:t>()</a:t>
            </a:r>
          </a:p>
        </p:txBody>
      </p:sp>
      <p:sp>
        <p:nvSpPr>
          <p:cNvPr id="14" name="TextBox 13">
            <a:extLst>
              <a:ext uri="{FF2B5EF4-FFF2-40B4-BE49-F238E27FC236}">
                <a16:creationId xmlns:a16="http://schemas.microsoft.com/office/drawing/2014/main" id="{E1B7AD18-127C-7D96-F974-6D09488283A5}"/>
              </a:ext>
            </a:extLst>
          </p:cNvPr>
          <p:cNvSpPr txBox="1"/>
          <p:nvPr/>
        </p:nvSpPr>
        <p:spPr>
          <a:xfrm>
            <a:off x="2819400" y="6322218"/>
            <a:ext cx="4800600" cy="338554"/>
          </a:xfrm>
          <a:prstGeom prst="rect">
            <a:avLst/>
          </a:prstGeom>
          <a:noFill/>
          <a:ln>
            <a:solidFill>
              <a:schemeClr val="tx1"/>
            </a:solidFill>
          </a:ln>
        </p:spPr>
        <p:txBody>
          <a:bodyPr wrap="square" rtlCol="0">
            <a:spAutoFit/>
          </a:bodyPr>
          <a:lstStyle/>
          <a:p>
            <a:r>
              <a:rPr lang="en-US" sz="1600" dirty="0"/>
              <a:t>See also the Piazza note on Problem 2, HW04.</a:t>
            </a:r>
          </a:p>
        </p:txBody>
      </p:sp>
    </p:spTree>
    <p:extLst>
      <p:ext uri="{BB962C8B-B14F-4D97-AF65-F5344CB8AC3E}">
        <p14:creationId xmlns:p14="http://schemas.microsoft.com/office/powerpoint/2010/main" val="199720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a:extLst>
              <a:ext uri="{FF2B5EF4-FFF2-40B4-BE49-F238E27FC236}">
                <a16:creationId xmlns:a16="http://schemas.microsoft.com/office/drawing/2014/main" id="{0D99696D-6656-AE8B-4E46-605798E0D38E}"/>
              </a:ext>
            </a:extLst>
          </p:cNvPr>
          <p:cNvSpPr>
            <a:spLocks noGrp="1" noChangeArrowheads="1"/>
          </p:cNvSpPr>
          <p:nvPr>
            <p:ph type="title"/>
          </p:nvPr>
        </p:nvSpPr>
        <p:spPr>
          <a:xfrm>
            <a:off x="457200" y="2819400"/>
            <a:ext cx="8229600" cy="1139825"/>
          </a:xfrm>
        </p:spPr>
        <p:txBody>
          <a:bodyPr/>
          <a:lstStyle/>
          <a:p>
            <a:pPr algn="ctr"/>
            <a:r>
              <a:rPr lang="en-US" altLang="en-US"/>
              <a:t>Modern Variable Selection</a:t>
            </a:r>
          </a:p>
        </p:txBody>
      </p:sp>
      <p:sp>
        <p:nvSpPr>
          <p:cNvPr id="22531" name="Slide Number Placeholder 3">
            <a:extLst>
              <a:ext uri="{FF2B5EF4-FFF2-40B4-BE49-F238E27FC236}">
                <a16:creationId xmlns:a16="http://schemas.microsoft.com/office/drawing/2014/main" id="{C16DABB9-B382-2CA5-524E-8E1F508C9BBF}"/>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BB2B77-A904-48B2-A828-CBA8068708E4}" type="slidenum">
              <a:rPr lang="en-US" altLang="en-US" smtClean="0">
                <a:latin typeface="Garamond" panose="02020404030301010803" pitchFamily="18" charset="0"/>
              </a:rPr>
              <a:pPr/>
              <a:t>17</a:t>
            </a:fld>
            <a:endParaRPr lang="en-US" altLang="en-US">
              <a:latin typeface="Garamond" panose="02020404030301010803" pitchFamily="18" charset="0"/>
            </a:endParaRPr>
          </a:p>
        </p:txBody>
      </p:sp>
      <p:sp>
        <p:nvSpPr>
          <p:cNvPr id="22532" name="Date Placeholder 4">
            <a:extLst>
              <a:ext uri="{FF2B5EF4-FFF2-40B4-BE49-F238E27FC236}">
                <a16:creationId xmlns:a16="http://schemas.microsoft.com/office/drawing/2014/main" id="{A03DDBCA-6A1D-7635-8F71-EDC27C91692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E4699F-C7E9-4851-BA63-70D88C0D9984}"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C3D3BAF-33D0-F473-D48E-D8D25CFDD77C}"/>
              </a:ext>
            </a:extLst>
          </p:cNvPr>
          <p:cNvSpPr>
            <a:spLocks noGrp="1" noChangeArrowheads="1"/>
          </p:cNvSpPr>
          <p:nvPr>
            <p:ph type="title"/>
          </p:nvPr>
        </p:nvSpPr>
        <p:spPr/>
        <p:txBody>
          <a:bodyPr/>
          <a:lstStyle/>
          <a:p>
            <a:r>
              <a:rPr lang="en-US" altLang="en-US"/>
              <a:t>Penalized Estimation</a:t>
            </a:r>
            <a:r>
              <a:rPr lang="en-US" altLang="en-US" baseline="30000"/>
              <a:t>1</a:t>
            </a:r>
            <a:r>
              <a:rPr lang="en-US" altLang="en-US"/>
              <a:t> </a:t>
            </a:r>
            <a:br>
              <a:rPr lang="en-US" altLang="en-US"/>
            </a:br>
            <a:r>
              <a:rPr lang="en-US" altLang="en-US"/>
              <a:t>(a.k.a. “Regularization”, “Shrinkage”)</a:t>
            </a:r>
          </a:p>
        </p:txBody>
      </p:sp>
      <p:sp>
        <p:nvSpPr>
          <p:cNvPr id="23555" name="Content Placeholder 4">
            <a:extLst>
              <a:ext uri="{FF2B5EF4-FFF2-40B4-BE49-F238E27FC236}">
                <a16:creationId xmlns:a16="http://schemas.microsoft.com/office/drawing/2014/main" id="{E357089B-7544-56A8-A9A8-285AC470F177}"/>
              </a:ext>
            </a:extLst>
          </p:cNvPr>
          <p:cNvSpPr>
            <a:spLocks noGrp="1" noChangeArrowheads="1"/>
          </p:cNvSpPr>
          <p:nvPr>
            <p:ph idx="1"/>
          </p:nvPr>
        </p:nvSpPr>
        <p:spPr>
          <a:xfrm>
            <a:off x="457200" y="1600200"/>
            <a:ext cx="8305800" cy="4530725"/>
          </a:xfrm>
        </p:spPr>
        <p:txBody>
          <a:bodyPr/>
          <a:lstStyle/>
          <a:p>
            <a:r>
              <a:rPr lang="en-US" altLang="en-US"/>
              <a:t>We have seen that, e.g. under collinearity,        become unstable and              can explode</a:t>
            </a:r>
          </a:p>
          <a:p>
            <a:pPr lvl="1"/>
            <a:r>
              <a:rPr lang="en-US" altLang="en-US"/>
              <a:t>This leads to poor prediction error</a:t>
            </a:r>
            <a:r>
              <a:rPr lang="en-US" altLang="en-US" baseline="30000"/>
              <a:t>1</a:t>
            </a:r>
          </a:p>
          <a:p>
            <a:r>
              <a:rPr lang="en-US" altLang="en-US"/>
              <a:t>If we can control the size of the       , they will become more stable and              will be controlled</a:t>
            </a:r>
          </a:p>
          <a:p>
            <a:pPr lvl="1"/>
            <a:r>
              <a:rPr lang="en-US" altLang="en-US"/>
              <a:t>Prediction error will actually be improved</a:t>
            </a:r>
            <a:r>
              <a:rPr lang="en-US" altLang="en-US" baseline="30000"/>
              <a:t>1</a:t>
            </a:r>
          </a:p>
          <a:p>
            <a:r>
              <a:rPr lang="en-US" altLang="en-US"/>
              <a:t>Basic idea:  Instead of maximizing </a:t>
            </a:r>
            <a:br>
              <a:rPr lang="en-US" altLang="en-US"/>
            </a:br>
            <a:r>
              <a:rPr lang="en-US" altLang="en-US"/>
              <a:t>we will maximize</a:t>
            </a:r>
          </a:p>
        </p:txBody>
      </p:sp>
      <p:sp>
        <p:nvSpPr>
          <p:cNvPr id="23556" name="Slide Number Placeholder 2">
            <a:extLst>
              <a:ext uri="{FF2B5EF4-FFF2-40B4-BE49-F238E27FC236}">
                <a16:creationId xmlns:a16="http://schemas.microsoft.com/office/drawing/2014/main" id="{0279C291-87AE-556B-9016-1F1BDC2C65D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3F12F8-6ADC-4A91-AF7C-2452BB66ECE8}" type="slidenum">
              <a:rPr lang="en-US" altLang="en-US" smtClean="0">
                <a:latin typeface="Garamond" panose="02020404030301010803" pitchFamily="18" charset="0"/>
              </a:rPr>
              <a:pPr/>
              <a:t>18</a:t>
            </a:fld>
            <a:endParaRPr lang="en-US" altLang="en-US">
              <a:latin typeface="Garamond" panose="02020404030301010803" pitchFamily="18" charset="0"/>
            </a:endParaRPr>
          </a:p>
        </p:txBody>
      </p:sp>
      <p:sp>
        <p:nvSpPr>
          <p:cNvPr id="23557" name="Date Placeholder 3">
            <a:extLst>
              <a:ext uri="{FF2B5EF4-FFF2-40B4-BE49-F238E27FC236}">
                <a16:creationId xmlns:a16="http://schemas.microsoft.com/office/drawing/2014/main" id="{22E4FEC2-56D5-2DAB-9A2D-30C1024AAE51}"/>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124D7C-99FF-4BE6-A8F3-E28CE101299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23558" name="TextBox 5">
            <a:extLst>
              <a:ext uri="{FF2B5EF4-FFF2-40B4-BE49-F238E27FC236}">
                <a16:creationId xmlns:a16="http://schemas.microsoft.com/office/drawing/2014/main" id="{5C8B2A9B-4D39-A177-FC99-A4C935874885}"/>
              </a:ext>
            </a:extLst>
          </p:cNvPr>
          <p:cNvSpPr txBox="1">
            <a:spLocks noChangeArrowheads="1"/>
          </p:cNvSpPr>
          <p:nvPr/>
        </p:nvSpPr>
        <p:spPr bwMode="auto">
          <a:xfrm>
            <a:off x="1752600" y="6238875"/>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Much useful detail at http://statweb.stanford.edu/~tibs/sta305files/Rudyregularization.pdf</a:t>
            </a:r>
          </a:p>
        </p:txBody>
      </p:sp>
      <p:pic>
        <p:nvPicPr>
          <p:cNvPr id="23559" name="Picture 9">
            <a:extLst>
              <a:ext uri="{FF2B5EF4-FFF2-40B4-BE49-F238E27FC236}">
                <a16:creationId xmlns:a16="http://schemas.microsoft.com/office/drawing/2014/main" id="{FA483E63-B138-6A2B-B413-B9A92ACA5C4B}"/>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515225" y="1652588"/>
            <a:ext cx="4683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1">
            <a:extLst>
              <a:ext uri="{FF2B5EF4-FFF2-40B4-BE49-F238E27FC236}">
                <a16:creationId xmlns:a16="http://schemas.microsoft.com/office/drawing/2014/main" id="{BD574A08-AC42-F28F-E2D9-1316D6688050}"/>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4303713" y="2084388"/>
            <a:ext cx="1030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2">
            <a:extLst>
              <a:ext uri="{FF2B5EF4-FFF2-40B4-BE49-F238E27FC236}">
                <a16:creationId xmlns:a16="http://schemas.microsoft.com/office/drawing/2014/main" id="{8918BFF4-57ED-1034-AD6B-1B826DA0F507}"/>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791200" y="3124200"/>
            <a:ext cx="4683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3">
            <a:extLst>
              <a:ext uri="{FF2B5EF4-FFF2-40B4-BE49-F238E27FC236}">
                <a16:creationId xmlns:a16="http://schemas.microsoft.com/office/drawing/2014/main" id="{071E1E01-FD14-39ED-CD3A-129FD97896D2}"/>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818063" y="3562350"/>
            <a:ext cx="103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4">
            <a:extLst>
              <a:ext uri="{FF2B5EF4-FFF2-40B4-BE49-F238E27FC236}">
                <a16:creationId xmlns:a16="http://schemas.microsoft.com/office/drawing/2014/main" id="{0FC573BA-7AA5-CB4D-C21A-B46130EF69CC}"/>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224088" y="5554663"/>
            <a:ext cx="41767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2">
            <a:extLst>
              <a:ext uri="{FF2B5EF4-FFF2-40B4-BE49-F238E27FC236}">
                <a16:creationId xmlns:a16="http://schemas.microsoft.com/office/drawing/2014/main" id="{5F9C60A9-363C-C876-90FF-586A642A6920}"/>
              </a:ext>
            </a:extLst>
          </p:cNvPr>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6172200" y="4678363"/>
            <a:ext cx="17145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2606069-ED4A-AA2C-FB24-D0F4BB14E7EC}"/>
              </a:ext>
            </a:extLst>
          </p:cNvPr>
          <p:cNvSpPr>
            <a:spLocks noGrp="1" noChangeArrowheads="1"/>
          </p:cNvSpPr>
          <p:nvPr>
            <p:ph type="title"/>
          </p:nvPr>
        </p:nvSpPr>
        <p:spPr/>
        <p:txBody>
          <a:bodyPr/>
          <a:lstStyle/>
          <a:p>
            <a:r>
              <a:rPr lang="en-US" altLang="en-US"/>
              <a:t>Ridge Regression (a.k.a. L</a:t>
            </a:r>
            <a:r>
              <a:rPr lang="en-US" altLang="en-US" baseline="30000"/>
              <a:t>2</a:t>
            </a:r>
            <a:r>
              <a:rPr lang="en-US" altLang="en-US"/>
              <a:t> penalty)</a:t>
            </a:r>
          </a:p>
        </p:txBody>
      </p:sp>
      <p:sp>
        <p:nvSpPr>
          <p:cNvPr id="24579" name="Content Placeholder 2">
            <a:extLst>
              <a:ext uri="{FF2B5EF4-FFF2-40B4-BE49-F238E27FC236}">
                <a16:creationId xmlns:a16="http://schemas.microsoft.com/office/drawing/2014/main" id="{8692000B-309C-FB1D-C93D-B6B05E688D5A}"/>
              </a:ext>
            </a:extLst>
          </p:cNvPr>
          <p:cNvSpPr>
            <a:spLocks noGrp="1" noChangeArrowheads="1"/>
          </p:cNvSpPr>
          <p:nvPr>
            <p:ph idx="1"/>
          </p:nvPr>
        </p:nvSpPr>
        <p:spPr>
          <a:xfrm>
            <a:off x="457200" y="1066800"/>
            <a:ext cx="8458200" cy="5029200"/>
          </a:xfrm>
        </p:spPr>
        <p:txBody>
          <a:bodyPr/>
          <a:lstStyle/>
          <a:p>
            <a:pPr>
              <a:spcBef>
                <a:spcPts val="200"/>
              </a:spcBef>
            </a:pPr>
            <a:r>
              <a:rPr lang="en-US" altLang="en-US" dirty="0"/>
              <a:t>Maximize</a:t>
            </a:r>
          </a:p>
          <a:p>
            <a:pPr>
              <a:spcBef>
                <a:spcPts val="200"/>
              </a:spcBef>
            </a:pPr>
            <a:endParaRPr lang="en-US" altLang="en-US" dirty="0"/>
          </a:p>
          <a:p>
            <a:pPr>
              <a:spcBef>
                <a:spcPts val="200"/>
              </a:spcBef>
            </a:pPr>
            <a:r>
              <a:rPr lang="en-US" altLang="en-US" dirty="0"/>
              <a:t>We usually (and henceforth) replace           </a:t>
            </a:r>
            <a:br>
              <a:rPr lang="en-US" altLang="en-US" dirty="0"/>
            </a:br>
            <a:r>
              <a:rPr lang="en-US" altLang="en-US" dirty="0"/>
              <a:t>with just RSS, so we want to minimize</a:t>
            </a:r>
          </a:p>
          <a:p>
            <a:pPr>
              <a:spcBef>
                <a:spcPts val="200"/>
              </a:spcBef>
            </a:pPr>
            <a:endParaRPr lang="en-US" altLang="en-US" dirty="0"/>
          </a:p>
          <a:p>
            <a:pPr lvl="1">
              <a:spcBef>
                <a:spcPts val="200"/>
              </a:spcBef>
            </a:pPr>
            <a:r>
              <a:rPr lang="en-US" altLang="en-US" dirty="0">
                <a:latin typeface="Symbol" panose="05050102010706020507" pitchFamily="18" charset="2"/>
              </a:rPr>
              <a:t>l</a:t>
            </a:r>
            <a:r>
              <a:rPr lang="en-US" altLang="en-US" dirty="0"/>
              <a:t> controls how much “regularization”:</a:t>
            </a:r>
          </a:p>
          <a:p>
            <a:pPr lvl="2">
              <a:spcBef>
                <a:spcPts val="200"/>
              </a:spcBef>
            </a:pPr>
            <a:r>
              <a:rPr lang="en-US" altLang="en-US" dirty="0"/>
              <a:t>             : just ordinary LS</a:t>
            </a:r>
          </a:p>
          <a:p>
            <a:pPr lvl="2">
              <a:spcBef>
                <a:spcPts val="200"/>
              </a:spcBef>
            </a:pPr>
            <a:r>
              <a:rPr lang="en-US" altLang="en-US" dirty="0"/>
              <a:t>             : all </a:t>
            </a:r>
            <a:r>
              <a:rPr lang="en-US" altLang="en-US" dirty="0">
                <a:latin typeface="Symbol" panose="05050102010706020507" pitchFamily="18" charset="2"/>
              </a:rPr>
              <a:t>b</a:t>
            </a:r>
            <a:r>
              <a:rPr lang="en-US" altLang="en-US" dirty="0"/>
              <a:t>’s equal 0</a:t>
            </a:r>
          </a:p>
          <a:p>
            <a:pPr lvl="1">
              <a:spcBef>
                <a:spcPts val="200"/>
              </a:spcBef>
            </a:pPr>
            <a:r>
              <a:rPr lang="en-US" altLang="en-US" dirty="0"/>
              <a:t>To treat all </a:t>
            </a:r>
            <a:r>
              <a:rPr lang="en-US" altLang="en-US" dirty="0">
                <a:latin typeface="Symbol" panose="05050102010706020507" pitchFamily="18" charset="2"/>
              </a:rPr>
              <a:t>b</a:t>
            </a:r>
            <a:r>
              <a:rPr lang="en-US" altLang="en-US" dirty="0"/>
              <a:t>’s equally, should standardize columns of X</a:t>
            </a:r>
          </a:p>
          <a:p>
            <a:pPr lvl="1">
              <a:spcBef>
                <a:spcPts val="200"/>
              </a:spcBef>
            </a:pPr>
            <a:r>
              <a:rPr lang="en-US" altLang="en-US" dirty="0">
                <a:latin typeface="Symbol" panose="05050102010706020507" pitchFamily="18" charset="2"/>
              </a:rPr>
              <a:t>|b|</a:t>
            </a:r>
            <a:r>
              <a:rPr lang="en-US" altLang="en-US" dirty="0"/>
              <a:t> &lt; 1 not much affected; </a:t>
            </a:r>
            <a:r>
              <a:rPr lang="en-US" altLang="en-US" dirty="0">
                <a:latin typeface="Symbol" panose="05050102010706020507" pitchFamily="18" charset="2"/>
              </a:rPr>
              <a:t>|b|</a:t>
            </a:r>
            <a:r>
              <a:rPr lang="en-US" altLang="en-US" dirty="0"/>
              <a:t> &gt; 1 reduced in magnitude</a:t>
            </a:r>
          </a:p>
          <a:p>
            <a:pPr>
              <a:spcBef>
                <a:spcPts val="200"/>
              </a:spcBef>
            </a:pPr>
            <a:r>
              <a:rPr lang="en-US" altLang="en-US" dirty="0"/>
              <a:t>In R: library(</a:t>
            </a:r>
            <a:r>
              <a:rPr lang="en-US" altLang="en-US" dirty="0" err="1"/>
              <a:t>glmnet</a:t>
            </a:r>
            <a:r>
              <a:rPr lang="en-US" altLang="en-US" dirty="0"/>
              <a:t>), function </a:t>
            </a:r>
            <a:r>
              <a:rPr lang="en-US" altLang="en-US" dirty="0" err="1"/>
              <a:t>glmnet</a:t>
            </a:r>
            <a:r>
              <a:rPr lang="en-US" altLang="en-US" dirty="0"/>
              <a:t>(…,alpha=0)</a:t>
            </a:r>
          </a:p>
        </p:txBody>
      </p:sp>
      <p:sp>
        <p:nvSpPr>
          <p:cNvPr id="24580" name="Slide Number Placeholder 3">
            <a:extLst>
              <a:ext uri="{FF2B5EF4-FFF2-40B4-BE49-F238E27FC236}">
                <a16:creationId xmlns:a16="http://schemas.microsoft.com/office/drawing/2014/main" id="{929C56CB-DCC8-E83F-FC33-F7A21E42AF4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5808FF-13CE-440D-964C-7DF873ED5121}" type="slidenum">
              <a:rPr lang="en-US" altLang="en-US" smtClean="0">
                <a:latin typeface="Garamond" panose="02020404030301010803" pitchFamily="18" charset="0"/>
              </a:rPr>
              <a:pPr/>
              <a:t>19</a:t>
            </a:fld>
            <a:endParaRPr lang="en-US" altLang="en-US">
              <a:latin typeface="Garamond" panose="02020404030301010803" pitchFamily="18" charset="0"/>
            </a:endParaRPr>
          </a:p>
        </p:txBody>
      </p:sp>
      <p:sp>
        <p:nvSpPr>
          <p:cNvPr id="24581" name="Date Placeholder 4">
            <a:extLst>
              <a:ext uri="{FF2B5EF4-FFF2-40B4-BE49-F238E27FC236}">
                <a16:creationId xmlns:a16="http://schemas.microsoft.com/office/drawing/2014/main" id="{4232E850-5B6E-E620-0A67-BB928AADC03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938F7B-71E3-48B8-820D-0EFA7B2ED747}"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24582" name="Picture 9">
            <a:extLst>
              <a:ext uri="{FF2B5EF4-FFF2-40B4-BE49-F238E27FC236}">
                <a16:creationId xmlns:a16="http://schemas.microsoft.com/office/drawing/2014/main" id="{549C1585-E377-1D2B-A674-C582D79E9248}"/>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914400" y="1600200"/>
            <a:ext cx="750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4">
            <a:extLst>
              <a:ext uri="{FF2B5EF4-FFF2-40B4-BE49-F238E27FC236}">
                <a16:creationId xmlns:a16="http://schemas.microsoft.com/office/drawing/2014/main" id="{0363B5A6-96E1-A544-7DF3-A73F0405DB23}"/>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553200" y="2128838"/>
            <a:ext cx="175736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9">
            <a:extLst>
              <a:ext uri="{FF2B5EF4-FFF2-40B4-BE49-F238E27FC236}">
                <a16:creationId xmlns:a16="http://schemas.microsoft.com/office/drawing/2014/main" id="{DC110766-318E-D502-8930-862DD71B8D1B}"/>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1447800" y="3124200"/>
            <a:ext cx="57689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1">
            <a:extLst>
              <a:ext uri="{FF2B5EF4-FFF2-40B4-BE49-F238E27FC236}">
                <a16:creationId xmlns:a16="http://schemas.microsoft.com/office/drawing/2014/main" id="{25F5C679-7363-8314-9274-8D37F5B9C457}"/>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492250" y="3992563"/>
            <a:ext cx="649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4">
            <a:extLst>
              <a:ext uri="{FF2B5EF4-FFF2-40B4-BE49-F238E27FC236}">
                <a16:creationId xmlns:a16="http://schemas.microsoft.com/office/drawing/2014/main" id="{CCB4C22E-54D8-A6D6-D041-32A62961A4BC}"/>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492250" y="4367213"/>
            <a:ext cx="8445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3DDF7629-4D32-AA8B-DF1F-8D2DBC5AC54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961FC73B-2581-46E2-8E3E-9F87E8FE525C}" type="slidenum">
              <a:rPr lang="en-US" altLang="en-US" sz="1200" smtClean="0">
                <a:latin typeface="Garamond" panose="02020404030301010803" pitchFamily="18" charset="0"/>
              </a:rPr>
              <a:pPr>
                <a:spcBef>
                  <a:spcPct val="0"/>
                </a:spcBef>
                <a:buClrTx/>
                <a:buSzTx/>
                <a:buFontTx/>
                <a:buNone/>
              </a:pPr>
              <a:t>2</a:t>
            </a:fld>
            <a:endParaRPr lang="en-US" altLang="en-US" sz="1200">
              <a:latin typeface="Garamond" panose="02020404030301010803" pitchFamily="18" charset="0"/>
            </a:endParaRPr>
          </a:p>
        </p:txBody>
      </p:sp>
      <p:sp>
        <p:nvSpPr>
          <p:cNvPr id="7171" name="Date Placeholder 5">
            <a:extLst>
              <a:ext uri="{FF2B5EF4-FFF2-40B4-BE49-F238E27FC236}">
                <a16:creationId xmlns:a16="http://schemas.microsoft.com/office/drawing/2014/main" id="{BCB8D49E-86FB-6825-15F0-F9034654527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2299296D-E49B-4A38-AB7D-5B7EA0186F79}" type="datetime1">
              <a:rPr lang="en-US" altLang="en-US" sz="1200" smtClean="0">
                <a:latin typeface="Garamond" panose="02020404030301010803" pitchFamily="18" charset="0"/>
              </a:rPr>
              <a:pPr>
                <a:spcBef>
                  <a:spcPct val="0"/>
                </a:spcBef>
                <a:buClrTx/>
                <a:buSzTx/>
                <a:buFontTx/>
                <a:buNone/>
              </a:pPr>
              <a:t>9/26/2022</a:t>
            </a:fld>
            <a:endParaRPr lang="en-US" altLang="en-US" sz="1200">
              <a:latin typeface="Garamond" panose="02020404030301010803" pitchFamily="18" charset="0"/>
            </a:endParaRPr>
          </a:p>
        </p:txBody>
      </p:sp>
      <p:sp>
        <p:nvSpPr>
          <p:cNvPr id="7172" name="Rectangle 2">
            <a:extLst>
              <a:ext uri="{FF2B5EF4-FFF2-40B4-BE49-F238E27FC236}">
                <a16:creationId xmlns:a16="http://schemas.microsoft.com/office/drawing/2014/main" id="{79126C41-6F90-E1CB-D819-F8E10315DCC1}"/>
              </a:ext>
            </a:extLst>
          </p:cNvPr>
          <p:cNvSpPr>
            <a:spLocks noGrp="1" noChangeArrowheads="1"/>
          </p:cNvSpPr>
          <p:nvPr>
            <p:ph type="title"/>
          </p:nvPr>
        </p:nvSpPr>
        <p:spPr/>
        <p:txBody>
          <a:bodyPr/>
          <a:lstStyle/>
          <a:p>
            <a:pPr eaLnBrk="1" hangingPunct="1"/>
            <a:r>
              <a:rPr lang="en-US" altLang="en-US" dirty="0"/>
              <a:t>Announcements</a:t>
            </a:r>
          </a:p>
        </p:txBody>
      </p:sp>
      <p:sp>
        <p:nvSpPr>
          <p:cNvPr id="7173" name="Rectangle 3">
            <a:extLst>
              <a:ext uri="{FF2B5EF4-FFF2-40B4-BE49-F238E27FC236}">
                <a16:creationId xmlns:a16="http://schemas.microsoft.com/office/drawing/2014/main" id="{D8D9178C-07FA-BD96-B9D6-C8448796A2C6}"/>
              </a:ext>
            </a:extLst>
          </p:cNvPr>
          <p:cNvSpPr>
            <a:spLocks noGrp="1" noChangeArrowheads="1"/>
          </p:cNvSpPr>
          <p:nvPr>
            <p:ph type="body" idx="1"/>
          </p:nvPr>
        </p:nvSpPr>
        <p:spPr>
          <a:xfrm>
            <a:off x="457200" y="914400"/>
            <a:ext cx="8229600" cy="5181600"/>
          </a:xfrm>
        </p:spPr>
        <p:txBody>
          <a:bodyPr/>
          <a:lstStyle/>
          <a:p>
            <a:pPr eaLnBrk="1" hangingPunct="1">
              <a:defRPr/>
            </a:pPr>
            <a:r>
              <a:rPr lang="en-US" altLang="en-US" sz="2400" dirty="0"/>
              <a:t>Reading</a:t>
            </a:r>
          </a:p>
          <a:p>
            <a:pPr lvl="1" eaLnBrk="1" hangingPunct="1">
              <a:defRPr/>
            </a:pPr>
            <a:r>
              <a:rPr lang="en-US" altLang="en-US" sz="2000" dirty="0"/>
              <a:t>This week: </a:t>
            </a:r>
            <a:r>
              <a:rPr lang="en-US" altLang="en-US" sz="2000" dirty="0" err="1"/>
              <a:t>Sheather</a:t>
            </a:r>
            <a:r>
              <a:rPr lang="en-US" altLang="en-US" sz="2000" dirty="0"/>
              <a:t>, 7.3, 7.4, 8.1, 8.2 </a:t>
            </a:r>
            <a:br>
              <a:rPr lang="en-US" altLang="en-US" sz="2000" dirty="0"/>
            </a:br>
            <a:r>
              <a:rPr lang="en-US" altLang="en-US" sz="2000" dirty="0"/>
              <a:t>(supplemental: ISLR 3.3.3 &amp; Ch 6; G&amp;H Ch 4)</a:t>
            </a:r>
          </a:p>
          <a:p>
            <a:pPr lvl="1" eaLnBrk="1" hangingPunct="1">
              <a:defRPr/>
            </a:pPr>
            <a:r>
              <a:rPr lang="en-US" altLang="en-US" sz="2000" dirty="0"/>
              <a:t>Next week: </a:t>
            </a:r>
            <a:r>
              <a:rPr lang="en-US" altLang="en-US" sz="2000" dirty="0" err="1"/>
              <a:t>Sheather</a:t>
            </a:r>
            <a:r>
              <a:rPr lang="en-US" altLang="en-US" sz="2000" dirty="0"/>
              <a:t> Ch 8, ISLR Sect 4.3 , 4.7.1, 4.7.2</a:t>
            </a:r>
            <a:br>
              <a:rPr lang="en-US" altLang="en-US" sz="2000" dirty="0"/>
            </a:br>
            <a:r>
              <a:rPr lang="en-US" altLang="en-US" sz="2000" dirty="0"/>
              <a:t>(supplemental: G&amp;H Ch’s 5 &amp; 6)</a:t>
            </a:r>
          </a:p>
          <a:p>
            <a:pPr eaLnBrk="1" hangingPunct="1">
              <a:defRPr/>
            </a:pPr>
            <a:r>
              <a:rPr lang="en-US" altLang="en-US" sz="2400" dirty="0"/>
              <a:t>Quiz 04 out at 5pm this afternoon</a:t>
            </a:r>
          </a:p>
          <a:p>
            <a:pPr eaLnBrk="1" hangingPunct="1">
              <a:defRPr/>
            </a:pPr>
            <a:endParaRPr lang="en-US" altLang="en-US" sz="2400" dirty="0"/>
          </a:p>
          <a:p>
            <a:pPr eaLnBrk="1" hangingPunct="1">
              <a:defRPr/>
            </a:pPr>
            <a:r>
              <a:rPr lang="en-US" altLang="en-US" sz="2400" dirty="0"/>
              <a:t>HW04 due Wed, 1159pm, not tonight</a:t>
            </a:r>
          </a:p>
          <a:p>
            <a:pPr lvl="1" eaLnBrk="1" hangingPunct="1">
              <a:defRPr/>
            </a:pPr>
            <a:r>
              <a:rPr lang="en-US" altLang="en-US" sz="2000" dirty="0"/>
              <a:t>See extended notes/hints on hw04 on Piazza!</a:t>
            </a:r>
          </a:p>
          <a:p>
            <a:pPr lvl="1" eaLnBrk="1" hangingPunct="1">
              <a:defRPr/>
            </a:pPr>
            <a:endParaRPr lang="en-US" altLang="en-US" sz="2000" dirty="0"/>
          </a:p>
          <a:p>
            <a:pPr eaLnBrk="1" hangingPunct="1">
              <a:defRPr/>
            </a:pPr>
            <a:r>
              <a:rPr lang="en-US" altLang="en-US" sz="2400" dirty="0"/>
              <a:t>I plan to publish the take-home midterm on Wednesday.</a:t>
            </a:r>
          </a:p>
          <a:p>
            <a:pPr eaLnBrk="1" hangingPunct="1">
              <a:defRPr/>
            </a:pPr>
            <a:endParaRPr lang="en-US" altLang="en-US" sz="2400" dirty="0"/>
          </a:p>
          <a:p>
            <a:pPr lvl="1" eaLnBrk="1" hangingPunct="1">
              <a:defRPr/>
            </a:pPr>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61A58A0-F114-B306-73CE-A45D83F1BE14}"/>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25603" name="Content Placeholder 5">
            <a:extLst>
              <a:ext uri="{FF2B5EF4-FFF2-40B4-BE49-F238E27FC236}">
                <a16:creationId xmlns:a16="http://schemas.microsoft.com/office/drawing/2014/main" id="{74010D26-4D9E-F15A-E5C0-03EC89BA29A9}"/>
              </a:ext>
            </a:extLst>
          </p:cNvPr>
          <p:cNvSpPr>
            <a:spLocks noGrp="1" noChangeArrowheads="1"/>
          </p:cNvSpPr>
          <p:nvPr>
            <p:ph sz="half" idx="1"/>
          </p:nvPr>
        </p:nvSpPr>
        <p:spPr>
          <a:xfrm>
            <a:off x="457200" y="1219200"/>
            <a:ext cx="4267200" cy="49117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 &lt;- heights.complete[,-c(1,3)]</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omit "earn" and "race"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Z &lt;- apply(Z,2,</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function(x) rescale(x,"full"))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znames &lt;- dimnames(Z)[2]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z.ridge.fits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glmnet(Z,heights.complete[,1],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alpha=0)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alpha=0 for ridge regression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plot(z.ridge.fits,</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abline(h=0,lty=2)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legend=znames,col=1:5,lty=1)</a:t>
            </a: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p:txBody>
      </p:sp>
      <p:sp>
        <p:nvSpPr>
          <p:cNvPr id="25604" name="Slide Number Placeholder 3">
            <a:extLst>
              <a:ext uri="{FF2B5EF4-FFF2-40B4-BE49-F238E27FC236}">
                <a16:creationId xmlns:a16="http://schemas.microsoft.com/office/drawing/2014/main" id="{EC4427AB-10F4-8F40-3C6F-0931A6EF39E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5282F-D987-4E04-AAF8-1C02670E0F79}" type="slidenum">
              <a:rPr lang="en-US" altLang="en-US" smtClean="0">
                <a:latin typeface="Garamond" panose="02020404030301010803" pitchFamily="18" charset="0"/>
              </a:rPr>
              <a:pPr/>
              <a:t>20</a:t>
            </a:fld>
            <a:endParaRPr lang="en-US" altLang="en-US">
              <a:latin typeface="Garamond" panose="02020404030301010803" pitchFamily="18" charset="0"/>
            </a:endParaRPr>
          </a:p>
        </p:txBody>
      </p:sp>
      <p:sp>
        <p:nvSpPr>
          <p:cNvPr id="25605" name="Date Placeholder 4">
            <a:extLst>
              <a:ext uri="{FF2B5EF4-FFF2-40B4-BE49-F238E27FC236}">
                <a16:creationId xmlns:a16="http://schemas.microsoft.com/office/drawing/2014/main" id="{D4A5A2BF-C234-9F7B-7CED-3F66C551740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1ACB3B-8F1A-46C7-B871-11906304895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25606" name="Picture 7">
            <a:extLst>
              <a:ext uri="{FF2B5EF4-FFF2-40B4-BE49-F238E27FC236}">
                <a16:creationId xmlns:a16="http://schemas.microsoft.com/office/drawing/2014/main" id="{87864681-69F6-0A8A-AFDA-4638935BE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1386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DA2BA4B1-E92A-3963-E7EE-848EC0447CDE}"/>
              </a:ext>
            </a:extLst>
          </p:cNvPr>
          <p:cNvSpPr/>
          <p:nvPr/>
        </p:nvSpPr>
        <p:spPr>
          <a:xfrm>
            <a:off x="5753100" y="2001838"/>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E8BA5CAC-0DDE-3A76-53CE-0841E62206E5}"/>
              </a:ext>
            </a:extLst>
          </p:cNvPr>
          <p:cNvSpPr txBox="1">
            <a:spLocks noChangeArrowheads="1"/>
          </p:cNvSpPr>
          <p:nvPr/>
        </p:nvSpPr>
        <p:spPr bwMode="auto">
          <a:xfrm>
            <a:off x="4876800" y="112553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many nonzero </a:t>
            </a:r>
            <a:r>
              <a:rPr lang="en-US" altLang="en-US">
                <a:solidFill>
                  <a:srgbClr val="FF0000"/>
                </a:solidFill>
                <a:latin typeface="Symbol" panose="05050102010706020507" pitchFamily="18" charset="2"/>
              </a:rPr>
              <a:t>b</a:t>
            </a:r>
            <a:r>
              <a:rPr lang="en-US" altLang="en-US">
                <a:solidFill>
                  <a:srgbClr val="FF0000"/>
                </a:solidFill>
              </a:rPr>
              <a:t>’s</a:t>
            </a:r>
          </a:p>
        </p:txBody>
      </p:sp>
      <p:cxnSp>
        <p:nvCxnSpPr>
          <p:cNvPr id="12" name="Straight Arrow Connector 11">
            <a:extLst>
              <a:ext uri="{FF2B5EF4-FFF2-40B4-BE49-F238E27FC236}">
                <a16:creationId xmlns:a16="http://schemas.microsoft.com/office/drawing/2014/main" id="{BAB1C1F2-E279-A315-8351-F85E628061B8}"/>
              </a:ext>
            </a:extLst>
          </p:cNvPr>
          <p:cNvCxnSpPr>
            <a:cxnSpLocks/>
            <a:stCxn id="10" idx="2"/>
          </p:cNvCxnSpPr>
          <p:nvPr/>
        </p:nvCxnSpPr>
        <p:spPr>
          <a:xfrm>
            <a:off x="6134100" y="1493838"/>
            <a:ext cx="723900" cy="411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6CC8047-CD21-CB30-5F9F-45A59ACFF0EB}"/>
              </a:ext>
            </a:extLst>
          </p:cNvPr>
          <p:cNvSpPr txBox="1">
            <a:spLocks noChangeArrowheads="1"/>
          </p:cNvSpPr>
          <p:nvPr/>
        </p:nvSpPr>
        <p:spPr bwMode="auto">
          <a:xfrm>
            <a:off x="914400" y="5243513"/>
            <a:ext cx="3141663" cy="647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0000"/>
                </a:solidFill>
              </a:rPr>
              <a:t>We omit </a:t>
            </a:r>
            <a:r>
              <a:rPr lang="en-US" altLang="en-US" sz="1200" b="1">
                <a:solidFill>
                  <a:srgbClr val="FF0000"/>
                </a:solidFill>
              </a:rPr>
              <a:t>race</a:t>
            </a:r>
            <a:r>
              <a:rPr lang="en-US" altLang="en-US" sz="1200">
                <a:solidFill>
                  <a:srgbClr val="FF0000"/>
                </a:solidFill>
              </a:rPr>
              <a:t> because it is a group of</a:t>
            </a:r>
          </a:p>
          <a:p>
            <a:r>
              <a:rPr lang="en-US" altLang="en-US" sz="1200">
                <a:solidFill>
                  <a:srgbClr val="FF0000"/>
                </a:solidFill>
              </a:rPr>
              <a:t>dummy variables that should be considered</a:t>
            </a:r>
          </a:p>
          <a:p>
            <a:r>
              <a:rPr lang="en-US" altLang="en-US" sz="1200">
                <a:solidFill>
                  <a:srgbClr val="FF0000"/>
                </a:solidFill>
              </a:rPr>
              <a:t>together.  </a:t>
            </a:r>
            <a:r>
              <a:rPr lang="en-US" altLang="en-US" sz="1200">
                <a:solidFill>
                  <a:srgbClr val="FF0000"/>
                </a:solidFill>
                <a:latin typeface="Courier New" panose="02070309020205020404" pitchFamily="49" charset="0"/>
                <a:cs typeface="Courier New" panose="02070309020205020404" pitchFamily="49" charset="0"/>
              </a:rPr>
              <a:t>glmnet</a:t>
            </a:r>
            <a:r>
              <a:rPr lang="en-US" altLang="en-US" sz="1200">
                <a:solidFill>
                  <a:srgbClr val="FF0000"/>
                </a:solidFill>
              </a:rPr>
              <a:t> can’t deal with that.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a:extLst>
              <a:ext uri="{FF2B5EF4-FFF2-40B4-BE49-F238E27FC236}">
                <a16:creationId xmlns:a16="http://schemas.microsoft.com/office/drawing/2014/main" id="{4B95AC82-5883-B8AD-8608-6E42D7947B2F}"/>
              </a:ext>
            </a:extLst>
          </p:cNvPr>
          <p:cNvSpPr>
            <a:spLocks noGrp="1" noChangeArrowheads="1"/>
          </p:cNvSpPr>
          <p:nvPr>
            <p:ph type="title"/>
          </p:nvPr>
        </p:nvSpPr>
        <p:spPr/>
        <p:txBody>
          <a:bodyPr/>
          <a:lstStyle/>
          <a:p>
            <a:r>
              <a:rPr lang="en-US" altLang="en-US"/>
              <a:t>LASSO (a.k.a. L</a:t>
            </a:r>
            <a:r>
              <a:rPr lang="en-US" altLang="en-US" baseline="30000"/>
              <a:t>1</a:t>
            </a:r>
            <a:r>
              <a:rPr lang="en-US" altLang="en-US"/>
              <a:t> penalty)</a:t>
            </a:r>
          </a:p>
        </p:txBody>
      </p:sp>
      <p:sp>
        <p:nvSpPr>
          <p:cNvPr id="26627" name="Slide Number Placeholder 4">
            <a:extLst>
              <a:ext uri="{FF2B5EF4-FFF2-40B4-BE49-F238E27FC236}">
                <a16:creationId xmlns:a16="http://schemas.microsoft.com/office/drawing/2014/main" id="{687EB07F-8310-813F-8B45-529977BD343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3465D3-65D8-4FB0-8037-38BC5BC290E9}" type="slidenum">
              <a:rPr lang="en-US" altLang="en-US" smtClean="0">
                <a:latin typeface="Garamond" panose="02020404030301010803" pitchFamily="18" charset="0"/>
              </a:rPr>
              <a:pPr/>
              <a:t>21</a:t>
            </a:fld>
            <a:endParaRPr lang="en-US" altLang="en-US">
              <a:latin typeface="Garamond" panose="02020404030301010803" pitchFamily="18" charset="0"/>
            </a:endParaRPr>
          </a:p>
        </p:txBody>
      </p:sp>
      <p:sp>
        <p:nvSpPr>
          <p:cNvPr id="26628" name="Date Placeholder 5">
            <a:extLst>
              <a:ext uri="{FF2B5EF4-FFF2-40B4-BE49-F238E27FC236}">
                <a16:creationId xmlns:a16="http://schemas.microsoft.com/office/drawing/2014/main" id="{032FB17B-88D2-FD9C-3F29-70A61D40C8B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8519BC-4C8C-44FF-8F16-C758DEED354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26629" name="Content Placeholder 2">
            <a:extLst>
              <a:ext uri="{FF2B5EF4-FFF2-40B4-BE49-F238E27FC236}">
                <a16:creationId xmlns:a16="http://schemas.microsoft.com/office/drawing/2014/main" id="{0656ADE7-7D08-5331-7184-E7A4D1861B40}"/>
              </a:ext>
            </a:extLst>
          </p:cNvPr>
          <p:cNvSpPr>
            <a:spLocks noGrp="1" noChangeArrowheads="1"/>
          </p:cNvSpPr>
          <p:nvPr>
            <p:ph idx="1"/>
          </p:nvPr>
        </p:nvSpPr>
        <p:spPr>
          <a:xfrm>
            <a:off x="457200" y="1066800"/>
            <a:ext cx="8458200" cy="5029200"/>
          </a:xfrm>
        </p:spPr>
        <p:txBody>
          <a:bodyPr/>
          <a:lstStyle/>
          <a:p>
            <a:r>
              <a:rPr lang="en-US" altLang="en-US"/>
              <a:t>Minimize</a:t>
            </a:r>
          </a:p>
          <a:p>
            <a:endParaRPr lang="en-US" altLang="en-US"/>
          </a:p>
          <a:p>
            <a:pPr lvl="1"/>
            <a:r>
              <a:rPr lang="en-US" altLang="en-US">
                <a:latin typeface="Symbol" panose="05050102010706020507" pitchFamily="18" charset="2"/>
              </a:rPr>
              <a:t>l</a:t>
            </a:r>
            <a:r>
              <a:rPr lang="en-US" altLang="en-US"/>
              <a:t> controls how much “regularization”:</a:t>
            </a:r>
          </a:p>
          <a:p>
            <a:pPr lvl="2"/>
            <a:r>
              <a:rPr lang="en-US" altLang="en-US"/>
              <a:t>             : just ordinary LS</a:t>
            </a:r>
          </a:p>
          <a:p>
            <a:pPr lvl="2"/>
            <a:r>
              <a:rPr lang="en-US" altLang="en-US"/>
              <a:t>             : all </a:t>
            </a:r>
            <a:r>
              <a:rPr lang="en-US" altLang="en-US">
                <a:latin typeface="Symbol" panose="05050102010706020507" pitchFamily="18" charset="2"/>
              </a:rPr>
              <a:t>b</a:t>
            </a:r>
            <a:r>
              <a:rPr lang="en-US" altLang="en-US"/>
              <a:t>’s equal 0</a:t>
            </a:r>
          </a:p>
          <a:p>
            <a:pPr lvl="1"/>
            <a:r>
              <a:rPr lang="en-US" altLang="en-US"/>
              <a:t>To treat all </a:t>
            </a:r>
            <a:r>
              <a:rPr lang="en-US" altLang="en-US">
                <a:latin typeface="Symbol" panose="05050102010706020507" pitchFamily="18" charset="2"/>
              </a:rPr>
              <a:t>b</a:t>
            </a:r>
            <a:r>
              <a:rPr lang="en-US" altLang="en-US"/>
              <a:t>’s equally, should standardize columns of X</a:t>
            </a:r>
          </a:p>
          <a:p>
            <a:r>
              <a:rPr lang="en-US" altLang="en-US"/>
              <a:t>All </a:t>
            </a:r>
            <a:r>
              <a:rPr lang="en-US" altLang="en-US">
                <a:latin typeface="Symbol" panose="05050102010706020507" pitchFamily="18" charset="2"/>
              </a:rPr>
              <a:t>b</a:t>
            </a:r>
            <a:r>
              <a:rPr lang="en-US" altLang="en-US"/>
              <a:t>’s reduced in magnitude</a:t>
            </a:r>
          </a:p>
          <a:p>
            <a:r>
              <a:rPr lang="en-US" altLang="en-US"/>
              <a:t>Geometry of L</a:t>
            </a:r>
            <a:r>
              <a:rPr lang="en-US" altLang="en-US" baseline="30000"/>
              <a:t>1</a:t>
            </a:r>
            <a:r>
              <a:rPr lang="en-US" altLang="en-US"/>
              <a:t> distance means that smaller </a:t>
            </a:r>
            <a:r>
              <a:rPr lang="en-US" altLang="en-US">
                <a:latin typeface="Symbol" panose="05050102010706020507" pitchFamily="18" charset="2"/>
              </a:rPr>
              <a:t>b</a:t>
            </a:r>
            <a:r>
              <a:rPr lang="en-US" altLang="en-US"/>
              <a:t>’s are forced to zero – </a:t>
            </a:r>
            <a:r>
              <a:rPr lang="en-US" altLang="en-US" i="1" u="sng"/>
              <a:t>provides a variable selection tool</a:t>
            </a:r>
          </a:p>
          <a:p>
            <a:r>
              <a:rPr lang="en-US" altLang="en-US"/>
              <a:t>In R: library(glmnet), function glmnet(…,alpha=1)</a:t>
            </a:r>
          </a:p>
        </p:txBody>
      </p:sp>
      <p:pic>
        <p:nvPicPr>
          <p:cNvPr id="26630" name="Picture 15">
            <a:extLst>
              <a:ext uri="{FF2B5EF4-FFF2-40B4-BE49-F238E27FC236}">
                <a16:creationId xmlns:a16="http://schemas.microsoft.com/office/drawing/2014/main" id="{96B87A49-57DD-B92D-C4D4-15A0C9AB9CC8}"/>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654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a:extLst>
              <a:ext uri="{FF2B5EF4-FFF2-40B4-BE49-F238E27FC236}">
                <a16:creationId xmlns:a16="http://schemas.microsoft.com/office/drawing/2014/main" id="{21248F4D-CC37-13FA-6438-02EFF9C844A5}"/>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492250" y="2743200"/>
            <a:ext cx="649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3">
            <a:extLst>
              <a:ext uri="{FF2B5EF4-FFF2-40B4-BE49-F238E27FC236}">
                <a16:creationId xmlns:a16="http://schemas.microsoft.com/office/drawing/2014/main" id="{A27F9A03-B87B-1E7B-BF2D-0DC5927DCD95}"/>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92250" y="311785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1">
            <a:extLst>
              <a:ext uri="{FF2B5EF4-FFF2-40B4-BE49-F238E27FC236}">
                <a16:creationId xmlns:a16="http://schemas.microsoft.com/office/drawing/2014/main" id="{25805B7D-8B48-C984-54B7-3C0973FD5509}"/>
              </a:ext>
            </a:extLst>
          </p:cNvPr>
          <p:cNvSpPr txBox="1">
            <a:spLocks noChangeArrowheads="1"/>
          </p:cNvSpPr>
          <p:nvPr/>
        </p:nvSpPr>
        <p:spPr bwMode="auto">
          <a:xfrm>
            <a:off x="1752600" y="6116638"/>
            <a:ext cx="6629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hlinkClick r:id="rId8"/>
              </a:rPr>
              <a:t>https://newonlinecourses.science.psu.edu/stat508/lesson/5/5.4</a:t>
            </a:r>
            <a:endParaRPr lang="en-US" altLang="en-US" sz="1400"/>
          </a:p>
          <a:p>
            <a:r>
              <a:rPr lang="en-US" altLang="en-US" sz="1400">
                <a:hlinkClick r:id="rId9"/>
              </a:rPr>
              <a:t>https://stats.stackexchange.com/questions/74542/why-does-the-lasso-provide-variable-selection</a:t>
            </a:r>
            <a:r>
              <a:rPr lang="en-US" altLang="en-US" sz="140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0E78991D-DC51-CADE-E955-A15495064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325" y="19050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1AA47491-CC97-0CD4-7332-D12011DA4BC2}"/>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27652" name="Content Placeholder 5">
            <a:extLst>
              <a:ext uri="{FF2B5EF4-FFF2-40B4-BE49-F238E27FC236}">
                <a16:creationId xmlns:a16="http://schemas.microsoft.com/office/drawing/2014/main" id="{962B1B7E-984F-71EA-5590-504BD4B35A35}"/>
              </a:ext>
            </a:extLst>
          </p:cNvPr>
          <p:cNvSpPr>
            <a:spLocks noGrp="1" noChangeArrowheads="1"/>
          </p:cNvSpPr>
          <p:nvPr>
            <p:ph sz="half" idx="1"/>
          </p:nvPr>
        </p:nvSpPr>
        <p:spPr>
          <a:xfrm>
            <a:off x="457200" y="1219200"/>
            <a:ext cx="4267200" cy="2590800"/>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z.lasso.fits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glmnet(Z,heights.complete[,1],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alpha=1)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alpha=1 for lasso</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plot(z.lasso.fits,</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abline(h=0,lty=2)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legend=znames,col=1:5,lty=1)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coef(z.lasso.fits,s=exp(6:9))</a:t>
            </a:r>
            <a:br>
              <a:rPr lang="en-US" altLang="en-US" sz="1600">
                <a:latin typeface="Courier New" panose="02070309020205020404" pitchFamily="49" charset="0"/>
                <a:cs typeface="Courier New" panose="02070309020205020404" pitchFamily="49" charset="0"/>
              </a:rPr>
            </a:br>
            <a:br>
              <a:rPr lang="en-US" altLang="en-US" sz="1600">
                <a:latin typeface="Courier New" panose="02070309020205020404" pitchFamily="49" charset="0"/>
                <a:cs typeface="Courier New" panose="02070309020205020404" pitchFamily="49" charset="0"/>
              </a:rPr>
            </a:b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p:txBody>
      </p:sp>
      <p:sp>
        <p:nvSpPr>
          <p:cNvPr id="27653" name="Slide Number Placeholder 3">
            <a:extLst>
              <a:ext uri="{FF2B5EF4-FFF2-40B4-BE49-F238E27FC236}">
                <a16:creationId xmlns:a16="http://schemas.microsoft.com/office/drawing/2014/main" id="{C1A21976-54E7-2CBB-F0A5-27593D50F5F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0537BA-2563-4183-9B82-CBA0A2127FB0}" type="slidenum">
              <a:rPr lang="en-US" altLang="en-US" smtClean="0">
                <a:latin typeface="Garamond" panose="02020404030301010803" pitchFamily="18" charset="0"/>
              </a:rPr>
              <a:pPr/>
              <a:t>22</a:t>
            </a:fld>
            <a:endParaRPr lang="en-US" altLang="en-US">
              <a:latin typeface="Garamond" panose="02020404030301010803" pitchFamily="18" charset="0"/>
            </a:endParaRPr>
          </a:p>
        </p:txBody>
      </p:sp>
      <p:sp>
        <p:nvSpPr>
          <p:cNvPr id="27654" name="Date Placeholder 4">
            <a:extLst>
              <a:ext uri="{FF2B5EF4-FFF2-40B4-BE49-F238E27FC236}">
                <a16:creationId xmlns:a16="http://schemas.microsoft.com/office/drawing/2014/main" id="{E5334680-60D0-0144-6BF9-8A4F43403A4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FD0D5E-4F01-4990-B18B-D013056A810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9" name="Oval 8">
            <a:extLst>
              <a:ext uri="{FF2B5EF4-FFF2-40B4-BE49-F238E27FC236}">
                <a16:creationId xmlns:a16="http://schemas.microsoft.com/office/drawing/2014/main" id="{5CDA7E65-9FBE-5559-20BF-663DF897D12E}"/>
              </a:ext>
            </a:extLst>
          </p:cNvPr>
          <p:cNvSpPr/>
          <p:nvPr/>
        </p:nvSpPr>
        <p:spPr>
          <a:xfrm>
            <a:off x="5753100" y="2001838"/>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4AE5E1C2-FEE0-F6D4-8A40-982FBE101782}"/>
              </a:ext>
            </a:extLst>
          </p:cNvPr>
          <p:cNvSpPr txBox="1">
            <a:spLocks noChangeArrowheads="1"/>
          </p:cNvSpPr>
          <p:nvPr/>
        </p:nvSpPr>
        <p:spPr bwMode="auto">
          <a:xfrm>
            <a:off x="4876800" y="112553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many nonzero </a:t>
            </a:r>
            <a:r>
              <a:rPr lang="en-US" altLang="en-US">
                <a:solidFill>
                  <a:srgbClr val="FF0000"/>
                </a:solidFill>
                <a:latin typeface="Symbol" panose="05050102010706020507" pitchFamily="18" charset="2"/>
              </a:rPr>
              <a:t>b</a:t>
            </a:r>
            <a:r>
              <a:rPr lang="en-US" altLang="en-US">
                <a:solidFill>
                  <a:srgbClr val="FF0000"/>
                </a:solidFill>
              </a:rPr>
              <a:t>’s</a:t>
            </a:r>
          </a:p>
        </p:txBody>
      </p:sp>
      <p:cxnSp>
        <p:nvCxnSpPr>
          <p:cNvPr id="12" name="Straight Arrow Connector 11">
            <a:extLst>
              <a:ext uri="{FF2B5EF4-FFF2-40B4-BE49-F238E27FC236}">
                <a16:creationId xmlns:a16="http://schemas.microsoft.com/office/drawing/2014/main" id="{2F012C82-435C-2AEF-A4D7-71EB5CF6FAB6}"/>
              </a:ext>
            </a:extLst>
          </p:cNvPr>
          <p:cNvCxnSpPr>
            <a:cxnSpLocks/>
            <a:stCxn id="10" idx="2"/>
          </p:cNvCxnSpPr>
          <p:nvPr/>
        </p:nvCxnSpPr>
        <p:spPr>
          <a:xfrm>
            <a:off x="6134100" y="1493838"/>
            <a:ext cx="723900" cy="411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658" name="TextBox 6">
            <a:extLst>
              <a:ext uri="{FF2B5EF4-FFF2-40B4-BE49-F238E27FC236}">
                <a16:creationId xmlns:a16="http://schemas.microsoft.com/office/drawing/2014/main" id="{753EF084-7D70-29D5-019B-020E1C1E9D78}"/>
              </a:ext>
            </a:extLst>
          </p:cNvPr>
          <p:cNvSpPr txBox="1">
            <a:spLocks noChangeArrowheads="1"/>
          </p:cNvSpPr>
          <p:nvPr/>
        </p:nvSpPr>
        <p:spPr bwMode="auto">
          <a:xfrm>
            <a:off x="495300" y="4191000"/>
            <a:ext cx="4305300" cy="120015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dirty="0">
                <a:latin typeface="+mn-lt"/>
              </a:rPr>
              <a:t>log </a:t>
            </a:r>
            <a:r>
              <a:rPr lang="en-US" altLang="en-US" dirty="0">
                <a:latin typeface="Symbol" panose="05050102010706020507" pitchFamily="18" charset="2"/>
              </a:rPr>
              <a:t>l</a:t>
            </a:r>
            <a:r>
              <a:rPr lang="en-US" altLang="en-US" dirty="0"/>
              <a:t> = 6: sex, </a:t>
            </a:r>
            <a:r>
              <a:rPr lang="en-US" altLang="en-US" dirty="0" err="1"/>
              <a:t>hisp</a:t>
            </a:r>
            <a:r>
              <a:rPr lang="en-US" altLang="en-US" dirty="0"/>
              <a:t>,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7: sex,        ,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8: sex,        , ed,            , </a:t>
            </a:r>
          </a:p>
          <a:p>
            <a:pPr>
              <a:defRPr/>
            </a:pPr>
            <a:r>
              <a:rPr lang="en-US" altLang="en-US" dirty="0">
                <a:latin typeface="+mn-lt"/>
              </a:rPr>
              <a:t>log </a:t>
            </a:r>
            <a:r>
              <a:rPr lang="en-US" altLang="en-US" dirty="0">
                <a:latin typeface="Symbol" panose="05050102010706020507" pitchFamily="18" charset="2"/>
              </a:rPr>
              <a:t>l</a:t>
            </a:r>
            <a:r>
              <a:rPr lang="en-US" altLang="en-US" dirty="0"/>
              <a:t> = 9: Intercept only</a:t>
            </a:r>
          </a:p>
        </p:txBody>
      </p:sp>
      <p:cxnSp>
        <p:nvCxnSpPr>
          <p:cNvPr id="13" name="Straight Arrow Connector 12">
            <a:extLst>
              <a:ext uri="{FF2B5EF4-FFF2-40B4-BE49-F238E27FC236}">
                <a16:creationId xmlns:a16="http://schemas.microsoft.com/office/drawing/2014/main" id="{30630586-4A76-C4E2-A9F4-3012A3C4632B}"/>
              </a:ext>
            </a:extLst>
          </p:cNvPr>
          <p:cNvCxnSpPr>
            <a:cxnSpLocks/>
          </p:cNvCxnSpPr>
          <p:nvPr/>
        </p:nvCxnSpPr>
        <p:spPr>
          <a:xfrm flipH="1" flipV="1">
            <a:off x="4495800" y="4800600"/>
            <a:ext cx="381000" cy="590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20CA26-682E-B41A-7BB4-FFC3058FC3C1}"/>
              </a:ext>
            </a:extLst>
          </p:cNvPr>
          <p:cNvCxnSpPr>
            <a:cxnSpLocks/>
          </p:cNvCxnSpPr>
          <p:nvPr/>
        </p:nvCxnSpPr>
        <p:spPr>
          <a:xfrm flipH="1" flipV="1">
            <a:off x="3051175" y="4953000"/>
            <a:ext cx="990600" cy="514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8439F25-3E2D-2DA5-6954-D842C9FDC878}"/>
              </a:ext>
            </a:extLst>
          </p:cNvPr>
          <p:cNvSpPr txBox="1">
            <a:spLocks noChangeArrowheads="1"/>
          </p:cNvSpPr>
          <p:nvPr/>
        </p:nvSpPr>
        <p:spPr bwMode="auto">
          <a:xfrm>
            <a:off x="4762500" y="5510213"/>
            <a:ext cx="29337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Also found by xIC methods</a:t>
            </a:r>
          </a:p>
        </p:txBody>
      </p:sp>
      <p:sp>
        <p:nvSpPr>
          <p:cNvPr id="17" name="TextBox 16">
            <a:extLst>
              <a:ext uri="{FF2B5EF4-FFF2-40B4-BE49-F238E27FC236}">
                <a16:creationId xmlns:a16="http://schemas.microsoft.com/office/drawing/2014/main" id="{97608E2F-AAAD-646D-95C3-A44F1536DD90}"/>
              </a:ext>
            </a:extLst>
          </p:cNvPr>
          <p:cNvSpPr txBox="1">
            <a:spLocks noChangeArrowheads="1"/>
          </p:cNvSpPr>
          <p:nvPr/>
        </p:nvSpPr>
        <p:spPr bwMode="auto">
          <a:xfrm>
            <a:off x="1620838" y="5510213"/>
            <a:ext cx="2874962"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Not found by xIC methods</a:t>
            </a:r>
          </a:p>
        </p:txBody>
      </p:sp>
      <p:sp>
        <p:nvSpPr>
          <p:cNvPr id="18" name="TextBox 17">
            <a:extLst>
              <a:ext uri="{FF2B5EF4-FFF2-40B4-BE49-F238E27FC236}">
                <a16:creationId xmlns:a16="http://schemas.microsoft.com/office/drawing/2014/main" id="{20A5CA3B-E7A8-5520-F92F-042CC7F63740}"/>
              </a:ext>
            </a:extLst>
          </p:cNvPr>
          <p:cNvSpPr txBox="1"/>
          <p:nvPr/>
        </p:nvSpPr>
        <p:spPr>
          <a:xfrm>
            <a:off x="2286000" y="6226175"/>
            <a:ext cx="4572000" cy="601663"/>
          </a:xfrm>
          <a:prstGeom prst="rect">
            <a:avLst/>
          </a:prstGeom>
          <a:noFill/>
          <a:ln>
            <a:solidFill>
              <a:srgbClr val="FF0000"/>
            </a:solidFill>
          </a:ln>
        </p:spPr>
        <p:txBody>
          <a:bodyPr>
            <a:spAutoFit/>
          </a:bodyPr>
          <a:lstStyle/>
          <a:p>
            <a:pPr>
              <a:defRPr/>
            </a:pPr>
            <a:r>
              <a:rPr lang="en-US" sz="1100" dirty="0">
                <a:solidFill>
                  <a:srgbClr val="FF0000"/>
                </a:solidFill>
              </a:rPr>
              <a:t>A newer package, </a:t>
            </a:r>
            <a:r>
              <a:rPr lang="en-US" sz="1050" dirty="0" err="1">
                <a:solidFill>
                  <a:srgbClr val="FF0000"/>
                </a:solidFill>
                <a:latin typeface="Courier New" panose="02070309020205020404" pitchFamily="49" charset="0"/>
                <a:cs typeface="Courier New" panose="02070309020205020404" pitchFamily="49" charset="0"/>
              </a:rPr>
              <a:t>gglasso</a:t>
            </a:r>
            <a:r>
              <a:rPr lang="en-US" sz="1100" dirty="0">
                <a:solidFill>
                  <a:srgbClr val="FF0000"/>
                </a:solidFill>
              </a:rPr>
              <a:t>, can deal with groups of variables, like </a:t>
            </a:r>
            <a:r>
              <a:rPr lang="en-US" sz="1100" b="1" dirty="0">
                <a:solidFill>
                  <a:srgbClr val="FF0000"/>
                </a:solidFill>
              </a:rPr>
              <a:t>race</a:t>
            </a:r>
            <a:r>
              <a:rPr lang="en-US" sz="1100" dirty="0">
                <a:solidFill>
                  <a:srgbClr val="FF0000"/>
                </a:solidFill>
              </a:rPr>
              <a:t> (there are over 70 lasso packages on </a:t>
            </a:r>
            <a:r>
              <a:rPr lang="en-US" sz="1100" dirty="0">
                <a:solidFill>
                  <a:srgbClr val="FF0000"/>
                </a:solidFill>
                <a:latin typeface="Courier New" panose="02070309020205020404" pitchFamily="49" charset="0"/>
                <a:cs typeface="Courier New" panose="02070309020205020404" pitchFamily="49" charset="0"/>
              </a:rPr>
              <a:t>https://cran.r-project.org</a:t>
            </a:r>
            <a:r>
              <a:rPr lang="en-US" sz="11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a:extLst>
              <a:ext uri="{FF2B5EF4-FFF2-40B4-BE49-F238E27FC236}">
                <a16:creationId xmlns:a16="http://schemas.microsoft.com/office/drawing/2014/main" id="{BE6E8AD6-6C31-76D8-E886-94CF7E7ADCF8}"/>
              </a:ext>
            </a:extLst>
          </p:cNvPr>
          <p:cNvSpPr>
            <a:spLocks noGrp="1" noChangeArrowheads="1"/>
          </p:cNvSpPr>
          <p:nvPr>
            <p:ph type="title"/>
          </p:nvPr>
        </p:nvSpPr>
        <p:spPr/>
        <p:txBody>
          <a:bodyPr/>
          <a:lstStyle/>
          <a:p>
            <a:r>
              <a:rPr lang="en-US" altLang="en-US"/>
              <a:t>Elasticnet: </a:t>
            </a:r>
            <a:r>
              <a:rPr lang="en-US" altLang="en-US">
                <a:latin typeface="Symbol" panose="05050102010706020507" pitchFamily="18" charset="2"/>
              </a:rPr>
              <a:t>a</a:t>
            </a:r>
            <a:r>
              <a:rPr lang="en-US" altLang="en-US"/>
              <a:t>L</a:t>
            </a:r>
            <a:r>
              <a:rPr lang="en-US" altLang="en-US" baseline="30000"/>
              <a:t>1</a:t>
            </a:r>
            <a:r>
              <a:rPr lang="en-US" altLang="en-US"/>
              <a:t> + (1-</a:t>
            </a:r>
            <a:r>
              <a:rPr lang="en-US" altLang="en-US">
                <a:latin typeface="Symbol" panose="05050102010706020507" pitchFamily="18" charset="2"/>
              </a:rPr>
              <a:t>a</a:t>
            </a:r>
            <a:r>
              <a:rPr lang="en-US" altLang="en-US"/>
              <a:t>)L</a:t>
            </a:r>
            <a:r>
              <a:rPr lang="en-US" altLang="en-US" baseline="30000"/>
              <a:t>2</a:t>
            </a:r>
            <a:r>
              <a:rPr lang="en-US" altLang="en-US"/>
              <a:t> penalty</a:t>
            </a:r>
          </a:p>
        </p:txBody>
      </p:sp>
      <p:sp>
        <p:nvSpPr>
          <p:cNvPr id="28675" name="Slide Number Placeholder 4">
            <a:extLst>
              <a:ext uri="{FF2B5EF4-FFF2-40B4-BE49-F238E27FC236}">
                <a16:creationId xmlns:a16="http://schemas.microsoft.com/office/drawing/2014/main" id="{DFD8BECC-9452-87EC-9639-26D0FCFD561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6370FC-0829-4066-9ABC-A653194A9234}" type="slidenum">
              <a:rPr lang="en-US" altLang="en-US" smtClean="0">
                <a:latin typeface="Garamond" panose="02020404030301010803" pitchFamily="18" charset="0"/>
              </a:rPr>
              <a:pPr/>
              <a:t>23</a:t>
            </a:fld>
            <a:endParaRPr lang="en-US" altLang="en-US">
              <a:latin typeface="Garamond" panose="02020404030301010803" pitchFamily="18" charset="0"/>
            </a:endParaRPr>
          </a:p>
        </p:txBody>
      </p:sp>
      <p:sp>
        <p:nvSpPr>
          <p:cNvPr id="28676" name="Date Placeholder 5">
            <a:extLst>
              <a:ext uri="{FF2B5EF4-FFF2-40B4-BE49-F238E27FC236}">
                <a16:creationId xmlns:a16="http://schemas.microsoft.com/office/drawing/2014/main" id="{B55065C2-886F-5B74-92C3-BAE1B0D747A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8078E9-6E3D-480C-881C-F0EBFFAA5CF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28677" name="Content Placeholder 2">
            <a:extLst>
              <a:ext uri="{FF2B5EF4-FFF2-40B4-BE49-F238E27FC236}">
                <a16:creationId xmlns:a16="http://schemas.microsoft.com/office/drawing/2014/main" id="{0D748C8E-3779-356D-DE10-FD19D01ADC35}"/>
              </a:ext>
            </a:extLst>
          </p:cNvPr>
          <p:cNvSpPr>
            <a:spLocks noGrp="1" noChangeArrowheads="1"/>
          </p:cNvSpPr>
          <p:nvPr>
            <p:ph idx="1"/>
          </p:nvPr>
        </p:nvSpPr>
        <p:spPr>
          <a:xfrm>
            <a:off x="457200" y="1066800"/>
            <a:ext cx="8458200" cy="5029200"/>
          </a:xfrm>
        </p:spPr>
        <p:txBody>
          <a:bodyPr/>
          <a:lstStyle/>
          <a:p>
            <a:r>
              <a:rPr lang="en-US" altLang="en-US"/>
              <a:t>Minimize</a:t>
            </a:r>
          </a:p>
          <a:p>
            <a:endParaRPr lang="en-US" altLang="en-US"/>
          </a:p>
          <a:p>
            <a:pPr lvl="1"/>
            <a:r>
              <a:rPr lang="en-US" altLang="en-US">
                <a:latin typeface="Symbol" panose="05050102010706020507" pitchFamily="18" charset="2"/>
              </a:rPr>
              <a:t>l</a:t>
            </a:r>
            <a:r>
              <a:rPr lang="en-US" altLang="en-US"/>
              <a:t> controls how much “regularization”:</a:t>
            </a:r>
          </a:p>
          <a:p>
            <a:pPr lvl="2"/>
            <a:r>
              <a:rPr lang="en-US" altLang="en-US"/>
              <a:t>             : just ordinary LS</a:t>
            </a:r>
          </a:p>
          <a:p>
            <a:pPr lvl="2"/>
            <a:r>
              <a:rPr lang="en-US" altLang="en-US"/>
              <a:t>             : all </a:t>
            </a:r>
            <a:r>
              <a:rPr lang="en-US" altLang="en-US">
                <a:latin typeface="Symbol" panose="05050102010706020507" pitchFamily="18" charset="2"/>
              </a:rPr>
              <a:t>b</a:t>
            </a:r>
            <a:r>
              <a:rPr lang="en-US" altLang="en-US"/>
              <a:t>’s equal 0</a:t>
            </a:r>
          </a:p>
          <a:p>
            <a:pPr lvl="1"/>
            <a:r>
              <a:rPr lang="en-US" altLang="en-US"/>
              <a:t>To treat all </a:t>
            </a:r>
            <a:r>
              <a:rPr lang="en-US" altLang="en-US">
                <a:latin typeface="Symbol" panose="05050102010706020507" pitchFamily="18" charset="2"/>
              </a:rPr>
              <a:t>b</a:t>
            </a:r>
            <a:r>
              <a:rPr lang="en-US" altLang="en-US"/>
              <a:t>’s equally, should standardize columns of X</a:t>
            </a:r>
          </a:p>
          <a:p>
            <a:r>
              <a:rPr lang="en-US" altLang="en-US">
                <a:latin typeface="Symbol" panose="05050102010706020507" pitchFamily="18" charset="2"/>
              </a:rPr>
              <a:t>a</a:t>
            </a:r>
            <a:r>
              <a:rPr lang="en-US" altLang="en-US"/>
              <a:t> controls tradeoff between lasso &amp; ridge</a:t>
            </a:r>
          </a:p>
          <a:p>
            <a:r>
              <a:rPr lang="en-US" altLang="en-US"/>
              <a:t>Smaller </a:t>
            </a:r>
            <a:r>
              <a:rPr lang="en-US" altLang="en-US">
                <a:latin typeface="Symbol" panose="05050102010706020507" pitchFamily="18" charset="2"/>
              </a:rPr>
              <a:t>b</a:t>
            </a:r>
            <a:r>
              <a:rPr lang="en-US" altLang="en-US"/>
              <a:t>’s are forced to zero (lasso); </a:t>
            </a:r>
            <a:r>
              <a:rPr lang="en-US" altLang="en-US">
                <a:latin typeface="Symbol" panose="05050102010706020507" pitchFamily="18" charset="2"/>
              </a:rPr>
              <a:t>|b|</a:t>
            </a:r>
            <a:r>
              <a:rPr lang="en-US" altLang="en-US"/>
              <a:t>&gt;1 tend to be more quickly reduced in magnitude (ridge) </a:t>
            </a:r>
          </a:p>
          <a:p>
            <a:r>
              <a:rPr lang="en-US" altLang="en-US"/>
              <a:t>In R: library(glmnet), function glmnet(…,alpha=??)</a:t>
            </a:r>
          </a:p>
        </p:txBody>
      </p:sp>
      <p:pic>
        <p:nvPicPr>
          <p:cNvPr id="28678" name="Picture 2">
            <a:extLst>
              <a:ext uri="{FF2B5EF4-FFF2-40B4-BE49-F238E27FC236}">
                <a16:creationId xmlns:a16="http://schemas.microsoft.com/office/drawing/2014/main" id="{98D8CC86-14A9-602F-AAC3-F83584E3873C}"/>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59309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2">
            <a:extLst>
              <a:ext uri="{FF2B5EF4-FFF2-40B4-BE49-F238E27FC236}">
                <a16:creationId xmlns:a16="http://schemas.microsoft.com/office/drawing/2014/main" id="{0A92B558-97EF-7995-B59A-D06BA53A2C12}"/>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492250" y="2743200"/>
            <a:ext cx="649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3">
            <a:extLst>
              <a:ext uri="{FF2B5EF4-FFF2-40B4-BE49-F238E27FC236}">
                <a16:creationId xmlns:a16="http://schemas.microsoft.com/office/drawing/2014/main" id="{AC8C951E-35CE-195B-DE24-DD716966B140}"/>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92250" y="311785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a:extLst>
              <a:ext uri="{FF2B5EF4-FFF2-40B4-BE49-F238E27FC236}">
                <a16:creationId xmlns:a16="http://schemas.microsoft.com/office/drawing/2014/main" id="{AD3919DF-97FE-DE3D-0391-ABFC2611D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81200"/>
            <a:ext cx="3568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B5FF2C1E-5B97-1187-9011-B572564F1386}"/>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29700" name="Content Placeholder 5">
            <a:extLst>
              <a:ext uri="{FF2B5EF4-FFF2-40B4-BE49-F238E27FC236}">
                <a16:creationId xmlns:a16="http://schemas.microsoft.com/office/drawing/2014/main" id="{55106AA0-BD9C-FA49-CF1D-D608DA194207}"/>
              </a:ext>
            </a:extLst>
          </p:cNvPr>
          <p:cNvSpPr>
            <a:spLocks noGrp="1" noChangeArrowheads="1"/>
          </p:cNvSpPr>
          <p:nvPr>
            <p:ph sz="half" idx="1"/>
          </p:nvPr>
        </p:nvSpPr>
        <p:spPr>
          <a:xfrm>
            <a:off x="457200" y="1219200"/>
            <a:ext cx="4622800" cy="2590800"/>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z.elasticnet.fits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glmnet(Z,heights.complete[,1],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alpha=0.5)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any 0&lt;alpha&lt;1 gives tradeoff</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plot(z.elasticnet.fits,</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abline(h=0,lty=2)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legend=znames,col=1:5,lty=1)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coef(z.elasticnet.fits,s=exp(7:9))</a:t>
            </a:r>
            <a:br>
              <a:rPr lang="en-US" altLang="en-US" sz="1600">
                <a:latin typeface="Courier New" panose="02070309020205020404" pitchFamily="49" charset="0"/>
                <a:cs typeface="Courier New" panose="02070309020205020404" pitchFamily="49" charset="0"/>
              </a:rPr>
            </a:br>
            <a:br>
              <a:rPr lang="en-US" altLang="en-US" sz="1600">
                <a:latin typeface="Courier New" panose="02070309020205020404" pitchFamily="49" charset="0"/>
                <a:cs typeface="Courier New" panose="02070309020205020404" pitchFamily="49" charset="0"/>
              </a:rPr>
            </a:b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p:txBody>
      </p:sp>
      <p:sp>
        <p:nvSpPr>
          <p:cNvPr id="29701" name="Slide Number Placeholder 3">
            <a:extLst>
              <a:ext uri="{FF2B5EF4-FFF2-40B4-BE49-F238E27FC236}">
                <a16:creationId xmlns:a16="http://schemas.microsoft.com/office/drawing/2014/main" id="{78374976-D453-A484-51F9-D22B5C27AD3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AA3A1A-F428-43A8-8E5D-1BAFA7CDA9AE}" type="slidenum">
              <a:rPr lang="en-US" altLang="en-US" smtClean="0">
                <a:latin typeface="Garamond" panose="02020404030301010803" pitchFamily="18" charset="0"/>
              </a:rPr>
              <a:pPr/>
              <a:t>24</a:t>
            </a:fld>
            <a:endParaRPr lang="en-US" altLang="en-US">
              <a:latin typeface="Garamond" panose="02020404030301010803" pitchFamily="18" charset="0"/>
            </a:endParaRPr>
          </a:p>
        </p:txBody>
      </p:sp>
      <p:sp>
        <p:nvSpPr>
          <p:cNvPr id="29702" name="Date Placeholder 4">
            <a:extLst>
              <a:ext uri="{FF2B5EF4-FFF2-40B4-BE49-F238E27FC236}">
                <a16:creationId xmlns:a16="http://schemas.microsoft.com/office/drawing/2014/main" id="{53A5C423-D2C8-82F0-5EAE-811A4AAE1D8B}"/>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01E624-BD07-4A8D-8F82-88503AFEA3E0}"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9" name="Oval 8">
            <a:extLst>
              <a:ext uri="{FF2B5EF4-FFF2-40B4-BE49-F238E27FC236}">
                <a16:creationId xmlns:a16="http://schemas.microsoft.com/office/drawing/2014/main" id="{234DAA1D-1B2B-64D1-3A8F-4EF883DF9195}"/>
              </a:ext>
            </a:extLst>
          </p:cNvPr>
          <p:cNvSpPr/>
          <p:nvPr/>
        </p:nvSpPr>
        <p:spPr>
          <a:xfrm>
            <a:off x="5753100" y="2001838"/>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D09A4A01-AB14-F162-B43A-FCA8C07654D7}"/>
              </a:ext>
            </a:extLst>
          </p:cNvPr>
          <p:cNvSpPr txBox="1">
            <a:spLocks noChangeArrowheads="1"/>
          </p:cNvSpPr>
          <p:nvPr/>
        </p:nvSpPr>
        <p:spPr bwMode="auto">
          <a:xfrm>
            <a:off x="4876800" y="112553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many nonzero </a:t>
            </a:r>
            <a:r>
              <a:rPr lang="en-US" altLang="en-US">
                <a:solidFill>
                  <a:srgbClr val="FF0000"/>
                </a:solidFill>
                <a:latin typeface="Symbol" panose="05050102010706020507" pitchFamily="18" charset="2"/>
              </a:rPr>
              <a:t>b</a:t>
            </a:r>
            <a:r>
              <a:rPr lang="en-US" altLang="en-US">
                <a:solidFill>
                  <a:srgbClr val="FF0000"/>
                </a:solidFill>
              </a:rPr>
              <a:t>’s</a:t>
            </a:r>
          </a:p>
        </p:txBody>
      </p:sp>
      <p:cxnSp>
        <p:nvCxnSpPr>
          <p:cNvPr id="12" name="Straight Arrow Connector 11">
            <a:extLst>
              <a:ext uri="{FF2B5EF4-FFF2-40B4-BE49-F238E27FC236}">
                <a16:creationId xmlns:a16="http://schemas.microsoft.com/office/drawing/2014/main" id="{036DA786-B2C5-1AD7-E0B8-A87D542E9811}"/>
              </a:ext>
            </a:extLst>
          </p:cNvPr>
          <p:cNvCxnSpPr>
            <a:cxnSpLocks/>
            <a:stCxn id="10" idx="2"/>
          </p:cNvCxnSpPr>
          <p:nvPr/>
        </p:nvCxnSpPr>
        <p:spPr>
          <a:xfrm>
            <a:off x="6134100" y="1493838"/>
            <a:ext cx="723900" cy="411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706" name="TextBox 6">
            <a:extLst>
              <a:ext uri="{FF2B5EF4-FFF2-40B4-BE49-F238E27FC236}">
                <a16:creationId xmlns:a16="http://schemas.microsoft.com/office/drawing/2014/main" id="{1EE02C36-9B0B-868F-4452-A70F87E537DA}"/>
              </a:ext>
            </a:extLst>
          </p:cNvPr>
          <p:cNvSpPr txBox="1">
            <a:spLocks noChangeArrowheads="1"/>
          </p:cNvSpPr>
          <p:nvPr/>
        </p:nvSpPr>
        <p:spPr bwMode="auto">
          <a:xfrm>
            <a:off x="495300" y="4191000"/>
            <a:ext cx="4305300" cy="923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dirty="0">
                <a:latin typeface="+mn-lt"/>
              </a:rPr>
              <a:t>log </a:t>
            </a:r>
            <a:r>
              <a:rPr lang="en-US" altLang="en-US" dirty="0">
                <a:latin typeface="Symbol" panose="05050102010706020507" pitchFamily="18" charset="2"/>
              </a:rPr>
              <a:t>l</a:t>
            </a:r>
            <a:r>
              <a:rPr lang="en-US" altLang="en-US" dirty="0"/>
              <a:t> = 7: sex, </a:t>
            </a:r>
            <a:r>
              <a:rPr lang="en-US" altLang="en-US" dirty="0" err="1"/>
              <a:t>hisp</a:t>
            </a:r>
            <a:r>
              <a:rPr lang="en-US" altLang="en-US" dirty="0"/>
              <a:t>,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8: sex,        ,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9: sex,        , ed,            , height </a:t>
            </a:r>
          </a:p>
        </p:txBody>
      </p:sp>
      <p:cxnSp>
        <p:nvCxnSpPr>
          <p:cNvPr id="13" name="Straight Arrow Connector 12">
            <a:extLst>
              <a:ext uri="{FF2B5EF4-FFF2-40B4-BE49-F238E27FC236}">
                <a16:creationId xmlns:a16="http://schemas.microsoft.com/office/drawing/2014/main" id="{681C3C0F-EBA2-758E-07F1-18190E367F17}"/>
              </a:ext>
            </a:extLst>
          </p:cNvPr>
          <p:cNvCxnSpPr>
            <a:cxnSpLocks/>
          </p:cNvCxnSpPr>
          <p:nvPr/>
        </p:nvCxnSpPr>
        <p:spPr>
          <a:xfrm flipH="1" flipV="1">
            <a:off x="4495800" y="4678363"/>
            <a:ext cx="1676400" cy="8175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CD68EE9-B750-3AC6-8DDC-F35F474DA0BF}"/>
              </a:ext>
            </a:extLst>
          </p:cNvPr>
          <p:cNvSpPr txBox="1">
            <a:spLocks noChangeArrowheads="1"/>
          </p:cNvSpPr>
          <p:nvPr/>
        </p:nvSpPr>
        <p:spPr bwMode="auto">
          <a:xfrm>
            <a:off x="5905500" y="5548313"/>
            <a:ext cx="29337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Also found by xIC methods</a:t>
            </a:r>
          </a:p>
        </p:txBody>
      </p:sp>
      <p:sp>
        <p:nvSpPr>
          <p:cNvPr id="18" name="TextBox 17">
            <a:extLst>
              <a:ext uri="{FF2B5EF4-FFF2-40B4-BE49-F238E27FC236}">
                <a16:creationId xmlns:a16="http://schemas.microsoft.com/office/drawing/2014/main" id="{F645DF8E-1C4F-3951-F430-4B6ED38C60DC}"/>
              </a:ext>
            </a:extLst>
          </p:cNvPr>
          <p:cNvSpPr txBox="1">
            <a:spLocks noChangeArrowheads="1"/>
          </p:cNvSpPr>
          <p:nvPr/>
        </p:nvSpPr>
        <p:spPr bwMode="auto">
          <a:xfrm>
            <a:off x="2954338" y="5467350"/>
            <a:ext cx="2493962"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xIC methods preferred yearbn to height</a:t>
            </a:r>
          </a:p>
        </p:txBody>
      </p:sp>
      <p:cxnSp>
        <p:nvCxnSpPr>
          <p:cNvPr id="21" name="Connector: Curved 20">
            <a:extLst>
              <a:ext uri="{FF2B5EF4-FFF2-40B4-BE49-F238E27FC236}">
                <a16:creationId xmlns:a16="http://schemas.microsoft.com/office/drawing/2014/main" id="{34C9192E-B1F0-652E-5445-C4436E2FADFF}"/>
              </a:ext>
            </a:extLst>
          </p:cNvPr>
          <p:cNvCxnSpPr>
            <a:cxnSpLocks/>
          </p:cNvCxnSpPr>
          <p:nvPr/>
        </p:nvCxnSpPr>
        <p:spPr>
          <a:xfrm rot="10800000">
            <a:off x="4522788" y="4927600"/>
            <a:ext cx="617537" cy="484188"/>
          </a:xfrm>
          <a:prstGeom prst="curvedConnector3">
            <a:avLst>
              <a:gd name="adj1" fmla="val 893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a:extLst>
              <a:ext uri="{FF2B5EF4-FFF2-40B4-BE49-F238E27FC236}">
                <a16:creationId xmlns:a16="http://schemas.microsoft.com/office/drawing/2014/main" id="{5777995E-3C5E-FEBD-39E9-C9A694B2B435}"/>
              </a:ext>
            </a:extLst>
          </p:cNvPr>
          <p:cNvSpPr>
            <a:spLocks noGrp="1" noChangeArrowheads="1"/>
          </p:cNvSpPr>
          <p:nvPr>
            <p:ph type="title"/>
          </p:nvPr>
        </p:nvSpPr>
        <p:spPr/>
        <p:txBody>
          <a:bodyPr/>
          <a:lstStyle/>
          <a:p>
            <a:r>
              <a:rPr lang="en-US" altLang="en-US" sz="4000"/>
              <a:t>Are All Subsets and Stepwise really so </a:t>
            </a:r>
            <a:br>
              <a:rPr lang="en-US" altLang="en-US" sz="4000"/>
            </a:br>
            <a:r>
              <a:rPr lang="en-US" altLang="en-US" sz="4000"/>
              <a:t>different from Ridge and Lasso?</a:t>
            </a:r>
          </a:p>
        </p:txBody>
      </p:sp>
      <p:sp>
        <p:nvSpPr>
          <p:cNvPr id="8" name="Content Placeholder 7">
            <a:extLst>
              <a:ext uri="{FF2B5EF4-FFF2-40B4-BE49-F238E27FC236}">
                <a16:creationId xmlns:a16="http://schemas.microsoft.com/office/drawing/2014/main" id="{2109A9E5-08B7-860A-8EE1-CC4B537EF6CF}"/>
              </a:ext>
            </a:extLst>
          </p:cNvPr>
          <p:cNvSpPr>
            <a:spLocks noGrp="1" noRot="1" noChangeAspect="1" noMove="1" noResize="1" noEditPoints="1" noAdjustHandles="1" noChangeArrowheads="1" noChangeShapeType="1" noTextEdit="1"/>
          </p:cNvSpPr>
          <p:nvPr>
            <p:ph idx="1"/>
          </p:nvPr>
        </p:nvSpPr>
        <p:spPr>
          <a:blipFill>
            <a:blip r:embed="rId4"/>
            <a:stretch>
              <a:fillRect l="-593" t="-1615" r="-963" b="-4441"/>
            </a:stretch>
          </a:blipFill>
        </p:spPr>
        <p:txBody>
          <a:bodyPr/>
          <a:lstStyle/>
          <a:p>
            <a:pPr>
              <a:defRPr/>
            </a:pPr>
            <a:r>
              <a:rPr lang="en-US">
                <a:noFill/>
              </a:rPr>
              <a:t> </a:t>
            </a:r>
          </a:p>
        </p:txBody>
      </p:sp>
      <p:sp>
        <p:nvSpPr>
          <p:cNvPr id="30724" name="Slide Number Placeholder 4">
            <a:extLst>
              <a:ext uri="{FF2B5EF4-FFF2-40B4-BE49-F238E27FC236}">
                <a16:creationId xmlns:a16="http://schemas.microsoft.com/office/drawing/2014/main" id="{A99E8E74-6C69-7D32-DC66-5A5D209F9E0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092AE4-1E46-4CFB-8160-C33A1706F91B}" type="slidenum">
              <a:rPr lang="en-US" altLang="en-US" smtClean="0">
                <a:latin typeface="Garamond" panose="02020404030301010803" pitchFamily="18" charset="0"/>
              </a:rPr>
              <a:pPr/>
              <a:t>25</a:t>
            </a:fld>
            <a:endParaRPr lang="en-US" altLang="en-US">
              <a:latin typeface="Garamond" panose="02020404030301010803" pitchFamily="18" charset="0"/>
            </a:endParaRPr>
          </a:p>
        </p:txBody>
      </p:sp>
      <p:sp>
        <p:nvSpPr>
          <p:cNvPr id="30725" name="Date Placeholder 5">
            <a:extLst>
              <a:ext uri="{FF2B5EF4-FFF2-40B4-BE49-F238E27FC236}">
                <a16:creationId xmlns:a16="http://schemas.microsoft.com/office/drawing/2014/main" id="{0FA0972F-79F0-946C-E5E7-712CFD742489}"/>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83D1B6-3C1B-4E56-8600-9954EAAF651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30726" name="Picture 27">
            <a:extLst>
              <a:ext uri="{FF2B5EF4-FFF2-40B4-BE49-F238E27FC236}">
                <a16:creationId xmlns:a16="http://schemas.microsoft.com/office/drawing/2014/main" id="{11E0D9E7-0E78-1B66-F67E-03D07AA45927}"/>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905000" y="3275013"/>
            <a:ext cx="4970463"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33">
            <a:extLst>
              <a:ext uri="{FF2B5EF4-FFF2-40B4-BE49-F238E27FC236}">
                <a16:creationId xmlns:a16="http://schemas.microsoft.com/office/drawing/2014/main" id="{024BFD18-6281-F734-A3D5-D6238BF9E072}"/>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512888" y="2228850"/>
            <a:ext cx="51276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48AAD7B-67A2-84B8-44E7-AD55046B01DD}"/>
              </a:ext>
            </a:extLst>
          </p:cNvPr>
          <p:cNvSpPr>
            <a:spLocks noGrp="1" noChangeArrowheads="1"/>
          </p:cNvSpPr>
          <p:nvPr>
            <p:ph type="title"/>
          </p:nvPr>
        </p:nvSpPr>
        <p:spPr/>
        <p:txBody>
          <a:bodyPr/>
          <a:lstStyle/>
          <a:p>
            <a:r>
              <a:rPr lang="en-US" altLang="en-US" sz="4000"/>
              <a:t>Are All Subsets and Stepwise really so </a:t>
            </a:r>
            <a:br>
              <a:rPr lang="en-US" altLang="en-US" sz="4000"/>
            </a:br>
            <a:r>
              <a:rPr lang="en-US" altLang="en-US" sz="4000"/>
              <a:t>different from Ridge and Lasso?</a:t>
            </a:r>
          </a:p>
        </p:txBody>
      </p:sp>
      <p:sp>
        <p:nvSpPr>
          <p:cNvPr id="3" name="Content Placeholder 2">
            <a:extLst>
              <a:ext uri="{FF2B5EF4-FFF2-40B4-BE49-F238E27FC236}">
                <a16:creationId xmlns:a16="http://schemas.microsoft.com/office/drawing/2014/main" id="{E58E9D34-45FD-0FCB-576E-510D936EDE26}"/>
              </a:ext>
            </a:extLst>
          </p:cNvPr>
          <p:cNvSpPr>
            <a:spLocks noGrp="1" noRot="1" noChangeAspect="1" noMove="1" noResize="1" noEditPoints="1" noAdjustHandles="1" noChangeArrowheads="1" noChangeShapeType="1" noTextEdit="1"/>
          </p:cNvSpPr>
          <p:nvPr>
            <p:ph idx="1"/>
          </p:nvPr>
        </p:nvSpPr>
        <p:spPr>
          <a:blipFill>
            <a:blip r:embed="rId4"/>
            <a:stretch>
              <a:fillRect l="-593" t="-808" r="-296" b="-538"/>
            </a:stretch>
          </a:blipFill>
        </p:spPr>
        <p:txBody>
          <a:bodyPr/>
          <a:lstStyle/>
          <a:p>
            <a:pPr>
              <a:defRPr/>
            </a:pPr>
            <a:r>
              <a:rPr lang="en-US">
                <a:noFill/>
              </a:rPr>
              <a:t> </a:t>
            </a:r>
          </a:p>
        </p:txBody>
      </p:sp>
      <p:sp>
        <p:nvSpPr>
          <p:cNvPr id="31748" name="Slide Number Placeholder 3">
            <a:extLst>
              <a:ext uri="{FF2B5EF4-FFF2-40B4-BE49-F238E27FC236}">
                <a16:creationId xmlns:a16="http://schemas.microsoft.com/office/drawing/2014/main" id="{7929C93A-38EE-D809-A4AA-C2D3922002FE}"/>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F2FDE3-5E70-4E97-B38C-93CB10CA3E4C}" type="slidenum">
              <a:rPr lang="en-US" altLang="en-US" smtClean="0">
                <a:latin typeface="Garamond" panose="02020404030301010803" pitchFamily="18" charset="0"/>
              </a:rPr>
              <a:pPr/>
              <a:t>26</a:t>
            </a:fld>
            <a:endParaRPr lang="en-US" altLang="en-US">
              <a:latin typeface="Garamond" panose="02020404030301010803" pitchFamily="18" charset="0"/>
            </a:endParaRPr>
          </a:p>
        </p:txBody>
      </p:sp>
      <p:sp>
        <p:nvSpPr>
          <p:cNvPr id="31749" name="Date Placeholder 4">
            <a:extLst>
              <a:ext uri="{FF2B5EF4-FFF2-40B4-BE49-F238E27FC236}">
                <a16:creationId xmlns:a16="http://schemas.microsoft.com/office/drawing/2014/main" id="{61999CDA-FACD-6F46-F567-007E263B557E}"/>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22B7C9-71B9-4B43-924A-EC1E4954DB56}"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31750" name="Picture 16">
            <a:extLst>
              <a:ext uri="{FF2B5EF4-FFF2-40B4-BE49-F238E27FC236}">
                <a16:creationId xmlns:a16="http://schemas.microsoft.com/office/drawing/2014/main" id="{B0645BCE-BDB7-4492-4785-51C794575CEB}"/>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54150" y="2297113"/>
            <a:ext cx="54276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7">
            <a:extLst>
              <a:ext uri="{FF2B5EF4-FFF2-40B4-BE49-F238E27FC236}">
                <a16:creationId xmlns:a16="http://schemas.microsoft.com/office/drawing/2014/main" id="{276CD824-5D33-1319-492C-A3F7CD016D21}"/>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4495800"/>
            <a:ext cx="542766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0FB405A-029E-89F2-DDAA-CBB9C5D2A632}"/>
              </a:ext>
            </a:extLst>
          </p:cNvPr>
          <p:cNvSpPr>
            <a:spLocks noGrp="1" noChangeArrowheads="1"/>
          </p:cNvSpPr>
          <p:nvPr>
            <p:ph type="title"/>
          </p:nvPr>
        </p:nvSpPr>
        <p:spPr/>
        <p:txBody>
          <a:bodyPr/>
          <a:lstStyle/>
          <a:p>
            <a:r>
              <a:rPr lang="en-US" altLang="en-US" sz="4000"/>
              <a:t>Are All Subsets and Stepwise really so </a:t>
            </a:r>
            <a:br>
              <a:rPr lang="en-US" altLang="en-US" sz="4000"/>
            </a:br>
            <a:r>
              <a:rPr lang="en-US" altLang="en-US" sz="4000"/>
              <a:t>different from Ridge and Lasso?</a:t>
            </a:r>
            <a:endParaRPr lang="en-US" altLang="en-US"/>
          </a:p>
        </p:txBody>
      </p:sp>
      <p:sp>
        <p:nvSpPr>
          <p:cNvPr id="3" name="Content Placeholder 2">
            <a:extLst>
              <a:ext uri="{FF2B5EF4-FFF2-40B4-BE49-F238E27FC236}">
                <a16:creationId xmlns:a16="http://schemas.microsoft.com/office/drawing/2014/main" id="{7CF7212F-8765-60A8-6A53-28202CE4F2E3}"/>
              </a:ext>
            </a:extLst>
          </p:cNvPr>
          <p:cNvSpPr>
            <a:spLocks noGrp="1" noRot="1" noChangeAspect="1" noMove="1" noResize="1" noEditPoints="1" noAdjustHandles="1" noChangeArrowheads="1" noChangeShapeType="1" noTextEdit="1"/>
          </p:cNvSpPr>
          <p:nvPr>
            <p:ph idx="1"/>
          </p:nvPr>
        </p:nvSpPr>
        <p:spPr>
          <a:blipFill>
            <a:blip r:embed="rId3"/>
            <a:stretch>
              <a:fillRect l="-593" t="-1615" b="-3769"/>
            </a:stretch>
          </a:blipFill>
        </p:spPr>
        <p:txBody>
          <a:bodyPr/>
          <a:lstStyle/>
          <a:p>
            <a:pPr>
              <a:defRPr/>
            </a:pPr>
            <a:r>
              <a:rPr lang="en-US">
                <a:noFill/>
              </a:rPr>
              <a:t> </a:t>
            </a:r>
          </a:p>
        </p:txBody>
      </p:sp>
      <p:sp>
        <p:nvSpPr>
          <p:cNvPr id="32772" name="Slide Number Placeholder 3">
            <a:extLst>
              <a:ext uri="{FF2B5EF4-FFF2-40B4-BE49-F238E27FC236}">
                <a16:creationId xmlns:a16="http://schemas.microsoft.com/office/drawing/2014/main" id="{AC53B65E-34DE-4643-3AA5-0940BEC8C428}"/>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FF26B7-50E0-4F67-91CF-B810E9EA3BAF}" type="slidenum">
              <a:rPr lang="en-US" altLang="en-US" smtClean="0">
                <a:latin typeface="Garamond" panose="02020404030301010803" pitchFamily="18" charset="0"/>
              </a:rPr>
              <a:pPr/>
              <a:t>27</a:t>
            </a:fld>
            <a:endParaRPr lang="en-US" altLang="en-US">
              <a:latin typeface="Garamond" panose="02020404030301010803" pitchFamily="18" charset="0"/>
            </a:endParaRPr>
          </a:p>
        </p:txBody>
      </p:sp>
      <p:sp>
        <p:nvSpPr>
          <p:cNvPr id="32773" name="Date Placeholder 4">
            <a:extLst>
              <a:ext uri="{FF2B5EF4-FFF2-40B4-BE49-F238E27FC236}">
                <a16:creationId xmlns:a16="http://schemas.microsoft.com/office/drawing/2014/main" id="{6D799BE5-DDD1-05D4-6D43-35666184B4A7}"/>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F8200B-D6A2-442A-ADDD-D38C340108B9}"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32774" name="Picture 9">
            <a:extLst>
              <a:ext uri="{FF2B5EF4-FFF2-40B4-BE49-F238E27FC236}">
                <a16:creationId xmlns:a16="http://schemas.microsoft.com/office/drawing/2014/main" id="{EC997EDA-9B2A-4D3E-B47F-32A45EAB4C0F}"/>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430338" y="2249488"/>
            <a:ext cx="54276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7">
            <a:extLst>
              <a:ext uri="{FF2B5EF4-FFF2-40B4-BE49-F238E27FC236}">
                <a16:creationId xmlns:a16="http://schemas.microsoft.com/office/drawing/2014/main" id="{46FCD10D-8AD9-2D18-0BF3-1271101C0681}"/>
              </a:ext>
            </a:extLst>
          </p:cNvPr>
          <p:cNvSpPr>
            <a:spLocks noGrp="1" noChangeArrowheads="1"/>
          </p:cNvSpPr>
          <p:nvPr>
            <p:ph type="title"/>
          </p:nvPr>
        </p:nvSpPr>
        <p:spPr>
          <a:xfrm>
            <a:off x="457200" y="2819400"/>
            <a:ext cx="8229600" cy="1139825"/>
          </a:xfrm>
        </p:spPr>
        <p:txBody>
          <a:bodyPr/>
          <a:lstStyle/>
          <a:p>
            <a:pPr algn="ctr"/>
            <a:r>
              <a:rPr lang="en-US" altLang="en-US"/>
              <a:t>Inference After Variable Selection</a:t>
            </a:r>
          </a:p>
        </p:txBody>
      </p:sp>
      <p:sp>
        <p:nvSpPr>
          <p:cNvPr id="33795" name="Slide Number Placeholder 3">
            <a:extLst>
              <a:ext uri="{FF2B5EF4-FFF2-40B4-BE49-F238E27FC236}">
                <a16:creationId xmlns:a16="http://schemas.microsoft.com/office/drawing/2014/main" id="{01582379-7219-DC4B-7833-51382992B6C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B8B1D3-B708-4548-B444-A3D555BECEF3}" type="slidenum">
              <a:rPr lang="en-US" altLang="en-US" smtClean="0">
                <a:latin typeface="Garamond" panose="02020404030301010803" pitchFamily="18" charset="0"/>
              </a:rPr>
              <a:pPr/>
              <a:t>28</a:t>
            </a:fld>
            <a:endParaRPr lang="en-US" altLang="en-US">
              <a:latin typeface="Garamond" panose="02020404030301010803" pitchFamily="18" charset="0"/>
            </a:endParaRPr>
          </a:p>
        </p:txBody>
      </p:sp>
      <p:sp>
        <p:nvSpPr>
          <p:cNvPr id="33796" name="Date Placeholder 4">
            <a:extLst>
              <a:ext uri="{FF2B5EF4-FFF2-40B4-BE49-F238E27FC236}">
                <a16:creationId xmlns:a16="http://schemas.microsoft.com/office/drawing/2014/main" id="{8C1E869C-774D-3EF5-BBD7-6297F7900B0E}"/>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71B5AB-29BE-4611-AF97-E62D88EC48D1}"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DAD05F7-F4E9-C7BB-7AD2-1CED7855D145}"/>
              </a:ext>
            </a:extLst>
          </p:cNvPr>
          <p:cNvSpPr>
            <a:spLocks noGrp="1" noChangeArrowheads="1"/>
          </p:cNvSpPr>
          <p:nvPr>
            <p:ph type="title"/>
          </p:nvPr>
        </p:nvSpPr>
        <p:spPr/>
        <p:txBody>
          <a:bodyPr/>
          <a:lstStyle/>
          <a:p>
            <a:r>
              <a:rPr lang="en-US" altLang="en-US"/>
              <a:t>Assessing/comparing models </a:t>
            </a:r>
            <a:br>
              <a:rPr lang="en-US" altLang="en-US"/>
            </a:br>
            <a:r>
              <a:rPr lang="en-US" altLang="en-US"/>
              <a:t>after variable selection</a:t>
            </a:r>
          </a:p>
        </p:txBody>
      </p:sp>
      <p:sp>
        <p:nvSpPr>
          <p:cNvPr id="34819" name="Content Placeholder 4">
            <a:extLst>
              <a:ext uri="{FF2B5EF4-FFF2-40B4-BE49-F238E27FC236}">
                <a16:creationId xmlns:a16="http://schemas.microsoft.com/office/drawing/2014/main" id="{D2B756DA-FB51-5E74-ED4E-0522B6CC5FD3}"/>
              </a:ext>
            </a:extLst>
          </p:cNvPr>
          <p:cNvSpPr>
            <a:spLocks noGrp="1" noChangeArrowheads="1"/>
          </p:cNvSpPr>
          <p:nvPr>
            <p:ph idx="1"/>
          </p:nvPr>
        </p:nvSpPr>
        <p:spPr/>
        <p:txBody>
          <a:bodyPr/>
          <a:lstStyle/>
          <a:p>
            <a:r>
              <a:rPr lang="en-US" altLang="en-US" dirty="0"/>
              <a:t>After “all subsets”, “stepwise” or “lasso”, we cannot expect test statistics to have “textbook” distributions. </a:t>
            </a:r>
          </a:p>
          <a:p>
            <a:r>
              <a:rPr lang="en-US" altLang="en-US" dirty="0"/>
              <a:t>It is difficult (and in some cases a matter of current research) to get valid CI’s for </a:t>
            </a:r>
            <a:r>
              <a:rPr lang="en-US" altLang="en-US" dirty="0">
                <a:latin typeface="Symbol" panose="05050102010706020507" pitchFamily="18" charset="2"/>
              </a:rPr>
              <a:t>b</a:t>
            </a:r>
            <a:r>
              <a:rPr lang="en-US" altLang="en-US" dirty="0"/>
              <a:t>’s, prediction intervals, etc., after variable selection.</a:t>
            </a:r>
          </a:p>
          <a:p>
            <a:r>
              <a:rPr lang="en-US" altLang="en-US" dirty="0"/>
              <a:t>A better approach can be to measure how well the final model, or a set of candidate models, can predict new data.</a:t>
            </a:r>
          </a:p>
        </p:txBody>
      </p:sp>
      <p:sp>
        <p:nvSpPr>
          <p:cNvPr id="34820" name="Slide Number Placeholder 2">
            <a:extLst>
              <a:ext uri="{FF2B5EF4-FFF2-40B4-BE49-F238E27FC236}">
                <a16:creationId xmlns:a16="http://schemas.microsoft.com/office/drawing/2014/main" id="{6808FACA-74F8-8A96-A40D-FA5105080BF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3D7B3D-18DB-4B1D-BB2B-DBF11AC15407}" type="slidenum">
              <a:rPr lang="en-US" altLang="en-US" smtClean="0">
                <a:latin typeface="Garamond" panose="02020404030301010803" pitchFamily="18" charset="0"/>
              </a:rPr>
              <a:pPr/>
              <a:t>29</a:t>
            </a:fld>
            <a:endParaRPr lang="en-US" altLang="en-US">
              <a:latin typeface="Garamond" panose="02020404030301010803" pitchFamily="18" charset="0"/>
            </a:endParaRPr>
          </a:p>
        </p:txBody>
      </p:sp>
      <p:sp>
        <p:nvSpPr>
          <p:cNvPr id="34821" name="Date Placeholder 3">
            <a:extLst>
              <a:ext uri="{FF2B5EF4-FFF2-40B4-BE49-F238E27FC236}">
                <a16:creationId xmlns:a16="http://schemas.microsoft.com/office/drawing/2014/main" id="{95EA4512-5408-44BC-FA15-54EBB79C396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5CE9A4-9CF6-48D2-9532-B88D174F788D}"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C3FA836-4959-60AC-47CA-C416EE74C7DB}"/>
              </a:ext>
            </a:extLst>
          </p:cNvPr>
          <p:cNvSpPr>
            <a:spLocks noGrp="1" noChangeArrowheads="1"/>
          </p:cNvSpPr>
          <p:nvPr>
            <p:ph type="title"/>
          </p:nvPr>
        </p:nvSpPr>
        <p:spPr/>
        <p:txBody>
          <a:bodyPr/>
          <a:lstStyle/>
          <a:p>
            <a:r>
              <a:rPr lang="en-US" altLang="en-US"/>
              <a:t>Outline</a:t>
            </a:r>
          </a:p>
        </p:txBody>
      </p:sp>
      <p:sp>
        <p:nvSpPr>
          <p:cNvPr id="9219" name="Content Placeholder 2">
            <a:extLst>
              <a:ext uri="{FF2B5EF4-FFF2-40B4-BE49-F238E27FC236}">
                <a16:creationId xmlns:a16="http://schemas.microsoft.com/office/drawing/2014/main" id="{49FACD3B-51FA-B4BB-C332-0E8CE322336C}"/>
              </a:ext>
            </a:extLst>
          </p:cNvPr>
          <p:cNvSpPr>
            <a:spLocks noGrp="1" noChangeArrowheads="1"/>
          </p:cNvSpPr>
          <p:nvPr>
            <p:ph idx="1"/>
          </p:nvPr>
        </p:nvSpPr>
        <p:spPr>
          <a:xfrm>
            <a:off x="457200" y="865188"/>
            <a:ext cx="8382000" cy="4530725"/>
          </a:xfrm>
        </p:spPr>
        <p:txBody>
          <a:bodyPr/>
          <a:lstStyle/>
          <a:p>
            <a:r>
              <a:rPr lang="en-US" altLang="en-US"/>
              <a:t>Variable selection – An Overview</a:t>
            </a:r>
          </a:p>
          <a:p>
            <a:r>
              <a:rPr lang="en-US" altLang="en-US"/>
              <a:t>Traditional variable selection</a:t>
            </a:r>
          </a:p>
          <a:p>
            <a:pPr lvl="1">
              <a:spcBef>
                <a:spcPts val="400"/>
              </a:spcBef>
            </a:pPr>
            <a:r>
              <a:rPr lang="en-US" altLang="en-US"/>
              <a:t>MSE-based indices</a:t>
            </a:r>
          </a:p>
          <a:p>
            <a:pPr lvl="1">
              <a:spcBef>
                <a:spcPts val="400"/>
              </a:spcBef>
            </a:pPr>
            <a:r>
              <a:rPr lang="en-US" altLang="en-US"/>
              <a:t>Likelihood-based indices</a:t>
            </a:r>
          </a:p>
          <a:p>
            <a:pPr lvl="1">
              <a:spcBef>
                <a:spcPts val="400"/>
              </a:spcBef>
            </a:pPr>
            <a:r>
              <a:rPr lang="en-US" altLang="en-US"/>
              <a:t>Stepwise and all-subsets</a:t>
            </a:r>
          </a:p>
          <a:p>
            <a:r>
              <a:rPr lang="en-US" altLang="en-US"/>
              <a:t>Modern variable selection</a:t>
            </a:r>
          </a:p>
          <a:p>
            <a:pPr lvl="1">
              <a:spcBef>
                <a:spcPts val="400"/>
              </a:spcBef>
            </a:pPr>
            <a:r>
              <a:rPr lang="en-US" altLang="en-US"/>
              <a:t>Variable selection by penalized likelihood</a:t>
            </a:r>
          </a:p>
          <a:p>
            <a:pPr lvl="1">
              <a:spcBef>
                <a:spcPts val="400"/>
              </a:spcBef>
            </a:pPr>
            <a:r>
              <a:rPr lang="en-US" altLang="en-US"/>
              <a:t>Are All Subsets and Stepwise really so </a:t>
            </a:r>
            <a:br>
              <a:rPr lang="en-US" altLang="en-US"/>
            </a:br>
            <a:r>
              <a:rPr lang="en-US" altLang="en-US"/>
              <a:t>different from Ridge and Lasso?</a:t>
            </a:r>
          </a:p>
          <a:p>
            <a:r>
              <a:rPr lang="en-US" altLang="en-US"/>
              <a:t>Inference after variable selection</a:t>
            </a:r>
          </a:p>
          <a:p>
            <a:r>
              <a:rPr lang="en-US" altLang="en-US"/>
              <a:t>What do I really do?</a:t>
            </a:r>
          </a:p>
        </p:txBody>
      </p:sp>
      <p:sp>
        <p:nvSpPr>
          <p:cNvPr id="9220" name="Slide Number Placeholder 3">
            <a:extLst>
              <a:ext uri="{FF2B5EF4-FFF2-40B4-BE49-F238E27FC236}">
                <a16:creationId xmlns:a16="http://schemas.microsoft.com/office/drawing/2014/main" id="{D2C42EAE-F63C-E7B7-8A3A-693E515B6A9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E0039C-1731-43A2-96F1-46D144664221}" type="slidenum">
              <a:rPr lang="en-US" altLang="en-US" smtClean="0">
                <a:latin typeface="Garamond" panose="02020404030301010803" pitchFamily="18" charset="0"/>
              </a:rPr>
              <a:pPr/>
              <a:t>3</a:t>
            </a:fld>
            <a:endParaRPr lang="en-US" altLang="en-US">
              <a:latin typeface="Garamond" panose="02020404030301010803" pitchFamily="18" charset="0"/>
            </a:endParaRPr>
          </a:p>
        </p:txBody>
      </p:sp>
      <p:sp>
        <p:nvSpPr>
          <p:cNvPr id="9221" name="Date Placeholder 4">
            <a:extLst>
              <a:ext uri="{FF2B5EF4-FFF2-40B4-BE49-F238E27FC236}">
                <a16:creationId xmlns:a16="http://schemas.microsoft.com/office/drawing/2014/main" id="{4E09EB61-0380-4A80-4C7B-02AC8C836B91}"/>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C38B76-503D-476C-9BF8-A04267143470}"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C1B4C72-03E4-B1C5-A68B-D3C8F6377DAA}"/>
              </a:ext>
            </a:extLst>
          </p:cNvPr>
          <p:cNvSpPr>
            <a:spLocks noGrp="1" noChangeArrowheads="1"/>
          </p:cNvSpPr>
          <p:nvPr>
            <p:ph type="title"/>
          </p:nvPr>
        </p:nvSpPr>
        <p:spPr/>
        <p:txBody>
          <a:bodyPr/>
          <a:lstStyle/>
          <a:p>
            <a:r>
              <a:rPr lang="en-US" altLang="en-US"/>
              <a:t>Measuring predictive ability of a model</a:t>
            </a:r>
          </a:p>
        </p:txBody>
      </p:sp>
      <p:sp>
        <p:nvSpPr>
          <p:cNvPr id="3" name="Content Placeholder 2">
            <a:extLst>
              <a:ext uri="{FF2B5EF4-FFF2-40B4-BE49-F238E27FC236}">
                <a16:creationId xmlns:a16="http://schemas.microsoft.com/office/drawing/2014/main" id="{C00E707F-7D43-73E1-B700-AEEF2348D6A6}"/>
              </a:ext>
            </a:extLst>
          </p:cNvPr>
          <p:cNvSpPr>
            <a:spLocks noGrp="1"/>
          </p:cNvSpPr>
          <p:nvPr>
            <p:ph idx="1"/>
          </p:nvPr>
        </p:nvSpPr>
        <p:spPr/>
        <p:txBody>
          <a:bodyPr/>
          <a:lstStyle/>
          <a:p>
            <a:pPr>
              <a:spcBef>
                <a:spcPts val="0"/>
              </a:spcBef>
              <a:defRPr/>
            </a:pPr>
            <a:r>
              <a:rPr lang="en-US" dirty="0"/>
              <a:t>RSS measures “predictive ability” on the same data set as the model was fitted on</a:t>
            </a:r>
          </a:p>
          <a:p>
            <a:pPr lvl="1">
              <a:spcBef>
                <a:spcPts val="0"/>
              </a:spcBef>
              <a:defRPr/>
            </a:pPr>
            <a:r>
              <a:rPr lang="en-US" dirty="0"/>
              <a:t>We know RSS decreases whenever we add more variables</a:t>
            </a:r>
          </a:p>
          <a:p>
            <a:pPr lvl="1">
              <a:spcBef>
                <a:spcPts val="0"/>
              </a:spcBef>
              <a:defRPr/>
            </a:pPr>
            <a:r>
              <a:rPr lang="en-US" dirty="0"/>
              <a:t>More “degrees of freedom” to minimize RSS</a:t>
            </a:r>
          </a:p>
          <a:p>
            <a:pPr>
              <a:spcBef>
                <a:spcPts val="0"/>
              </a:spcBef>
              <a:defRPr/>
            </a:pPr>
            <a:r>
              <a:rPr lang="en-US" dirty="0"/>
              <a:t>Instead, we can split the data into</a:t>
            </a:r>
          </a:p>
          <a:p>
            <a:pPr lvl="1">
              <a:spcBef>
                <a:spcPts val="0"/>
              </a:spcBef>
              <a:defRPr/>
            </a:pPr>
            <a:r>
              <a:rPr lang="en-US" dirty="0"/>
              <a:t>A training data set</a:t>
            </a:r>
          </a:p>
          <a:p>
            <a:pPr lvl="1">
              <a:spcBef>
                <a:spcPts val="0"/>
              </a:spcBef>
              <a:defRPr/>
            </a:pPr>
            <a:r>
              <a:rPr lang="en-US" dirty="0"/>
              <a:t>A test data set</a:t>
            </a:r>
          </a:p>
          <a:p>
            <a:pPr marL="344487" lvl="1" indent="0">
              <a:spcBef>
                <a:spcPts val="0"/>
              </a:spcBef>
              <a:buFont typeface="Wingdings" panose="05000000000000000000" pitchFamily="2" charset="2"/>
              <a:buNone/>
              <a:defRPr/>
            </a:pPr>
            <a:r>
              <a:rPr lang="en-US" dirty="0"/>
              <a:t>Do whatever variable selection and model building we like on the training data set, and then assess/compare models on the (independent) test data set.</a:t>
            </a:r>
          </a:p>
        </p:txBody>
      </p:sp>
      <p:sp>
        <p:nvSpPr>
          <p:cNvPr id="35844" name="Slide Number Placeholder 3">
            <a:extLst>
              <a:ext uri="{FF2B5EF4-FFF2-40B4-BE49-F238E27FC236}">
                <a16:creationId xmlns:a16="http://schemas.microsoft.com/office/drawing/2014/main" id="{A94E968D-7F74-AE32-1798-71ED24AEBEF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508C44-9CCC-4439-B220-85F852B5D26D}" type="slidenum">
              <a:rPr lang="en-US" altLang="en-US" smtClean="0">
                <a:latin typeface="Garamond" panose="02020404030301010803" pitchFamily="18" charset="0"/>
              </a:rPr>
              <a:pPr/>
              <a:t>30</a:t>
            </a:fld>
            <a:endParaRPr lang="en-US" altLang="en-US">
              <a:latin typeface="Garamond" panose="02020404030301010803" pitchFamily="18" charset="0"/>
            </a:endParaRPr>
          </a:p>
        </p:txBody>
      </p:sp>
      <p:sp>
        <p:nvSpPr>
          <p:cNvPr id="35845" name="Date Placeholder 4">
            <a:extLst>
              <a:ext uri="{FF2B5EF4-FFF2-40B4-BE49-F238E27FC236}">
                <a16:creationId xmlns:a16="http://schemas.microsoft.com/office/drawing/2014/main" id="{D9AADC80-0C18-FDC6-DD8C-5D4945DD69E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B3A020-AD79-45B5-B3D9-0C8D8B89E2B1}"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494E108-FE87-13CD-C8C4-157C612A8048}"/>
              </a:ext>
            </a:extLst>
          </p:cNvPr>
          <p:cNvSpPr>
            <a:spLocks noGrp="1" noChangeArrowheads="1"/>
          </p:cNvSpPr>
          <p:nvPr>
            <p:ph type="title"/>
          </p:nvPr>
        </p:nvSpPr>
        <p:spPr/>
        <p:txBody>
          <a:bodyPr/>
          <a:lstStyle/>
          <a:p>
            <a:r>
              <a:rPr lang="en-US" altLang="en-US"/>
              <a:t>Choosing a Training Set &amp; Test Set</a:t>
            </a:r>
          </a:p>
        </p:txBody>
      </p:sp>
      <p:sp>
        <p:nvSpPr>
          <p:cNvPr id="36867" name="Content Placeholder 2">
            <a:extLst>
              <a:ext uri="{FF2B5EF4-FFF2-40B4-BE49-F238E27FC236}">
                <a16:creationId xmlns:a16="http://schemas.microsoft.com/office/drawing/2014/main" id="{8CB4938C-4893-729A-B422-EE3773D177B8}"/>
              </a:ext>
            </a:extLst>
          </p:cNvPr>
          <p:cNvSpPr>
            <a:spLocks noGrp="1" noChangeArrowheads="1"/>
          </p:cNvSpPr>
          <p:nvPr>
            <p:ph idx="1"/>
          </p:nvPr>
        </p:nvSpPr>
        <p:spPr>
          <a:xfrm>
            <a:off x="457200" y="1317625"/>
            <a:ext cx="8229600" cy="4530725"/>
          </a:xfrm>
        </p:spPr>
        <p:txBody>
          <a:bodyPr/>
          <a:lstStyle/>
          <a:p>
            <a:r>
              <a:rPr lang="en-US" altLang="en-US"/>
              <a:t>The split into training and test sets should be “uninformative” about the model</a:t>
            </a:r>
          </a:p>
          <a:p>
            <a:pPr lvl="1"/>
            <a:r>
              <a:rPr lang="en-US" altLang="en-US"/>
              <a:t>Conceptually simplest to do a random split</a:t>
            </a:r>
          </a:p>
          <a:p>
            <a:pPr lvl="1"/>
            <a:r>
              <a:rPr lang="en-US" altLang="en-US"/>
              <a:t>If that is impossible or undesirable, a systematic split that is uninformative is fine</a:t>
            </a:r>
          </a:p>
          <a:p>
            <a:r>
              <a:rPr lang="en-US" altLang="en-US"/>
              <a:t>Rules of thumb</a:t>
            </a:r>
            <a:r>
              <a:rPr lang="en-US" altLang="en-US" baseline="30000"/>
              <a:t>1</a:t>
            </a:r>
            <a:r>
              <a:rPr lang="en-US" altLang="en-US"/>
              <a:t> for sizes (see next slide also):</a:t>
            </a:r>
          </a:p>
          <a:p>
            <a:endParaRPr lang="en-US" altLang="en-US"/>
          </a:p>
        </p:txBody>
      </p:sp>
      <p:sp>
        <p:nvSpPr>
          <p:cNvPr id="36868" name="Slide Number Placeholder 3">
            <a:extLst>
              <a:ext uri="{FF2B5EF4-FFF2-40B4-BE49-F238E27FC236}">
                <a16:creationId xmlns:a16="http://schemas.microsoft.com/office/drawing/2014/main" id="{161B588F-B660-EDC2-1293-CD4E5636CC4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230457-3A57-4095-82FF-2A2D2EB4DD78}" type="slidenum">
              <a:rPr lang="en-US" altLang="en-US" smtClean="0">
                <a:latin typeface="Garamond" panose="02020404030301010803" pitchFamily="18" charset="0"/>
              </a:rPr>
              <a:pPr/>
              <a:t>31</a:t>
            </a:fld>
            <a:endParaRPr lang="en-US" altLang="en-US">
              <a:latin typeface="Garamond" panose="02020404030301010803" pitchFamily="18" charset="0"/>
            </a:endParaRPr>
          </a:p>
        </p:txBody>
      </p:sp>
      <p:sp>
        <p:nvSpPr>
          <p:cNvPr id="36869" name="Date Placeholder 4">
            <a:extLst>
              <a:ext uri="{FF2B5EF4-FFF2-40B4-BE49-F238E27FC236}">
                <a16:creationId xmlns:a16="http://schemas.microsoft.com/office/drawing/2014/main" id="{2B354650-BB62-7527-B70E-3EAD57D5A0D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B79228-188E-4996-9209-141A4378AE4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graphicFrame>
        <p:nvGraphicFramePr>
          <p:cNvPr id="6" name="Table 5">
            <a:extLst>
              <a:ext uri="{FF2B5EF4-FFF2-40B4-BE49-F238E27FC236}">
                <a16:creationId xmlns:a16="http://schemas.microsoft.com/office/drawing/2014/main" id="{8B13DC6A-C5F0-82FF-2271-E1056A4CB8F5}"/>
              </a:ext>
            </a:extLst>
          </p:cNvPr>
          <p:cNvGraphicFramePr>
            <a:graphicFrameLocks noGrp="1"/>
          </p:cNvGraphicFramePr>
          <p:nvPr/>
        </p:nvGraphicFramePr>
        <p:xfrm>
          <a:off x="1371600" y="4267200"/>
          <a:ext cx="6629401" cy="1752600"/>
        </p:xfrm>
        <a:graphic>
          <a:graphicData uri="http://schemas.openxmlformats.org/drawingml/2006/table">
            <a:tbl>
              <a:tblPr firstRow="1" bandRow="1">
                <a:tableStyleId>{7E9639D4-E3E2-4D34-9284-5A2195B3D0D7}</a:tableStyleId>
              </a:tblPr>
              <a:tblGrid>
                <a:gridCol w="2286000">
                  <a:extLst>
                    <a:ext uri="{9D8B030D-6E8A-4147-A177-3AD203B41FA5}">
                      <a16:colId xmlns:a16="http://schemas.microsoft.com/office/drawing/2014/main" val="20000"/>
                    </a:ext>
                  </a:extLst>
                </a:gridCol>
                <a:gridCol w="2271713">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tblGrid>
              <a:tr h="370840">
                <a:tc>
                  <a:txBody>
                    <a:bodyPr/>
                    <a:lstStyle/>
                    <a:p>
                      <a:r>
                        <a:rPr lang="en-US" dirty="0"/>
                        <a:t>Sample Size</a:t>
                      </a:r>
                    </a:p>
                  </a:txBody>
                  <a:tcPr/>
                </a:tc>
                <a:tc>
                  <a:txBody>
                    <a:bodyPr/>
                    <a:lstStyle/>
                    <a:p>
                      <a:r>
                        <a:rPr lang="en-US" dirty="0"/>
                        <a:t>Speed of Model Selection</a:t>
                      </a:r>
                    </a:p>
                  </a:txBody>
                  <a:tcPr/>
                </a:tc>
                <a:tc>
                  <a:txBody>
                    <a:bodyPr/>
                    <a:lstStyle/>
                    <a:p>
                      <a:r>
                        <a:rPr lang="en-US" dirty="0"/>
                        <a:t>Ratio of Training Set to Test Set</a:t>
                      </a:r>
                    </a:p>
                  </a:txBody>
                  <a:tcPr/>
                </a:tc>
                <a:extLst>
                  <a:ext uri="{0D108BD9-81ED-4DB2-BD59-A6C34878D82A}">
                    <a16:rowId xmlns:a16="http://schemas.microsoft.com/office/drawing/2014/main" val="10000"/>
                  </a:ext>
                </a:extLst>
              </a:tr>
              <a:tr h="370840">
                <a:tc>
                  <a:txBody>
                    <a:bodyPr/>
                    <a:lstStyle/>
                    <a:p>
                      <a:r>
                        <a:rPr lang="en-US" dirty="0"/>
                        <a:t>Small </a:t>
                      </a:r>
                    </a:p>
                  </a:txBody>
                  <a:tcPr/>
                </a:tc>
                <a:tc>
                  <a:txBody>
                    <a:bodyPr/>
                    <a:lstStyle/>
                    <a:p>
                      <a:r>
                        <a:rPr lang="en-US" dirty="0"/>
                        <a:t>Slow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50/50</a:t>
                      </a:r>
                    </a:p>
                  </a:txBody>
                  <a:tcPr/>
                </a:tc>
                <a:extLst>
                  <a:ext uri="{0D108BD9-81ED-4DB2-BD59-A6C34878D82A}">
                    <a16:rowId xmlns:a16="http://schemas.microsoft.com/office/drawing/2014/main" val="10001"/>
                  </a:ext>
                </a:extLst>
              </a:tr>
              <a:tr h="370840">
                <a:tc>
                  <a:txBody>
                    <a:bodyPr/>
                    <a:lstStyle/>
                    <a:p>
                      <a:r>
                        <a:rPr lang="en-US" dirty="0"/>
                        <a:t>Moderate to Large</a:t>
                      </a:r>
                    </a:p>
                  </a:txBody>
                  <a:tcPr/>
                </a:tc>
                <a:tc>
                  <a:txBody>
                    <a:bodyPr/>
                    <a:lstStyle/>
                    <a:p>
                      <a:r>
                        <a:rPr lang="en-US" dirty="0"/>
                        <a:t>Moderate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60/40, 80/20, 90/10</a:t>
                      </a:r>
                    </a:p>
                  </a:txBody>
                  <a:tcPr/>
                </a:tc>
                <a:extLst>
                  <a:ext uri="{0D108BD9-81ED-4DB2-BD59-A6C34878D82A}">
                    <a16:rowId xmlns:a16="http://schemas.microsoft.com/office/drawing/2014/main" val="10002"/>
                  </a:ext>
                </a:extLst>
              </a:tr>
              <a:tr h="370840">
                <a:tc>
                  <a:txBody>
                    <a:bodyPr/>
                    <a:lstStyle/>
                    <a:p>
                      <a:r>
                        <a:rPr lang="en-US" dirty="0"/>
                        <a:t>Enormous</a:t>
                      </a:r>
                    </a:p>
                  </a:txBody>
                  <a:tcPr/>
                </a:tc>
                <a:tc>
                  <a:txBody>
                    <a:bodyPr/>
                    <a:lstStyle/>
                    <a:p>
                      <a:r>
                        <a:rPr lang="en-US" dirty="0"/>
                        <a:t>Fast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99/1, 99.5/0.5</a:t>
                      </a:r>
                    </a:p>
                  </a:txBody>
                  <a:tcPr/>
                </a:tc>
                <a:extLst>
                  <a:ext uri="{0D108BD9-81ED-4DB2-BD59-A6C34878D82A}">
                    <a16:rowId xmlns:a16="http://schemas.microsoft.com/office/drawing/2014/main" val="10003"/>
                  </a:ext>
                </a:extLst>
              </a:tr>
            </a:tbl>
          </a:graphicData>
        </a:graphic>
      </p:graphicFrame>
      <p:sp>
        <p:nvSpPr>
          <p:cNvPr id="36890" name="TextBox 6">
            <a:extLst>
              <a:ext uri="{FF2B5EF4-FFF2-40B4-BE49-F238E27FC236}">
                <a16:creationId xmlns:a16="http://schemas.microsoft.com/office/drawing/2014/main" id="{6007F8A1-DAFB-9F06-5D4F-FCC71F02B2F6}"/>
              </a:ext>
            </a:extLst>
          </p:cNvPr>
          <p:cNvSpPr txBox="1">
            <a:spLocks noChangeArrowheads="1"/>
          </p:cNvSpPr>
          <p:nvPr/>
        </p:nvSpPr>
        <p:spPr bwMode="auto">
          <a:xfrm>
            <a:off x="1981200" y="6273800"/>
            <a:ext cx="594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https://stackoverflow.com/questions/13610074/is-there-a-rule-of-thumb-for-how-to-divide-a-dataset-into-training-and-validatio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E0B6355-6FB7-2314-FEDE-2BBB41CD4F7E}"/>
              </a:ext>
            </a:extLst>
          </p:cNvPr>
          <p:cNvSpPr>
            <a:spLocks noGrp="1" noChangeArrowheads="1"/>
          </p:cNvSpPr>
          <p:nvPr>
            <p:ph type="title"/>
          </p:nvPr>
        </p:nvSpPr>
        <p:spPr/>
        <p:txBody>
          <a:bodyPr/>
          <a:lstStyle/>
          <a:p>
            <a:r>
              <a:rPr lang="en-US" altLang="en-US" sz="4000"/>
              <a:t>Some remarks on test set sample size</a:t>
            </a:r>
          </a:p>
        </p:txBody>
      </p:sp>
      <p:sp>
        <p:nvSpPr>
          <p:cNvPr id="3" name="Content Placeholder 2">
            <a:extLst>
              <a:ext uri="{FF2B5EF4-FFF2-40B4-BE49-F238E27FC236}">
                <a16:creationId xmlns:a16="http://schemas.microsoft.com/office/drawing/2014/main" id="{7950F3E4-5C92-99C0-06BC-DB4F07208D27}"/>
              </a:ext>
            </a:extLst>
          </p:cNvPr>
          <p:cNvSpPr>
            <a:spLocks noGrp="1" noRot="1" noChangeAspect="1" noMove="1" noResize="1" noEditPoints="1" noAdjustHandles="1" noChangeArrowheads="1" noChangeShapeType="1" noTextEdit="1"/>
          </p:cNvSpPr>
          <p:nvPr>
            <p:ph idx="1"/>
          </p:nvPr>
        </p:nvSpPr>
        <p:spPr>
          <a:xfrm>
            <a:off x="457200" y="1295400"/>
            <a:ext cx="8534400" cy="4530725"/>
          </a:xfrm>
          <a:blipFill>
            <a:blip r:embed="rId2"/>
            <a:stretch>
              <a:fillRect l="-571" t="-1615" r="-214" b="-1884"/>
            </a:stretch>
          </a:blipFill>
        </p:spPr>
        <p:txBody>
          <a:bodyPr/>
          <a:lstStyle/>
          <a:p>
            <a:pPr>
              <a:defRPr/>
            </a:pPr>
            <a:r>
              <a:rPr lang="en-US">
                <a:noFill/>
              </a:rPr>
              <a:t> </a:t>
            </a:r>
          </a:p>
        </p:txBody>
      </p:sp>
      <p:sp>
        <p:nvSpPr>
          <p:cNvPr id="37892" name="Slide Number Placeholder 3">
            <a:extLst>
              <a:ext uri="{FF2B5EF4-FFF2-40B4-BE49-F238E27FC236}">
                <a16:creationId xmlns:a16="http://schemas.microsoft.com/office/drawing/2014/main" id="{17B7E585-C62E-8CFD-2B15-96B4BFCAC8DE}"/>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721D84-8E8F-46AB-9A05-FB8FB582E338}" type="slidenum">
              <a:rPr lang="en-US" altLang="en-US" smtClean="0">
                <a:latin typeface="Garamond" panose="02020404030301010803" pitchFamily="18" charset="0"/>
              </a:rPr>
              <a:pPr/>
              <a:t>32</a:t>
            </a:fld>
            <a:endParaRPr lang="en-US" altLang="en-US">
              <a:latin typeface="Garamond" panose="02020404030301010803" pitchFamily="18" charset="0"/>
            </a:endParaRPr>
          </a:p>
        </p:txBody>
      </p:sp>
      <p:sp>
        <p:nvSpPr>
          <p:cNvPr id="37893" name="Date Placeholder 4">
            <a:extLst>
              <a:ext uri="{FF2B5EF4-FFF2-40B4-BE49-F238E27FC236}">
                <a16:creationId xmlns:a16="http://schemas.microsoft.com/office/drawing/2014/main" id="{5A347390-8B59-82C6-D6F3-FDDFD2DA6B84}"/>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F256C8-7C33-44CE-A505-59D1A9898578}"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6BF265B-323B-9386-A350-A12ED8F7ED89}"/>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38915" name="Content Placeholder 2">
            <a:extLst>
              <a:ext uri="{FF2B5EF4-FFF2-40B4-BE49-F238E27FC236}">
                <a16:creationId xmlns:a16="http://schemas.microsoft.com/office/drawing/2014/main" id="{B0808CFF-0189-2C52-5D84-CC72C07D7692}"/>
              </a:ext>
            </a:extLst>
          </p:cNvPr>
          <p:cNvSpPr>
            <a:spLocks noGrp="1" noChangeArrowheads="1"/>
          </p:cNvSpPr>
          <p:nvPr>
            <p:ph idx="1"/>
          </p:nvPr>
        </p:nvSpPr>
        <p:spPr>
          <a:xfrm>
            <a:off x="228600" y="1143000"/>
            <a:ext cx="8686800" cy="49879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c(.8,.2)*1371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1096.8  274.2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indices &lt;- sample(1:1371,size=275,replace=F)</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test.sel &lt;- ifelse(1:1371 %in% indices,T,F); train.sel &lt;- !test.sel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Z.train &lt;- Z[train.sel,]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Z.test &lt;- Z[test.sel,]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X.train &lt;- heights.complete[train.sel,]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X.test &lt;- heights.complete[test.sel,]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log.earn.train &lt;- log(X.train[,1]+1)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log.earn.test &lt;- log(X.test[,1]+1)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train.all.subsets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regsubsets(log.earn.train ~ .,data=X.train[,-1])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subsets(train.all.subsets)</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train.lasso &lt;- glmnet(Z.train,log.earn.train,alpha=1)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plot(train.lasso,xvar="lambda")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legend=names(heights.complete[-c(1,3)]),col=1:5,lty=1)</a:t>
            </a:r>
          </a:p>
        </p:txBody>
      </p:sp>
      <p:sp>
        <p:nvSpPr>
          <p:cNvPr id="38916" name="Slide Number Placeholder 3">
            <a:extLst>
              <a:ext uri="{FF2B5EF4-FFF2-40B4-BE49-F238E27FC236}">
                <a16:creationId xmlns:a16="http://schemas.microsoft.com/office/drawing/2014/main" id="{EFA4D0AC-DD31-2DCE-8B5F-1CBF61E3DC5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A27C40-6D32-4C7B-9354-98F307DCB571}" type="slidenum">
              <a:rPr lang="en-US" altLang="en-US" smtClean="0">
                <a:latin typeface="Garamond" panose="02020404030301010803" pitchFamily="18" charset="0"/>
              </a:rPr>
              <a:pPr/>
              <a:t>33</a:t>
            </a:fld>
            <a:endParaRPr lang="en-US" altLang="en-US">
              <a:latin typeface="Garamond" panose="02020404030301010803" pitchFamily="18" charset="0"/>
            </a:endParaRPr>
          </a:p>
        </p:txBody>
      </p:sp>
      <p:sp>
        <p:nvSpPr>
          <p:cNvPr id="38917" name="Date Placeholder 4">
            <a:extLst>
              <a:ext uri="{FF2B5EF4-FFF2-40B4-BE49-F238E27FC236}">
                <a16:creationId xmlns:a16="http://schemas.microsoft.com/office/drawing/2014/main" id="{E1652E21-15BD-E2B9-75D3-C755270EB2A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AEAF54-EEA8-4B85-A1FF-656BFEDDD711}"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6" name="TextBox 5">
            <a:extLst>
              <a:ext uri="{FF2B5EF4-FFF2-40B4-BE49-F238E27FC236}">
                <a16:creationId xmlns:a16="http://schemas.microsoft.com/office/drawing/2014/main" id="{246196EA-3C3E-9F98-102A-F1E469336C9C}"/>
              </a:ext>
            </a:extLst>
          </p:cNvPr>
          <p:cNvSpPr txBox="1">
            <a:spLocks noChangeArrowheads="1"/>
          </p:cNvSpPr>
          <p:nvPr/>
        </p:nvSpPr>
        <p:spPr bwMode="auto">
          <a:xfrm>
            <a:off x="6400800" y="1295400"/>
            <a:ext cx="2286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Set up training and test data sets</a:t>
            </a:r>
          </a:p>
        </p:txBody>
      </p:sp>
      <p:sp>
        <p:nvSpPr>
          <p:cNvPr id="8" name="TextBox 7">
            <a:extLst>
              <a:ext uri="{FF2B5EF4-FFF2-40B4-BE49-F238E27FC236}">
                <a16:creationId xmlns:a16="http://schemas.microsoft.com/office/drawing/2014/main" id="{7875D445-190B-BCF0-7198-F8F02A92B9DE}"/>
              </a:ext>
            </a:extLst>
          </p:cNvPr>
          <p:cNvSpPr txBox="1">
            <a:spLocks noChangeArrowheads="1"/>
          </p:cNvSpPr>
          <p:nvPr/>
        </p:nvSpPr>
        <p:spPr bwMode="auto">
          <a:xfrm>
            <a:off x="7162800" y="4038600"/>
            <a:ext cx="1905000" cy="2032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Model selection using all-subsets and lasso…</a:t>
            </a:r>
          </a:p>
          <a:p>
            <a:endParaRPr lang="en-US" altLang="en-US">
              <a:solidFill>
                <a:srgbClr val="FF0000"/>
              </a:solidFill>
            </a:endParaRPr>
          </a:p>
          <a:p>
            <a:r>
              <a:rPr lang="en-US" altLang="en-US">
                <a:solidFill>
                  <a:srgbClr val="FF0000"/>
                </a:solidFill>
              </a:rPr>
              <a:t>Models are listed on the next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6D0FB98-A960-D622-856F-E0135B612E6C}"/>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39939" name="Content Placeholder 2">
            <a:extLst>
              <a:ext uri="{FF2B5EF4-FFF2-40B4-BE49-F238E27FC236}">
                <a16:creationId xmlns:a16="http://schemas.microsoft.com/office/drawing/2014/main" id="{440E9023-8366-D296-AE90-9A4D4AC53585}"/>
              </a:ext>
            </a:extLst>
          </p:cNvPr>
          <p:cNvSpPr>
            <a:spLocks noGrp="1" noChangeArrowheads="1"/>
          </p:cNvSpPr>
          <p:nvPr>
            <p:ph idx="1"/>
          </p:nvPr>
        </p:nvSpPr>
        <p:spPr>
          <a:xfrm>
            <a:off x="228600" y="1066800"/>
            <a:ext cx="8763000" cy="49879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skipping all of the diagnostics that I would normally do...</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nonlinearity</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nonnormality</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non-constant variance</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leverage</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lm.1 &lt;- lm(log.earn.train ~ sex + ed,data=X.train)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lm.2 &lt;- lm(log.earn.train ~ sex + ed + yearbn,data=X.train)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lm.3 &lt;- lm(log.earn.train ~ sex + ed + yearbn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height,data=X.train)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BIC(lm.1) # [1] 5672.953</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BIC(lm.2) # [1] 5675.221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BIC(lm.3) # [1] 5677.121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AIC(lm.1) # [1] 5652.955</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AIC(lm.2) # [1] 5650.224</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AIC(lm.3) # [1] 5647.124</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AIC and BIC are telling opposite stories, on the training data...</a:t>
            </a:r>
          </a:p>
        </p:txBody>
      </p:sp>
      <p:sp>
        <p:nvSpPr>
          <p:cNvPr id="39940" name="Slide Number Placeholder 3">
            <a:extLst>
              <a:ext uri="{FF2B5EF4-FFF2-40B4-BE49-F238E27FC236}">
                <a16:creationId xmlns:a16="http://schemas.microsoft.com/office/drawing/2014/main" id="{282F03A1-3BDA-D53E-FA39-7B108800B87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44EFD7-1A26-4C3A-B48B-1D109EB6B27E}" type="slidenum">
              <a:rPr lang="en-US" altLang="en-US" smtClean="0">
                <a:latin typeface="Garamond" panose="02020404030301010803" pitchFamily="18" charset="0"/>
              </a:rPr>
              <a:pPr/>
              <a:t>34</a:t>
            </a:fld>
            <a:endParaRPr lang="en-US" altLang="en-US">
              <a:latin typeface="Garamond" panose="02020404030301010803" pitchFamily="18" charset="0"/>
            </a:endParaRPr>
          </a:p>
        </p:txBody>
      </p:sp>
      <p:sp>
        <p:nvSpPr>
          <p:cNvPr id="39941" name="Date Placeholder 4">
            <a:extLst>
              <a:ext uri="{FF2B5EF4-FFF2-40B4-BE49-F238E27FC236}">
                <a16:creationId xmlns:a16="http://schemas.microsoft.com/office/drawing/2014/main" id="{FB992B49-C57C-0971-892E-3793C0EEA474}"/>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0B841F-774E-4F38-AE0E-8701A5B30920}"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6" name="TextBox 5">
            <a:extLst>
              <a:ext uri="{FF2B5EF4-FFF2-40B4-BE49-F238E27FC236}">
                <a16:creationId xmlns:a16="http://schemas.microsoft.com/office/drawing/2014/main" id="{49E621B9-B016-0C3D-964A-DFD4411446DF}"/>
              </a:ext>
            </a:extLst>
          </p:cNvPr>
          <p:cNvSpPr txBox="1">
            <a:spLocks noChangeArrowheads="1"/>
          </p:cNvSpPr>
          <p:nvPr/>
        </p:nvSpPr>
        <p:spPr bwMode="auto">
          <a:xfrm>
            <a:off x="4343400" y="3800475"/>
            <a:ext cx="19050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Which model seems to give best xIC?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81C0A45D-0046-5C94-D6F8-3D0C35409CA4}"/>
              </a:ext>
            </a:extLst>
          </p:cNvPr>
          <p:cNvSpPr>
            <a:spLocks noGrp="1" noChangeArrowheads="1"/>
          </p:cNvSpPr>
          <p:nvPr>
            <p:ph idx="1"/>
          </p:nvPr>
        </p:nvSpPr>
        <p:spPr>
          <a:xfrm>
            <a:off x="228600" y="1143000"/>
            <a:ext cx="8763000" cy="49879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yhat.1 &lt;- predict(lm.1,newdata=X.test)</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yhat.2 &lt;- predict(lm.2,newdata=X.test)</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yhat.3 &lt;- predict(lm.3,newdata=X.test)</a:t>
            </a: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(PSE.1 &lt;- sum((log.earn.test-yhat.1)^2))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2880.098</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(PSE.2 &lt;- sum((log.earn.test-yhat.2)^2))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2841.281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(PSE.3 &lt;- sum((log.earn.test-yhat.3)^2))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2835.232</a:t>
            </a: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plot(log.earn.test,yhat.1)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plot(log.earn.test,yhat.2)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plot(log.earn.test,yhat.3)</a:t>
            </a:r>
          </a:p>
        </p:txBody>
      </p:sp>
      <p:pic>
        <p:nvPicPr>
          <p:cNvPr id="9" name="Picture 8">
            <a:extLst>
              <a:ext uri="{FF2B5EF4-FFF2-40B4-BE49-F238E27FC236}">
                <a16:creationId xmlns:a16="http://schemas.microsoft.com/office/drawing/2014/main" id="{072D69AF-5C67-F291-1C3D-0CE7B6F8B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762" r="50000"/>
          <a:stretch>
            <a:fillRect/>
          </a:stretch>
        </p:blipFill>
        <p:spPr bwMode="auto">
          <a:xfrm>
            <a:off x="6553200" y="4075113"/>
            <a:ext cx="19812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0A3F918-307B-BD0B-1FDE-7D8BE91B1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808" b="48808"/>
          <a:stretch>
            <a:fillRect/>
          </a:stretch>
        </p:blipFill>
        <p:spPr bwMode="auto">
          <a:xfrm>
            <a:off x="6553200" y="2286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9F99811-614F-A105-1436-D8C5BF2DE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52" r="50000" b="47620"/>
          <a:stretch>
            <a:fillRect/>
          </a:stretch>
        </p:blipFill>
        <p:spPr bwMode="auto">
          <a:xfrm>
            <a:off x="6584950" y="838200"/>
            <a:ext cx="19304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itle 1">
            <a:extLst>
              <a:ext uri="{FF2B5EF4-FFF2-40B4-BE49-F238E27FC236}">
                <a16:creationId xmlns:a16="http://schemas.microsoft.com/office/drawing/2014/main" id="{3C4DED5A-BE76-4998-3BD3-FF23D5E68347}"/>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40967" name="Slide Number Placeholder 3">
            <a:extLst>
              <a:ext uri="{FF2B5EF4-FFF2-40B4-BE49-F238E27FC236}">
                <a16:creationId xmlns:a16="http://schemas.microsoft.com/office/drawing/2014/main" id="{C3185583-81D3-EEB5-7D9E-EE2E59A2657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042B77-3207-4CC2-8F89-A884DA036CEE}" type="slidenum">
              <a:rPr lang="en-US" altLang="en-US" smtClean="0">
                <a:latin typeface="Garamond" panose="02020404030301010803" pitchFamily="18" charset="0"/>
              </a:rPr>
              <a:pPr/>
              <a:t>35</a:t>
            </a:fld>
            <a:endParaRPr lang="en-US" altLang="en-US">
              <a:latin typeface="Garamond" panose="02020404030301010803" pitchFamily="18" charset="0"/>
            </a:endParaRPr>
          </a:p>
        </p:txBody>
      </p:sp>
      <p:sp>
        <p:nvSpPr>
          <p:cNvPr id="40968" name="Date Placeholder 4">
            <a:extLst>
              <a:ext uri="{FF2B5EF4-FFF2-40B4-BE49-F238E27FC236}">
                <a16:creationId xmlns:a16="http://schemas.microsoft.com/office/drawing/2014/main" id="{2E6A7607-981A-E443-3F9B-72E9693CFA9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0D3445-680F-4478-97B7-7529116720B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11" name="TextBox 10">
            <a:extLst>
              <a:ext uri="{FF2B5EF4-FFF2-40B4-BE49-F238E27FC236}">
                <a16:creationId xmlns:a16="http://schemas.microsoft.com/office/drawing/2014/main" id="{408873F8-1B05-DB0B-A567-31E400CBF68D}"/>
              </a:ext>
            </a:extLst>
          </p:cNvPr>
          <p:cNvSpPr txBox="1">
            <a:spLocks noChangeArrowheads="1"/>
          </p:cNvSpPr>
          <p:nvPr/>
        </p:nvSpPr>
        <p:spPr bwMode="auto">
          <a:xfrm>
            <a:off x="2057400" y="5373688"/>
            <a:ext cx="4191000"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Looking at -- and thinking about -- the data tells us there’s much more to do!</a:t>
            </a:r>
          </a:p>
        </p:txBody>
      </p:sp>
      <p:sp>
        <p:nvSpPr>
          <p:cNvPr id="12" name="TextBox 11">
            <a:extLst>
              <a:ext uri="{FF2B5EF4-FFF2-40B4-BE49-F238E27FC236}">
                <a16:creationId xmlns:a16="http://schemas.microsoft.com/office/drawing/2014/main" id="{EDBD6397-218C-80D1-C8CC-6F42AA6FCD2F}"/>
              </a:ext>
            </a:extLst>
          </p:cNvPr>
          <p:cNvSpPr txBox="1">
            <a:spLocks noChangeArrowheads="1"/>
          </p:cNvSpPr>
          <p:nvPr/>
        </p:nvSpPr>
        <p:spPr bwMode="auto">
          <a:xfrm>
            <a:off x="2209800" y="3810000"/>
            <a:ext cx="2286000"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Agrees with AIC…</a:t>
            </a:r>
          </a:p>
        </p:txBody>
      </p:sp>
      <p:sp>
        <p:nvSpPr>
          <p:cNvPr id="13" name="TextBox 12">
            <a:extLst>
              <a:ext uri="{FF2B5EF4-FFF2-40B4-BE49-F238E27FC236}">
                <a16:creationId xmlns:a16="http://schemas.microsoft.com/office/drawing/2014/main" id="{76D1D3CB-F6BF-F393-BA2F-ADBCD1231C71}"/>
              </a:ext>
            </a:extLst>
          </p:cNvPr>
          <p:cNvSpPr txBox="1">
            <a:spLocks noChangeArrowheads="1"/>
          </p:cNvSpPr>
          <p:nvPr/>
        </p:nvSpPr>
        <p:spPr bwMode="auto">
          <a:xfrm>
            <a:off x="5257800" y="1270000"/>
            <a:ext cx="12192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Check prediction</a:t>
            </a:r>
          </a:p>
          <a:p>
            <a:r>
              <a:rPr lang="en-US" altLang="en-US">
                <a:solidFill>
                  <a:srgbClr val="FF0000"/>
                </a:solidFill>
              </a:rPr>
              <a:t>error</a:t>
            </a:r>
          </a:p>
        </p:txBody>
      </p:sp>
      <p:sp>
        <p:nvSpPr>
          <p:cNvPr id="15" name="TextBox 14">
            <a:extLst>
              <a:ext uri="{FF2B5EF4-FFF2-40B4-BE49-F238E27FC236}">
                <a16:creationId xmlns:a16="http://schemas.microsoft.com/office/drawing/2014/main" id="{96734DA6-2E9C-5EEA-B482-5D071925F9F7}"/>
              </a:ext>
            </a:extLst>
          </p:cNvPr>
          <p:cNvSpPr txBox="1">
            <a:spLocks noChangeArrowheads="1"/>
          </p:cNvSpPr>
          <p:nvPr/>
        </p:nvSpPr>
        <p:spPr bwMode="auto">
          <a:xfrm>
            <a:off x="3962400" y="4459288"/>
            <a:ext cx="1752600"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good do the yhats look?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36A6C11-D833-6634-0FC3-5B992AB8075C}"/>
              </a:ext>
            </a:extLst>
          </p:cNvPr>
          <p:cNvSpPr>
            <a:spLocks noGrp="1" noChangeArrowheads="1"/>
          </p:cNvSpPr>
          <p:nvPr>
            <p:ph type="title"/>
          </p:nvPr>
        </p:nvSpPr>
        <p:spPr/>
        <p:txBody>
          <a:bodyPr/>
          <a:lstStyle/>
          <a:p>
            <a:r>
              <a:rPr lang="en-US" altLang="en-US"/>
              <a:t>Extension: K-fold cross-validation</a:t>
            </a:r>
          </a:p>
        </p:txBody>
      </p:sp>
      <p:sp>
        <p:nvSpPr>
          <p:cNvPr id="41987" name="Content Placeholder 2">
            <a:extLst>
              <a:ext uri="{FF2B5EF4-FFF2-40B4-BE49-F238E27FC236}">
                <a16:creationId xmlns:a16="http://schemas.microsoft.com/office/drawing/2014/main" id="{DE8DD0DE-C5B2-010E-C928-DB8B424B41B9}"/>
              </a:ext>
            </a:extLst>
          </p:cNvPr>
          <p:cNvSpPr>
            <a:spLocks noGrp="1" noChangeArrowheads="1"/>
          </p:cNvSpPr>
          <p:nvPr>
            <p:ph idx="1"/>
          </p:nvPr>
        </p:nvSpPr>
        <p:spPr/>
        <p:txBody>
          <a:bodyPr/>
          <a:lstStyle/>
          <a:p>
            <a:r>
              <a:rPr lang="en-US" altLang="en-US"/>
              <a:t>In the heights example we made an 80/20 split of the data: 80% for training, 20% for testing.</a:t>
            </a:r>
          </a:p>
          <a:p>
            <a:r>
              <a:rPr lang="en-US" altLang="en-US"/>
              <a:t>We can make this 80/20 split 5 times with 5 disjoint tests sets.  </a:t>
            </a:r>
          </a:p>
          <a:p>
            <a:pPr lvl="1"/>
            <a:r>
              <a:rPr lang="en-US" altLang="en-US"/>
              <a:t>Each time, compute the prediction squared error (PSE) or MSE = PSE/(size of test set) = PSE/n</a:t>
            </a:r>
            <a:r>
              <a:rPr lang="en-US" altLang="en-US" baseline="-25000"/>
              <a:t>test</a:t>
            </a:r>
            <a:endParaRPr lang="en-US" altLang="en-US"/>
          </a:p>
          <a:p>
            <a:pPr lvl="1"/>
            <a:r>
              <a:rPr lang="en-US" altLang="en-US"/>
              <a:t>Average these to produce a more stable estimate of prediction error (instead of making n</a:t>
            </a:r>
            <a:r>
              <a:rPr lang="en-US" altLang="en-US" baseline="-25000"/>
              <a:t>test</a:t>
            </a:r>
            <a:r>
              <a:rPr lang="en-US" altLang="en-US"/>
              <a:t> larger)</a:t>
            </a:r>
          </a:p>
          <a:p>
            <a:r>
              <a:rPr lang="en-US" altLang="en-US"/>
              <a:t>This is 5-fold cross-validation.</a:t>
            </a:r>
          </a:p>
        </p:txBody>
      </p:sp>
      <p:sp>
        <p:nvSpPr>
          <p:cNvPr id="41988" name="Slide Number Placeholder 3">
            <a:extLst>
              <a:ext uri="{FF2B5EF4-FFF2-40B4-BE49-F238E27FC236}">
                <a16:creationId xmlns:a16="http://schemas.microsoft.com/office/drawing/2014/main" id="{817136FE-F4F7-FC18-ADF2-0CED045E065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2BF28-08DC-4911-8BD7-59B5F89FD311}" type="slidenum">
              <a:rPr lang="en-US" altLang="en-US" smtClean="0">
                <a:latin typeface="Garamond" panose="02020404030301010803" pitchFamily="18" charset="0"/>
              </a:rPr>
              <a:pPr/>
              <a:t>36</a:t>
            </a:fld>
            <a:endParaRPr lang="en-US" altLang="en-US">
              <a:latin typeface="Garamond" panose="02020404030301010803" pitchFamily="18" charset="0"/>
            </a:endParaRPr>
          </a:p>
        </p:txBody>
      </p:sp>
      <p:sp>
        <p:nvSpPr>
          <p:cNvPr id="41989" name="Date Placeholder 4">
            <a:extLst>
              <a:ext uri="{FF2B5EF4-FFF2-40B4-BE49-F238E27FC236}">
                <a16:creationId xmlns:a16="http://schemas.microsoft.com/office/drawing/2014/main" id="{A0722CFB-4095-0965-8705-5D405F4C6AF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05E274-DE53-4C62-B757-452D1C44CA1D}"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C449864-36C7-1C9A-6096-E5B9FF588A4B}"/>
              </a:ext>
            </a:extLst>
          </p:cNvPr>
          <p:cNvSpPr>
            <a:spLocks noGrp="1" noChangeArrowheads="1"/>
          </p:cNvSpPr>
          <p:nvPr>
            <p:ph type="title"/>
          </p:nvPr>
        </p:nvSpPr>
        <p:spPr/>
        <p:txBody>
          <a:bodyPr/>
          <a:lstStyle/>
          <a:p>
            <a:r>
              <a:rPr lang="en-US" altLang="en-US"/>
              <a:t>More on K-fold cross validation…</a:t>
            </a:r>
          </a:p>
        </p:txBody>
      </p:sp>
      <p:sp>
        <p:nvSpPr>
          <p:cNvPr id="43011" name="Content Placeholder 2">
            <a:extLst>
              <a:ext uri="{FF2B5EF4-FFF2-40B4-BE49-F238E27FC236}">
                <a16:creationId xmlns:a16="http://schemas.microsoft.com/office/drawing/2014/main" id="{05F22EE7-16AC-6F7C-41AD-CFCEA1E21A1F}"/>
              </a:ext>
            </a:extLst>
          </p:cNvPr>
          <p:cNvSpPr>
            <a:spLocks noGrp="1" noChangeArrowheads="1"/>
          </p:cNvSpPr>
          <p:nvPr>
            <p:ph idx="1"/>
          </p:nvPr>
        </p:nvSpPr>
        <p:spPr>
          <a:xfrm>
            <a:off x="457200" y="1163638"/>
            <a:ext cx="8229600" cy="4530725"/>
          </a:xfrm>
        </p:spPr>
        <p:txBody>
          <a:bodyPr/>
          <a:lstStyle/>
          <a:p>
            <a:r>
              <a:rPr lang="en-US" altLang="en-US"/>
              <a:t>For any K, we can split the data into K parts.  Each part can be a test set, with the remaining data the training set.  </a:t>
            </a:r>
          </a:p>
          <a:p>
            <a:pPr lvl="1"/>
            <a:r>
              <a:rPr lang="en-US" altLang="en-US"/>
              <a:t>We average PSE, MSE, or some other measure over the K cross-validation trials</a:t>
            </a:r>
          </a:p>
          <a:p>
            <a:r>
              <a:rPr lang="en-US" altLang="en-US"/>
              <a:t>There is theory that says what the best K is, but in practice K = 5 or 10 is usually sufficient.</a:t>
            </a:r>
          </a:p>
          <a:p>
            <a:r>
              <a:rPr lang="en-US" altLang="en-US"/>
              <a:t>Often K-fold cross-validation is implemented by randomly splitting the data, so different runs give slightly different answers.</a:t>
            </a:r>
          </a:p>
        </p:txBody>
      </p:sp>
      <p:sp>
        <p:nvSpPr>
          <p:cNvPr id="43012" name="Slide Number Placeholder 3">
            <a:extLst>
              <a:ext uri="{FF2B5EF4-FFF2-40B4-BE49-F238E27FC236}">
                <a16:creationId xmlns:a16="http://schemas.microsoft.com/office/drawing/2014/main" id="{190A66C9-F4C7-A1C1-64EE-A986C380154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D7FDDE-3CD1-45B2-9CB3-6A033BC98D93}" type="slidenum">
              <a:rPr lang="en-US" altLang="en-US" smtClean="0">
                <a:latin typeface="Garamond" panose="02020404030301010803" pitchFamily="18" charset="0"/>
              </a:rPr>
              <a:pPr/>
              <a:t>37</a:t>
            </a:fld>
            <a:endParaRPr lang="en-US" altLang="en-US">
              <a:latin typeface="Garamond" panose="02020404030301010803" pitchFamily="18" charset="0"/>
            </a:endParaRPr>
          </a:p>
        </p:txBody>
      </p:sp>
      <p:sp>
        <p:nvSpPr>
          <p:cNvPr id="43013" name="Date Placeholder 4">
            <a:extLst>
              <a:ext uri="{FF2B5EF4-FFF2-40B4-BE49-F238E27FC236}">
                <a16:creationId xmlns:a16="http://schemas.microsoft.com/office/drawing/2014/main" id="{311239EB-FD03-6052-27B3-86C134EF92C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8BA769-A1E3-4E53-B5BC-C3B90EABE8A3}"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59382EC-8C59-8EF0-B986-168DA9D4FCF2}"/>
              </a:ext>
            </a:extLst>
          </p:cNvPr>
          <p:cNvSpPr>
            <a:spLocks noGrp="1" noChangeArrowheads="1"/>
          </p:cNvSpPr>
          <p:nvPr>
            <p:ph type="title"/>
          </p:nvPr>
        </p:nvSpPr>
        <p:spPr/>
        <p:txBody>
          <a:bodyPr/>
          <a:lstStyle/>
          <a:p>
            <a:r>
              <a:rPr lang="en-US" altLang="en-US"/>
              <a:t>Example: heights.dta again</a:t>
            </a:r>
          </a:p>
        </p:txBody>
      </p:sp>
      <p:sp>
        <p:nvSpPr>
          <p:cNvPr id="44035" name="Slide Number Placeholder 3">
            <a:extLst>
              <a:ext uri="{FF2B5EF4-FFF2-40B4-BE49-F238E27FC236}">
                <a16:creationId xmlns:a16="http://schemas.microsoft.com/office/drawing/2014/main" id="{C8F9DE61-FC8B-4226-7090-D3A0C040E16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EAE183-FD6C-4711-9350-9BA6EAB3873C}" type="slidenum">
              <a:rPr lang="en-US" altLang="en-US" smtClean="0">
                <a:latin typeface="Garamond" panose="02020404030301010803" pitchFamily="18" charset="0"/>
              </a:rPr>
              <a:pPr/>
              <a:t>38</a:t>
            </a:fld>
            <a:endParaRPr lang="en-US" altLang="en-US">
              <a:latin typeface="Garamond" panose="02020404030301010803" pitchFamily="18" charset="0"/>
            </a:endParaRPr>
          </a:p>
        </p:txBody>
      </p:sp>
      <p:sp>
        <p:nvSpPr>
          <p:cNvPr id="44036" name="Date Placeholder 4">
            <a:extLst>
              <a:ext uri="{FF2B5EF4-FFF2-40B4-BE49-F238E27FC236}">
                <a16:creationId xmlns:a16="http://schemas.microsoft.com/office/drawing/2014/main" id="{8E5B9FF6-EE8D-36F8-943B-36C9676E77C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2670E6-9E32-45FB-8DB4-6B11A7A5F80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44037" name="Content Placeholder 2">
            <a:extLst>
              <a:ext uri="{FF2B5EF4-FFF2-40B4-BE49-F238E27FC236}">
                <a16:creationId xmlns:a16="http://schemas.microsoft.com/office/drawing/2014/main" id="{ACD95DA8-37FD-6E9D-6FC8-363760D313AF}"/>
              </a:ext>
            </a:extLst>
          </p:cNvPr>
          <p:cNvSpPr>
            <a:spLocks noGrp="1" noChangeArrowheads="1"/>
          </p:cNvSpPr>
          <p:nvPr>
            <p:ph idx="1"/>
          </p:nvPr>
        </p:nvSpPr>
        <p:spPr>
          <a:xfrm>
            <a:off x="447675" y="1163638"/>
            <a:ext cx="8229600" cy="4530725"/>
          </a:xfrm>
        </p:spPr>
        <p:txBody>
          <a:bodyPr/>
          <a:lstStyle/>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 recall that </a:t>
            </a:r>
            <a:r>
              <a:rPr lang="en-US" altLang="en-US" sz="1400" dirty="0" err="1">
                <a:latin typeface="Courier New" panose="02070309020205020404" pitchFamily="49" charset="0"/>
                <a:cs typeface="Courier New" panose="02070309020205020404" pitchFamily="49" charset="0"/>
              </a:rPr>
              <a:t>heights.complete</a:t>
            </a:r>
            <a:r>
              <a:rPr lang="en-US" altLang="en-US" sz="1400" dirty="0">
                <a:latin typeface="Courier New" panose="02070309020205020404" pitchFamily="49" charset="0"/>
                <a:cs typeface="Courier New" panose="02070309020205020404" pitchFamily="49" charset="0"/>
              </a:rPr>
              <a:t> omits all observations with NA’s</a:t>
            </a:r>
            <a:br>
              <a:rPr lang="en-US" altLang="en-US" sz="1400" dirty="0">
                <a:latin typeface="Courier New" panose="02070309020205020404" pitchFamily="49" charset="0"/>
                <a:cs typeface="Courier New" panose="02070309020205020404" pitchFamily="49" charset="0"/>
              </a:rPr>
            </a:br>
            <a:r>
              <a:rPr lang="en-US" altLang="en-US" sz="1400" dirty="0">
                <a:latin typeface="Courier New" panose="02070309020205020404" pitchFamily="49" charset="0"/>
                <a:cs typeface="Courier New" panose="02070309020205020404" pitchFamily="49" charset="0"/>
              </a:rPr>
              <a:t>&gt; library(boot) # for the </a:t>
            </a:r>
            <a:r>
              <a:rPr lang="en-US" altLang="en-US" sz="1400" dirty="0" err="1">
                <a:latin typeface="Courier New" panose="02070309020205020404" pitchFamily="49" charset="0"/>
                <a:cs typeface="Courier New" panose="02070309020205020404" pitchFamily="49" charset="0"/>
              </a:rPr>
              <a:t>cv.glm</a:t>
            </a:r>
            <a:r>
              <a:rPr lang="en-US" altLang="en-US" sz="1400" dirty="0">
                <a:latin typeface="Courier New" panose="02070309020205020404" pitchFamily="49" charset="0"/>
                <a:cs typeface="Courier New" panose="02070309020205020404" pitchFamily="49" charset="0"/>
              </a:rPr>
              <a:t>() function…</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&gt; clm.1 &lt;- </a:t>
            </a:r>
            <a:r>
              <a:rPr lang="en-US" altLang="en-US" sz="1400" dirty="0" err="1">
                <a:latin typeface="Courier New" panose="02070309020205020404" pitchFamily="49" charset="0"/>
                <a:cs typeface="Courier New" panose="02070309020205020404" pitchFamily="49" charset="0"/>
              </a:rPr>
              <a:t>glm</a:t>
            </a:r>
            <a:r>
              <a:rPr lang="en-US" altLang="en-US" sz="1400" dirty="0">
                <a:latin typeface="Courier New" panose="02070309020205020404" pitchFamily="49" charset="0"/>
                <a:cs typeface="Courier New" panose="02070309020205020404" pitchFamily="49" charset="0"/>
              </a:rPr>
              <a:t>(log(earn+1) ~ sex + </a:t>
            </a:r>
            <a:r>
              <a:rPr lang="en-US" altLang="en-US" sz="1400" dirty="0" err="1">
                <a:latin typeface="Courier New" panose="02070309020205020404" pitchFamily="49" charset="0"/>
                <a:cs typeface="Courier New" panose="02070309020205020404" pitchFamily="49" charset="0"/>
              </a:rPr>
              <a:t>ed,data</a:t>
            </a:r>
            <a:r>
              <a:rPr lang="en-US" altLang="en-US" sz="1400" dirty="0">
                <a:latin typeface="Courier New" panose="02070309020205020404" pitchFamily="49" charset="0"/>
                <a:cs typeface="Courier New" panose="02070309020205020404" pitchFamily="49" charset="0"/>
              </a:rPr>
              <a:t>=</a:t>
            </a:r>
            <a:r>
              <a:rPr lang="en-US" altLang="en-US" sz="1400" dirty="0" err="1">
                <a:latin typeface="Courier New" panose="02070309020205020404" pitchFamily="49" charset="0"/>
                <a:cs typeface="Courier New" panose="02070309020205020404" pitchFamily="49" charset="0"/>
              </a:rPr>
              <a:t>heights.complete</a:t>
            </a:r>
            <a:r>
              <a:rPr lang="en-US" altLang="en-US" sz="1400" dirty="0">
                <a:latin typeface="Courier New" panose="02070309020205020404" pitchFamily="49" charset="0"/>
                <a:cs typeface="Courier New" panose="02070309020205020404" pitchFamily="49" charset="0"/>
              </a:rPr>
              <a:t>)</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&gt; clm.2 &lt;- </a:t>
            </a:r>
            <a:r>
              <a:rPr lang="en-US" altLang="en-US" sz="1400" dirty="0" err="1">
                <a:latin typeface="Courier New" panose="02070309020205020404" pitchFamily="49" charset="0"/>
                <a:cs typeface="Courier New" panose="02070309020205020404" pitchFamily="49" charset="0"/>
              </a:rPr>
              <a:t>glm</a:t>
            </a:r>
            <a:r>
              <a:rPr lang="en-US" altLang="en-US" sz="1400" dirty="0">
                <a:latin typeface="Courier New" panose="02070309020205020404" pitchFamily="49" charset="0"/>
                <a:cs typeface="Courier New" panose="02070309020205020404" pitchFamily="49" charset="0"/>
              </a:rPr>
              <a:t>(log(earn+1) ~ sex + ed + </a:t>
            </a:r>
            <a:r>
              <a:rPr lang="en-US" altLang="en-US" sz="1400" dirty="0" err="1">
                <a:latin typeface="Courier New" panose="02070309020205020404" pitchFamily="49" charset="0"/>
                <a:cs typeface="Courier New" panose="02070309020205020404" pitchFamily="49" charset="0"/>
              </a:rPr>
              <a:t>yearbn,data</a:t>
            </a:r>
            <a:r>
              <a:rPr lang="en-US" altLang="en-US" sz="1400" dirty="0">
                <a:latin typeface="Courier New" panose="02070309020205020404" pitchFamily="49" charset="0"/>
                <a:cs typeface="Courier New" panose="02070309020205020404" pitchFamily="49" charset="0"/>
              </a:rPr>
              <a:t>=</a:t>
            </a:r>
            <a:r>
              <a:rPr lang="en-US" altLang="en-US" sz="1400" dirty="0" err="1">
                <a:latin typeface="Courier New" panose="02070309020205020404" pitchFamily="49" charset="0"/>
                <a:cs typeface="Courier New" panose="02070309020205020404" pitchFamily="49" charset="0"/>
              </a:rPr>
              <a:t>heights.complete</a:t>
            </a:r>
            <a:r>
              <a:rPr lang="en-US" altLang="en-US" sz="1400" dirty="0">
                <a:latin typeface="Courier New" panose="02070309020205020404" pitchFamily="49" charset="0"/>
                <a:cs typeface="Courier New" panose="02070309020205020404" pitchFamily="49" charset="0"/>
              </a:rPr>
              <a:t>)</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&gt; clm.3 &lt;- </a:t>
            </a:r>
            <a:r>
              <a:rPr lang="en-US" altLang="en-US" sz="1400" dirty="0" err="1">
                <a:latin typeface="Courier New" panose="02070309020205020404" pitchFamily="49" charset="0"/>
                <a:cs typeface="Courier New" panose="02070309020205020404" pitchFamily="49" charset="0"/>
              </a:rPr>
              <a:t>glm</a:t>
            </a:r>
            <a:r>
              <a:rPr lang="en-US" altLang="en-US" sz="1400" dirty="0">
                <a:latin typeface="Courier New" panose="02070309020205020404" pitchFamily="49" charset="0"/>
                <a:cs typeface="Courier New" panose="02070309020205020404" pitchFamily="49" charset="0"/>
              </a:rPr>
              <a:t>(log(earn+1) ~ sex + ed + </a:t>
            </a:r>
            <a:r>
              <a:rPr lang="en-US" altLang="en-US" sz="1400" dirty="0" err="1">
                <a:latin typeface="Courier New" panose="02070309020205020404" pitchFamily="49" charset="0"/>
                <a:cs typeface="Courier New" panose="02070309020205020404" pitchFamily="49" charset="0"/>
              </a:rPr>
              <a:t>yearbn</a:t>
            </a:r>
            <a:r>
              <a:rPr lang="en-US" altLang="en-US" sz="1400" dirty="0">
                <a:latin typeface="Courier New" panose="02070309020205020404" pitchFamily="49" charset="0"/>
                <a:cs typeface="Courier New" panose="02070309020205020404" pitchFamily="49" charset="0"/>
              </a:rPr>
              <a:t> + height,</a:t>
            </a:r>
            <a:br>
              <a:rPr lang="en-US" altLang="en-US" sz="1400" dirty="0">
                <a:latin typeface="Courier New" panose="02070309020205020404" pitchFamily="49" charset="0"/>
                <a:cs typeface="Courier New" panose="02070309020205020404" pitchFamily="49" charset="0"/>
              </a:rPr>
            </a:br>
            <a:r>
              <a:rPr lang="en-US" altLang="en-US" sz="1400" dirty="0">
                <a:latin typeface="Courier New" panose="02070309020205020404" pitchFamily="49" charset="0"/>
                <a:cs typeface="Courier New" panose="02070309020205020404" pitchFamily="49" charset="0"/>
              </a:rPr>
              <a:t>+   data=</a:t>
            </a:r>
            <a:r>
              <a:rPr lang="en-US" altLang="en-US" sz="1400" dirty="0" err="1">
                <a:latin typeface="Courier New" panose="02070309020205020404" pitchFamily="49" charset="0"/>
                <a:cs typeface="Courier New" panose="02070309020205020404" pitchFamily="49" charset="0"/>
              </a:rPr>
              <a:t>heights.complete</a:t>
            </a:r>
            <a:r>
              <a:rPr lang="en-US" altLang="en-US" sz="1400" dirty="0">
                <a:latin typeface="Courier New" panose="02070309020205020404" pitchFamily="49" charset="0"/>
                <a:cs typeface="Courier New" panose="02070309020205020404" pitchFamily="49" charset="0"/>
              </a:rPr>
              <a:t>)</a:t>
            </a:r>
          </a:p>
          <a:p>
            <a:pPr marL="0" indent="0">
              <a:buFont typeface="Wingdings" panose="05000000000000000000" pitchFamily="2" charset="2"/>
              <a:buNone/>
            </a:pPr>
            <a:endParaRPr lang="en-US" altLang="en-US" sz="1400" dirty="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&gt; </a:t>
            </a:r>
            <a:r>
              <a:rPr lang="en-US" altLang="en-US" sz="1400" dirty="0" err="1">
                <a:latin typeface="Courier New" panose="02070309020205020404" pitchFamily="49" charset="0"/>
                <a:cs typeface="Courier New" panose="02070309020205020404" pitchFamily="49" charset="0"/>
              </a:rPr>
              <a:t>cv.glm</a:t>
            </a:r>
            <a:r>
              <a:rPr lang="en-US" altLang="en-US" sz="1400" dirty="0">
                <a:latin typeface="Courier New" panose="02070309020205020404" pitchFamily="49" charset="0"/>
                <a:cs typeface="Courier New" panose="02070309020205020404" pitchFamily="49" charset="0"/>
              </a:rPr>
              <a:t>(heights.complete,clm.1,K=5)$delta[1]</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[1] 10.21179</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&gt; .</a:t>
            </a:r>
            <a:r>
              <a:rPr lang="en-US" altLang="en-US" sz="1400" dirty="0" err="1">
                <a:latin typeface="Courier New" panose="02070309020205020404" pitchFamily="49" charset="0"/>
                <a:cs typeface="Courier New" panose="02070309020205020404" pitchFamily="49" charset="0"/>
              </a:rPr>
              <a:t>Last.value</a:t>
            </a:r>
            <a:r>
              <a:rPr lang="en-US" altLang="en-US" sz="1400" dirty="0">
                <a:latin typeface="Courier New" panose="02070309020205020404" pitchFamily="49" charset="0"/>
                <a:cs typeface="Courier New" panose="02070309020205020404" pitchFamily="49" charset="0"/>
              </a:rPr>
              <a:t> * dim(</a:t>
            </a:r>
            <a:r>
              <a:rPr lang="en-US" altLang="en-US" sz="1400" dirty="0" err="1">
                <a:latin typeface="Courier New" panose="02070309020205020404" pitchFamily="49" charset="0"/>
                <a:cs typeface="Courier New" panose="02070309020205020404" pitchFamily="49" charset="0"/>
              </a:rPr>
              <a:t>heights.complete</a:t>
            </a:r>
            <a:r>
              <a:rPr lang="en-US" altLang="en-US" sz="1400" dirty="0">
                <a:latin typeface="Courier New" panose="02070309020205020404" pitchFamily="49" charset="0"/>
                <a:cs typeface="Courier New" panose="02070309020205020404" pitchFamily="49" charset="0"/>
              </a:rPr>
              <a:t>)[1]/5  </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[1] 2800.073</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&gt; </a:t>
            </a:r>
            <a:r>
              <a:rPr lang="en-US" altLang="en-US" sz="1400" dirty="0" err="1">
                <a:latin typeface="Courier New" panose="02070309020205020404" pitchFamily="49" charset="0"/>
                <a:cs typeface="Courier New" panose="02070309020205020404" pitchFamily="49" charset="0"/>
              </a:rPr>
              <a:t>cv.glm</a:t>
            </a:r>
            <a:r>
              <a:rPr lang="en-US" altLang="en-US" sz="1400" dirty="0">
                <a:latin typeface="Courier New" panose="02070309020205020404" pitchFamily="49" charset="0"/>
                <a:cs typeface="Courier New" panose="02070309020205020404" pitchFamily="49" charset="0"/>
              </a:rPr>
              <a:t>(heights.complete,clm.2,K=5)$delta[1]</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[1] 10.16831</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&gt; .</a:t>
            </a:r>
            <a:r>
              <a:rPr lang="en-US" altLang="en-US" sz="1400" dirty="0" err="1">
                <a:latin typeface="Courier New" panose="02070309020205020404" pitchFamily="49" charset="0"/>
                <a:cs typeface="Courier New" panose="02070309020205020404" pitchFamily="49" charset="0"/>
              </a:rPr>
              <a:t>Last.value</a:t>
            </a:r>
            <a:r>
              <a:rPr lang="en-US" altLang="en-US" sz="1400" dirty="0">
                <a:latin typeface="Courier New" panose="02070309020205020404" pitchFamily="49" charset="0"/>
                <a:cs typeface="Courier New" panose="02070309020205020404" pitchFamily="49" charset="0"/>
              </a:rPr>
              <a:t> * dim(</a:t>
            </a:r>
            <a:r>
              <a:rPr lang="en-US" altLang="en-US" sz="1400" dirty="0" err="1">
                <a:latin typeface="Courier New" panose="02070309020205020404" pitchFamily="49" charset="0"/>
                <a:cs typeface="Courier New" panose="02070309020205020404" pitchFamily="49" charset="0"/>
              </a:rPr>
              <a:t>heights.complete</a:t>
            </a:r>
            <a:r>
              <a:rPr lang="en-US" altLang="en-US" sz="1400" dirty="0">
                <a:latin typeface="Courier New" panose="02070309020205020404" pitchFamily="49" charset="0"/>
                <a:cs typeface="Courier New" panose="02070309020205020404" pitchFamily="49" charset="0"/>
              </a:rPr>
              <a:t>)[1]/5</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[1] 2788.151</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&gt; </a:t>
            </a:r>
            <a:r>
              <a:rPr lang="en-US" altLang="en-US" sz="1400" dirty="0" err="1">
                <a:latin typeface="Courier New" panose="02070309020205020404" pitchFamily="49" charset="0"/>
                <a:cs typeface="Courier New" panose="02070309020205020404" pitchFamily="49" charset="0"/>
              </a:rPr>
              <a:t>cv.glm</a:t>
            </a:r>
            <a:r>
              <a:rPr lang="en-US" altLang="en-US" sz="1400" dirty="0">
                <a:latin typeface="Courier New" panose="02070309020205020404" pitchFamily="49" charset="0"/>
                <a:cs typeface="Courier New" panose="02070309020205020404" pitchFamily="49" charset="0"/>
              </a:rPr>
              <a:t>(heights.complete,clm.3,K=5)$delta[1]</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[1] 10.14349</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&gt; .</a:t>
            </a:r>
            <a:r>
              <a:rPr lang="en-US" altLang="en-US" sz="1400" dirty="0" err="1">
                <a:latin typeface="Courier New" panose="02070309020205020404" pitchFamily="49" charset="0"/>
                <a:cs typeface="Courier New" panose="02070309020205020404" pitchFamily="49" charset="0"/>
              </a:rPr>
              <a:t>Last.value</a:t>
            </a:r>
            <a:r>
              <a:rPr lang="en-US" altLang="en-US" sz="1400" dirty="0">
                <a:latin typeface="Courier New" panose="02070309020205020404" pitchFamily="49" charset="0"/>
                <a:cs typeface="Courier New" panose="02070309020205020404" pitchFamily="49" charset="0"/>
              </a:rPr>
              <a:t> * dim(</a:t>
            </a:r>
            <a:r>
              <a:rPr lang="en-US" altLang="en-US" sz="1400" dirty="0" err="1">
                <a:latin typeface="Courier New" panose="02070309020205020404" pitchFamily="49" charset="0"/>
                <a:cs typeface="Courier New" panose="02070309020205020404" pitchFamily="49" charset="0"/>
              </a:rPr>
              <a:t>heights.complete</a:t>
            </a:r>
            <a:r>
              <a:rPr lang="en-US" altLang="en-US" sz="1400" dirty="0">
                <a:latin typeface="Courier New" panose="02070309020205020404" pitchFamily="49" charset="0"/>
                <a:cs typeface="Courier New" panose="02070309020205020404" pitchFamily="49" charset="0"/>
              </a:rPr>
              <a:t>)[1]/5</a:t>
            </a:r>
          </a:p>
          <a:p>
            <a:pPr marL="0" indent="0">
              <a:buFont typeface="Wingdings" panose="05000000000000000000" pitchFamily="2" charset="2"/>
              <a:buNone/>
            </a:pPr>
            <a:r>
              <a:rPr lang="en-US" altLang="en-US" sz="1400" dirty="0">
                <a:latin typeface="Courier New" panose="02070309020205020404" pitchFamily="49" charset="0"/>
                <a:cs typeface="Courier New" panose="02070309020205020404" pitchFamily="49" charset="0"/>
              </a:rPr>
              <a:t>[1] 2781.435</a:t>
            </a:r>
          </a:p>
          <a:p>
            <a:pPr marL="0" indent="0">
              <a:buFont typeface="Wingdings" panose="05000000000000000000" pitchFamily="2" charset="2"/>
              <a:buNone/>
            </a:pPr>
            <a:endParaRPr lang="en-US" altLang="en-US" sz="1400"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FFD00609-BA75-FBD9-B321-20AC6AC3EBF8}"/>
              </a:ext>
            </a:extLst>
          </p:cNvPr>
          <p:cNvSpPr txBox="1">
            <a:spLocks noChangeArrowheads="1"/>
          </p:cNvSpPr>
          <p:nvPr/>
        </p:nvSpPr>
        <p:spPr bwMode="auto">
          <a:xfrm>
            <a:off x="6624638" y="2254250"/>
            <a:ext cx="1905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Refit models on “full” data set</a:t>
            </a:r>
          </a:p>
        </p:txBody>
      </p:sp>
      <p:sp>
        <p:nvSpPr>
          <p:cNvPr id="9" name="TextBox 8">
            <a:extLst>
              <a:ext uri="{FF2B5EF4-FFF2-40B4-BE49-F238E27FC236}">
                <a16:creationId xmlns:a16="http://schemas.microsoft.com/office/drawing/2014/main" id="{0D35E785-FF51-1FF7-4483-FCD486F715DD}"/>
              </a:ext>
            </a:extLst>
          </p:cNvPr>
          <p:cNvSpPr txBox="1">
            <a:spLocks noChangeArrowheads="1"/>
          </p:cNvSpPr>
          <p:nvPr/>
        </p:nvSpPr>
        <p:spPr bwMode="auto">
          <a:xfrm>
            <a:off x="6400800" y="3095625"/>
            <a:ext cx="20574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Cross-val MSE for each model…</a:t>
            </a:r>
          </a:p>
        </p:txBody>
      </p:sp>
      <p:sp>
        <p:nvSpPr>
          <p:cNvPr id="10" name="TextBox 9">
            <a:extLst>
              <a:ext uri="{FF2B5EF4-FFF2-40B4-BE49-F238E27FC236}">
                <a16:creationId xmlns:a16="http://schemas.microsoft.com/office/drawing/2014/main" id="{621F72FD-8396-F7E5-7575-7874E053BF77}"/>
              </a:ext>
            </a:extLst>
          </p:cNvPr>
          <p:cNvSpPr txBox="1">
            <a:spLocks noChangeArrowheads="1"/>
          </p:cNvSpPr>
          <p:nvPr/>
        </p:nvSpPr>
        <p:spPr bwMode="auto">
          <a:xfrm>
            <a:off x="6324600" y="3981450"/>
            <a:ext cx="1905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Rescale to PSE if we wish…</a:t>
            </a:r>
          </a:p>
        </p:txBody>
      </p:sp>
      <p:sp>
        <p:nvSpPr>
          <p:cNvPr id="11" name="TextBox 10">
            <a:extLst>
              <a:ext uri="{FF2B5EF4-FFF2-40B4-BE49-F238E27FC236}">
                <a16:creationId xmlns:a16="http://schemas.microsoft.com/office/drawing/2014/main" id="{D4D05709-B1CC-0230-FDCB-97594DD8137B}"/>
              </a:ext>
            </a:extLst>
          </p:cNvPr>
          <p:cNvSpPr txBox="1">
            <a:spLocks noChangeArrowheads="1"/>
          </p:cNvSpPr>
          <p:nvPr/>
        </p:nvSpPr>
        <p:spPr bwMode="auto">
          <a:xfrm>
            <a:off x="6172200" y="5045075"/>
            <a:ext cx="1905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Conclusions similar to AIC…</a:t>
            </a:r>
          </a:p>
        </p:txBody>
      </p:sp>
      <p:cxnSp>
        <p:nvCxnSpPr>
          <p:cNvPr id="12" name="Straight Arrow Connector 11">
            <a:extLst>
              <a:ext uri="{FF2B5EF4-FFF2-40B4-BE49-F238E27FC236}">
                <a16:creationId xmlns:a16="http://schemas.microsoft.com/office/drawing/2014/main" id="{E2DA0F08-FBA4-E63A-0605-4BF01A8CD76C}"/>
              </a:ext>
            </a:extLst>
          </p:cNvPr>
          <p:cNvCxnSpPr>
            <a:cxnSpLocks/>
          </p:cNvCxnSpPr>
          <p:nvPr/>
        </p:nvCxnSpPr>
        <p:spPr>
          <a:xfrm flipH="1" flipV="1">
            <a:off x="5867400" y="2514600"/>
            <a:ext cx="636588" cy="1381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7F4DDDA-E27E-134B-5ABF-C705CF7C60BB}"/>
              </a:ext>
            </a:extLst>
          </p:cNvPr>
          <p:cNvCxnSpPr>
            <a:cxnSpLocks/>
          </p:cNvCxnSpPr>
          <p:nvPr/>
        </p:nvCxnSpPr>
        <p:spPr>
          <a:xfrm flipH="1" flipV="1">
            <a:off x="5334000" y="3070225"/>
            <a:ext cx="990600" cy="3603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42BF1BA-77AC-3B20-E650-93C75FBF410A}"/>
              </a:ext>
            </a:extLst>
          </p:cNvPr>
          <p:cNvCxnSpPr>
            <a:cxnSpLocks/>
          </p:cNvCxnSpPr>
          <p:nvPr/>
        </p:nvCxnSpPr>
        <p:spPr>
          <a:xfrm flipH="1" flipV="1">
            <a:off x="5105400" y="3584575"/>
            <a:ext cx="1143000" cy="6969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6119C72C-45C4-D9FD-EAAE-1D378714E63A}"/>
              </a:ext>
            </a:extLst>
          </p:cNvPr>
          <p:cNvSpPr/>
          <p:nvPr/>
        </p:nvSpPr>
        <p:spPr>
          <a:xfrm>
            <a:off x="5334000" y="3978275"/>
            <a:ext cx="142875" cy="1889125"/>
          </a:xfrm>
          <a:prstGeom prst="rightBrace">
            <a:avLst>
              <a:gd name="adj1" fmla="val 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0" name="Straight Arrow Connector 19">
            <a:extLst>
              <a:ext uri="{FF2B5EF4-FFF2-40B4-BE49-F238E27FC236}">
                <a16:creationId xmlns:a16="http://schemas.microsoft.com/office/drawing/2014/main" id="{6EAF9E43-CF4E-E640-6269-C0B5CE38ECBB}"/>
              </a:ext>
            </a:extLst>
          </p:cNvPr>
          <p:cNvCxnSpPr>
            <a:cxnSpLocks/>
          </p:cNvCxnSpPr>
          <p:nvPr/>
        </p:nvCxnSpPr>
        <p:spPr>
          <a:xfrm flipH="1" flipV="1">
            <a:off x="5562600" y="4953000"/>
            <a:ext cx="533400" cy="3984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7">
            <a:extLst>
              <a:ext uri="{FF2B5EF4-FFF2-40B4-BE49-F238E27FC236}">
                <a16:creationId xmlns:a16="http://schemas.microsoft.com/office/drawing/2014/main" id="{493E006D-CD83-5323-DD85-6C41A5BB37FA}"/>
              </a:ext>
            </a:extLst>
          </p:cNvPr>
          <p:cNvSpPr>
            <a:spLocks noGrp="1" noChangeArrowheads="1"/>
          </p:cNvSpPr>
          <p:nvPr>
            <p:ph type="title"/>
          </p:nvPr>
        </p:nvSpPr>
        <p:spPr>
          <a:xfrm>
            <a:off x="457200" y="2819400"/>
            <a:ext cx="8229600" cy="1139825"/>
          </a:xfrm>
        </p:spPr>
        <p:txBody>
          <a:bodyPr/>
          <a:lstStyle/>
          <a:p>
            <a:pPr algn="ctr"/>
            <a:r>
              <a:rPr lang="en-US" altLang="en-US"/>
              <a:t>What Do I Really Do?</a:t>
            </a:r>
          </a:p>
        </p:txBody>
      </p:sp>
      <p:sp>
        <p:nvSpPr>
          <p:cNvPr id="45059" name="Slide Number Placeholder 3">
            <a:extLst>
              <a:ext uri="{FF2B5EF4-FFF2-40B4-BE49-F238E27FC236}">
                <a16:creationId xmlns:a16="http://schemas.microsoft.com/office/drawing/2014/main" id="{BC7B9942-4CDD-D824-5D5B-4F77D4B0096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1C6CD6-D665-452C-BCD2-708BB039DA6A}" type="slidenum">
              <a:rPr lang="en-US" altLang="en-US" smtClean="0">
                <a:latin typeface="Garamond" panose="02020404030301010803" pitchFamily="18" charset="0"/>
              </a:rPr>
              <a:pPr/>
              <a:t>39</a:t>
            </a:fld>
            <a:endParaRPr lang="en-US" altLang="en-US">
              <a:latin typeface="Garamond" panose="02020404030301010803" pitchFamily="18" charset="0"/>
            </a:endParaRPr>
          </a:p>
        </p:txBody>
      </p:sp>
      <p:sp>
        <p:nvSpPr>
          <p:cNvPr id="45060" name="Date Placeholder 4">
            <a:extLst>
              <a:ext uri="{FF2B5EF4-FFF2-40B4-BE49-F238E27FC236}">
                <a16:creationId xmlns:a16="http://schemas.microsoft.com/office/drawing/2014/main" id="{0DB7F739-E759-42D1-8D36-046D1CA930AB}"/>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A265AA-87A7-465D-B7A7-14E2E33DEDF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587CC44-F4BB-C976-A5A3-933D86D999DB}"/>
              </a:ext>
            </a:extLst>
          </p:cNvPr>
          <p:cNvSpPr>
            <a:spLocks noGrp="1" noChangeArrowheads="1"/>
          </p:cNvSpPr>
          <p:nvPr>
            <p:ph type="title"/>
          </p:nvPr>
        </p:nvSpPr>
        <p:spPr/>
        <p:txBody>
          <a:bodyPr/>
          <a:lstStyle/>
          <a:p>
            <a:r>
              <a:rPr lang="en-US" altLang="en-US"/>
              <a:t>Variable Selection – The </a:t>
            </a:r>
            <a:r>
              <a:rPr lang="en-US" altLang="en-US" b="1" i="1" u="sng"/>
              <a:t>Dark Underbelly</a:t>
            </a:r>
            <a:r>
              <a:rPr lang="en-US" altLang="en-US"/>
              <a:t> of Statistical Modeling</a:t>
            </a:r>
          </a:p>
        </p:txBody>
      </p:sp>
      <p:sp>
        <p:nvSpPr>
          <p:cNvPr id="10243" name="Content Placeholder 2">
            <a:extLst>
              <a:ext uri="{FF2B5EF4-FFF2-40B4-BE49-F238E27FC236}">
                <a16:creationId xmlns:a16="http://schemas.microsoft.com/office/drawing/2014/main" id="{5BD54F0F-7410-8457-4DC2-2558A6454827}"/>
              </a:ext>
            </a:extLst>
          </p:cNvPr>
          <p:cNvSpPr>
            <a:spLocks noGrp="1" noChangeArrowheads="1"/>
          </p:cNvSpPr>
          <p:nvPr>
            <p:ph idx="1"/>
          </p:nvPr>
        </p:nvSpPr>
        <p:spPr>
          <a:xfrm>
            <a:off x="457200" y="1565275"/>
            <a:ext cx="8229600" cy="4530725"/>
          </a:xfrm>
        </p:spPr>
        <p:txBody>
          <a:bodyPr/>
          <a:lstStyle/>
          <a:p>
            <a:r>
              <a:rPr lang="en-US" altLang="en-US"/>
              <a:t>Large search space (</a:t>
            </a:r>
            <a:r>
              <a:rPr lang="en-US" altLang="en-US" i="1"/>
              <a:t>p</a:t>
            </a:r>
            <a:r>
              <a:rPr lang="en-US" altLang="en-US"/>
              <a:t> predictors:                models)</a:t>
            </a:r>
          </a:p>
          <a:p>
            <a:pPr lvl="1"/>
            <a:r>
              <a:rPr lang="en-US" altLang="en-US"/>
              <a:t>Heuristics to select “good paths” through model space</a:t>
            </a:r>
          </a:p>
          <a:p>
            <a:r>
              <a:rPr lang="en-US" altLang="en-US"/>
              <a:t>Multiple-inference problems and non-nested model comparisons as we sift through models</a:t>
            </a:r>
          </a:p>
          <a:p>
            <a:pPr lvl="1"/>
            <a:r>
              <a:rPr lang="en-US" altLang="en-US"/>
              <a:t>(trad) Indices instead of statistical tests</a:t>
            </a:r>
          </a:p>
          <a:p>
            <a:pPr lvl="1"/>
            <a:r>
              <a:rPr lang="en-US" altLang="en-US"/>
              <a:t>(mod) Jointly estimate model &amp; select variables</a:t>
            </a:r>
          </a:p>
          <a:p>
            <a:r>
              <a:rPr lang="en-US" altLang="en-US"/>
              <a:t>Inference after model selection is vulnerable to capitalization on chance</a:t>
            </a:r>
          </a:p>
          <a:p>
            <a:pPr lvl="1"/>
            <a:r>
              <a:rPr lang="en-US" altLang="en-US"/>
              <a:t>Training/test samples; cross-validation methods</a:t>
            </a:r>
          </a:p>
        </p:txBody>
      </p:sp>
      <p:sp>
        <p:nvSpPr>
          <p:cNvPr id="10244" name="Slide Number Placeholder 3">
            <a:extLst>
              <a:ext uri="{FF2B5EF4-FFF2-40B4-BE49-F238E27FC236}">
                <a16:creationId xmlns:a16="http://schemas.microsoft.com/office/drawing/2014/main" id="{5B881E9A-EFF8-0DFB-3788-64338F5477B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A80D6D-DC1C-40BA-BA01-08A41FAAAB13}" type="slidenum">
              <a:rPr lang="en-US" altLang="en-US" smtClean="0">
                <a:latin typeface="Garamond" panose="02020404030301010803" pitchFamily="18" charset="0"/>
              </a:rPr>
              <a:pPr/>
              <a:t>4</a:t>
            </a:fld>
            <a:endParaRPr lang="en-US" altLang="en-US">
              <a:latin typeface="Garamond" panose="02020404030301010803" pitchFamily="18" charset="0"/>
            </a:endParaRPr>
          </a:p>
        </p:txBody>
      </p:sp>
      <p:sp>
        <p:nvSpPr>
          <p:cNvPr id="10245" name="Date Placeholder 4">
            <a:extLst>
              <a:ext uri="{FF2B5EF4-FFF2-40B4-BE49-F238E27FC236}">
                <a16:creationId xmlns:a16="http://schemas.microsoft.com/office/drawing/2014/main" id="{1997E996-5138-3B4C-CA78-3E5FD5A6D43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D7769F-D32F-4F37-A1F7-71B90A886F62}"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10246" name="Picture 10">
            <a:extLst>
              <a:ext uri="{FF2B5EF4-FFF2-40B4-BE49-F238E27FC236}">
                <a16:creationId xmlns:a16="http://schemas.microsoft.com/office/drawing/2014/main" id="{54C56E50-5E68-97B4-673E-95E61752FB31}"/>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019800" y="1649413"/>
            <a:ext cx="13144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9A7D9A9-07D8-BE6C-EC67-74A0775B00A9}"/>
              </a:ext>
            </a:extLst>
          </p:cNvPr>
          <p:cNvSpPr>
            <a:spLocks noGrp="1" noChangeArrowheads="1"/>
          </p:cNvSpPr>
          <p:nvPr>
            <p:ph type="title"/>
          </p:nvPr>
        </p:nvSpPr>
        <p:spPr>
          <a:xfrm>
            <a:off x="457200" y="277813"/>
            <a:ext cx="8686800" cy="1139825"/>
          </a:xfrm>
        </p:spPr>
        <p:txBody>
          <a:bodyPr/>
          <a:lstStyle/>
          <a:p>
            <a:r>
              <a:rPr lang="en-US" altLang="en-US"/>
              <a:t>Challenges of Consulting/Collaboration</a:t>
            </a:r>
          </a:p>
        </p:txBody>
      </p:sp>
      <p:sp>
        <p:nvSpPr>
          <p:cNvPr id="46083" name="Content Placeholder 4">
            <a:extLst>
              <a:ext uri="{FF2B5EF4-FFF2-40B4-BE49-F238E27FC236}">
                <a16:creationId xmlns:a16="http://schemas.microsoft.com/office/drawing/2014/main" id="{E3E6D9D9-3051-E15D-28EC-0D629CE836A4}"/>
              </a:ext>
            </a:extLst>
          </p:cNvPr>
          <p:cNvSpPr>
            <a:spLocks noGrp="1" noChangeArrowheads="1"/>
          </p:cNvSpPr>
          <p:nvPr>
            <p:ph idx="1"/>
          </p:nvPr>
        </p:nvSpPr>
        <p:spPr>
          <a:xfrm>
            <a:off x="457200" y="990600"/>
            <a:ext cx="8839200" cy="4530725"/>
          </a:xfrm>
        </p:spPr>
        <p:txBody>
          <a:bodyPr/>
          <a:lstStyle/>
          <a:p>
            <a:r>
              <a:rPr lang="en-US" altLang="en-US" dirty="0"/>
              <a:t>The people you work with will think</a:t>
            </a:r>
          </a:p>
          <a:p>
            <a:pPr lvl="1"/>
            <a:r>
              <a:rPr lang="en-US" altLang="en-US" dirty="0"/>
              <a:t>You are a “</a:t>
            </a:r>
            <a:r>
              <a:rPr lang="en-US" altLang="en-US" b="1" u="sng" dirty="0"/>
              <a:t>high priest</a:t>
            </a:r>
            <a:r>
              <a:rPr lang="en-US" altLang="en-US" dirty="0"/>
              <a:t>” of variable selection and you know the “</a:t>
            </a:r>
            <a:r>
              <a:rPr lang="en-US" altLang="en-US" b="1" u="sng" dirty="0"/>
              <a:t>right</a:t>
            </a:r>
            <a:r>
              <a:rPr lang="en-US" altLang="en-US" dirty="0"/>
              <a:t>” way to do it!</a:t>
            </a:r>
          </a:p>
          <a:p>
            <a:pPr lvl="1"/>
            <a:r>
              <a:rPr lang="en-US" altLang="en-US" dirty="0"/>
              <a:t>You can provide them with statistical cover for whatever model they </a:t>
            </a:r>
            <a:r>
              <a:rPr lang="en-US" altLang="en-US" i="1" u="sng" dirty="0"/>
              <a:t>really </a:t>
            </a:r>
            <a:r>
              <a:rPr lang="en-US" altLang="en-US" i="1" u="sng" dirty="0" err="1"/>
              <a:t>really</a:t>
            </a:r>
            <a:r>
              <a:rPr lang="en-US" altLang="en-US" i="1" u="sng" dirty="0"/>
              <a:t> </a:t>
            </a:r>
            <a:r>
              <a:rPr lang="en-US" altLang="en-US" dirty="0"/>
              <a:t>want</a:t>
            </a:r>
          </a:p>
          <a:p>
            <a:r>
              <a:rPr lang="en-US" altLang="en-US" dirty="0"/>
              <a:t>These are contradictory, and your collaborators will want both… Neither is true!</a:t>
            </a:r>
          </a:p>
          <a:p>
            <a:r>
              <a:rPr lang="en-US" altLang="en-US" dirty="0"/>
              <a:t>Your job is to come up with the model that</a:t>
            </a:r>
          </a:p>
          <a:p>
            <a:pPr lvl="1"/>
            <a:r>
              <a:rPr lang="en-US" altLang="en-US" dirty="0"/>
              <a:t>Best reflects the substance (science, engineering, policy…)</a:t>
            </a:r>
          </a:p>
          <a:p>
            <a:pPr lvl="1"/>
            <a:r>
              <a:rPr lang="en-US" altLang="en-US" dirty="0"/>
              <a:t>Best satisfies modeling assumptions</a:t>
            </a:r>
          </a:p>
          <a:p>
            <a:pPr lvl="1"/>
            <a:r>
              <a:rPr lang="en-US" altLang="en-US" dirty="0"/>
              <a:t>Is most clearly indicated by the data</a:t>
            </a:r>
          </a:p>
        </p:txBody>
      </p:sp>
      <p:sp>
        <p:nvSpPr>
          <p:cNvPr id="46084" name="Slide Number Placeholder 2">
            <a:extLst>
              <a:ext uri="{FF2B5EF4-FFF2-40B4-BE49-F238E27FC236}">
                <a16:creationId xmlns:a16="http://schemas.microsoft.com/office/drawing/2014/main" id="{FB8E2358-A3C8-A4E1-4D15-393AD9FDCEA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BD8F9F-9922-441D-9A5C-40A5A3F6CD88}" type="slidenum">
              <a:rPr lang="en-US" altLang="en-US" smtClean="0">
                <a:latin typeface="Garamond" panose="02020404030301010803" pitchFamily="18" charset="0"/>
              </a:rPr>
              <a:pPr/>
              <a:t>40</a:t>
            </a:fld>
            <a:endParaRPr lang="en-US" altLang="en-US">
              <a:latin typeface="Garamond" panose="02020404030301010803" pitchFamily="18" charset="0"/>
            </a:endParaRPr>
          </a:p>
        </p:txBody>
      </p:sp>
      <p:sp>
        <p:nvSpPr>
          <p:cNvPr id="46085" name="Date Placeholder 3">
            <a:extLst>
              <a:ext uri="{FF2B5EF4-FFF2-40B4-BE49-F238E27FC236}">
                <a16:creationId xmlns:a16="http://schemas.microsoft.com/office/drawing/2014/main" id="{D26C58A5-FC06-41C9-DA1D-162A02B9D70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A34310-CB78-4E26-B00C-ABB976888AC7}"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3A653F8-1B67-8C99-00B2-53C7994160C4}"/>
              </a:ext>
            </a:extLst>
          </p:cNvPr>
          <p:cNvSpPr>
            <a:spLocks noGrp="1" noChangeArrowheads="1"/>
          </p:cNvSpPr>
          <p:nvPr>
            <p:ph type="title"/>
          </p:nvPr>
        </p:nvSpPr>
        <p:spPr/>
        <p:txBody>
          <a:bodyPr/>
          <a:lstStyle/>
          <a:p>
            <a:r>
              <a:rPr lang="en-US" altLang="en-US"/>
              <a:t>What do I do in practice</a:t>
            </a:r>
            <a:r>
              <a:rPr lang="en-US" altLang="en-US" baseline="30000"/>
              <a:t>1</a:t>
            </a:r>
            <a:r>
              <a:rPr lang="en-US" altLang="en-US"/>
              <a:t>?</a:t>
            </a:r>
          </a:p>
        </p:txBody>
      </p:sp>
      <p:sp>
        <p:nvSpPr>
          <p:cNvPr id="47107" name="Content Placeholder 2">
            <a:extLst>
              <a:ext uri="{FF2B5EF4-FFF2-40B4-BE49-F238E27FC236}">
                <a16:creationId xmlns:a16="http://schemas.microsoft.com/office/drawing/2014/main" id="{A24C7D6C-A7A3-E0B3-AF32-0C4A37A4037F}"/>
              </a:ext>
            </a:extLst>
          </p:cNvPr>
          <p:cNvSpPr>
            <a:spLocks noGrp="1" noChangeArrowheads="1"/>
          </p:cNvSpPr>
          <p:nvPr>
            <p:ph idx="1"/>
          </p:nvPr>
        </p:nvSpPr>
        <p:spPr>
          <a:xfrm>
            <a:off x="457200" y="1031875"/>
            <a:ext cx="8229600" cy="4530725"/>
          </a:xfrm>
        </p:spPr>
        <p:txBody>
          <a:bodyPr/>
          <a:lstStyle/>
          <a:p>
            <a:r>
              <a:rPr lang="en-US" altLang="en-US"/>
              <a:t>Have a good conversation with my collaborator / client:  Which variables are</a:t>
            </a:r>
          </a:p>
          <a:p>
            <a:pPr lvl="1"/>
            <a:r>
              <a:rPr lang="en-US" altLang="en-US"/>
              <a:t>Scientifically or policy-wise important</a:t>
            </a:r>
          </a:p>
          <a:p>
            <a:pPr lvl="2"/>
            <a:r>
              <a:rPr lang="en-US" altLang="en-US"/>
              <a:t>I will try to keep these in, or discuss eliminating with client</a:t>
            </a:r>
          </a:p>
          <a:p>
            <a:pPr lvl="1"/>
            <a:r>
              <a:rPr lang="en-US" altLang="en-US"/>
              <a:t>Related to design of the experiment/data collection</a:t>
            </a:r>
          </a:p>
          <a:p>
            <a:pPr lvl="2"/>
            <a:r>
              <a:rPr lang="en-US" altLang="en-US"/>
              <a:t>These must stay in the model</a:t>
            </a:r>
          </a:p>
          <a:p>
            <a:r>
              <a:rPr lang="en-US" altLang="en-US"/>
              <a:t>Use t, F, xIC, best subsets, stepwise, lasso, etc. to see what the data will support</a:t>
            </a:r>
          </a:p>
          <a:p>
            <a:pPr lvl="1"/>
            <a:r>
              <a:rPr lang="en-US" altLang="en-US"/>
              <a:t>Use this together with knowledge of subject area to come up with 2-5 models</a:t>
            </a:r>
          </a:p>
          <a:p>
            <a:pPr lvl="1"/>
            <a:r>
              <a:rPr lang="en-US" altLang="en-US"/>
              <a:t>Conversation with client decides final model</a:t>
            </a:r>
          </a:p>
        </p:txBody>
      </p:sp>
      <p:sp>
        <p:nvSpPr>
          <p:cNvPr id="47108" name="Slide Number Placeholder 3">
            <a:extLst>
              <a:ext uri="{FF2B5EF4-FFF2-40B4-BE49-F238E27FC236}">
                <a16:creationId xmlns:a16="http://schemas.microsoft.com/office/drawing/2014/main" id="{7EB21936-8ADB-744A-3A06-0F0AC607D217}"/>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8E8A9E-1543-4D27-8A57-65139AB0AC7B}" type="slidenum">
              <a:rPr lang="en-US" altLang="en-US" smtClean="0">
                <a:latin typeface="Garamond" panose="02020404030301010803" pitchFamily="18" charset="0"/>
              </a:rPr>
              <a:pPr/>
              <a:t>41</a:t>
            </a:fld>
            <a:endParaRPr lang="en-US" altLang="en-US">
              <a:latin typeface="Garamond" panose="02020404030301010803" pitchFamily="18" charset="0"/>
            </a:endParaRPr>
          </a:p>
        </p:txBody>
      </p:sp>
      <p:sp>
        <p:nvSpPr>
          <p:cNvPr id="47109" name="Date Placeholder 4">
            <a:extLst>
              <a:ext uri="{FF2B5EF4-FFF2-40B4-BE49-F238E27FC236}">
                <a16:creationId xmlns:a16="http://schemas.microsoft.com/office/drawing/2014/main" id="{EE05D69C-F584-6381-89D2-9E5FF9AEEECF}"/>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05EF06-129B-4FE2-AA5A-08F0695E1E04}"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47110" name="TextBox 5">
            <a:extLst>
              <a:ext uri="{FF2B5EF4-FFF2-40B4-BE49-F238E27FC236}">
                <a16:creationId xmlns:a16="http://schemas.microsoft.com/office/drawing/2014/main" id="{FB55BDDA-9FFE-6C5C-61CB-B6586B281D53}"/>
              </a:ext>
            </a:extLst>
          </p:cNvPr>
          <p:cNvSpPr txBox="1">
            <a:spLocks noChangeArrowheads="1"/>
          </p:cNvSpPr>
          <p:nvPr/>
        </p:nvSpPr>
        <p:spPr bwMode="auto">
          <a:xfrm>
            <a:off x="3733800" y="6238875"/>
            <a:ext cx="3810000" cy="5857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The whole process may iterate several times before settling on a “final” model!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8D5AE7A-8BCE-D468-D0F3-0D5A9E80AAAF}"/>
              </a:ext>
            </a:extLst>
          </p:cNvPr>
          <p:cNvSpPr>
            <a:spLocks noGrp="1" noChangeArrowheads="1"/>
          </p:cNvSpPr>
          <p:nvPr>
            <p:ph type="title"/>
          </p:nvPr>
        </p:nvSpPr>
        <p:spPr/>
        <p:txBody>
          <a:bodyPr/>
          <a:lstStyle/>
          <a:p>
            <a:r>
              <a:rPr lang="en-US" altLang="en-US"/>
              <a:t>Heuristic Principles</a:t>
            </a:r>
            <a:r>
              <a:rPr lang="en-US" altLang="en-US" baseline="30000"/>
              <a:t>1</a:t>
            </a:r>
            <a:r>
              <a:rPr lang="en-US" altLang="en-US"/>
              <a:t> from Gelman &amp; Hill (2009, p. 69) </a:t>
            </a:r>
          </a:p>
        </p:txBody>
      </p:sp>
      <p:sp>
        <p:nvSpPr>
          <p:cNvPr id="48131" name="Content Placeholder 2">
            <a:extLst>
              <a:ext uri="{FF2B5EF4-FFF2-40B4-BE49-F238E27FC236}">
                <a16:creationId xmlns:a16="http://schemas.microsoft.com/office/drawing/2014/main" id="{D0483D56-9B75-9B3C-9043-5CEC478D985C}"/>
              </a:ext>
            </a:extLst>
          </p:cNvPr>
          <p:cNvSpPr>
            <a:spLocks noGrp="1" noChangeArrowheads="1"/>
          </p:cNvSpPr>
          <p:nvPr>
            <p:ph idx="1"/>
          </p:nvPr>
        </p:nvSpPr>
        <p:spPr>
          <a:xfrm>
            <a:off x="457200" y="1489075"/>
            <a:ext cx="8229600" cy="4530725"/>
          </a:xfrm>
        </p:spPr>
        <p:txBody>
          <a:bodyPr/>
          <a:lstStyle/>
          <a:p>
            <a:pPr marL="457200" indent="-457200">
              <a:buFont typeface="Calibri" panose="020F0502020204030204" pitchFamily="34" charset="0"/>
              <a:buAutoNum type="arabicPeriod"/>
            </a:pPr>
            <a:r>
              <a:rPr lang="en-US" altLang="en-US" sz="2000"/>
              <a:t>Include all input variables that, for substantive reasons, might be expected to be important in predicting the outcome.</a:t>
            </a:r>
          </a:p>
          <a:p>
            <a:pPr marL="457200" indent="-457200">
              <a:buFont typeface="Calibri" panose="020F0502020204030204" pitchFamily="34" charset="0"/>
              <a:buAutoNum type="arabicPeriod"/>
            </a:pPr>
            <a:r>
              <a:rPr lang="en-US" altLang="en-US" sz="2000"/>
              <a:t>Sometimes inputs can be combined—for example, several inputs can be averaged or summed to create a “total score” that replaces them.</a:t>
            </a:r>
          </a:p>
          <a:p>
            <a:pPr marL="457200" indent="-457200">
              <a:buFont typeface="Calibri" panose="020F0502020204030204" pitchFamily="34" charset="0"/>
              <a:buAutoNum type="arabicPeriod"/>
            </a:pPr>
            <a:r>
              <a:rPr lang="en-US" altLang="en-US" sz="2000"/>
              <a:t>Inputs with large main effects, often have large interactions as well.</a:t>
            </a:r>
          </a:p>
          <a:p>
            <a:pPr marL="457200" indent="-457200">
              <a:buFont typeface="Calibri" panose="020F0502020204030204" pitchFamily="34" charset="0"/>
              <a:buAutoNum type="arabicPeriod"/>
            </a:pPr>
            <a:r>
              <a:rPr lang="en-US" altLang="en-US" sz="2000"/>
              <a:t>Looking at the t-statistics and signs of individual       :</a:t>
            </a:r>
          </a:p>
          <a:p>
            <a:pPr marL="784225" lvl="1" indent="-457200">
              <a:buFont typeface="Calibri" panose="020F0502020204030204" pitchFamily="34" charset="0"/>
              <a:buAutoNum type="alphaLcParenR"/>
            </a:pPr>
            <a:r>
              <a:rPr lang="en-US" altLang="en-US" sz="1600"/>
              <a:t>If a predictor is not statistically significant and has the expected sign, it is generally fine to keep it in. It may not help predictions much but is also probably not hurting them.</a:t>
            </a:r>
          </a:p>
          <a:p>
            <a:pPr marL="784225" lvl="1" indent="-457200">
              <a:buFont typeface="Calibri" panose="020F0502020204030204" pitchFamily="34" charset="0"/>
              <a:buAutoNum type="alphaLcParenR"/>
            </a:pPr>
            <a:r>
              <a:rPr lang="en-US" altLang="en-US" sz="1600"/>
              <a:t>If a predictor is not statistically significant and does not have the expected sign (for example, incumbency having a negative effect on vote share), consider removing it.</a:t>
            </a:r>
          </a:p>
          <a:p>
            <a:pPr marL="784225" lvl="1" indent="-457200">
              <a:buFont typeface="Calibri" panose="020F0502020204030204" pitchFamily="34" charset="0"/>
              <a:buAutoNum type="alphaLcParenR"/>
            </a:pPr>
            <a:r>
              <a:rPr lang="en-US" altLang="en-US" sz="1600"/>
              <a:t>If a predictor is statistically significant and does not have the expected sign, then think hard if it makes sense. (E.g. you were expecting more tutoring to improve test scores, but students who sought more tutoring got lower scores). Try to gather data on potential lurking variables and include them in the analysis.</a:t>
            </a:r>
          </a:p>
          <a:p>
            <a:pPr marL="784225" lvl="1" indent="-457200">
              <a:buFont typeface="Calibri" panose="020F0502020204030204" pitchFamily="34" charset="0"/>
              <a:buAutoNum type="alphaLcParenR"/>
            </a:pPr>
            <a:r>
              <a:rPr lang="en-US" altLang="en-US" sz="1600"/>
              <a:t>If a predictor is statistically significant and has the expected sign, then by all means keep it in the model.</a:t>
            </a:r>
          </a:p>
        </p:txBody>
      </p:sp>
      <p:sp>
        <p:nvSpPr>
          <p:cNvPr id="48132" name="Slide Number Placeholder 3">
            <a:extLst>
              <a:ext uri="{FF2B5EF4-FFF2-40B4-BE49-F238E27FC236}">
                <a16:creationId xmlns:a16="http://schemas.microsoft.com/office/drawing/2014/main" id="{6D2185DD-C663-0E71-D277-E648084FFC3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9DA306-14E0-4D56-B9D6-F7B7583A0D65}" type="slidenum">
              <a:rPr lang="en-US" altLang="en-US" smtClean="0">
                <a:latin typeface="Garamond" panose="02020404030301010803" pitchFamily="18" charset="0"/>
              </a:rPr>
              <a:pPr/>
              <a:t>42</a:t>
            </a:fld>
            <a:endParaRPr lang="en-US" altLang="en-US">
              <a:latin typeface="Garamond" panose="02020404030301010803" pitchFamily="18" charset="0"/>
            </a:endParaRPr>
          </a:p>
        </p:txBody>
      </p:sp>
      <p:sp>
        <p:nvSpPr>
          <p:cNvPr id="48133" name="Date Placeholder 4">
            <a:extLst>
              <a:ext uri="{FF2B5EF4-FFF2-40B4-BE49-F238E27FC236}">
                <a16:creationId xmlns:a16="http://schemas.microsoft.com/office/drawing/2014/main" id="{02F912B5-BC92-2CAE-8C04-CF9406594B8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765391-9E8C-44CF-9D25-DA3ECD75BE5D}"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48134" name="TextBox 5">
            <a:extLst>
              <a:ext uri="{FF2B5EF4-FFF2-40B4-BE49-F238E27FC236}">
                <a16:creationId xmlns:a16="http://schemas.microsoft.com/office/drawing/2014/main" id="{8F4D9351-6409-6F4D-955C-1F158A7C4703}"/>
              </a:ext>
            </a:extLst>
          </p:cNvPr>
          <p:cNvSpPr txBox="1">
            <a:spLocks noChangeArrowheads="1"/>
          </p:cNvSpPr>
          <p:nvPr/>
        </p:nvSpPr>
        <p:spPr bwMode="auto">
          <a:xfrm>
            <a:off x="5334000" y="6288088"/>
            <a:ext cx="289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aseline="30000"/>
              <a:t>1</a:t>
            </a:r>
            <a:r>
              <a:rPr lang="en-US" altLang="en-US" sz="1400"/>
              <a:t>These do not solve all problems!</a:t>
            </a:r>
          </a:p>
        </p:txBody>
      </p:sp>
      <p:pic>
        <p:nvPicPr>
          <p:cNvPr id="48135" name="Picture 2">
            <a:extLst>
              <a:ext uri="{FF2B5EF4-FFF2-40B4-BE49-F238E27FC236}">
                <a16:creationId xmlns:a16="http://schemas.microsoft.com/office/drawing/2014/main" id="{FB0CFAD5-4CB7-CA33-3035-F65DD50C8106}"/>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011863" y="3230563"/>
            <a:ext cx="3127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9CCEA12-0421-1FCA-4759-48884D1470C5}"/>
              </a:ext>
            </a:extLst>
          </p:cNvPr>
          <p:cNvSpPr>
            <a:spLocks noGrp="1" noChangeArrowheads="1"/>
          </p:cNvSpPr>
          <p:nvPr>
            <p:ph type="title"/>
          </p:nvPr>
        </p:nvSpPr>
        <p:spPr/>
        <p:txBody>
          <a:bodyPr/>
          <a:lstStyle/>
          <a:p>
            <a:r>
              <a:rPr lang="en-US" altLang="en-US"/>
              <a:t>Summary</a:t>
            </a:r>
          </a:p>
        </p:txBody>
      </p:sp>
      <p:sp>
        <p:nvSpPr>
          <p:cNvPr id="49155" name="Slide Number Placeholder 3">
            <a:extLst>
              <a:ext uri="{FF2B5EF4-FFF2-40B4-BE49-F238E27FC236}">
                <a16:creationId xmlns:a16="http://schemas.microsoft.com/office/drawing/2014/main" id="{3933F890-CC2B-79F4-E317-6E2CEEAFC30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657BDF-DC5B-4D19-B4EE-BEA46320C5E8}" type="slidenum">
              <a:rPr lang="en-US" altLang="en-US" smtClean="0">
                <a:latin typeface="Garamond" panose="02020404030301010803" pitchFamily="18" charset="0"/>
              </a:rPr>
              <a:pPr/>
              <a:t>43</a:t>
            </a:fld>
            <a:endParaRPr lang="en-US" altLang="en-US">
              <a:latin typeface="Garamond" panose="02020404030301010803" pitchFamily="18" charset="0"/>
            </a:endParaRPr>
          </a:p>
        </p:txBody>
      </p:sp>
      <p:sp>
        <p:nvSpPr>
          <p:cNvPr id="49156" name="Date Placeholder 4">
            <a:extLst>
              <a:ext uri="{FF2B5EF4-FFF2-40B4-BE49-F238E27FC236}">
                <a16:creationId xmlns:a16="http://schemas.microsoft.com/office/drawing/2014/main" id="{7296BBD2-A899-0E78-D955-2C6AF951118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329D76-9A61-40F0-928C-BD5DCC6D1B1A}"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7" name="Content Placeholder 2">
            <a:extLst>
              <a:ext uri="{FF2B5EF4-FFF2-40B4-BE49-F238E27FC236}">
                <a16:creationId xmlns:a16="http://schemas.microsoft.com/office/drawing/2014/main" id="{EAA5BF78-1149-6AD0-0B57-E9F745DC24D5}"/>
              </a:ext>
            </a:extLst>
          </p:cNvPr>
          <p:cNvSpPr txBox="1">
            <a:spLocks noChangeArrowheads="1"/>
          </p:cNvSpPr>
          <p:nvPr/>
        </p:nvSpPr>
        <p:spPr bwMode="auto">
          <a:xfrm>
            <a:off x="457200" y="865188"/>
            <a:ext cx="8382000" cy="4530725"/>
          </a:xfrm>
          <a:prstGeom prst="rect">
            <a:avLst/>
          </a:prstGeom>
          <a:noFill/>
          <a:ln>
            <a:noFill/>
          </a:ln>
          <a:effectLst/>
        </p:spPr>
        <p:txBody>
          <a:bodyPr/>
          <a:lstStyle>
            <a:lvl1pPr marL="342900" indent="-342900" algn="l" rtl="0" eaLnBrk="0" fontAlgn="base" hangingPunct="0">
              <a:spcBef>
                <a:spcPct val="20000"/>
              </a:spcBef>
              <a:spcAft>
                <a:spcPct val="0"/>
              </a:spcAft>
              <a:buClr>
                <a:srgbClr val="6A6268"/>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5B5559"/>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rgbClr val="6A6268"/>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rgbClr val="5B5559"/>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9pPr>
          </a:lstStyle>
          <a:p>
            <a:pPr>
              <a:defRPr/>
            </a:pPr>
            <a:r>
              <a:rPr lang="en-US" altLang="en-US" kern="0"/>
              <a:t>Variable selection – An Overview</a:t>
            </a:r>
          </a:p>
          <a:p>
            <a:pPr>
              <a:defRPr/>
            </a:pPr>
            <a:r>
              <a:rPr lang="en-US" altLang="en-US" kern="0"/>
              <a:t>Traditional variable selection</a:t>
            </a:r>
          </a:p>
          <a:p>
            <a:pPr lvl="1">
              <a:spcBef>
                <a:spcPts val="400"/>
              </a:spcBef>
              <a:defRPr/>
            </a:pPr>
            <a:r>
              <a:rPr lang="en-US" altLang="en-US" kern="0"/>
              <a:t>MSE-based indices</a:t>
            </a:r>
          </a:p>
          <a:p>
            <a:pPr lvl="1">
              <a:spcBef>
                <a:spcPts val="400"/>
              </a:spcBef>
              <a:defRPr/>
            </a:pPr>
            <a:r>
              <a:rPr lang="en-US" altLang="en-US" kern="0"/>
              <a:t>Likelihood-based indices</a:t>
            </a:r>
          </a:p>
          <a:p>
            <a:pPr lvl="1">
              <a:spcBef>
                <a:spcPts val="400"/>
              </a:spcBef>
              <a:defRPr/>
            </a:pPr>
            <a:r>
              <a:rPr lang="en-US" altLang="en-US" kern="0"/>
              <a:t>Stepwise and all-subsets</a:t>
            </a:r>
          </a:p>
          <a:p>
            <a:pPr>
              <a:defRPr/>
            </a:pPr>
            <a:r>
              <a:rPr lang="en-US" altLang="en-US" kern="0"/>
              <a:t>Modern variable selection</a:t>
            </a:r>
          </a:p>
          <a:p>
            <a:pPr lvl="1">
              <a:spcBef>
                <a:spcPts val="400"/>
              </a:spcBef>
              <a:defRPr/>
            </a:pPr>
            <a:r>
              <a:rPr lang="en-US" altLang="en-US" kern="0"/>
              <a:t>Variable selection by penalized likelihood</a:t>
            </a:r>
          </a:p>
          <a:p>
            <a:pPr lvl="1">
              <a:spcBef>
                <a:spcPts val="400"/>
              </a:spcBef>
              <a:defRPr/>
            </a:pPr>
            <a:r>
              <a:rPr lang="en-US" altLang="en-US" kern="0"/>
              <a:t>Are All Subsets and Stepwise really so </a:t>
            </a:r>
            <a:br>
              <a:rPr lang="en-US" altLang="en-US" kern="0"/>
            </a:br>
            <a:r>
              <a:rPr lang="en-US" altLang="en-US" kern="0"/>
              <a:t>different from Ridge and Lasso?</a:t>
            </a:r>
          </a:p>
          <a:p>
            <a:pPr>
              <a:defRPr/>
            </a:pPr>
            <a:r>
              <a:rPr lang="en-US" altLang="en-US" kern="0"/>
              <a:t>Inference after variable selection</a:t>
            </a:r>
          </a:p>
          <a:p>
            <a:pPr>
              <a:defRPr/>
            </a:pPr>
            <a:r>
              <a:rPr lang="en-US" altLang="en-US" kern="0"/>
              <a:t>What do I really do?</a:t>
            </a:r>
            <a:endParaRPr lang="en-US" altLang="en-US" kern="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7">
            <a:extLst>
              <a:ext uri="{FF2B5EF4-FFF2-40B4-BE49-F238E27FC236}">
                <a16:creationId xmlns:a16="http://schemas.microsoft.com/office/drawing/2014/main" id="{F6400022-380F-AA5D-6278-FA79131FF683}"/>
              </a:ext>
            </a:extLst>
          </p:cNvPr>
          <p:cNvSpPr>
            <a:spLocks noGrp="1" noChangeArrowheads="1"/>
          </p:cNvSpPr>
          <p:nvPr>
            <p:ph type="title"/>
          </p:nvPr>
        </p:nvSpPr>
        <p:spPr>
          <a:xfrm>
            <a:off x="457200" y="2819400"/>
            <a:ext cx="8229600" cy="1139825"/>
          </a:xfrm>
        </p:spPr>
        <p:txBody>
          <a:bodyPr/>
          <a:lstStyle/>
          <a:p>
            <a:pPr algn="ctr"/>
            <a:r>
              <a:rPr lang="en-US" altLang="en-US"/>
              <a:t>Traditional Variable Selection</a:t>
            </a:r>
          </a:p>
        </p:txBody>
      </p:sp>
      <p:sp>
        <p:nvSpPr>
          <p:cNvPr id="11267" name="Slide Number Placeholder 3">
            <a:extLst>
              <a:ext uri="{FF2B5EF4-FFF2-40B4-BE49-F238E27FC236}">
                <a16:creationId xmlns:a16="http://schemas.microsoft.com/office/drawing/2014/main" id="{1A0D1042-82E6-3255-3D1A-D521B1B8C33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7AB091-ED54-410A-A32D-7B0B5D528193}" type="slidenum">
              <a:rPr lang="en-US" altLang="en-US" smtClean="0">
                <a:latin typeface="Garamond" panose="02020404030301010803" pitchFamily="18" charset="0"/>
              </a:rPr>
              <a:pPr/>
              <a:t>5</a:t>
            </a:fld>
            <a:endParaRPr lang="en-US" altLang="en-US">
              <a:latin typeface="Garamond" panose="02020404030301010803" pitchFamily="18" charset="0"/>
            </a:endParaRPr>
          </a:p>
        </p:txBody>
      </p:sp>
      <p:sp>
        <p:nvSpPr>
          <p:cNvPr id="11268" name="Date Placeholder 4">
            <a:extLst>
              <a:ext uri="{FF2B5EF4-FFF2-40B4-BE49-F238E27FC236}">
                <a16:creationId xmlns:a16="http://schemas.microsoft.com/office/drawing/2014/main" id="{00D7C27E-1660-27F3-2234-1D5EB7F3334F}"/>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06D7E6-295E-40E1-91E8-921D7B42EC77}"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78D99F4-CE14-9B24-FD86-4CDCAE5270A0}"/>
              </a:ext>
            </a:extLst>
          </p:cNvPr>
          <p:cNvSpPr>
            <a:spLocks noGrp="1" noChangeArrowheads="1"/>
          </p:cNvSpPr>
          <p:nvPr>
            <p:ph type="title"/>
          </p:nvPr>
        </p:nvSpPr>
        <p:spPr>
          <a:xfrm>
            <a:off x="457200" y="277813"/>
            <a:ext cx="8458200" cy="1139825"/>
          </a:xfrm>
        </p:spPr>
        <p:txBody>
          <a:bodyPr/>
          <a:lstStyle/>
          <a:p>
            <a:r>
              <a:rPr lang="en-US" altLang="en-US" sz="4400"/>
              <a:t>RSS &amp; MSE-based indices</a:t>
            </a:r>
          </a:p>
        </p:txBody>
      </p:sp>
      <p:sp>
        <p:nvSpPr>
          <p:cNvPr id="12291" name="Slide Number Placeholder 3">
            <a:extLst>
              <a:ext uri="{FF2B5EF4-FFF2-40B4-BE49-F238E27FC236}">
                <a16:creationId xmlns:a16="http://schemas.microsoft.com/office/drawing/2014/main" id="{B1E272E3-EB4A-7222-7097-9DE081CA61D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FEAFF1-1B53-489A-A955-E1150243C603}" type="slidenum">
              <a:rPr lang="en-US" altLang="en-US" smtClean="0">
                <a:latin typeface="Garamond" panose="02020404030301010803" pitchFamily="18" charset="0"/>
              </a:rPr>
              <a:pPr/>
              <a:t>6</a:t>
            </a:fld>
            <a:endParaRPr lang="en-US" altLang="en-US">
              <a:latin typeface="Garamond" panose="02020404030301010803" pitchFamily="18" charset="0"/>
            </a:endParaRPr>
          </a:p>
        </p:txBody>
      </p:sp>
      <p:sp>
        <p:nvSpPr>
          <p:cNvPr id="12292" name="Date Placeholder 4">
            <a:extLst>
              <a:ext uri="{FF2B5EF4-FFF2-40B4-BE49-F238E27FC236}">
                <a16:creationId xmlns:a16="http://schemas.microsoft.com/office/drawing/2014/main" id="{D666AF7B-C5F9-1449-0927-C9197E74D35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C91FDC-060A-4637-AFAC-A72BFBF26FC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12293" name="Picture 37">
            <a:extLst>
              <a:ext uri="{FF2B5EF4-FFF2-40B4-BE49-F238E27FC236}">
                <a16:creationId xmlns:a16="http://schemas.microsoft.com/office/drawing/2014/main" id="{B0F606BA-ED51-7D62-9B15-DBD988FF4B84}"/>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218488"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31">
            <a:extLst>
              <a:ext uri="{FF2B5EF4-FFF2-40B4-BE49-F238E27FC236}">
                <a16:creationId xmlns:a16="http://schemas.microsoft.com/office/drawing/2014/main" id="{A5EE9F19-4002-777D-A380-328700D997EA}"/>
              </a:ext>
            </a:extLst>
          </p:cNvPr>
          <p:cNvSpPr txBox="1">
            <a:spLocks noChangeArrowheads="1"/>
          </p:cNvSpPr>
          <p:nvPr/>
        </p:nvSpPr>
        <p:spPr bwMode="auto">
          <a:xfrm>
            <a:off x="2057400" y="62484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See </a:t>
            </a:r>
            <a:r>
              <a:rPr lang="en-US" altLang="en-US" sz="1600">
                <a:hlinkClick r:id="rId4"/>
              </a:rPr>
              <a:t>https://onlinecourses.science.psu.edu/stat501/node/330/</a:t>
            </a:r>
            <a:r>
              <a:rPr lang="en-US" altLang="en-US" sz="1600"/>
              <a:t> for a discussion of C</a:t>
            </a:r>
            <a:r>
              <a:rPr lang="en-US" altLang="en-US" sz="1600" baseline="-25000"/>
              <a:t>p</a:t>
            </a:r>
            <a:r>
              <a:rPr lang="en-US" altLang="en-US" sz="1600"/>
              <a:t>, for example.</a:t>
            </a:r>
            <a:endParaRPr lang="en-US" altLang="en-US" sz="1600" baseline="-25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300B27D-A69D-B8C6-A46D-1AACE51E17E3}"/>
              </a:ext>
            </a:extLst>
          </p:cNvPr>
          <p:cNvSpPr>
            <a:spLocks noGrp="1" noChangeArrowheads="1"/>
          </p:cNvSpPr>
          <p:nvPr>
            <p:ph type="title"/>
          </p:nvPr>
        </p:nvSpPr>
        <p:spPr/>
        <p:txBody>
          <a:bodyPr/>
          <a:lstStyle/>
          <a:p>
            <a:r>
              <a:rPr lang="en-US" altLang="en-US"/>
              <a:t>Digression: ML estimation </a:t>
            </a:r>
          </a:p>
        </p:txBody>
      </p:sp>
      <p:sp>
        <p:nvSpPr>
          <p:cNvPr id="13315" name="Slide Number Placeholder 3">
            <a:extLst>
              <a:ext uri="{FF2B5EF4-FFF2-40B4-BE49-F238E27FC236}">
                <a16:creationId xmlns:a16="http://schemas.microsoft.com/office/drawing/2014/main" id="{438B5CB8-41D4-1297-FD12-BAFEF1AFD8A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649BFC-F411-4619-BBA5-0CE700191DBA}" type="slidenum">
              <a:rPr lang="en-US" altLang="en-US" smtClean="0">
                <a:latin typeface="Garamond" panose="02020404030301010803" pitchFamily="18" charset="0"/>
              </a:rPr>
              <a:pPr/>
              <a:t>7</a:t>
            </a:fld>
            <a:endParaRPr lang="en-US" altLang="en-US">
              <a:latin typeface="Garamond" panose="02020404030301010803" pitchFamily="18" charset="0"/>
            </a:endParaRPr>
          </a:p>
        </p:txBody>
      </p:sp>
      <p:sp>
        <p:nvSpPr>
          <p:cNvPr id="13316" name="Date Placeholder 4">
            <a:extLst>
              <a:ext uri="{FF2B5EF4-FFF2-40B4-BE49-F238E27FC236}">
                <a16:creationId xmlns:a16="http://schemas.microsoft.com/office/drawing/2014/main" id="{7D12A826-7859-E411-6DA1-1045589F94CB}"/>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5E4FD8-F081-4B71-ADC4-8679B13C5FD9}"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3" name="Picture 2" descr="\documentclass{article}&#10;\usepackage{amsmath}&#10;\pagestyle{empty}&#10;\begin{document}&#10;\sf&#10;\parbox{5.5in}{&#10;\begin{eqnarray*}&#10;\hbox to 1in{We know\hfill}&#10;L(\beta,\sigma^2) &amp; = &amp; \prod_{i=1}^n f(y_i|X_i) = \prod_{i=1}^n \frac{1}{\sqrt{2\pi}\sigma} \exp\left\{-\frac{1}{2\sigma^2} (y_i-X_i\beta)^2\right\} \\&#10;&amp; = &amp; \left(\frac{1}{\sqrt{2\pi}\sigma}\right)^n \exp\left( -\frac{1}{2\sigma^2}\sum_{i=1}^n (y_i - X_i\beta)^2\right)\\ &#10;\hbox to .75in{So\hfill}&#10;\log L(\beta,\sigma^2) &#10;&amp; = &amp; - \frac{n}{2}\log(2\pi) - \frac{n}{2}\log \sigma^2 - \frac{1}{2\sigma^2} \sum_{i-1}^n (y_i - X_i\beta)^2 &#10;\end{eqnarray*}&#10;If we are not interested in estimating $\sigma^2$, the maximized likelihood is&#10;\begin{eqnarray*}&#10;\log L(\hat\beta,\sigma^2) &#10;&amp; = &amp; - \frac{n}{2}\log(2\pi) - \frac{n}{2}\log\sigma^2 - \frac{1}{2\sigma^2} RSS \\&#10;&amp; = &amp; c_1(n,\sigma^2) - c_2(\sigma^2)\cdot RSS &#10;\end{eqnarray*}&#10;and if we want to estimate $\sigma^2$ at the same time as $\beta$, the maximized log-likelihood will be&#10;\begin{eqnarray*}&#10;\log L(\hat\beta,\hat\sigma^2) &#10;&amp; = &amp; - \frac{n}{2}\log(2\pi) - \frac{n}{2}\log(RSS/n) - \frac{1}{2RSS/n} RSS \\&#10;&amp; = &amp; c_1(n) - c_2(n)\log(RSS) &#10;\end{eqnarray*}&#10;}&#10;&#10;\end{document}" title="IguanaTex Bitmap Display">
            <a:extLst>
              <a:ext uri="{FF2B5EF4-FFF2-40B4-BE49-F238E27FC236}">
                <a16:creationId xmlns:a16="http://schemas.microsoft.com/office/drawing/2014/main" id="{9FC01108-3AD3-A1DA-43AC-50618A76E932}"/>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508000" y="1066800"/>
            <a:ext cx="8096447" cy="500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495C7F8-6326-433B-13F3-00B387961D59}"/>
              </a:ext>
            </a:extLst>
          </p:cNvPr>
          <p:cNvSpPr>
            <a:spLocks noGrp="1" noChangeArrowheads="1"/>
          </p:cNvSpPr>
          <p:nvPr>
            <p:ph type="title"/>
          </p:nvPr>
        </p:nvSpPr>
        <p:spPr/>
        <p:txBody>
          <a:bodyPr/>
          <a:lstStyle/>
          <a:p>
            <a:r>
              <a:rPr lang="en-US" altLang="en-US"/>
              <a:t>Digression: Likelihood Ratio (LR) Test</a:t>
            </a:r>
          </a:p>
        </p:txBody>
      </p:sp>
      <p:sp>
        <p:nvSpPr>
          <p:cNvPr id="14339" name="Content Placeholder 2">
            <a:extLst>
              <a:ext uri="{FF2B5EF4-FFF2-40B4-BE49-F238E27FC236}">
                <a16:creationId xmlns:a16="http://schemas.microsoft.com/office/drawing/2014/main" id="{CCE8FB82-70B4-E4A6-3ABE-E4C406C34852}"/>
              </a:ext>
            </a:extLst>
          </p:cNvPr>
          <p:cNvSpPr>
            <a:spLocks noGrp="1" noChangeArrowheads="1"/>
          </p:cNvSpPr>
          <p:nvPr>
            <p:ph idx="1"/>
          </p:nvPr>
        </p:nvSpPr>
        <p:spPr>
          <a:xfrm>
            <a:off x="457200" y="990600"/>
            <a:ext cx="8229600" cy="4530725"/>
          </a:xfrm>
        </p:spPr>
        <p:txBody>
          <a:bodyPr/>
          <a:lstStyle/>
          <a:p>
            <a:r>
              <a:rPr lang="en-US" altLang="en-US"/>
              <a:t>Let the full model be y = X</a:t>
            </a:r>
            <a:r>
              <a:rPr lang="en-US" altLang="en-US">
                <a:latin typeface="Symbol" panose="05050102010706020507" pitchFamily="18" charset="2"/>
              </a:rPr>
              <a:t>b</a:t>
            </a:r>
            <a:r>
              <a:rPr lang="en-US" altLang="en-US"/>
              <a:t> + x’</a:t>
            </a:r>
            <a:r>
              <a:rPr lang="en-US" altLang="en-US">
                <a:latin typeface="Symbol" panose="05050102010706020507" pitchFamily="18" charset="2"/>
              </a:rPr>
              <a:t>b</a:t>
            </a:r>
            <a:r>
              <a:rPr lang="en-US" altLang="en-US"/>
              <a:t>’+ </a:t>
            </a:r>
            <a:r>
              <a:rPr lang="en-US" altLang="en-US">
                <a:latin typeface="Symbol" panose="05050102010706020507" pitchFamily="18" charset="2"/>
              </a:rPr>
              <a:t>e</a:t>
            </a:r>
            <a:br>
              <a:rPr lang="en-US" altLang="en-US"/>
            </a:br>
            <a:r>
              <a:rPr lang="en-US" altLang="en-US"/>
              <a:t>and the reduced model be y = X</a:t>
            </a:r>
            <a:r>
              <a:rPr lang="en-US" altLang="en-US">
                <a:latin typeface="Symbol" panose="05050102010706020507" pitchFamily="18" charset="2"/>
              </a:rPr>
              <a:t>b</a:t>
            </a:r>
            <a:r>
              <a:rPr lang="en-US" altLang="en-US"/>
              <a:t> + </a:t>
            </a:r>
            <a:r>
              <a:rPr lang="en-US" altLang="en-US">
                <a:latin typeface="Symbol" panose="05050102010706020507" pitchFamily="18" charset="2"/>
              </a:rPr>
              <a:t>e</a:t>
            </a:r>
          </a:p>
          <a:p>
            <a:r>
              <a:rPr lang="en-US" altLang="en-US"/>
              <a:t>Under H</a:t>
            </a:r>
            <a:r>
              <a:rPr lang="en-US" altLang="en-US" baseline="-25000"/>
              <a:t>0</a:t>
            </a:r>
            <a:r>
              <a:rPr lang="en-US" altLang="en-US"/>
              <a:t>: </a:t>
            </a:r>
            <a:r>
              <a:rPr lang="en-US" altLang="en-US">
                <a:latin typeface="Symbol" panose="05050102010706020507" pitchFamily="18" charset="2"/>
              </a:rPr>
              <a:t>b</a:t>
            </a:r>
            <a:r>
              <a:rPr lang="en-US" altLang="en-US"/>
              <a:t>’=0, the LR test statistic</a:t>
            </a:r>
            <a:br>
              <a:rPr lang="en-US" altLang="en-US"/>
            </a:br>
            <a:br>
              <a:rPr lang="en-US" altLang="en-US"/>
            </a:br>
            <a:br>
              <a:rPr lang="en-US" altLang="en-US"/>
            </a:br>
            <a:br>
              <a:rPr lang="en-US" altLang="en-US"/>
            </a:br>
            <a:r>
              <a:rPr lang="en-US" altLang="en-US"/>
              <a:t>will be</a:t>
            </a:r>
            <a:r>
              <a:rPr lang="en-US" altLang="en-US" baseline="30000"/>
              <a:t>1</a:t>
            </a:r>
            <a:r>
              <a:rPr lang="en-US" altLang="en-US"/>
              <a:t> asymptotically </a:t>
            </a:r>
            <a:r>
              <a:rPr lang="en-US" altLang="en-US">
                <a:latin typeface="Symbol" panose="05050102010706020507" pitchFamily="18" charset="2"/>
              </a:rPr>
              <a:t>c</a:t>
            </a:r>
            <a:r>
              <a:rPr lang="en-US" altLang="en-US" baseline="30000"/>
              <a:t>2</a:t>
            </a:r>
            <a:r>
              <a:rPr lang="en-US" altLang="en-US"/>
              <a:t> with df = the number of constraints (parameters set to zero) under H</a:t>
            </a:r>
            <a:r>
              <a:rPr lang="en-US" altLang="en-US" baseline="-25000"/>
              <a:t>0</a:t>
            </a:r>
          </a:p>
          <a:p>
            <a:pPr lvl="1"/>
            <a:r>
              <a:rPr lang="en-US" altLang="en-US"/>
              <a:t>Like the partial F test</a:t>
            </a:r>
          </a:p>
          <a:p>
            <a:pPr lvl="1"/>
            <a:r>
              <a:rPr lang="en-US" altLang="en-US"/>
              <a:t>Works only for nested models</a:t>
            </a:r>
          </a:p>
          <a:p>
            <a:pPr lvl="1"/>
            <a:r>
              <a:rPr lang="en-US" altLang="en-US"/>
              <a:t>Tends to become significant as n alone increases</a:t>
            </a:r>
          </a:p>
        </p:txBody>
      </p:sp>
      <p:sp>
        <p:nvSpPr>
          <p:cNvPr id="14340" name="Slide Number Placeholder 3">
            <a:extLst>
              <a:ext uri="{FF2B5EF4-FFF2-40B4-BE49-F238E27FC236}">
                <a16:creationId xmlns:a16="http://schemas.microsoft.com/office/drawing/2014/main" id="{4535C596-8B7F-C9B9-D970-134E4BC28D7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F985CB-1DD6-424B-961A-32686893C1D8}" type="slidenum">
              <a:rPr lang="en-US" altLang="en-US" smtClean="0">
                <a:latin typeface="Garamond" panose="02020404030301010803" pitchFamily="18" charset="0"/>
              </a:rPr>
              <a:pPr/>
              <a:t>8</a:t>
            </a:fld>
            <a:endParaRPr lang="en-US" altLang="en-US">
              <a:latin typeface="Garamond" panose="02020404030301010803" pitchFamily="18" charset="0"/>
            </a:endParaRPr>
          </a:p>
        </p:txBody>
      </p:sp>
      <p:sp>
        <p:nvSpPr>
          <p:cNvPr id="14341" name="Date Placeholder 4">
            <a:extLst>
              <a:ext uri="{FF2B5EF4-FFF2-40B4-BE49-F238E27FC236}">
                <a16:creationId xmlns:a16="http://schemas.microsoft.com/office/drawing/2014/main" id="{61E1DDD1-363B-D3BF-330A-F0D80AA7A394}"/>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FC6E-655F-47F3-92F1-2F96B8752823}"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14342" name="Picture 30">
            <a:extLst>
              <a:ext uri="{FF2B5EF4-FFF2-40B4-BE49-F238E27FC236}">
                <a16:creationId xmlns:a16="http://schemas.microsoft.com/office/drawing/2014/main" id="{171D8058-B43B-2386-3A03-B6148138277C}"/>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7239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31">
            <a:extLst>
              <a:ext uri="{FF2B5EF4-FFF2-40B4-BE49-F238E27FC236}">
                <a16:creationId xmlns:a16="http://schemas.microsoft.com/office/drawing/2014/main" id="{23AB6C15-B9CB-BA26-E482-49455FAA6289}"/>
              </a:ext>
            </a:extLst>
          </p:cNvPr>
          <p:cNvSpPr txBox="1">
            <a:spLocks noChangeArrowheads="1"/>
          </p:cNvSpPr>
          <p:nvPr/>
        </p:nvSpPr>
        <p:spPr bwMode="auto">
          <a:xfrm>
            <a:off x="1447800" y="6256338"/>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aseline="30000"/>
              <a:t>1</a:t>
            </a:r>
            <a:r>
              <a:rPr lang="en-US" altLang="en-US" sz="1400"/>
              <a:t>See any good book on stat theory, e.g. Casella &amp; Berger (2008), Lehmann &amp; Casella (2003), Lehmann &amp; Romano (2006) or Bickel &amp; Doksum (2015)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80C7931-05BF-2BB0-7F66-8B14256F4812}"/>
              </a:ext>
            </a:extLst>
          </p:cNvPr>
          <p:cNvSpPr>
            <a:spLocks noGrp="1" noChangeArrowheads="1"/>
          </p:cNvSpPr>
          <p:nvPr>
            <p:ph type="title"/>
          </p:nvPr>
        </p:nvSpPr>
        <p:spPr/>
        <p:txBody>
          <a:bodyPr/>
          <a:lstStyle/>
          <a:p>
            <a:r>
              <a:rPr lang="en-US" altLang="en-US"/>
              <a:t>“Fixing” the LR test</a:t>
            </a:r>
          </a:p>
        </p:txBody>
      </p:sp>
      <p:sp>
        <p:nvSpPr>
          <p:cNvPr id="15363" name="Content Placeholder 2">
            <a:extLst>
              <a:ext uri="{FF2B5EF4-FFF2-40B4-BE49-F238E27FC236}">
                <a16:creationId xmlns:a16="http://schemas.microsoft.com/office/drawing/2014/main" id="{7E6158B2-AE16-42CC-6946-7CF17FB95B68}"/>
              </a:ext>
            </a:extLst>
          </p:cNvPr>
          <p:cNvSpPr>
            <a:spLocks noGrp="1" noChangeArrowheads="1"/>
          </p:cNvSpPr>
          <p:nvPr>
            <p:ph idx="1"/>
          </p:nvPr>
        </p:nvSpPr>
        <p:spPr>
          <a:xfrm>
            <a:off x="457200" y="831850"/>
            <a:ext cx="8229600" cy="4530725"/>
          </a:xfrm>
        </p:spPr>
        <p:txBody>
          <a:bodyPr/>
          <a:lstStyle/>
          <a:p>
            <a:r>
              <a:rPr lang="en-US" altLang="en-US"/>
              <a:t>Two problems:</a:t>
            </a:r>
          </a:p>
          <a:p>
            <a:pPr lvl="1"/>
            <a:r>
              <a:rPr lang="en-US" altLang="en-US"/>
              <a:t>Larger sample size tends to ring the significance bell</a:t>
            </a:r>
          </a:p>
          <a:p>
            <a:pPr lvl="1"/>
            <a:r>
              <a:rPr lang="en-US" altLang="en-US"/>
              <a:t>Works only for nested models</a:t>
            </a:r>
          </a:p>
          <a:p>
            <a:r>
              <a:rPr lang="en-US" altLang="en-US"/>
              <a:t>Fixes: penalized likelihood indices (small is good):</a:t>
            </a:r>
          </a:p>
          <a:p>
            <a:endParaRPr lang="en-US" altLang="en-US"/>
          </a:p>
          <a:p>
            <a:pPr lvl="1"/>
            <a:r>
              <a:rPr lang="en-US" altLang="en-US"/>
              <a:t>AIC:</a:t>
            </a:r>
          </a:p>
          <a:p>
            <a:pPr lvl="1"/>
            <a:r>
              <a:rPr lang="en-US" altLang="en-US"/>
              <a:t>CAIC: </a:t>
            </a:r>
          </a:p>
          <a:p>
            <a:pPr lvl="1"/>
            <a:r>
              <a:rPr lang="en-US" altLang="en-US"/>
              <a:t>BIC:</a:t>
            </a:r>
          </a:p>
          <a:p>
            <a:r>
              <a:rPr lang="en-US" altLang="en-US"/>
              <a:t>Focus on differences, eg AIC</a:t>
            </a:r>
            <a:r>
              <a:rPr lang="en-US" altLang="en-US" baseline="-25000"/>
              <a:t>M1</a:t>
            </a:r>
            <a:r>
              <a:rPr lang="en-US" altLang="en-US"/>
              <a:t> – AIC</a:t>
            </a:r>
            <a:r>
              <a:rPr lang="en-US" altLang="en-US" baseline="-25000"/>
              <a:t>M2</a:t>
            </a:r>
          </a:p>
          <a:p>
            <a:pPr lvl="1"/>
            <a:r>
              <a:rPr lang="en-US" altLang="en-US" i="1" u="sng"/>
              <a:t>Puzzle</a:t>
            </a:r>
            <a:r>
              <a:rPr lang="en-US" altLang="en-US"/>
              <a:t>: R replaces </a:t>
            </a:r>
            <a:r>
              <a:rPr lang="en-US" altLang="en-US" i="1"/>
              <a:t>p+2</a:t>
            </a:r>
            <a:r>
              <a:rPr lang="en-US" altLang="en-US"/>
              <a:t> with </a:t>
            </a:r>
            <a:r>
              <a:rPr lang="en-US" altLang="en-US" i="1"/>
              <a:t>p</a:t>
            </a:r>
            <a:r>
              <a:rPr lang="en-US" altLang="en-US"/>
              <a:t> when it calculates AIC or BIC… why doesn’t this matter?</a:t>
            </a:r>
          </a:p>
        </p:txBody>
      </p:sp>
      <p:sp>
        <p:nvSpPr>
          <p:cNvPr id="15364" name="Slide Number Placeholder 3">
            <a:extLst>
              <a:ext uri="{FF2B5EF4-FFF2-40B4-BE49-F238E27FC236}">
                <a16:creationId xmlns:a16="http://schemas.microsoft.com/office/drawing/2014/main" id="{69768800-C4E6-7864-4FE8-991C573F97B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1ABFB7-7C05-49FE-A286-4D523A8F8F36}" type="slidenum">
              <a:rPr lang="en-US" altLang="en-US" smtClean="0">
                <a:latin typeface="Garamond" panose="02020404030301010803" pitchFamily="18" charset="0"/>
              </a:rPr>
              <a:pPr/>
              <a:t>9</a:t>
            </a:fld>
            <a:endParaRPr lang="en-US" altLang="en-US">
              <a:latin typeface="Garamond" panose="02020404030301010803" pitchFamily="18" charset="0"/>
            </a:endParaRPr>
          </a:p>
        </p:txBody>
      </p:sp>
      <p:sp>
        <p:nvSpPr>
          <p:cNvPr id="15365" name="Date Placeholder 4">
            <a:extLst>
              <a:ext uri="{FF2B5EF4-FFF2-40B4-BE49-F238E27FC236}">
                <a16:creationId xmlns:a16="http://schemas.microsoft.com/office/drawing/2014/main" id="{467BE2E6-3B56-F578-D86C-7C8C9799907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1FF36F-A410-4AA2-935B-D04DC545595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15366" name="Picture 8">
            <a:extLst>
              <a:ext uri="{FF2B5EF4-FFF2-40B4-BE49-F238E27FC236}">
                <a16:creationId xmlns:a16="http://schemas.microsoft.com/office/drawing/2014/main" id="{AB1B452F-59A6-B7EB-95A3-C014344715E2}"/>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822450" y="2916238"/>
            <a:ext cx="48831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5">
            <a:extLst>
              <a:ext uri="{FF2B5EF4-FFF2-40B4-BE49-F238E27FC236}">
                <a16:creationId xmlns:a16="http://schemas.microsoft.com/office/drawing/2014/main" id="{45D6EE95-2F9C-054F-F91D-72A21DAE22E5}"/>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209800" y="3481388"/>
            <a:ext cx="32972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1">
            <a:extLst>
              <a:ext uri="{FF2B5EF4-FFF2-40B4-BE49-F238E27FC236}">
                <a16:creationId xmlns:a16="http://schemas.microsoft.com/office/drawing/2014/main" id="{283C2F0D-416B-133C-091B-EE31168A680F}"/>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209800" y="3962400"/>
            <a:ext cx="4132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3">
            <a:extLst>
              <a:ext uri="{FF2B5EF4-FFF2-40B4-BE49-F238E27FC236}">
                <a16:creationId xmlns:a16="http://schemas.microsoft.com/office/drawing/2014/main" id="{7721A475-F3BD-2B15-6C1E-161F08282D97}"/>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2209800" y="4462463"/>
            <a:ext cx="39957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BRIAN@SKGPMENFUVWXY5ML" val="3853"/>
  <p:tag name="ACCESSLIST" val=""/>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1663.292"/>
  <p:tag name="LATEXADDIN" val="\documentclass{article}&#10;\usepackage{amsmath}&#10;\pagestyle{empty}&#10;\begin{document}&#10;&#10;\sf&#10;&#10;\[&#10;-2\log L(\hat\beta,\hat\sigma^2) + (\log n) (p+2)&#10;\]&#10;&#10;&#10;\end{document}"/>
  <p:tag name="IGUANATEXSIZE" val="20"/>
  <p:tag name="IGUANATEXCURSOR" val="138"/>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56.7304"/>
  <p:tag name="ORIGINALWIDTH" val="223.472"/>
  <p:tag name="LATEXADDIN" val="\documentclass{article}&#10;\usepackage{amsmath}&#10;\pagestyle{empty}&#10;\begin{document}&#10;&#10;&#10;$R^2_{adj}$&#10;&#10;\end{document}"/>
  <p:tag name="IGUANATEXSIZE" val="26"/>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53.7308"/>
  <p:tag name="LATEXADDIN" val="\documentclass{article}&#10;\usepackage{amsmath}&#10;\pagestyle{empty}&#10;\begin{document}&#10;&#10;\sf&#10;$\hat\beta$'s&#10;&#10;\end{document}"/>
  <p:tag name="IGUANATEXSIZE" val="3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338.2077"/>
  <p:tag name="LATEXADDIN" val="\documentclass{article}&#10;\usepackage{amsmath}&#10;\pagestyle{empty}&#10;\begin{document}&#10;&#10;&#10;$SE(\hat\beta)$&#10;&#10;\end{document}"/>
  <p:tag name="IGUANATEXSIZE" val="3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53.7308"/>
  <p:tag name="LATEXADDIN" val="\documentclass{article}&#10;\usepackage{amsmath}&#10;\pagestyle{empty}&#10;\begin{document}&#10;&#10;\sf&#10;$\hat\beta$'s&#10;&#10;\end{document}"/>
  <p:tag name="IGUANATEXSIZE" val="3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338.2077"/>
  <p:tag name="LATEXADDIN" val="\documentclass{article}&#10;\usepackage{amsmath}&#10;\pagestyle{empty}&#10;\begin{document}&#10;&#10;&#10;$SE(\hat\beta)$&#10;&#10;\end{document}"/>
  <p:tag name="IGUANATEXSIZE" val="3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1312.336"/>
  <p:tag name="LATEXADDIN" val="\documentclass{article}&#10;\usepackage{amsmath}&#10;\pagestyle{empty}&#10;\begin{document}&#10;\parbox{2.5in}{&#10;\sf&#10;\noindent&#10;$\log L(\beta,\sigma^2) - \mbox{penalty}(\beta)$&#10;}&#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610.4237"/>
  <p:tag name="LATEXADDIN" val="\documentclass{article}&#10;\usepackage{amsmath}&#10;\pagestyle{empty}&#10;\begin{document}&#10;\parbox{2.5in}{&#10;\sf&#10;$\log L(\beta,\sigma^2)$&#10;}&#10;&#10;&#10;\end{document}"/>
  <p:tag name="IGUANATEXSIZE" val="20"/>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58.9802"/>
  <p:tag name="ORIGINALWIDTH" val="2608.924"/>
  <p:tag name="LATEXADDIN" val="\documentclass{article}&#10;\usepackage{amsmath}&#10;\pagestyle{empty}&#10;\begin{document}&#10;\sf&#10;\noindent&#10;$\log L(\beta,\sigma^2) - \lambda \sum_{j=0}^p \beta_j^2 = \log L(\beta,\sigma^2) - \lambda||\beta||_2^2$&#10;&#10;&#10;\end{document}"/>
  <p:tag name="IGUANATEXSIZE" val="20"/>
  <p:tag name="IGUANATEXCURSOR" val="200"/>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611.1736"/>
  <p:tag name="LATEXADDIN" val="\documentclass{article}&#10;\usepackage{amsmath}&#10;\pagestyle{empty}&#10;\begin{document}&#10;\sf&#10;\noindent&#10;$\log L(\beta,\sigma^2)$&#10;&#10;&#10;\end{document}"/>
  <p:tag name="IGUANATEXSIZE" val="20"/>
  <p:tag name="IGUANATEXCURSOR" val="117"/>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2005.999"/>
  <p:tag name="LATEXADDIN" val="\documentclass{article}&#10;\usepackage{amsmath}&#10;\pagestyle{empty}&#10;\begin{document}&#10;\sf&#10;\noindent&#10;$RSS + \lambda||\beta||_2^2 = ||y - X\beta||_2^2 + \lambda||\beta||_2^2$&#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290.2137"/>
  <p:tag name="LATEXADDIN" val="\documentclass{article}&#10;\usepackage{amsmath}&#10;\pagestyle{empty}&#10;\begin{document}&#10;&#10;$\lambda=0$&#10;&#10;&#10;\end{document}"/>
  <p:tag name="IGUANATEXSIZE" val="22"/>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77.9528"/>
  <p:tag name="LATEXADDIN" val="\documentclass{article}&#10;\usepackage{amsmath}&#10;\pagestyle{empty}&#10;\begin{document}&#10;&#10;$\lambda\rightarrow\infty$&#10;&#10;&#10;\end{document}"/>
  <p:tag name="IGUANATEXSIZE" val="22"/>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58.9802"/>
  <p:tag name="ORIGINALWIDTH" val="2275.216"/>
  <p:tag name="LATEXADDIN" val="\documentclass{article}&#10;\usepackage{amsmath}&#10;\pagestyle{empty}&#10;\begin{document}&#10;\sf&#10;\noindent&#10;$RSS + \lambda\sum_{j=0}^p|\beta_j| = ||y - X\beta||_2^2 + \lambda||\beta||_1$&#10;&#10;&#10;\end{document}"/>
  <p:tag name="IGUANATEXSIZE" val="20"/>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290.2137"/>
  <p:tag name="LATEXADDIN" val="\documentclass{article}&#10;\usepackage{amsmath}&#10;\pagestyle{empty}&#10;\begin{document}&#10;&#10;$\lambda=0$&#10;&#10;&#10;\end{document}"/>
  <p:tag name="IGUANATEXSIZE" val="22"/>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77.9528"/>
  <p:tag name="LATEXADDIN" val="\documentclass{article}&#10;\usepackage{amsmath}&#10;\pagestyle{empty}&#10;\begin{document}&#10;&#10;$\lambda\rightarrow\infty$&#10;&#10;&#10;\end{document}"/>
  <p:tag name="IGUANATEXSIZE" val="22"/>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2062.242"/>
  <p:tag name="LATEXADDIN" val="\documentclass{article}&#10;\usepackage{amsmath}&#10;\pagestyle{empty}&#10;\begin{document}&#10;\sf&#10;\noindent&#10;$||y - X\beta||_2^2 + \lambda(\alpha||\beta||_1 + (1-\alpha)||\beta||_2^2)$&#10;&#10;&#10;\end{document}"/>
  <p:tag name="IGUANATEXSIZE" val="20"/>
  <p:tag name="IGUANATEXCURSOR" val="154"/>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290.2137"/>
  <p:tag name="LATEXADDIN" val="\documentclass{article}&#10;\usepackage{amsmath}&#10;\pagestyle{empty}&#10;\begin{document}&#10;&#10;$\lambda=0$&#10;&#10;&#10;\end{document}"/>
  <p:tag name="IGUANATEXSIZE" val="22"/>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77.9528"/>
  <p:tag name="LATEXADDIN" val="\documentclass{article}&#10;\usepackage{amsmath}&#10;\pagestyle{empty}&#10;\begin{document}&#10;&#10;$\lambda\rightarrow\infty$&#10;&#10;&#10;\end{document}"/>
  <p:tag name="IGUANATEXSIZE" val="22"/>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548.9313"/>
  <p:tag name="ORIGINALWIDTH" val="1881.515"/>
  <p:tag name="LATEXADDIN" val="\documentclass{article}&#10;\usepackage{amsmath}&#10;\pagestyle{empty}&#10;\begin{document}&#10;\def\gap{4pt}&#10;\[&#10;\begin{array}{ll}&#10;\mbox{Ridge:} &amp; ||\beta|| = ||\beta||_2^2 = \sum_1^p \beta_j^2  \\[\gap]&#10;\mbox{Lasso:} &amp; ||\beta|| = ||\beta||_1 = \sum_1^p |\beta_j| \\[\gap]&#10;\mbox{Trad:} &amp; ||\beta|| = ||\beta||_0 = \sum_1^p 1_{\{\beta_j\neq0\}} &#10;\end{array}&#10;\]&#10;&#10;&#10;\end{document}"/>
  <p:tag name="IGUANATEXSIZE" val="26"/>
  <p:tag name="IGUANATEXCURSOR" val="156"/>
  <p:tag name="TRANSPARENCY" val="True"/>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452.1935"/>
  <p:tag name="LATEXADDIN" val="\documentclass{article}&#10;\usepackage{amsmath}&#10;\pagestyle{empty}&#10;\begin{document}&#10;&#10;\sf&#10;$2^p$ or $2^{2^p}$&#10;&#10;\end{document}"/>
  <p:tag name="IGUANATEXSIZE" val="26"/>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875.516"/>
  <p:tag name="LATEXADDIN" val="\documentclass{article}&#10;\usepackage{amsmath}&#10;\pagestyle{empty}&#10;\begin{document}&#10;&#10;\[&#10;    \mbox{minimize~} \left[-2 \log L(\beta,\sigma^2) + \lambda ||\beta||\right]&#10;\]&#10;&#10;&#10;\end{document}"/>
  <p:tag name="IGUANATEXSIZE" val="30"/>
  <p:tag name="IGUANATEXCURSOR" val="102"/>
  <p:tag name="TRANSPARENCY" val="True"/>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985.002"/>
  <p:tag name="LATEXADDIN" val="\documentclass{article}&#10;\usepackage{amsmath}&#10;\pagestyle{empty}&#10;\begin{document}&#10;&#10;\[&#10;    \mbox{minimizing~} \left[-2 \log L(\beta,\sigma^2) + \lambda ||\beta||\right]&#10;\]&#10;&#10;&#10;\end{document}"/>
  <p:tag name="IGUANATEXSIZE" val="30"/>
  <p:tag name="IGUANATEXCURSOR" val="95"/>
  <p:tag name="TRANSPARENCY" val="True"/>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985.002"/>
  <p:tag name="LATEXADDIN" val="\documentclass{article}&#10;\usepackage{amsmath}&#10;\pagestyle{empty}&#10;\begin{document}&#10;&#10;\[&#10;    \mbox{minimizing~} \left[-2 \log L(\beta,\sigma^2) + \lambda ||\beta||\right]&#10;\]&#10;&#10;&#10;\end{document}"/>
  <p:tag name="IGUANATEXSIZE" val="30"/>
  <p:tag name="IGUANATEXCURSOR" val="95"/>
  <p:tag name="TRANSPARENCY" val="True"/>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985.002"/>
  <p:tag name="LATEXADDIN" val="\documentclass{article}&#10;\usepackage{amsmath}&#10;\pagestyle{empty}&#10;\begin{document}&#10;&#10;\[&#10;    \mbox{minimizing~} \left[-2 \log L(\beta,\sigma^2) + \lambda ||\beta||\right]&#10;\]&#10;&#10;&#10;\end{document}"/>
  <p:tag name="IGUANATEXSIZE" val="30"/>
  <p:tag name="IGUANATEXCURSOR" val="95"/>
  <p:tag name="TRANSPARENCY" val="True"/>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53.7308"/>
  <p:tag name="LATEXADDIN" val="\documentclass{article}&#10;\usepackage{amsmath}&#10;\pagestyle{empty}&#10;\begin{document}&#10;&#10;\sf&#10;$\hat\beta$'s&#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199.475"/>
  <p:tag name="ORIGINALWIDTH" val="3695.538"/>
  <p:tag name="LATEXADDIN" val="\documentclass{article}&#10;\usepackage{amsmath}&#10;\pagestyle{empty}&#10;\begin{document}&#10;\parbox{4.33in}{&#10;\sf&#10;\begin{itemize}&#10;\item&#10;$R^2 = \frac{SS_{reg}}{SST} = 1 - \frac{RSS}{SST}$. &#10;\[&#10;    RSS_{(y=X\beta + x'\beta' + \epsilon)} \leq RSS_{(y=X\beta + \epsilon)}&#10;\]&#10;hence RSS always decreases ($R^2$ increases) when you add predictors.&#10;&#10;\item&#10;$R^2_{adj} = 1 - \frac{RSS/(n-p-1)}{SST/(n-1)} = 1 - \frac{MSE}{MST}$ is an attempt to fix this.&#10;&#10;\item While not as sensitive to overfit as RSS, MSE (and hence $R^2_{adj})$ still tends to choose overly complex models.&#10;\begin{itemize}&#10;\item In-sample measure: same data used to estimate coefficients \&amp; measure error/fit&#10;\end{itemize}&#10;&#10;\item Another common measure$^1$, Mallows' &#10;$&#10;C_p = p+1 + \frac{(MSE-\hat\sigma^2)(n-p-1)}{\hat\sigma^2},&#10;$&#10;shares these flaws. &#10;&#10;&#10;\end{itemize}&#10;}&#10;&#10;\end{document}"/>
  <p:tag name="IGUANATEXSIZE" val="30"/>
  <p:tag name="IGUANATEXCURSOR" val="92"/>
  <p:tag name="TRANSPARENCY" val="True"/>
  <p:tag name="FILENAME" val=""/>
  <p:tag name="LATEXENGINEID" val="0"/>
  <p:tag name="TEMPFOLDER" val="c:\temp\"/>
  <p:tag name="LATEXFORMHEIGHT" val="309.75"/>
  <p:tag name="LATEXFORMWIDTH" val="481.6"/>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902.137"/>
  <p:tag name="ORIGINALWIDTH" val="4692.914"/>
  <p:tag name="OUTPUTTYPE" val="PNG"/>
  <p:tag name="IGUANATEXVERSION" val="160"/>
  <p:tag name="LATEXADDIN" val="\documentclass{article}&#10;\usepackage{amsmath}&#10;\pagestyle{empty}&#10;\begin{document}&#10;\sf&#10;\parbox{5.5in}{&#10;\begin{eqnarray*}&#10;\hbox to 1in{We know\hfill}&#10;L(\beta,\sigma^2) &amp; = &amp; \prod_{i=1}^n f(y_i|X_i) = \prod_{i=1}^n \frac{1}{\sqrt{2\pi}\sigma} \exp\left\{-\frac{1}{2\sigma^2} (y_i-X_i\beta)^2\right\} \\&#10;&amp; = &amp; \left(\frac{1}{\sqrt{2\pi}\sigma}\right)^n \exp\left( -\frac{1}{2\sigma^2}\sum_{i=1}^n (y_i - X_i\beta)^2\right)\\ &#10;\hbox to .75in{So\hfill}&#10;\log L(\beta,\sigma^2) &#10;&amp; = &amp; - \frac{n}{2}\log(2\pi) - \frac{n}{2}\log \sigma^2 - \frac{1}{2\sigma^2} \sum_{i-1}^n (y_i - X_i\beta)^2 &#10;\end{eqnarray*}&#10;If we are not interested in estimating $\sigma^2$, the maximized likelihood is&#10;\begin{eqnarray*}&#10;\log L(\hat\beta,\sigma^2) &#10;&amp; = &amp; - \frac{n}{2}\log(2\pi) - \frac{n}{2}\log\sigma^2 - \frac{1}{2\sigma^2} RSS \\&#10;&amp; = &amp; c_1(n,\sigma^2) - c_2(\sigma^2)\cdot RSS &#10;\end{eqnarray*}&#10;and if we want to estimate $\sigma^2$ at the same time as $\beta$, the maximized log-likelihood will be&#10;\begin{eqnarray*}&#10;\log L(\hat\beta,\hat\sigma^2) &#10;&amp; = &amp; - \frac{n}{2}\log(2\pi) - \frac{n}{2}\log(RSS/n) - \frac{1}{2RSS/n} RSS \\&#10;&amp; = &amp; c_1(n) - c_2(n)\log(RSS) &#10;\end{eqnarray*}&#10;}&#10;&#10;\end{document}"/>
  <p:tag name="IGUANATEXSIZE" val="30"/>
  <p:tag name="IGUANATEXCURSOR" val="937"/>
  <p:tag name="TRANSPARENCY" val="True"/>
  <p:tag name="LATEXENGINEID" val="0"/>
  <p:tag name="TEMPFOLDER" val="c:\temp\"/>
  <p:tag name="LATEXFORMHEIGHT" val="326.2"/>
  <p:tag name="LATEXFORMWIDTH" val="510.6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529.4338"/>
  <p:tag name="ORIGINALWIDTH" val="3527.559"/>
  <p:tag name="LATEXADDIN" val="\documentclass{article}&#10;\usepackage{amsmath}&#10;\pagestyle{empty}&#10;\begin{document}&#10;&#10;\sf&#10;\begin{eqnarray*}&#10;-2[\log L(\hat\beta_{red},\hat\sigma^2_{red}) - \log L(\hat\beta_{full},\hat\sigma^2_{full}) ]\hspace*{-1.25in}\\&#10;&amp; = &amp; - 2c_2(n)[-\log(RSS_{red}) + \log(RSS_{full})] \\&#10;&amp; = &amp; n[\log(RSS_{red}) - \log(RSS_{full})]&#10;\end{eqnarray*}&#10;&#10;\end{document}"/>
  <p:tag name="IGUANATEXSIZE" val="20"/>
  <p:tag name="IGUANATEXCURSOR" val="266"/>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2032.246"/>
  <p:tag name="LATEXADDIN" val="\documentclass{article}&#10;\usepackage{amsmath}&#10;\pagestyle{empty}&#10;\begin{document}&#10;&#10;\sf&#10;&#10;\[&#10;-2\log L(\hat\beta,\hat\sigma^2) + (\mbox{complexity penality})&#10;\]&#10;&#10;&#10;\end{document}"/>
  <p:tag name="IGUANATEXSIZE" val="20"/>
  <p:tag name="IGUANATEXCURSOR" val="152"/>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1372.328"/>
  <p:tag name="LATEXADDIN" val="\documentclass{article}&#10;\usepackage{amsmath}&#10;\pagestyle{empty}&#10;\begin{document}&#10;&#10;\sf&#10;&#10;\[&#10;-2\log L(\hat\beta,\hat\sigma^2) + 2(p+2)&#10;\]&#10;&#10;&#10;\end{document}"/>
  <p:tag name="IGUANATEXSIZE" val="20"/>
  <p:tag name="IGUANATEXCURSOR" val="130"/>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79.2276"/>
  <p:tag name="ORIGINALWIDTH" val="1720.285"/>
  <p:tag name="LATEXADDIN" val="\documentclass{article}&#10;\usepackage{amsmath}&#10;\pagestyle{empty}&#10;\begin{document}&#10;&#10;\sf&#10;&#10;\[&#10;-2\log L(\hat\beta,\hat\sigma^2) + 2\mbox{$\frac{n+2}{n-p-1}$}(p+2)&#10;\]&#10;&#10;&#10;\end{document}"/>
  <p:tag name="IGUANATEXSIZE" val="20"/>
  <p:tag name="IGUANATEXCURSOR" val="151"/>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red-edge</Template>
  <TotalTime>12670</TotalTime>
  <Words>4675</Words>
  <Application>Microsoft Office PowerPoint</Application>
  <PresentationFormat>On-screen Show (4:3)</PresentationFormat>
  <Paragraphs>479</Paragraphs>
  <Slides>43</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43</vt:i4>
      </vt:variant>
    </vt:vector>
  </HeadingPairs>
  <TitlesOfParts>
    <vt:vector size="59" baseType="lpstr">
      <vt:lpstr>cmss10</vt:lpstr>
      <vt:lpstr>cmmi5</vt:lpstr>
      <vt:lpstr>cmr7</vt:lpstr>
      <vt:lpstr>cmex10</vt:lpstr>
      <vt:lpstr>cmmi10</vt:lpstr>
      <vt:lpstr>cmsy7</vt:lpstr>
      <vt:lpstr>Calibri</vt:lpstr>
      <vt:lpstr>Symbol</vt:lpstr>
      <vt:lpstr>Wingdings</vt:lpstr>
      <vt:lpstr>cmmi7</vt:lpstr>
      <vt:lpstr>Courier New</vt:lpstr>
      <vt:lpstr>Arial</vt:lpstr>
      <vt:lpstr>cmsy10</vt:lpstr>
      <vt:lpstr>Garamond</vt:lpstr>
      <vt:lpstr>cmr10</vt:lpstr>
      <vt:lpstr>Edge</vt:lpstr>
      <vt:lpstr>36-617: Applied Linear Models </vt:lpstr>
      <vt:lpstr>Announcements</vt:lpstr>
      <vt:lpstr>Outline</vt:lpstr>
      <vt:lpstr>Variable Selection – The Dark Underbelly of Statistical Modeling</vt:lpstr>
      <vt:lpstr>Traditional Variable Selection</vt:lpstr>
      <vt:lpstr>RSS &amp; MSE-based indices</vt:lpstr>
      <vt:lpstr>Digression: ML estimation </vt:lpstr>
      <vt:lpstr>Digression: Likelihood Ratio (LR) Test</vt:lpstr>
      <vt:lpstr>“Fixing” the LR test</vt:lpstr>
      <vt:lpstr>Comments1 on AIC, CAIC, BIC</vt:lpstr>
      <vt:lpstr>Model comparison indices xIC  (x = A, CA, B):</vt:lpstr>
      <vt:lpstr>“Automatic” heuristics for searching model space: All Subsets Regression</vt:lpstr>
      <vt:lpstr>Example: heights.dta data</vt:lpstr>
      <vt:lpstr>“Automatic” heuristics for searching model space: Stepwise Regression</vt:lpstr>
      <vt:lpstr>Example: heights.dta data</vt:lpstr>
      <vt:lpstr>Using regsubsets for fwd / backward</vt:lpstr>
      <vt:lpstr>Modern Variable Selection</vt:lpstr>
      <vt:lpstr>Penalized Estimation1  (a.k.a. “Regularization”, “Shrinkage”)</vt:lpstr>
      <vt:lpstr>Ridge Regression (a.k.a. L2 penalty)</vt:lpstr>
      <vt:lpstr>Example: heights.dta data</vt:lpstr>
      <vt:lpstr>LASSO (a.k.a. L1 penalty)</vt:lpstr>
      <vt:lpstr>Example: heights.dta data</vt:lpstr>
      <vt:lpstr>Elasticnet: aL1 + (1-a)L2 penalty</vt:lpstr>
      <vt:lpstr>Example: heights.dta data</vt:lpstr>
      <vt:lpstr>Are All Subsets and Stepwise really so  different from Ridge and Lasso?</vt:lpstr>
      <vt:lpstr>Are All Subsets and Stepwise really so  different from Ridge and Lasso?</vt:lpstr>
      <vt:lpstr>Are All Subsets and Stepwise really so  different from Ridge and Lasso?</vt:lpstr>
      <vt:lpstr>Inference After Variable Selection</vt:lpstr>
      <vt:lpstr>Assessing/comparing models  after variable selection</vt:lpstr>
      <vt:lpstr>Measuring predictive ability of a model</vt:lpstr>
      <vt:lpstr>Choosing a Training Set &amp; Test Set</vt:lpstr>
      <vt:lpstr>Some remarks on test set sample size</vt:lpstr>
      <vt:lpstr>Example: heights.dta data</vt:lpstr>
      <vt:lpstr>Example: heights.dta data</vt:lpstr>
      <vt:lpstr>Example: heights.dta data</vt:lpstr>
      <vt:lpstr>Extension: K-fold cross-validation</vt:lpstr>
      <vt:lpstr>More on K-fold cross validation…</vt:lpstr>
      <vt:lpstr>Example: heights.dta again</vt:lpstr>
      <vt:lpstr>What Do I Really Do?</vt:lpstr>
      <vt:lpstr>Challenges of Consulting/Collaboration</vt:lpstr>
      <vt:lpstr>What do I do in practice1?</vt:lpstr>
      <vt:lpstr>Heuristic Principles1 from Gelman &amp; Hill (2009, p. 69)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 Junker</cp:lastModifiedBy>
  <cp:revision>628</cp:revision>
  <cp:lastPrinted>2019-09-30T16:23:15Z</cp:lastPrinted>
  <dcterms:created xsi:type="dcterms:W3CDTF">2010-08-21T13:04:59Z</dcterms:created>
  <dcterms:modified xsi:type="dcterms:W3CDTF">2022-09-26T17:26:00Z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