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5"/>
  </p:notesMasterIdLst>
  <p:handoutMasterIdLst>
    <p:handoutMasterId r:id="rId46"/>
  </p:handoutMasterIdLst>
  <p:sldIdLst>
    <p:sldId id="256" r:id="rId2"/>
    <p:sldId id="315" r:id="rId3"/>
    <p:sldId id="313" r:id="rId4"/>
    <p:sldId id="269" r:id="rId5"/>
    <p:sldId id="270" r:id="rId6"/>
    <p:sldId id="271" r:id="rId7"/>
    <p:sldId id="272" r:id="rId8"/>
    <p:sldId id="273" r:id="rId9"/>
    <p:sldId id="274" r:id="rId10"/>
    <p:sldId id="283" r:id="rId11"/>
    <p:sldId id="284" r:id="rId12"/>
    <p:sldId id="285" r:id="rId13"/>
    <p:sldId id="279" r:id="rId14"/>
    <p:sldId id="275" r:id="rId15"/>
    <p:sldId id="276" r:id="rId16"/>
    <p:sldId id="281" r:id="rId17"/>
    <p:sldId id="286" r:id="rId18"/>
    <p:sldId id="303" r:id="rId19"/>
    <p:sldId id="304" r:id="rId20"/>
    <p:sldId id="287" r:id="rId21"/>
    <p:sldId id="288" r:id="rId22"/>
    <p:sldId id="289" r:id="rId23"/>
    <p:sldId id="290" r:id="rId24"/>
    <p:sldId id="291" r:id="rId25"/>
    <p:sldId id="277" r:id="rId26"/>
    <p:sldId id="295" r:id="rId27"/>
    <p:sldId id="296" r:id="rId28"/>
    <p:sldId id="297" r:id="rId29"/>
    <p:sldId id="298" r:id="rId30"/>
    <p:sldId id="299" r:id="rId31"/>
    <p:sldId id="300" r:id="rId32"/>
    <p:sldId id="282" r:id="rId33"/>
    <p:sldId id="301" r:id="rId34"/>
    <p:sldId id="305" r:id="rId35"/>
    <p:sldId id="306" r:id="rId36"/>
    <p:sldId id="314" r:id="rId37"/>
    <p:sldId id="307" r:id="rId38"/>
    <p:sldId id="308" r:id="rId39"/>
    <p:sldId id="309" r:id="rId40"/>
    <p:sldId id="310" r:id="rId41"/>
    <p:sldId id="311" r:id="rId42"/>
    <p:sldId id="312" r:id="rId43"/>
    <p:sldId id="263" r:id="rId44"/>
  </p:sldIdLst>
  <p:sldSz cx="9144000" cy="6858000" type="screen4x3"/>
  <p:notesSz cx="7315200" cy="96012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cmmi10" panose="020B0604020202020204"/>
      <p:regular r:id="rId52"/>
    </p:embeddedFont>
    <p:embeddedFont>
      <p:font typeface="cmmi5" panose="020B0604020202020204"/>
      <p:regular r:id="rId53"/>
    </p:embeddedFont>
    <p:embeddedFont>
      <p:font typeface="cmmi7" panose="020B0604020202020204"/>
      <p:regular r:id="rId54"/>
    </p:embeddedFont>
    <p:embeddedFont>
      <p:font typeface="cmmi9" panose="020B0604020202020204"/>
      <p:regular r:id="rId55"/>
    </p:embeddedFont>
    <p:embeddedFont>
      <p:font typeface="cmr10" panose="020B0604020202020204"/>
      <p:regular r:id="rId56"/>
    </p:embeddedFont>
    <p:embeddedFont>
      <p:font typeface="cmr5" panose="020B0604020202020204"/>
      <p:regular r:id="rId57"/>
    </p:embeddedFont>
    <p:embeddedFont>
      <p:font typeface="cmr6" panose="020B0604020202020204"/>
      <p:regular r:id="rId58"/>
    </p:embeddedFont>
    <p:embeddedFont>
      <p:font typeface="cmr7" panose="020B0604020202020204"/>
      <p:regular r:id="rId59"/>
    </p:embeddedFont>
    <p:embeddedFont>
      <p:font typeface="cmr9" panose="020B0604020202020204"/>
      <p:regular r:id="rId60"/>
    </p:embeddedFont>
    <p:embeddedFont>
      <p:font typeface="cmss10" panose="020B0604020202020204"/>
      <p:regular r:id="rId61"/>
    </p:embeddedFont>
    <p:embeddedFont>
      <p:font typeface="cmss9" panose="020B0604020202020204"/>
      <p:regular r:id="rId62"/>
    </p:embeddedFont>
    <p:embeddedFont>
      <p:font typeface="cmsy10" panose="020B0604020202020204"/>
      <p:regular r:id="rId63"/>
    </p:embeddedFont>
    <p:embeddedFont>
      <p:font typeface="cmsy6" panose="020B0604020202020204"/>
      <p:regular r:id="rId64"/>
    </p:embeddedFont>
    <p:embeddedFont>
      <p:font typeface="cmsy7" panose="020B0604020202020204"/>
      <p:regular r:id="rId65"/>
    </p:embeddedFont>
    <p:embeddedFont>
      <p:font typeface="cmsy9" panose="020B0604020202020204"/>
      <p:regular r:id="rId66"/>
    </p:embeddedFont>
    <p:embeddedFont>
      <p:font typeface="Garamond" panose="02020404030301010803" pitchFamily="18" charset="0"/>
      <p:regular r:id="rId67"/>
      <p:bold r:id="rId68"/>
      <p:italic r:id="rId69"/>
    </p:embeddedFont>
  </p:embeddedFontLst>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5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B7F9B55-667F-4AC9-477A-85E1A3D89DA8}"/>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63" name="Rectangle 3">
            <a:extLst>
              <a:ext uri="{FF2B5EF4-FFF2-40B4-BE49-F238E27FC236}">
                <a16:creationId xmlns:a16="http://schemas.microsoft.com/office/drawing/2014/main" id="{7DBB7648-2438-53F2-C5FD-249EAEA0FB0F}"/>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40964" name="Rectangle 4">
            <a:extLst>
              <a:ext uri="{FF2B5EF4-FFF2-40B4-BE49-F238E27FC236}">
                <a16:creationId xmlns:a16="http://schemas.microsoft.com/office/drawing/2014/main" id="{F7593DED-BC31-87BD-3191-4110EC014CCF}"/>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65" name="Rectangle 5">
            <a:extLst>
              <a:ext uri="{FF2B5EF4-FFF2-40B4-BE49-F238E27FC236}">
                <a16:creationId xmlns:a16="http://schemas.microsoft.com/office/drawing/2014/main" id="{6C0E35CA-05FA-9E6B-D6A9-B05A69D4B1C0}"/>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0501F7-B701-44BC-8E6D-EE533E0BD9E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A94F484-BF23-0658-AFCD-F51037FA57BE}"/>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5123" name="Rectangle 3">
            <a:extLst>
              <a:ext uri="{FF2B5EF4-FFF2-40B4-BE49-F238E27FC236}">
                <a16:creationId xmlns:a16="http://schemas.microsoft.com/office/drawing/2014/main" id="{8A98DAD4-FB72-0502-083E-6C6AAB3A2DC7}"/>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F5829DC3-B7FD-82D0-796C-708CBA3F9539}"/>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DCA2639F-0AE5-6689-649F-45462C3B9B87}"/>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5579E7E0-96E0-7E3C-676A-F9AD41E2F2C6}"/>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5127" name="Rectangle 7">
            <a:extLst>
              <a:ext uri="{FF2B5EF4-FFF2-40B4-BE49-F238E27FC236}">
                <a16:creationId xmlns:a16="http://schemas.microsoft.com/office/drawing/2014/main" id="{A800E7BB-0B4F-374E-31B2-9788D36425C1}"/>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990BAD4A-B910-4CAB-9DF4-C97894808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CD2CA2A-3207-C2FE-98BA-68A2A79CB8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87C7EDF-4638-49D6-B151-1DCA5734BF7A}" type="slidenum">
              <a:rPr lang="en-US" altLang="en-US" sz="1300" smtClean="0"/>
              <a:pPr>
                <a:spcBef>
                  <a:spcPct val="0"/>
                </a:spcBef>
              </a:pPr>
              <a:t>1</a:t>
            </a:fld>
            <a:endParaRPr lang="en-US" altLang="en-US" sz="1300"/>
          </a:p>
        </p:txBody>
      </p:sp>
      <p:sp>
        <p:nvSpPr>
          <p:cNvPr id="6147" name="Rectangle 2">
            <a:extLst>
              <a:ext uri="{FF2B5EF4-FFF2-40B4-BE49-F238E27FC236}">
                <a16:creationId xmlns:a16="http://schemas.microsoft.com/office/drawing/2014/main" id="{5E0C8A22-EDA3-8E41-C05C-7FCACED55CF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0E69184-CE52-82F6-752B-3D2E48A15D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347EFA1-AAFE-FECF-A8DD-D4242B012A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1CA563-637C-4767-955E-06A24D53B721}" type="slidenum">
              <a:rPr lang="en-US" altLang="en-US" sz="1300" smtClean="0"/>
              <a:pPr>
                <a:spcBef>
                  <a:spcPct val="0"/>
                </a:spcBef>
              </a:pPr>
              <a:t>12</a:t>
            </a:fld>
            <a:endParaRPr lang="en-US" altLang="en-US" sz="1300"/>
          </a:p>
        </p:txBody>
      </p:sp>
      <p:sp>
        <p:nvSpPr>
          <p:cNvPr id="25603" name="Rectangle 2">
            <a:extLst>
              <a:ext uri="{FF2B5EF4-FFF2-40B4-BE49-F238E27FC236}">
                <a16:creationId xmlns:a16="http://schemas.microsoft.com/office/drawing/2014/main" id="{444FBA1E-E1E7-35D8-9F6E-81EB0530471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7502BAF-AF26-99A2-9B41-E60DBB9097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498EF25-A109-427D-F1B4-E6A81FAE55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86EECE-79EA-4CDA-B2F4-F3E3A17EC150}" type="slidenum">
              <a:rPr lang="en-US" altLang="en-US" sz="1300" smtClean="0"/>
              <a:pPr>
                <a:spcBef>
                  <a:spcPct val="0"/>
                </a:spcBef>
              </a:pPr>
              <a:t>13</a:t>
            </a:fld>
            <a:endParaRPr lang="en-US" altLang="en-US" sz="1300"/>
          </a:p>
        </p:txBody>
      </p:sp>
      <p:sp>
        <p:nvSpPr>
          <p:cNvPr id="27651" name="Rectangle 2">
            <a:extLst>
              <a:ext uri="{FF2B5EF4-FFF2-40B4-BE49-F238E27FC236}">
                <a16:creationId xmlns:a16="http://schemas.microsoft.com/office/drawing/2014/main" id="{FB1F9775-EB59-D1D0-A838-3FE60B0D1B1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35435FA-81D4-AB63-9631-BF3D786404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2D7FE48-6964-697C-600D-54CEEDE543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80189A-1684-42E2-A298-78E646ECBD83}" type="slidenum">
              <a:rPr lang="en-US" altLang="en-US" sz="1300" smtClean="0"/>
              <a:pPr>
                <a:spcBef>
                  <a:spcPct val="0"/>
                </a:spcBef>
              </a:pPr>
              <a:t>14</a:t>
            </a:fld>
            <a:endParaRPr lang="en-US" altLang="en-US" sz="1300"/>
          </a:p>
        </p:txBody>
      </p:sp>
      <p:sp>
        <p:nvSpPr>
          <p:cNvPr id="29699" name="Rectangle 2">
            <a:extLst>
              <a:ext uri="{FF2B5EF4-FFF2-40B4-BE49-F238E27FC236}">
                <a16:creationId xmlns:a16="http://schemas.microsoft.com/office/drawing/2014/main" id="{F59649F6-F7CB-5C67-4DB2-69A2F6795F0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BA141CE-2ADE-E6DC-CCCF-A42E30A566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A9659D6-1D61-5262-9839-9A76791DDE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1FC669-6F95-49E4-AF04-4F31E133A45F}" type="slidenum">
              <a:rPr lang="en-US" altLang="en-US" sz="1300" smtClean="0"/>
              <a:pPr>
                <a:spcBef>
                  <a:spcPct val="0"/>
                </a:spcBef>
              </a:pPr>
              <a:t>15</a:t>
            </a:fld>
            <a:endParaRPr lang="en-US" altLang="en-US" sz="1300"/>
          </a:p>
        </p:txBody>
      </p:sp>
      <p:sp>
        <p:nvSpPr>
          <p:cNvPr id="31747" name="Rectangle 2">
            <a:extLst>
              <a:ext uri="{FF2B5EF4-FFF2-40B4-BE49-F238E27FC236}">
                <a16:creationId xmlns:a16="http://schemas.microsoft.com/office/drawing/2014/main" id="{67CF2861-D8AE-E299-0CEC-0DDFB740C5C9}"/>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42FB678-CBC0-D03E-3398-12630B420C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DC8CB8E-EBD3-35CB-9E3C-DFF1E654B7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714059-D1C7-4EF8-9019-D9B64319ADA1}" type="slidenum">
              <a:rPr lang="en-US" altLang="en-US" sz="1300" smtClean="0"/>
              <a:pPr>
                <a:spcBef>
                  <a:spcPct val="0"/>
                </a:spcBef>
              </a:pPr>
              <a:t>16</a:t>
            </a:fld>
            <a:endParaRPr lang="en-US" altLang="en-US" sz="1300"/>
          </a:p>
        </p:txBody>
      </p:sp>
      <p:sp>
        <p:nvSpPr>
          <p:cNvPr id="33795" name="Rectangle 2">
            <a:extLst>
              <a:ext uri="{FF2B5EF4-FFF2-40B4-BE49-F238E27FC236}">
                <a16:creationId xmlns:a16="http://schemas.microsoft.com/office/drawing/2014/main" id="{4D77F74A-1CFA-97DC-742E-0827D09AAB7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A52662-BD8F-C787-A3CB-10449EFDB3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3B5700B-3AEA-F578-46A6-D4948BE1AC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E34DE9-2255-4F48-BB37-D2FC3B5A3B60}" type="slidenum">
              <a:rPr lang="en-US" altLang="en-US" sz="1300" smtClean="0"/>
              <a:pPr>
                <a:spcBef>
                  <a:spcPct val="0"/>
                </a:spcBef>
              </a:pPr>
              <a:t>17</a:t>
            </a:fld>
            <a:endParaRPr lang="en-US" altLang="en-US" sz="1300"/>
          </a:p>
        </p:txBody>
      </p:sp>
      <p:sp>
        <p:nvSpPr>
          <p:cNvPr id="35843" name="Rectangle 2">
            <a:extLst>
              <a:ext uri="{FF2B5EF4-FFF2-40B4-BE49-F238E27FC236}">
                <a16:creationId xmlns:a16="http://schemas.microsoft.com/office/drawing/2014/main" id="{E030AFC0-B601-490C-6494-76236877418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FF75E60-B808-EF76-1FDB-94990D5540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7F9D94C-748F-3D40-8086-C033AAF38B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0E06BF-CA8E-452A-B3F1-E08244DA5405}" type="slidenum">
              <a:rPr lang="en-US" altLang="en-US" sz="1300" smtClean="0"/>
              <a:pPr>
                <a:spcBef>
                  <a:spcPct val="0"/>
                </a:spcBef>
              </a:pPr>
              <a:t>20</a:t>
            </a:fld>
            <a:endParaRPr lang="en-US" altLang="en-US" sz="1300"/>
          </a:p>
        </p:txBody>
      </p:sp>
      <p:sp>
        <p:nvSpPr>
          <p:cNvPr id="39939" name="Rectangle 2">
            <a:extLst>
              <a:ext uri="{FF2B5EF4-FFF2-40B4-BE49-F238E27FC236}">
                <a16:creationId xmlns:a16="http://schemas.microsoft.com/office/drawing/2014/main" id="{B79F4649-31A1-6346-8372-C21F18F1A8B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76B80F1-942C-1B1B-4DE0-5607FEDA17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EC1239-E8CA-C188-7EE9-FB29A162C5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DEAC51-08C2-4660-9908-224E1CADF46E}" type="slidenum">
              <a:rPr lang="en-US" altLang="en-US" sz="1300" smtClean="0"/>
              <a:pPr>
                <a:spcBef>
                  <a:spcPct val="0"/>
                </a:spcBef>
              </a:pPr>
              <a:t>21</a:t>
            </a:fld>
            <a:endParaRPr lang="en-US" altLang="en-US" sz="1300"/>
          </a:p>
        </p:txBody>
      </p:sp>
      <p:sp>
        <p:nvSpPr>
          <p:cNvPr id="41987" name="Rectangle 2">
            <a:extLst>
              <a:ext uri="{FF2B5EF4-FFF2-40B4-BE49-F238E27FC236}">
                <a16:creationId xmlns:a16="http://schemas.microsoft.com/office/drawing/2014/main" id="{A98E9661-888E-F73E-D5A5-7A4F66A57D6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A469ECB-17A3-3CB9-43AD-CA12E74476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F04DAEA-A197-0D9C-4988-A76121C189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5532D9-7CC4-44B5-8233-BE7DD8655951}" type="slidenum">
              <a:rPr lang="en-US" altLang="en-US" sz="1300" smtClean="0"/>
              <a:pPr>
                <a:spcBef>
                  <a:spcPct val="0"/>
                </a:spcBef>
              </a:pPr>
              <a:t>22</a:t>
            </a:fld>
            <a:endParaRPr lang="en-US" altLang="en-US" sz="1300"/>
          </a:p>
        </p:txBody>
      </p:sp>
      <p:sp>
        <p:nvSpPr>
          <p:cNvPr id="44035" name="Rectangle 2">
            <a:extLst>
              <a:ext uri="{FF2B5EF4-FFF2-40B4-BE49-F238E27FC236}">
                <a16:creationId xmlns:a16="http://schemas.microsoft.com/office/drawing/2014/main" id="{E8DF5D87-4267-1CEC-46BB-9A29E47FED8F}"/>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4A28A06-3F31-907B-BBBC-F3BF83F6FA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03FE7F0-C074-E702-C25E-0FBADFF98C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72BE3C-A474-4785-9CB5-697B0735CB3D}" type="slidenum">
              <a:rPr lang="en-US" altLang="en-US" sz="1300" smtClean="0"/>
              <a:pPr>
                <a:spcBef>
                  <a:spcPct val="0"/>
                </a:spcBef>
              </a:pPr>
              <a:t>23</a:t>
            </a:fld>
            <a:endParaRPr lang="en-US" altLang="en-US" sz="1300"/>
          </a:p>
        </p:txBody>
      </p:sp>
      <p:sp>
        <p:nvSpPr>
          <p:cNvPr id="46083" name="Rectangle 2">
            <a:extLst>
              <a:ext uri="{FF2B5EF4-FFF2-40B4-BE49-F238E27FC236}">
                <a16:creationId xmlns:a16="http://schemas.microsoft.com/office/drawing/2014/main" id="{E6756AB0-0096-0B32-4C92-F3C9072B499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A5F41C3-013E-8465-55D7-D74D764507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68F04DF-2764-96EC-E183-12A09B63D3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4ACA7F7-ECE9-4941-A2C1-D71F928CEAAD}" type="slidenum">
              <a:rPr lang="en-US" altLang="en-US" sz="1300" smtClean="0"/>
              <a:pPr>
                <a:spcBef>
                  <a:spcPct val="0"/>
                </a:spcBef>
              </a:pPr>
              <a:t>4</a:t>
            </a:fld>
            <a:endParaRPr lang="en-US" altLang="en-US" sz="1300"/>
          </a:p>
        </p:txBody>
      </p:sp>
      <p:sp>
        <p:nvSpPr>
          <p:cNvPr id="9219" name="Rectangle 2">
            <a:extLst>
              <a:ext uri="{FF2B5EF4-FFF2-40B4-BE49-F238E27FC236}">
                <a16:creationId xmlns:a16="http://schemas.microsoft.com/office/drawing/2014/main" id="{F4D2D867-1435-A6E2-C759-959D8A53464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9DC46994-A33D-9D28-312F-E2AA9B4787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EE07B9B-93CC-39C1-07A3-60394775B9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9A39BD-4D7F-4B82-9C7A-49DAC60D35AC}" type="slidenum">
              <a:rPr lang="en-US" altLang="en-US" sz="1300" smtClean="0"/>
              <a:pPr>
                <a:spcBef>
                  <a:spcPct val="0"/>
                </a:spcBef>
              </a:pPr>
              <a:t>24</a:t>
            </a:fld>
            <a:endParaRPr lang="en-US" altLang="en-US" sz="1300"/>
          </a:p>
        </p:txBody>
      </p:sp>
      <p:sp>
        <p:nvSpPr>
          <p:cNvPr id="48131" name="Rectangle 2">
            <a:extLst>
              <a:ext uri="{FF2B5EF4-FFF2-40B4-BE49-F238E27FC236}">
                <a16:creationId xmlns:a16="http://schemas.microsoft.com/office/drawing/2014/main" id="{A8C8EBD6-0595-0D0A-7C32-9BB12F829964}"/>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F1F7452-4CE2-1CDB-752F-F9EADFD7BD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5182F64-0FDF-FA22-FE60-B46100A787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453531-8445-430B-AA46-C691C460A528}" type="slidenum">
              <a:rPr lang="en-US" altLang="en-US" sz="1300" smtClean="0"/>
              <a:pPr>
                <a:spcBef>
                  <a:spcPct val="0"/>
                </a:spcBef>
              </a:pPr>
              <a:t>25</a:t>
            </a:fld>
            <a:endParaRPr lang="en-US" altLang="en-US" sz="1300"/>
          </a:p>
        </p:txBody>
      </p:sp>
      <p:sp>
        <p:nvSpPr>
          <p:cNvPr id="50179" name="Rectangle 2">
            <a:extLst>
              <a:ext uri="{FF2B5EF4-FFF2-40B4-BE49-F238E27FC236}">
                <a16:creationId xmlns:a16="http://schemas.microsoft.com/office/drawing/2014/main" id="{7F24ED7E-9D3B-DCE6-F7D2-E5C27EE7013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1B3CB0F-FD5B-0C57-EA3C-B1DB911A69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D780069-F34A-0FAB-58CF-77874FBFBE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54A91C-D6ED-4DEF-B606-B60D3922CD4E}" type="slidenum">
              <a:rPr lang="en-US" altLang="en-US" sz="1300" smtClean="0"/>
              <a:pPr>
                <a:spcBef>
                  <a:spcPct val="0"/>
                </a:spcBef>
              </a:pPr>
              <a:t>26</a:t>
            </a:fld>
            <a:endParaRPr lang="en-US" altLang="en-US" sz="1300"/>
          </a:p>
        </p:txBody>
      </p:sp>
      <p:sp>
        <p:nvSpPr>
          <p:cNvPr id="52227" name="Rectangle 2">
            <a:extLst>
              <a:ext uri="{FF2B5EF4-FFF2-40B4-BE49-F238E27FC236}">
                <a16:creationId xmlns:a16="http://schemas.microsoft.com/office/drawing/2014/main" id="{19FE7AB0-83F9-44DA-3BD2-4E34BF3BE88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49C1F5D-25B8-322D-856B-FB5E59CB11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AFB0003-05A8-1B4B-DD74-80E8A38FC2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9E8F2A-2FA0-4F7A-96DF-CF4EB844D2AE}" type="slidenum">
              <a:rPr lang="en-US" altLang="en-US" sz="1300" smtClean="0"/>
              <a:pPr>
                <a:spcBef>
                  <a:spcPct val="0"/>
                </a:spcBef>
              </a:pPr>
              <a:t>27</a:t>
            </a:fld>
            <a:endParaRPr lang="en-US" altLang="en-US" sz="1300"/>
          </a:p>
        </p:txBody>
      </p:sp>
      <p:sp>
        <p:nvSpPr>
          <p:cNvPr id="54275" name="Rectangle 2">
            <a:extLst>
              <a:ext uri="{FF2B5EF4-FFF2-40B4-BE49-F238E27FC236}">
                <a16:creationId xmlns:a16="http://schemas.microsoft.com/office/drawing/2014/main" id="{70C079F7-B1A8-3067-C262-2DD9DCAB724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94A60807-EBFC-F76C-4354-DF1F81D9DB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551E5C2-E3F1-B839-BE30-6E8B8E76A4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B67BED-02BF-446C-AF07-DEC901DAA6C3}" type="slidenum">
              <a:rPr lang="en-US" altLang="en-US" sz="1300" smtClean="0"/>
              <a:pPr>
                <a:spcBef>
                  <a:spcPct val="0"/>
                </a:spcBef>
              </a:pPr>
              <a:t>28</a:t>
            </a:fld>
            <a:endParaRPr lang="en-US" altLang="en-US" sz="1300"/>
          </a:p>
        </p:txBody>
      </p:sp>
      <p:sp>
        <p:nvSpPr>
          <p:cNvPr id="56323" name="Rectangle 2">
            <a:extLst>
              <a:ext uri="{FF2B5EF4-FFF2-40B4-BE49-F238E27FC236}">
                <a16:creationId xmlns:a16="http://schemas.microsoft.com/office/drawing/2014/main" id="{9C986434-58E0-B9F8-52BC-A737D850EF3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7426CF4-CDE0-05BD-0AE0-91FD74273A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EF3569B-3491-2A27-4AA7-6863F4941E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77447E-5FA3-406F-B73D-7976594AE739}" type="slidenum">
              <a:rPr lang="en-US" altLang="en-US" sz="1300" smtClean="0"/>
              <a:pPr>
                <a:spcBef>
                  <a:spcPct val="0"/>
                </a:spcBef>
              </a:pPr>
              <a:t>29</a:t>
            </a:fld>
            <a:endParaRPr lang="en-US" altLang="en-US" sz="1300"/>
          </a:p>
        </p:txBody>
      </p:sp>
      <p:sp>
        <p:nvSpPr>
          <p:cNvPr id="58371" name="Rectangle 2">
            <a:extLst>
              <a:ext uri="{FF2B5EF4-FFF2-40B4-BE49-F238E27FC236}">
                <a16:creationId xmlns:a16="http://schemas.microsoft.com/office/drawing/2014/main" id="{897CD093-FC47-05D5-32C5-2F681D8B610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0D0E93A-B5F9-E41C-D8F9-5F57FD6FA7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9F20D69-9C52-F4AD-C951-06E1E9A44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1ED9E4-6204-4964-BC94-B6F99CA3BC82}" type="slidenum">
              <a:rPr lang="en-US" altLang="en-US" sz="1300" smtClean="0"/>
              <a:pPr>
                <a:spcBef>
                  <a:spcPct val="0"/>
                </a:spcBef>
              </a:pPr>
              <a:t>30</a:t>
            </a:fld>
            <a:endParaRPr lang="en-US" altLang="en-US" sz="1300"/>
          </a:p>
        </p:txBody>
      </p:sp>
      <p:sp>
        <p:nvSpPr>
          <p:cNvPr id="60419" name="Rectangle 2">
            <a:extLst>
              <a:ext uri="{FF2B5EF4-FFF2-40B4-BE49-F238E27FC236}">
                <a16:creationId xmlns:a16="http://schemas.microsoft.com/office/drawing/2014/main" id="{6BEA9807-1EF2-B598-BFFD-908D37B3D70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8EF865F2-B0BC-0DD3-12CC-6D624694C3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152C4E9-0222-1E8C-1F60-5EEC4BEC43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7D51EC-8965-49B5-84D2-181653572DE7}" type="slidenum">
              <a:rPr lang="en-US" altLang="en-US" sz="1300" smtClean="0"/>
              <a:pPr>
                <a:spcBef>
                  <a:spcPct val="0"/>
                </a:spcBef>
              </a:pPr>
              <a:t>31</a:t>
            </a:fld>
            <a:endParaRPr lang="en-US" altLang="en-US" sz="1300"/>
          </a:p>
        </p:txBody>
      </p:sp>
      <p:sp>
        <p:nvSpPr>
          <p:cNvPr id="62467" name="Rectangle 2">
            <a:extLst>
              <a:ext uri="{FF2B5EF4-FFF2-40B4-BE49-F238E27FC236}">
                <a16:creationId xmlns:a16="http://schemas.microsoft.com/office/drawing/2014/main" id="{0B0A48BB-A9D1-2267-D891-246880C2ED4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C988E96-59BD-3919-AFC8-480DDCD07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74C3BD8-9155-0A31-A8C8-62620D3D8F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3ABE57-688D-4C3F-86F1-BE6C6FF1D400}" type="slidenum">
              <a:rPr lang="en-US" altLang="en-US" sz="1300" smtClean="0"/>
              <a:pPr>
                <a:spcBef>
                  <a:spcPct val="0"/>
                </a:spcBef>
              </a:pPr>
              <a:t>33</a:t>
            </a:fld>
            <a:endParaRPr lang="en-US" altLang="en-US" sz="1300"/>
          </a:p>
        </p:txBody>
      </p:sp>
      <p:sp>
        <p:nvSpPr>
          <p:cNvPr id="66563" name="Rectangle 2">
            <a:extLst>
              <a:ext uri="{FF2B5EF4-FFF2-40B4-BE49-F238E27FC236}">
                <a16:creationId xmlns:a16="http://schemas.microsoft.com/office/drawing/2014/main" id="{C454EF80-AEF9-2F0D-E3C1-E1F8316D018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C05C0F3-8867-172B-8878-034CC9D2A3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B422F15-0713-E929-C12D-978E67D105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034F4D8-A5CA-44F1-A6A8-9734804DB94B}" type="slidenum">
              <a:rPr lang="en-US" altLang="en-US" sz="1300" smtClean="0"/>
              <a:pPr>
                <a:spcBef>
                  <a:spcPct val="0"/>
                </a:spcBef>
              </a:pPr>
              <a:t>43</a:t>
            </a:fld>
            <a:endParaRPr lang="en-US" altLang="en-US" sz="1300"/>
          </a:p>
        </p:txBody>
      </p:sp>
      <p:sp>
        <p:nvSpPr>
          <p:cNvPr id="77827" name="Rectangle 2">
            <a:extLst>
              <a:ext uri="{FF2B5EF4-FFF2-40B4-BE49-F238E27FC236}">
                <a16:creationId xmlns:a16="http://schemas.microsoft.com/office/drawing/2014/main" id="{26195059-549A-A208-6A32-435B26D31C45}"/>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26BA7CFE-B5D9-A38A-6DD2-C4F2948978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3FAD201-77E1-8D18-A802-7D8F0BB980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A375F3-72C1-4645-9301-457EAF2C9E02}" type="slidenum">
              <a:rPr lang="en-US" altLang="en-US" sz="1300" smtClean="0"/>
              <a:pPr>
                <a:spcBef>
                  <a:spcPct val="0"/>
                </a:spcBef>
              </a:pPr>
              <a:t>5</a:t>
            </a:fld>
            <a:endParaRPr lang="en-US" altLang="en-US" sz="1300"/>
          </a:p>
        </p:txBody>
      </p:sp>
      <p:sp>
        <p:nvSpPr>
          <p:cNvPr id="11267" name="Rectangle 2">
            <a:extLst>
              <a:ext uri="{FF2B5EF4-FFF2-40B4-BE49-F238E27FC236}">
                <a16:creationId xmlns:a16="http://schemas.microsoft.com/office/drawing/2014/main" id="{0B65A726-BA4A-D70B-C58D-147A5B2619B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A7D10C9-358B-AB23-214E-005F8C901A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0682FB5-308C-CBDC-95A2-FC9BFD26A2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C2EBCD-3AA3-4330-AEF6-C3D5F52BB796}" type="slidenum">
              <a:rPr lang="en-US" altLang="en-US" sz="1300" smtClean="0"/>
              <a:pPr>
                <a:spcBef>
                  <a:spcPct val="0"/>
                </a:spcBef>
              </a:pPr>
              <a:t>6</a:t>
            </a:fld>
            <a:endParaRPr lang="en-US" altLang="en-US" sz="1300"/>
          </a:p>
        </p:txBody>
      </p:sp>
      <p:sp>
        <p:nvSpPr>
          <p:cNvPr id="13315" name="Rectangle 2">
            <a:extLst>
              <a:ext uri="{FF2B5EF4-FFF2-40B4-BE49-F238E27FC236}">
                <a16:creationId xmlns:a16="http://schemas.microsoft.com/office/drawing/2014/main" id="{D49EC892-8C47-01CF-1FC2-EDD7CA13F1D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17E660A-830B-0CBB-C66F-553F8857A9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2C1A807-A664-7C02-51F8-DD38B95E33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EE948C-AAA2-4898-8E4E-64127E18B41E}" type="slidenum">
              <a:rPr lang="en-US" altLang="en-US" sz="1300" smtClean="0"/>
              <a:pPr>
                <a:spcBef>
                  <a:spcPct val="0"/>
                </a:spcBef>
              </a:pPr>
              <a:t>7</a:t>
            </a:fld>
            <a:endParaRPr lang="en-US" altLang="en-US" sz="1300"/>
          </a:p>
        </p:txBody>
      </p:sp>
      <p:sp>
        <p:nvSpPr>
          <p:cNvPr id="15363" name="Rectangle 2">
            <a:extLst>
              <a:ext uri="{FF2B5EF4-FFF2-40B4-BE49-F238E27FC236}">
                <a16:creationId xmlns:a16="http://schemas.microsoft.com/office/drawing/2014/main" id="{C46CDA3C-D1CD-499F-289E-5C6F8EBA086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7E78F0E-6B7F-979D-00E1-73736A000E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1183469-77B2-5F77-CA2C-7B27CEF7C0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614525-C1D8-450C-95DE-8BCBA6E65E80}" type="slidenum">
              <a:rPr lang="en-US" altLang="en-US" sz="1300" smtClean="0"/>
              <a:pPr>
                <a:spcBef>
                  <a:spcPct val="0"/>
                </a:spcBef>
              </a:pPr>
              <a:t>8</a:t>
            </a:fld>
            <a:endParaRPr lang="en-US" altLang="en-US" sz="1300"/>
          </a:p>
        </p:txBody>
      </p:sp>
      <p:sp>
        <p:nvSpPr>
          <p:cNvPr id="17411" name="Rectangle 2">
            <a:extLst>
              <a:ext uri="{FF2B5EF4-FFF2-40B4-BE49-F238E27FC236}">
                <a16:creationId xmlns:a16="http://schemas.microsoft.com/office/drawing/2014/main" id="{478B9465-8ECA-223F-ECCA-65BCCC71F7E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6F8F8E8-5B70-0CD0-0F08-11077086ED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D98F7DA-A5CC-DC7C-A92E-D53D07D274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3F5FA9-A730-44D5-A974-40C2EE4A285C}" type="slidenum">
              <a:rPr lang="en-US" altLang="en-US" sz="1300" smtClean="0"/>
              <a:pPr>
                <a:spcBef>
                  <a:spcPct val="0"/>
                </a:spcBef>
              </a:pPr>
              <a:t>9</a:t>
            </a:fld>
            <a:endParaRPr lang="en-US" altLang="en-US" sz="1300"/>
          </a:p>
        </p:txBody>
      </p:sp>
      <p:sp>
        <p:nvSpPr>
          <p:cNvPr id="19459" name="Rectangle 2">
            <a:extLst>
              <a:ext uri="{FF2B5EF4-FFF2-40B4-BE49-F238E27FC236}">
                <a16:creationId xmlns:a16="http://schemas.microsoft.com/office/drawing/2014/main" id="{8674CA76-421E-133A-72DF-4FB12E67FF83}"/>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754B472-2E5E-89FC-3BF5-16BC88140C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A1F738E-8C9E-7848-CE3D-7160BD68DD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B60258-F8B7-4984-911B-66A1A2A8AD89}" type="slidenum">
              <a:rPr lang="en-US" altLang="en-US" sz="1300" smtClean="0"/>
              <a:pPr>
                <a:spcBef>
                  <a:spcPct val="0"/>
                </a:spcBef>
              </a:pPr>
              <a:t>10</a:t>
            </a:fld>
            <a:endParaRPr lang="en-US" altLang="en-US" sz="1300"/>
          </a:p>
        </p:txBody>
      </p:sp>
      <p:sp>
        <p:nvSpPr>
          <p:cNvPr id="21507" name="Rectangle 2">
            <a:extLst>
              <a:ext uri="{FF2B5EF4-FFF2-40B4-BE49-F238E27FC236}">
                <a16:creationId xmlns:a16="http://schemas.microsoft.com/office/drawing/2014/main" id="{D29D9167-5B7B-6196-7879-D6B2508800E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83761DD-A62B-B62E-362B-14E4176101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82E924F-65BF-5EED-4212-B545E2B9B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23A8DE-CA12-4408-823F-2F2D1C3E3C79}" type="slidenum">
              <a:rPr lang="en-US" altLang="en-US" sz="1300" smtClean="0"/>
              <a:pPr>
                <a:spcBef>
                  <a:spcPct val="0"/>
                </a:spcBef>
              </a:pPr>
              <a:t>11</a:t>
            </a:fld>
            <a:endParaRPr lang="en-US" altLang="en-US" sz="1300"/>
          </a:p>
        </p:txBody>
      </p:sp>
      <p:sp>
        <p:nvSpPr>
          <p:cNvPr id="23555" name="Rectangle 2">
            <a:extLst>
              <a:ext uri="{FF2B5EF4-FFF2-40B4-BE49-F238E27FC236}">
                <a16:creationId xmlns:a16="http://schemas.microsoft.com/office/drawing/2014/main" id="{08220D70-5C87-643D-4B1E-CB366CF8A9C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D930B99-AA6E-961D-6058-6778F71B9C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8B2CB065-AC5C-F184-3426-3FE02BCEDA30}"/>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7">
            <a:extLst>
              <a:ext uri="{FF2B5EF4-FFF2-40B4-BE49-F238E27FC236}">
                <a16:creationId xmlns:a16="http://schemas.microsoft.com/office/drawing/2014/main" id="{A5C78266-66FA-949C-0D74-16D6777B807F}"/>
              </a:ext>
            </a:extLst>
          </p:cNvPr>
          <p:cNvSpPr>
            <a:spLocks noChangeShapeType="1"/>
          </p:cNvSpPr>
          <p:nvPr/>
        </p:nvSpPr>
        <p:spPr bwMode="auto">
          <a:xfrm>
            <a:off x="1981200" y="3962400"/>
            <a:ext cx="6511925"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7629204A-F85D-3976-CCA0-ADA84C04737F}"/>
              </a:ext>
            </a:extLst>
          </p:cNvPr>
          <p:cNvSpPr>
            <a:spLocks noGrp="1" noChangeArrowheads="1"/>
          </p:cNvSpPr>
          <p:nvPr>
            <p:ph type="ftr" sz="quarter" idx="10"/>
          </p:nvPr>
        </p:nvSpPr>
        <p:spPr>
          <a:xfrm>
            <a:off x="3136900" y="6254750"/>
            <a:ext cx="2895600" cy="457200"/>
          </a:xfrm>
        </p:spPr>
        <p:txBody>
          <a:bodyPr/>
          <a:lstStyle>
            <a:lvl1pPr>
              <a:defRPr>
                <a:latin typeface="+mn-lt"/>
              </a:defRPr>
            </a:lvl1pPr>
          </a:lstStyle>
          <a:p>
            <a:pPr>
              <a:defRPr/>
            </a:pPr>
            <a:endParaRPr lang="en-US" altLang="en-US"/>
          </a:p>
        </p:txBody>
      </p:sp>
      <p:sp>
        <p:nvSpPr>
          <p:cNvPr id="5" name="Rectangle 5">
            <a:extLst>
              <a:ext uri="{FF2B5EF4-FFF2-40B4-BE49-F238E27FC236}">
                <a16:creationId xmlns:a16="http://schemas.microsoft.com/office/drawing/2014/main" id="{4482F3DD-6251-25C4-4B95-8E0213FE72BC}"/>
              </a:ext>
            </a:extLst>
          </p:cNvPr>
          <p:cNvSpPr>
            <a:spLocks noGrp="1" noChangeArrowheads="1"/>
          </p:cNvSpPr>
          <p:nvPr>
            <p:ph type="sldNum" sz="quarter" idx="11"/>
          </p:nvPr>
        </p:nvSpPr>
        <p:spPr>
          <a:xfrm>
            <a:off x="6542088" y="6243638"/>
            <a:ext cx="2133600" cy="457200"/>
          </a:xfrm>
        </p:spPr>
        <p:txBody>
          <a:bodyPr/>
          <a:lstStyle>
            <a:lvl1pPr>
              <a:defRPr>
                <a:latin typeface="Calibri" panose="020F0502020204030204" pitchFamily="34" charset="0"/>
              </a:defRPr>
            </a:lvl1pPr>
          </a:lstStyle>
          <a:p>
            <a:pPr>
              <a:defRPr/>
            </a:pPr>
            <a:fld id="{24EFE9CA-1669-4C40-8B76-B7E0014CFDDD}" type="slidenum">
              <a:rPr lang="en-US" altLang="en-US"/>
              <a:pPr>
                <a:defRPr/>
              </a:pPr>
              <a:t>‹#›</a:t>
            </a:fld>
            <a:endParaRPr lang="en-US" altLang="en-US"/>
          </a:p>
        </p:txBody>
      </p:sp>
      <p:sp>
        <p:nvSpPr>
          <p:cNvPr id="6" name="Rectangle 8">
            <a:extLst>
              <a:ext uri="{FF2B5EF4-FFF2-40B4-BE49-F238E27FC236}">
                <a16:creationId xmlns:a16="http://schemas.microsoft.com/office/drawing/2014/main" id="{A23027D2-A068-BE8B-FB21-ED1D6FAC4A53}"/>
              </a:ext>
            </a:extLst>
          </p:cNvPr>
          <p:cNvSpPr>
            <a:spLocks noGrp="1" noChangeArrowheads="1"/>
          </p:cNvSpPr>
          <p:nvPr>
            <p:ph type="dt" sz="half" idx="12"/>
          </p:nvPr>
        </p:nvSpPr>
        <p:spPr/>
        <p:txBody>
          <a:bodyPr/>
          <a:lstStyle>
            <a:lvl1pPr>
              <a:defRPr/>
            </a:lvl1pPr>
          </a:lstStyle>
          <a:p>
            <a:pPr>
              <a:defRPr/>
            </a:pPr>
            <a:fld id="{04AB7F9F-D4A8-4065-B21C-D089A86FBD34}" type="datetime1">
              <a:rPr lang="en-US"/>
              <a:pPr>
                <a:defRPr/>
              </a:pPr>
              <a:t>10/3/2022</a:t>
            </a:fld>
            <a:endParaRPr lang="en-US" altLang="en-US"/>
          </a:p>
        </p:txBody>
      </p:sp>
    </p:spTree>
    <p:extLst>
      <p:ext uri="{BB962C8B-B14F-4D97-AF65-F5344CB8AC3E}">
        <p14:creationId xmlns:p14="http://schemas.microsoft.com/office/powerpoint/2010/main" val="30655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C15F00-C3E3-A72C-62BD-718C0AA7967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D63A40E-54D7-4D46-C166-76FC26BDB489}"/>
              </a:ext>
            </a:extLst>
          </p:cNvPr>
          <p:cNvSpPr>
            <a:spLocks noGrp="1" noChangeArrowheads="1"/>
          </p:cNvSpPr>
          <p:nvPr>
            <p:ph type="sldNum" sz="quarter" idx="11"/>
          </p:nvPr>
        </p:nvSpPr>
        <p:spPr>
          <a:ln/>
        </p:spPr>
        <p:txBody>
          <a:bodyPr/>
          <a:lstStyle>
            <a:lvl1pPr>
              <a:defRPr/>
            </a:lvl1pPr>
          </a:lstStyle>
          <a:p>
            <a:pPr>
              <a:defRPr/>
            </a:pPr>
            <a:fld id="{2EF9A2E4-7E55-4358-AA3D-285FC17FA290}" type="slidenum">
              <a:rPr lang="en-US" altLang="en-US"/>
              <a:pPr>
                <a:defRPr/>
              </a:pPr>
              <a:t>‹#›</a:t>
            </a:fld>
            <a:endParaRPr lang="en-US" altLang="en-US"/>
          </a:p>
        </p:txBody>
      </p:sp>
      <p:sp>
        <p:nvSpPr>
          <p:cNvPr id="6" name="Rectangle 8">
            <a:extLst>
              <a:ext uri="{FF2B5EF4-FFF2-40B4-BE49-F238E27FC236}">
                <a16:creationId xmlns:a16="http://schemas.microsoft.com/office/drawing/2014/main" id="{D4B46EA6-D447-B341-8B60-A4B59356CB47}"/>
              </a:ext>
            </a:extLst>
          </p:cNvPr>
          <p:cNvSpPr>
            <a:spLocks noGrp="1" noChangeArrowheads="1"/>
          </p:cNvSpPr>
          <p:nvPr>
            <p:ph type="dt" sz="half" idx="12"/>
          </p:nvPr>
        </p:nvSpPr>
        <p:spPr>
          <a:ln/>
        </p:spPr>
        <p:txBody>
          <a:bodyPr/>
          <a:lstStyle>
            <a:lvl1pPr>
              <a:defRPr/>
            </a:lvl1pPr>
          </a:lstStyle>
          <a:p>
            <a:pPr>
              <a:defRPr/>
            </a:pPr>
            <a:fld id="{7FC5D4BF-5FEF-435E-A1C3-BF22CB4E89C2}" type="datetime1">
              <a:rPr lang="en-US"/>
              <a:pPr>
                <a:defRPr/>
              </a:pPr>
              <a:t>10/3/2022</a:t>
            </a:fld>
            <a:endParaRPr lang="en-US" altLang="en-US"/>
          </a:p>
        </p:txBody>
      </p:sp>
    </p:spTree>
    <p:extLst>
      <p:ext uri="{BB962C8B-B14F-4D97-AF65-F5344CB8AC3E}">
        <p14:creationId xmlns:p14="http://schemas.microsoft.com/office/powerpoint/2010/main" val="412822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1B6AC4-6E29-6D87-E012-C113C4B6647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C1B6891-E950-2949-A1C8-DF220681294E}"/>
              </a:ext>
            </a:extLst>
          </p:cNvPr>
          <p:cNvSpPr>
            <a:spLocks noGrp="1" noChangeArrowheads="1"/>
          </p:cNvSpPr>
          <p:nvPr>
            <p:ph type="sldNum" sz="quarter" idx="11"/>
          </p:nvPr>
        </p:nvSpPr>
        <p:spPr>
          <a:ln/>
        </p:spPr>
        <p:txBody>
          <a:bodyPr/>
          <a:lstStyle>
            <a:lvl1pPr>
              <a:defRPr/>
            </a:lvl1pPr>
          </a:lstStyle>
          <a:p>
            <a:pPr>
              <a:defRPr/>
            </a:pPr>
            <a:fld id="{52DBCC2E-9105-4843-B4E3-82D06C70E488}" type="slidenum">
              <a:rPr lang="en-US" altLang="en-US"/>
              <a:pPr>
                <a:defRPr/>
              </a:pPr>
              <a:t>‹#›</a:t>
            </a:fld>
            <a:endParaRPr lang="en-US" altLang="en-US"/>
          </a:p>
        </p:txBody>
      </p:sp>
      <p:sp>
        <p:nvSpPr>
          <p:cNvPr id="6" name="Rectangle 8">
            <a:extLst>
              <a:ext uri="{FF2B5EF4-FFF2-40B4-BE49-F238E27FC236}">
                <a16:creationId xmlns:a16="http://schemas.microsoft.com/office/drawing/2014/main" id="{9965715B-E600-D067-4767-BDFA9E604A38}"/>
              </a:ext>
            </a:extLst>
          </p:cNvPr>
          <p:cNvSpPr>
            <a:spLocks noGrp="1" noChangeArrowheads="1"/>
          </p:cNvSpPr>
          <p:nvPr>
            <p:ph type="dt" sz="half" idx="12"/>
          </p:nvPr>
        </p:nvSpPr>
        <p:spPr>
          <a:ln/>
        </p:spPr>
        <p:txBody>
          <a:bodyPr/>
          <a:lstStyle>
            <a:lvl1pPr>
              <a:defRPr/>
            </a:lvl1pPr>
          </a:lstStyle>
          <a:p>
            <a:pPr>
              <a:defRPr/>
            </a:pPr>
            <a:fld id="{18961D31-F2C1-4605-B35A-77C1FBA4F439}" type="datetime1">
              <a:rPr lang="en-US"/>
              <a:pPr>
                <a:defRPr/>
              </a:pPr>
              <a:t>10/3/2022</a:t>
            </a:fld>
            <a:endParaRPr lang="en-US" altLang="en-US"/>
          </a:p>
        </p:txBody>
      </p:sp>
    </p:spTree>
    <p:extLst>
      <p:ext uri="{BB962C8B-B14F-4D97-AF65-F5344CB8AC3E}">
        <p14:creationId xmlns:p14="http://schemas.microsoft.com/office/powerpoint/2010/main" val="308440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B01539-98F5-6FDF-9212-3E867664783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6766939-BD58-4EA2-3236-FFE0FC59242D}"/>
              </a:ext>
            </a:extLst>
          </p:cNvPr>
          <p:cNvSpPr>
            <a:spLocks noGrp="1" noChangeArrowheads="1"/>
          </p:cNvSpPr>
          <p:nvPr>
            <p:ph type="sldNum" sz="quarter" idx="11"/>
          </p:nvPr>
        </p:nvSpPr>
        <p:spPr>
          <a:ln/>
        </p:spPr>
        <p:txBody>
          <a:bodyPr/>
          <a:lstStyle>
            <a:lvl1pPr>
              <a:defRPr/>
            </a:lvl1pPr>
          </a:lstStyle>
          <a:p>
            <a:pPr>
              <a:defRPr/>
            </a:pPr>
            <a:fld id="{1DF734E8-C66E-40A5-ABCE-9F62AA830C90}" type="slidenum">
              <a:rPr lang="en-US" altLang="en-US"/>
              <a:pPr>
                <a:defRPr/>
              </a:pPr>
              <a:t>‹#›</a:t>
            </a:fld>
            <a:endParaRPr lang="en-US" altLang="en-US"/>
          </a:p>
        </p:txBody>
      </p:sp>
      <p:sp>
        <p:nvSpPr>
          <p:cNvPr id="7" name="Rectangle 8">
            <a:extLst>
              <a:ext uri="{FF2B5EF4-FFF2-40B4-BE49-F238E27FC236}">
                <a16:creationId xmlns:a16="http://schemas.microsoft.com/office/drawing/2014/main" id="{60A7704C-12D4-18B0-3364-9C8B6F687986}"/>
              </a:ext>
            </a:extLst>
          </p:cNvPr>
          <p:cNvSpPr>
            <a:spLocks noGrp="1" noChangeArrowheads="1"/>
          </p:cNvSpPr>
          <p:nvPr>
            <p:ph type="dt" sz="half" idx="12"/>
          </p:nvPr>
        </p:nvSpPr>
        <p:spPr>
          <a:ln/>
        </p:spPr>
        <p:txBody>
          <a:bodyPr/>
          <a:lstStyle>
            <a:lvl1pPr>
              <a:defRPr/>
            </a:lvl1pPr>
          </a:lstStyle>
          <a:p>
            <a:pPr>
              <a:defRPr/>
            </a:pPr>
            <a:fld id="{066CC975-33E2-4FFA-969E-FC09C8914574}" type="datetime1">
              <a:rPr lang="en-US"/>
              <a:pPr>
                <a:defRPr/>
              </a:pPr>
              <a:t>10/3/2022</a:t>
            </a:fld>
            <a:endParaRPr lang="en-US" altLang="en-US"/>
          </a:p>
        </p:txBody>
      </p:sp>
    </p:spTree>
    <p:extLst>
      <p:ext uri="{BB962C8B-B14F-4D97-AF65-F5344CB8AC3E}">
        <p14:creationId xmlns:p14="http://schemas.microsoft.com/office/powerpoint/2010/main" val="346137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7639B5-DA8B-FE27-3365-DBE985DEB1C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49516A0-F85E-607D-EEAD-E77048985479}"/>
              </a:ext>
            </a:extLst>
          </p:cNvPr>
          <p:cNvSpPr>
            <a:spLocks noGrp="1" noChangeArrowheads="1"/>
          </p:cNvSpPr>
          <p:nvPr>
            <p:ph type="sldNum" sz="quarter" idx="11"/>
          </p:nvPr>
        </p:nvSpPr>
        <p:spPr>
          <a:ln/>
        </p:spPr>
        <p:txBody>
          <a:bodyPr/>
          <a:lstStyle>
            <a:lvl1pPr>
              <a:defRPr/>
            </a:lvl1pPr>
          </a:lstStyle>
          <a:p>
            <a:pPr>
              <a:defRPr/>
            </a:pPr>
            <a:fld id="{830BE758-09EF-4383-8DD4-EDF94F002E79}" type="slidenum">
              <a:rPr lang="en-US" altLang="en-US"/>
              <a:pPr>
                <a:defRPr/>
              </a:pPr>
              <a:t>‹#›</a:t>
            </a:fld>
            <a:endParaRPr lang="en-US" altLang="en-US"/>
          </a:p>
        </p:txBody>
      </p:sp>
      <p:sp>
        <p:nvSpPr>
          <p:cNvPr id="6" name="Rectangle 8">
            <a:extLst>
              <a:ext uri="{FF2B5EF4-FFF2-40B4-BE49-F238E27FC236}">
                <a16:creationId xmlns:a16="http://schemas.microsoft.com/office/drawing/2014/main" id="{6D6266E9-11DD-7ABB-D8B0-8FC671A25FD1}"/>
              </a:ext>
            </a:extLst>
          </p:cNvPr>
          <p:cNvSpPr>
            <a:spLocks noGrp="1" noChangeArrowheads="1"/>
          </p:cNvSpPr>
          <p:nvPr>
            <p:ph type="dt" sz="half" idx="12"/>
          </p:nvPr>
        </p:nvSpPr>
        <p:spPr>
          <a:ln/>
        </p:spPr>
        <p:txBody>
          <a:bodyPr/>
          <a:lstStyle>
            <a:lvl1pPr>
              <a:defRPr/>
            </a:lvl1pPr>
          </a:lstStyle>
          <a:p>
            <a:pPr>
              <a:defRPr/>
            </a:pPr>
            <a:fld id="{B57A3607-888D-425C-AEA4-AA250CA5ECEE}" type="datetime1">
              <a:rPr lang="en-US"/>
              <a:pPr>
                <a:defRPr/>
              </a:pPr>
              <a:t>10/3/2022</a:t>
            </a:fld>
            <a:endParaRPr lang="en-US" altLang="en-US"/>
          </a:p>
        </p:txBody>
      </p:sp>
    </p:spTree>
    <p:extLst>
      <p:ext uri="{BB962C8B-B14F-4D97-AF65-F5344CB8AC3E}">
        <p14:creationId xmlns:p14="http://schemas.microsoft.com/office/powerpoint/2010/main" val="342933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D2CB1F-0CDF-A46F-AE22-41209700735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5441AE-F541-CC82-596A-67892A443109}"/>
              </a:ext>
            </a:extLst>
          </p:cNvPr>
          <p:cNvSpPr>
            <a:spLocks noGrp="1" noChangeArrowheads="1"/>
          </p:cNvSpPr>
          <p:nvPr>
            <p:ph type="sldNum" sz="quarter" idx="11"/>
          </p:nvPr>
        </p:nvSpPr>
        <p:spPr>
          <a:ln/>
        </p:spPr>
        <p:txBody>
          <a:bodyPr/>
          <a:lstStyle>
            <a:lvl1pPr>
              <a:defRPr/>
            </a:lvl1pPr>
          </a:lstStyle>
          <a:p>
            <a:pPr>
              <a:defRPr/>
            </a:pPr>
            <a:fld id="{8097666A-3C6E-4E29-8CFD-AF445817B22E}" type="slidenum">
              <a:rPr lang="en-US" altLang="en-US"/>
              <a:pPr>
                <a:defRPr/>
              </a:pPr>
              <a:t>‹#›</a:t>
            </a:fld>
            <a:endParaRPr lang="en-US" altLang="en-US"/>
          </a:p>
        </p:txBody>
      </p:sp>
      <p:sp>
        <p:nvSpPr>
          <p:cNvPr id="6" name="Rectangle 8">
            <a:extLst>
              <a:ext uri="{FF2B5EF4-FFF2-40B4-BE49-F238E27FC236}">
                <a16:creationId xmlns:a16="http://schemas.microsoft.com/office/drawing/2014/main" id="{D395A384-9B2F-80D4-14BE-78FFA8087756}"/>
              </a:ext>
            </a:extLst>
          </p:cNvPr>
          <p:cNvSpPr>
            <a:spLocks noGrp="1" noChangeArrowheads="1"/>
          </p:cNvSpPr>
          <p:nvPr>
            <p:ph type="dt" sz="half" idx="12"/>
          </p:nvPr>
        </p:nvSpPr>
        <p:spPr>
          <a:ln/>
        </p:spPr>
        <p:txBody>
          <a:bodyPr/>
          <a:lstStyle>
            <a:lvl1pPr>
              <a:defRPr/>
            </a:lvl1pPr>
          </a:lstStyle>
          <a:p>
            <a:pPr>
              <a:defRPr/>
            </a:pPr>
            <a:fld id="{566C0DB4-6F43-4FC8-82B3-E4F3CE74B0E6}" type="datetime1">
              <a:rPr lang="en-US"/>
              <a:pPr>
                <a:defRPr/>
              </a:pPr>
              <a:t>10/3/2022</a:t>
            </a:fld>
            <a:endParaRPr lang="en-US" altLang="en-US"/>
          </a:p>
        </p:txBody>
      </p:sp>
    </p:spTree>
    <p:extLst>
      <p:ext uri="{BB962C8B-B14F-4D97-AF65-F5344CB8AC3E}">
        <p14:creationId xmlns:p14="http://schemas.microsoft.com/office/powerpoint/2010/main" val="370012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3BB4D93-1C57-9D2E-30EA-66FBFDCC35E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7E16690-4398-238E-407A-C037B2959F14}"/>
              </a:ext>
            </a:extLst>
          </p:cNvPr>
          <p:cNvSpPr>
            <a:spLocks noGrp="1" noChangeArrowheads="1"/>
          </p:cNvSpPr>
          <p:nvPr>
            <p:ph type="sldNum" sz="quarter" idx="11"/>
          </p:nvPr>
        </p:nvSpPr>
        <p:spPr>
          <a:ln/>
        </p:spPr>
        <p:txBody>
          <a:bodyPr/>
          <a:lstStyle>
            <a:lvl1pPr>
              <a:defRPr/>
            </a:lvl1pPr>
          </a:lstStyle>
          <a:p>
            <a:pPr>
              <a:defRPr/>
            </a:pPr>
            <a:fld id="{23A714E9-3F1A-445E-9ED9-C2ABCF549BB4}" type="slidenum">
              <a:rPr lang="en-US" altLang="en-US"/>
              <a:pPr>
                <a:defRPr/>
              </a:pPr>
              <a:t>‹#›</a:t>
            </a:fld>
            <a:endParaRPr lang="en-US" altLang="en-US"/>
          </a:p>
        </p:txBody>
      </p:sp>
      <p:sp>
        <p:nvSpPr>
          <p:cNvPr id="7" name="Rectangle 8">
            <a:extLst>
              <a:ext uri="{FF2B5EF4-FFF2-40B4-BE49-F238E27FC236}">
                <a16:creationId xmlns:a16="http://schemas.microsoft.com/office/drawing/2014/main" id="{2BD5400D-E0A6-8A79-F53B-0260B1BC4E3B}"/>
              </a:ext>
            </a:extLst>
          </p:cNvPr>
          <p:cNvSpPr>
            <a:spLocks noGrp="1" noChangeArrowheads="1"/>
          </p:cNvSpPr>
          <p:nvPr>
            <p:ph type="dt" sz="half" idx="12"/>
          </p:nvPr>
        </p:nvSpPr>
        <p:spPr>
          <a:ln/>
        </p:spPr>
        <p:txBody>
          <a:bodyPr/>
          <a:lstStyle>
            <a:lvl1pPr>
              <a:defRPr/>
            </a:lvl1pPr>
          </a:lstStyle>
          <a:p>
            <a:pPr>
              <a:defRPr/>
            </a:pPr>
            <a:fld id="{9913746F-758E-4C8A-8FCD-D28C2BF85A97}" type="datetime1">
              <a:rPr lang="en-US"/>
              <a:pPr>
                <a:defRPr/>
              </a:pPr>
              <a:t>10/3/2022</a:t>
            </a:fld>
            <a:endParaRPr lang="en-US" altLang="en-US"/>
          </a:p>
        </p:txBody>
      </p:sp>
    </p:spTree>
    <p:extLst>
      <p:ext uri="{BB962C8B-B14F-4D97-AF65-F5344CB8AC3E}">
        <p14:creationId xmlns:p14="http://schemas.microsoft.com/office/powerpoint/2010/main" val="227741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9F78C3E-E5C6-1BA3-408F-83B3142DBF6F}"/>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7CA0DC-0835-ED41-9906-EFD233248E4B}"/>
              </a:ext>
            </a:extLst>
          </p:cNvPr>
          <p:cNvSpPr>
            <a:spLocks noGrp="1" noChangeArrowheads="1"/>
          </p:cNvSpPr>
          <p:nvPr>
            <p:ph type="sldNum" sz="quarter" idx="11"/>
          </p:nvPr>
        </p:nvSpPr>
        <p:spPr>
          <a:ln/>
        </p:spPr>
        <p:txBody>
          <a:bodyPr/>
          <a:lstStyle>
            <a:lvl1pPr>
              <a:defRPr/>
            </a:lvl1pPr>
          </a:lstStyle>
          <a:p>
            <a:pPr>
              <a:defRPr/>
            </a:pPr>
            <a:fld id="{AC67AFA2-F87B-407C-A96F-EF268D7E78D0}" type="slidenum">
              <a:rPr lang="en-US" altLang="en-US"/>
              <a:pPr>
                <a:defRPr/>
              </a:pPr>
              <a:t>‹#›</a:t>
            </a:fld>
            <a:endParaRPr lang="en-US" altLang="en-US"/>
          </a:p>
        </p:txBody>
      </p:sp>
      <p:sp>
        <p:nvSpPr>
          <p:cNvPr id="9" name="Rectangle 8">
            <a:extLst>
              <a:ext uri="{FF2B5EF4-FFF2-40B4-BE49-F238E27FC236}">
                <a16:creationId xmlns:a16="http://schemas.microsoft.com/office/drawing/2014/main" id="{90F6436B-229A-79EF-4408-C8C61A7A4732}"/>
              </a:ext>
            </a:extLst>
          </p:cNvPr>
          <p:cNvSpPr>
            <a:spLocks noGrp="1" noChangeArrowheads="1"/>
          </p:cNvSpPr>
          <p:nvPr>
            <p:ph type="dt" sz="half" idx="12"/>
          </p:nvPr>
        </p:nvSpPr>
        <p:spPr>
          <a:ln/>
        </p:spPr>
        <p:txBody>
          <a:bodyPr/>
          <a:lstStyle>
            <a:lvl1pPr>
              <a:defRPr/>
            </a:lvl1pPr>
          </a:lstStyle>
          <a:p>
            <a:pPr>
              <a:defRPr/>
            </a:pPr>
            <a:fld id="{F9FDDAEA-B00C-4512-A473-F74EBE898309}" type="datetime1">
              <a:rPr lang="en-US"/>
              <a:pPr>
                <a:defRPr/>
              </a:pPr>
              <a:t>10/3/2022</a:t>
            </a:fld>
            <a:endParaRPr lang="en-US" altLang="en-US"/>
          </a:p>
        </p:txBody>
      </p:sp>
    </p:spTree>
    <p:extLst>
      <p:ext uri="{BB962C8B-B14F-4D97-AF65-F5344CB8AC3E}">
        <p14:creationId xmlns:p14="http://schemas.microsoft.com/office/powerpoint/2010/main" val="126962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04F479-ED7F-789A-9C82-B527D84C609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604A1E1-0E09-6148-9B3A-6044E44DF6DB}"/>
              </a:ext>
            </a:extLst>
          </p:cNvPr>
          <p:cNvSpPr>
            <a:spLocks noGrp="1" noChangeArrowheads="1"/>
          </p:cNvSpPr>
          <p:nvPr>
            <p:ph type="sldNum" sz="quarter" idx="11"/>
          </p:nvPr>
        </p:nvSpPr>
        <p:spPr>
          <a:ln/>
        </p:spPr>
        <p:txBody>
          <a:bodyPr/>
          <a:lstStyle>
            <a:lvl1pPr>
              <a:defRPr/>
            </a:lvl1pPr>
          </a:lstStyle>
          <a:p>
            <a:pPr>
              <a:defRPr/>
            </a:pPr>
            <a:fld id="{FD41992B-F4DA-4516-A511-F7F39F9B6C12}" type="slidenum">
              <a:rPr lang="en-US" altLang="en-US"/>
              <a:pPr>
                <a:defRPr/>
              </a:pPr>
              <a:t>‹#›</a:t>
            </a:fld>
            <a:endParaRPr lang="en-US" altLang="en-US"/>
          </a:p>
        </p:txBody>
      </p:sp>
      <p:sp>
        <p:nvSpPr>
          <p:cNvPr id="5" name="Rectangle 8">
            <a:extLst>
              <a:ext uri="{FF2B5EF4-FFF2-40B4-BE49-F238E27FC236}">
                <a16:creationId xmlns:a16="http://schemas.microsoft.com/office/drawing/2014/main" id="{1A6A2220-9B3A-0BFA-F9B0-7969CEC6DAF0}"/>
              </a:ext>
            </a:extLst>
          </p:cNvPr>
          <p:cNvSpPr>
            <a:spLocks noGrp="1" noChangeArrowheads="1"/>
          </p:cNvSpPr>
          <p:nvPr>
            <p:ph type="dt" sz="half" idx="12"/>
          </p:nvPr>
        </p:nvSpPr>
        <p:spPr>
          <a:ln/>
        </p:spPr>
        <p:txBody>
          <a:bodyPr/>
          <a:lstStyle>
            <a:lvl1pPr>
              <a:defRPr/>
            </a:lvl1pPr>
          </a:lstStyle>
          <a:p>
            <a:pPr>
              <a:defRPr/>
            </a:pPr>
            <a:fld id="{E4FA6951-2B6D-4974-90FD-DE64BAFE0551}" type="datetime1">
              <a:rPr lang="en-US"/>
              <a:pPr>
                <a:defRPr/>
              </a:pPr>
              <a:t>10/3/2022</a:t>
            </a:fld>
            <a:endParaRPr lang="en-US" altLang="en-US"/>
          </a:p>
        </p:txBody>
      </p:sp>
    </p:spTree>
    <p:extLst>
      <p:ext uri="{BB962C8B-B14F-4D97-AF65-F5344CB8AC3E}">
        <p14:creationId xmlns:p14="http://schemas.microsoft.com/office/powerpoint/2010/main" val="258495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D11B3B-AD73-5AE9-19B7-87751217BE0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2BB03EB-1CED-B3CD-4374-1BD322770B33}"/>
              </a:ext>
            </a:extLst>
          </p:cNvPr>
          <p:cNvSpPr>
            <a:spLocks noGrp="1" noChangeArrowheads="1"/>
          </p:cNvSpPr>
          <p:nvPr>
            <p:ph type="sldNum" sz="quarter" idx="11"/>
          </p:nvPr>
        </p:nvSpPr>
        <p:spPr>
          <a:ln/>
        </p:spPr>
        <p:txBody>
          <a:bodyPr/>
          <a:lstStyle>
            <a:lvl1pPr>
              <a:defRPr/>
            </a:lvl1pPr>
          </a:lstStyle>
          <a:p>
            <a:pPr>
              <a:defRPr/>
            </a:pPr>
            <a:fld id="{63108373-697F-4AA6-A23E-5C403BB6B8BB}" type="slidenum">
              <a:rPr lang="en-US" altLang="en-US"/>
              <a:pPr>
                <a:defRPr/>
              </a:pPr>
              <a:t>‹#›</a:t>
            </a:fld>
            <a:endParaRPr lang="en-US" altLang="en-US"/>
          </a:p>
        </p:txBody>
      </p:sp>
      <p:sp>
        <p:nvSpPr>
          <p:cNvPr id="4" name="Rectangle 8">
            <a:extLst>
              <a:ext uri="{FF2B5EF4-FFF2-40B4-BE49-F238E27FC236}">
                <a16:creationId xmlns:a16="http://schemas.microsoft.com/office/drawing/2014/main" id="{AC2F2C82-8351-0B06-137E-42639BFEFE9D}"/>
              </a:ext>
            </a:extLst>
          </p:cNvPr>
          <p:cNvSpPr>
            <a:spLocks noGrp="1" noChangeArrowheads="1"/>
          </p:cNvSpPr>
          <p:nvPr>
            <p:ph type="dt" sz="half" idx="12"/>
          </p:nvPr>
        </p:nvSpPr>
        <p:spPr>
          <a:ln/>
        </p:spPr>
        <p:txBody>
          <a:bodyPr/>
          <a:lstStyle>
            <a:lvl1pPr>
              <a:defRPr/>
            </a:lvl1pPr>
          </a:lstStyle>
          <a:p>
            <a:pPr>
              <a:defRPr/>
            </a:pPr>
            <a:fld id="{DA2D209C-91A7-4E95-9F7F-24EF1204C260}" type="datetime1">
              <a:rPr lang="en-US"/>
              <a:pPr>
                <a:defRPr/>
              </a:pPr>
              <a:t>10/3/2022</a:t>
            </a:fld>
            <a:endParaRPr lang="en-US" altLang="en-US"/>
          </a:p>
        </p:txBody>
      </p:sp>
    </p:spTree>
    <p:extLst>
      <p:ext uri="{BB962C8B-B14F-4D97-AF65-F5344CB8AC3E}">
        <p14:creationId xmlns:p14="http://schemas.microsoft.com/office/powerpoint/2010/main" val="74635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2EBC25-F156-C9E7-300C-EE62B04270F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71D8291-A90A-030E-6649-13DECD431658}"/>
              </a:ext>
            </a:extLst>
          </p:cNvPr>
          <p:cNvSpPr>
            <a:spLocks noGrp="1" noChangeArrowheads="1"/>
          </p:cNvSpPr>
          <p:nvPr>
            <p:ph type="sldNum" sz="quarter" idx="11"/>
          </p:nvPr>
        </p:nvSpPr>
        <p:spPr>
          <a:ln/>
        </p:spPr>
        <p:txBody>
          <a:bodyPr/>
          <a:lstStyle>
            <a:lvl1pPr>
              <a:defRPr/>
            </a:lvl1pPr>
          </a:lstStyle>
          <a:p>
            <a:pPr>
              <a:defRPr/>
            </a:pPr>
            <a:fld id="{9FD97BC4-06BB-45D3-AF21-776AE66322CC}" type="slidenum">
              <a:rPr lang="en-US" altLang="en-US"/>
              <a:pPr>
                <a:defRPr/>
              </a:pPr>
              <a:t>‹#›</a:t>
            </a:fld>
            <a:endParaRPr lang="en-US" altLang="en-US"/>
          </a:p>
        </p:txBody>
      </p:sp>
      <p:sp>
        <p:nvSpPr>
          <p:cNvPr id="7" name="Rectangle 8">
            <a:extLst>
              <a:ext uri="{FF2B5EF4-FFF2-40B4-BE49-F238E27FC236}">
                <a16:creationId xmlns:a16="http://schemas.microsoft.com/office/drawing/2014/main" id="{1E8FE608-1796-D962-BE90-C5781F985FCB}"/>
              </a:ext>
            </a:extLst>
          </p:cNvPr>
          <p:cNvSpPr>
            <a:spLocks noGrp="1" noChangeArrowheads="1"/>
          </p:cNvSpPr>
          <p:nvPr>
            <p:ph type="dt" sz="half" idx="12"/>
          </p:nvPr>
        </p:nvSpPr>
        <p:spPr>
          <a:ln/>
        </p:spPr>
        <p:txBody>
          <a:bodyPr/>
          <a:lstStyle>
            <a:lvl1pPr>
              <a:defRPr/>
            </a:lvl1pPr>
          </a:lstStyle>
          <a:p>
            <a:pPr>
              <a:defRPr/>
            </a:pPr>
            <a:fld id="{2D87BE9B-5D66-483B-BFEB-16113DA265D9}" type="datetime1">
              <a:rPr lang="en-US"/>
              <a:pPr>
                <a:defRPr/>
              </a:pPr>
              <a:t>10/3/2022</a:t>
            </a:fld>
            <a:endParaRPr lang="en-US" altLang="en-US"/>
          </a:p>
        </p:txBody>
      </p:sp>
    </p:spTree>
    <p:extLst>
      <p:ext uri="{BB962C8B-B14F-4D97-AF65-F5344CB8AC3E}">
        <p14:creationId xmlns:p14="http://schemas.microsoft.com/office/powerpoint/2010/main" val="285496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96C67D-5832-BFB4-6265-C33F8F48C90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68A314E-55D4-429D-D786-9502BD50A8D8}"/>
              </a:ext>
            </a:extLst>
          </p:cNvPr>
          <p:cNvSpPr>
            <a:spLocks noGrp="1" noChangeArrowheads="1"/>
          </p:cNvSpPr>
          <p:nvPr>
            <p:ph type="sldNum" sz="quarter" idx="11"/>
          </p:nvPr>
        </p:nvSpPr>
        <p:spPr>
          <a:ln/>
        </p:spPr>
        <p:txBody>
          <a:bodyPr/>
          <a:lstStyle>
            <a:lvl1pPr>
              <a:defRPr/>
            </a:lvl1pPr>
          </a:lstStyle>
          <a:p>
            <a:pPr>
              <a:defRPr/>
            </a:pPr>
            <a:fld id="{68D1ABA1-69C4-40A9-B277-007DEDB0F755}" type="slidenum">
              <a:rPr lang="en-US" altLang="en-US"/>
              <a:pPr>
                <a:defRPr/>
              </a:pPr>
              <a:t>‹#›</a:t>
            </a:fld>
            <a:endParaRPr lang="en-US" altLang="en-US"/>
          </a:p>
        </p:txBody>
      </p:sp>
      <p:sp>
        <p:nvSpPr>
          <p:cNvPr id="7" name="Rectangle 8">
            <a:extLst>
              <a:ext uri="{FF2B5EF4-FFF2-40B4-BE49-F238E27FC236}">
                <a16:creationId xmlns:a16="http://schemas.microsoft.com/office/drawing/2014/main" id="{3723B18A-53AB-F7A8-C8DC-DEC6F519997A}"/>
              </a:ext>
            </a:extLst>
          </p:cNvPr>
          <p:cNvSpPr>
            <a:spLocks noGrp="1" noChangeArrowheads="1"/>
          </p:cNvSpPr>
          <p:nvPr>
            <p:ph type="dt" sz="half" idx="12"/>
          </p:nvPr>
        </p:nvSpPr>
        <p:spPr>
          <a:ln/>
        </p:spPr>
        <p:txBody>
          <a:bodyPr/>
          <a:lstStyle>
            <a:lvl1pPr>
              <a:defRPr/>
            </a:lvl1pPr>
          </a:lstStyle>
          <a:p>
            <a:pPr>
              <a:defRPr/>
            </a:pPr>
            <a:fld id="{74D1BED7-9EA4-41F2-94B5-F94479896729}" type="datetime1">
              <a:rPr lang="en-US"/>
              <a:pPr>
                <a:defRPr/>
              </a:pPr>
              <a:t>10/3/2022</a:t>
            </a:fld>
            <a:endParaRPr lang="en-US" altLang="en-US"/>
          </a:p>
        </p:txBody>
      </p:sp>
    </p:spTree>
    <p:extLst>
      <p:ext uri="{BB962C8B-B14F-4D97-AF65-F5344CB8AC3E}">
        <p14:creationId xmlns:p14="http://schemas.microsoft.com/office/powerpoint/2010/main" val="104696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BF0B08-0516-12CB-C082-94A75F29058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76ECC28-DA4E-A50B-D820-6F324BC83A3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2F4A4ADA-E543-3310-CA8D-1C1CD596270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cs typeface="Arial" charset="0"/>
              </a:defRPr>
            </a:lvl1pPr>
          </a:lstStyle>
          <a:p>
            <a:pPr>
              <a:defRPr/>
            </a:pPr>
            <a:endParaRPr lang="en-US" altLang="en-US"/>
          </a:p>
        </p:txBody>
      </p:sp>
      <p:sp>
        <p:nvSpPr>
          <p:cNvPr id="8197" name="Rectangle 5">
            <a:extLst>
              <a:ext uri="{FF2B5EF4-FFF2-40B4-BE49-F238E27FC236}">
                <a16:creationId xmlns:a16="http://schemas.microsoft.com/office/drawing/2014/main" id="{FD7B34D4-89E9-E7C0-A71A-2319E41F01C7}"/>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67057782-D637-4011-A713-03FC32479CC6}" type="slidenum">
              <a:rPr lang="en-US" altLang="en-US"/>
              <a:pPr>
                <a:defRPr/>
              </a:pPr>
              <a:t>‹#›</a:t>
            </a:fld>
            <a:endParaRPr lang="en-US" altLang="en-US"/>
          </a:p>
        </p:txBody>
      </p:sp>
      <p:sp>
        <p:nvSpPr>
          <p:cNvPr id="1030" name="Freeform 6">
            <a:extLst>
              <a:ext uri="{FF2B5EF4-FFF2-40B4-BE49-F238E27FC236}">
                <a16:creationId xmlns:a16="http://schemas.microsoft.com/office/drawing/2014/main" id="{9B483A68-36C1-21B7-36B0-A23302F077ED}"/>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Line 7">
            <a:extLst>
              <a:ext uri="{FF2B5EF4-FFF2-40B4-BE49-F238E27FC236}">
                <a16:creationId xmlns:a16="http://schemas.microsoft.com/office/drawing/2014/main" id="{33FEED0F-95C4-0469-316C-31EF9A547298}"/>
              </a:ext>
            </a:extLst>
          </p:cNvPr>
          <p:cNvSpPr>
            <a:spLocks noChangeShapeType="1"/>
          </p:cNvSpPr>
          <p:nvPr/>
        </p:nvSpPr>
        <p:spPr bwMode="auto">
          <a:xfrm>
            <a:off x="457200" y="6172200"/>
            <a:ext cx="8229600"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a:extLst>
              <a:ext uri="{FF2B5EF4-FFF2-40B4-BE49-F238E27FC236}">
                <a16:creationId xmlns:a16="http://schemas.microsoft.com/office/drawing/2014/main" id="{07FE8241-A4C1-251E-75D6-22398F89EBA9}"/>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cs typeface="Arial" charset="0"/>
              </a:defRPr>
            </a:lvl1pPr>
          </a:lstStyle>
          <a:p>
            <a:pPr>
              <a:defRPr/>
            </a:pPr>
            <a:fld id="{D91AEE7B-CCAB-4E1B-B1BB-E765D213CA43}" type="datetime1">
              <a:rPr lang="en-US"/>
              <a:pPr>
                <a:defRPr/>
              </a:pPr>
              <a:t>10/3/2022</a:t>
            </a:fld>
            <a:endParaRPr lang="en-US" altLang="en-US"/>
          </a:p>
        </p:txBody>
      </p:sp>
    </p:spTree>
  </p:cSld>
  <p:clrMap bg1="lt1" tx1="dk1" bg2="lt2" tx2="dk2" accent1="accent1" accent2="accent2" accent3="accent3" accent4="accent4" accent5="accent5" accent6="accent6" hlink="hlink" folHlink="folHlink"/>
  <p:sldLayoutIdLst>
    <p:sldLayoutId id="2147483895"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hdr="0" ftr="0"/>
  <p:txStyles>
    <p:titleStyle>
      <a:lvl1pPr algn="l" rtl="0" eaLnBrk="0" fontAlgn="base" hangingPunct="0">
        <a:spcBef>
          <a:spcPct val="0"/>
        </a:spcBef>
        <a:spcAft>
          <a:spcPct val="0"/>
        </a:spcAft>
        <a:defRPr sz="4200">
          <a:solidFill>
            <a:srgbClr val="5B5559"/>
          </a:solidFill>
          <a:latin typeface="+mj-lt"/>
          <a:ea typeface="+mj-ea"/>
          <a:cs typeface="+mj-cs"/>
        </a:defRPr>
      </a:lvl1pPr>
      <a:lvl2pPr algn="l" rtl="0" eaLnBrk="0" fontAlgn="base" hangingPunct="0">
        <a:spcBef>
          <a:spcPct val="0"/>
        </a:spcBef>
        <a:spcAft>
          <a:spcPct val="0"/>
        </a:spcAft>
        <a:defRPr sz="4200">
          <a:solidFill>
            <a:srgbClr val="5B5559"/>
          </a:solidFill>
          <a:latin typeface="Calibri" pitchFamily="34" charset="0"/>
          <a:cs typeface="Arial" charset="0"/>
        </a:defRPr>
      </a:lvl2pPr>
      <a:lvl3pPr algn="l" rtl="0" eaLnBrk="0" fontAlgn="base" hangingPunct="0">
        <a:spcBef>
          <a:spcPct val="0"/>
        </a:spcBef>
        <a:spcAft>
          <a:spcPct val="0"/>
        </a:spcAft>
        <a:defRPr sz="4200">
          <a:solidFill>
            <a:srgbClr val="5B5559"/>
          </a:solidFill>
          <a:latin typeface="Calibri" pitchFamily="34" charset="0"/>
          <a:cs typeface="Arial" charset="0"/>
        </a:defRPr>
      </a:lvl3pPr>
      <a:lvl4pPr algn="l" rtl="0" eaLnBrk="0" fontAlgn="base" hangingPunct="0">
        <a:spcBef>
          <a:spcPct val="0"/>
        </a:spcBef>
        <a:spcAft>
          <a:spcPct val="0"/>
        </a:spcAft>
        <a:defRPr sz="4200">
          <a:solidFill>
            <a:srgbClr val="5B5559"/>
          </a:solidFill>
          <a:latin typeface="Calibri" pitchFamily="34" charset="0"/>
          <a:cs typeface="Arial" charset="0"/>
        </a:defRPr>
      </a:lvl4pPr>
      <a:lvl5pPr algn="l" rtl="0" eaLnBrk="0" fontAlgn="base" hangingPunct="0">
        <a:spcBef>
          <a:spcPct val="0"/>
        </a:spcBef>
        <a:spcAft>
          <a:spcPct val="0"/>
        </a:spcAft>
        <a:defRPr sz="4200">
          <a:solidFill>
            <a:srgbClr val="5B5559"/>
          </a:solidFill>
          <a:latin typeface="Calibri" pitchFamily="34" charset="0"/>
          <a:cs typeface="Arial" charset="0"/>
        </a:defRPr>
      </a:lvl5pPr>
      <a:lvl6pPr marL="457200" algn="l" rtl="0" fontAlgn="base">
        <a:spcBef>
          <a:spcPct val="0"/>
        </a:spcBef>
        <a:spcAft>
          <a:spcPct val="0"/>
        </a:spcAft>
        <a:defRPr sz="4200">
          <a:solidFill>
            <a:srgbClr val="5B5559"/>
          </a:solidFill>
          <a:latin typeface="Calibri" pitchFamily="34" charset="0"/>
          <a:cs typeface="Arial" charset="0"/>
        </a:defRPr>
      </a:lvl6pPr>
      <a:lvl7pPr marL="914400" algn="l" rtl="0" fontAlgn="base">
        <a:spcBef>
          <a:spcPct val="0"/>
        </a:spcBef>
        <a:spcAft>
          <a:spcPct val="0"/>
        </a:spcAft>
        <a:defRPr sz="4200">
          <a:solidFill>
            <a:srgbClr val="5B5559"/>
          </a:solidFill>
          <a:latin typeface="Calibri" pitchFamily="34" charset="0"/>
          <a:cs typeface="Arial" charset="0"/>
        </a:defRPr>
      </a:lvl7pPr>
      <a:lvl8pPr marL="1371600" algn="l" rtl="0" fontAlgn="base">
        <a:spcBef>
          <a:spcPct val="0"/>
        </a:spcBef>
        <a:spcAft>
          <a:spcPct val="0"/>
        </a:spcAft>
        <a:defRPr sz="4200">
          <a:solidFill>
            <a:srgbClr val="5B5559"/>
          </a:solidFill>
          <a:latin typeface="Calibri" pitchFamily="34" charset="0"/>
          <a:cs typeface="Arial" charset="0"/>
        </a:defRPr>
      </a:lvl8pPr>
      <a:lvl9pPr marL="1828800" algn="l" rtl="0" fontAlgn="base">
        <a:spcBef>
          <a:spcPct val="0"/>
        </a:spcBef>
        <a:spcAft>
          <a:spcPct val="0"/>
        </a:spcAft>
        <a:defRPr sz="4200">
          <a:solidFill>
            <a:srgbClr val="5B5559"/>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1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5.xml"/><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9.emf"/><Relationship Id="rId4" Type="http://schemas.openxmlformats.org/officeDocument/2006/relationships/tags" Target="../tags/tag11.xml"/><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4ED634E-4C27-904D-770B-28DEDFDBD676}"/>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31C56E26-642D-4DC9-8C7D-1CDDE6786506}" type="slidenum">
              <a:rPr lang="en-US" altLang="en-US" sz="1200" smtClean="0"/>
              <a:pPr>
                <a:spcBef>
                  <a:spcPct val="0"/>
                </a:spcBef>
                <a:buClrTx/>
                <a:buSzTx/>
                <a:buFontTx/>
                <a:buNone/>
              </a:pPr>
              <a:t>1</a:t>
            </a:fld>
            <a:endParaRPr lang="en-US" altLang="en-US" sz="1200"/>
          </a:p>
        </p:txBody>
      </p:sp>
      <p:sp>
        <p:nvSpPr>
          <p:cNvPr id="5123" name="Rectangle 8">
            <a:extLst>
              <a:ext uri="{FF2B5EF4-FFF2-40B4-BE49-F238E27FC236}">
                <a16:creationId xmlns:a16="http://schemas.microsoft.com/office/drawing/2014/main" id="{05203827-DE70-251F-CD69-647A56D32720}"/>
              </a:ext>
            </a:extLst>
          </p:cNvPr>
          <p:cNvSpPr>
            <a:spLocks noGrp="1" noChangeArrowheads="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C177E30-38DF-4B8E-81CF-13857ABB7D7E}"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5124" name="Rectangle 2">
            <a:extLst>
              <a:ext uri="{FF2B5EF4-FFF2-40B4-BE49-F238E27FC236}">
                <a16:creationId xmlns:a16="http://schemas.microsoft.com/office/drawing/2014/main" id="{DBB88C1F-6D8C-4EC5-D883-DD9E1BD9BAE5}"/>
              </a:ext>
            </a:extLst>
          </p:cNvPr>
          <p:cNvSpPr>
            <a:spLocks noGrp="1" noChangeArrowheads="1"/>
          </p:cNvSpPr>
          <p:nvPr>
            <p:ph type="ctrTitle"/>
          </p:nvPr>
        </p:nvSpPr>
        <p:spPr/>
        <p:txBody>
          <a:bodyPr/>
          <a:lstStyle/>
          <a:p>
            <a:pPr eaLnBrk="1" hangingPunct="1"/>
            <a:r>
              <a:rPr lang="en-US" altLang="en-US"/>
              <a:t>36-617: Applied Linear Models </a:t>
            </a:r>
          </a:p>
        </p:txBody>
      </p:sp>
      <p:sp>
        <p:nvSpPr>
          <p:cNvPr id="5125" name="Rectangle 3">
            <a:extLst>
              <a:ext uri="{FF2B5EF4-FFF2-40B4-BE49-F238E27FC236}">
                <a16:creationId xmlns:a16="http://schemas.microsoft.com/office/drawing/2014/main" id="{AC0CD084-F6EE-854F-A473-87E1CEF9C0B0}"/>
              </a:ext>
            </a:extLst>
          </p:cNvPr>
          <p:cNvSpPr>
            <a:spLocks noGrp="1" noChangeArrowheads="1"/>
          </p:cNvSpPr>
          <p:nvPr>
            <p:ph type="subTitle" idx="1"/>
          </p:nvPr>
        </p:nvSpPr>
        <p:spPr/>
        <p:txBody>
          <a:bodyPr/>
          <a:lstStyle/>
          <a:p>
            <a:pPr eaLnBrk="1" hangingPunct="1">
              <a:lnSpc>
                <a:spcPct val="90000"/>
              </a:lnSpc>
            </a:pPr>
            <a:r>
              <a:rPr lang="en-US" altLang="en-US" sz="2400"/>
              <a:t>Logistic Regression</a:t>
            </a:r>
          </a:p>
          <a:p>
            <a:pPr eaLnBrk="1" hangingPunct="1">
              <a:lnSpc>
                <a:spcPct val="90000"/>
              </a:lnSpc>
            </a:pPr>
            <a:r>
              <a:rPr lang="en-US" altLang="en-US" sz="2400"/>
              <a:t>Brian Junker</a:t>
            </a:r>
          </a:p>
          <a:p>
            <a:pPr eaLnBrk="1" hangingPunct="1">
              <a:lnSpc>
                <a:spcPct val="90000"/>
              </a:lnSpc>
            </a:pPr>
            <a:r>
              <a:rPr lang="en-US" altLang="en-US" sz="2400"/>
              <a:t>132E Baker Hall</a:t>
            </a:r>
          </a:p>
          <a:p>
            <a:pPr eaLnBrk="1" hangingPunct="1">
              <a:lnSpc>
                <a:spcPct val="90000"/>
              </a:lnSpc>
            </a:pPr>
            <a:r>
              <a:rPr lang="en-US" altLang="en-US" sz="2400"/>
              <a:t>brian@stat.cmu.edu</a:t>
            </a:r>
          </a:p>
        </p:txBody>
      </p:sp>
      <p:sp>
        <p:nvSpPr>
          <p:cNvPr id="5126" name="Text Box 4">
            <a:extLst>
              <a:ext uri="{FF2B5EF4-FFF2-40B4-BE49-F238E27FC236}">
                <a16:creationId xmlns:a16="http://schemas.microsoft.com/office/drawing/2014/main" id="{2976B40A-604B-1D76-BB63-302C747EDFB1}"/>
              </a:ext>
            </a:extLst>
          </p:cNvPr>
          <p:cNvSpPr txBox="1">
            <a:spLocks noChangeArrowheads="1"/>
          </p:cNvSpPr>
          <p:nvPr>
            <p:custDataLst>
              <p:tags r:id="rId1"/>
            </p:custDataLst>
          </p:nvPr>
        </p:nvSpPr>
        <p:spPr bwMode="auto">
          <a:xfrm>
            <a:off x="0" y="7112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TexPoint fonts used in EMF. </a:t>
            </a:r>
          </a:p>
          <a:p>
            <a:pPr eaLnBrk="1" hangingPunct="1">
              <a:spcBef>
                <a:spcPct val="0"/>
              </a:spcBef>
              <a:buClrTx/>
              <a:buSzTx/>
              <a:buFontTx/>
              <a:buNone/>
            </a:pPr>
            <a:r>
              <a:rPr lang="en-US" altLang="en-US" sz="1800">
                <a:latin typeface="Arial" panose="020B0604020202020204" pitchFamily="34" charset="0"/>
              </a:rPr>
              <a:t>Read the TexPoint manual before you delete this box.: </a:t>
            </a:r>
            <a:r>
              <a:rPr lang="en-US" altLang="en-US" sz="1800">
                <a:latin typeface="cmmi10"/>
              </a:rPr>
              <a:t>A</a:t>
            </a:r>
            <a:r>
              <a:rPr lang="en-US" altLang="en-US" sz="1800">
                <a:latin typeface="cmmi7"/>
              </a:rPr>
              <a:t>A</a:t>
            </a:r>
            <a:r>
              <a:rPr lang="en-US" altLang="en-US" sz="1800">
                <a:latin typeface="cmsy10"/>
              </a:rPr>
              <a:t>A</a:t>
            </a:r>
            <a:r>
              <a:rPr lang="en-US" altLang="en-US" sz="1800">
                <a:latin typeface="cmr10"/>
              </a:rPr>
              <a:t>A</a:t>
            </a:r>
            <a:r>
              <a:rPr lang="en-US" altLang="en-US" sz="1800">
                <a:latin typeface="cmr7"/>
              </a:rPr>
              <a:t>A</a:t>
            </a:r>
            <a:r>
              <a:rPr lang="en-US" altLang="en-US" sz="1800">
                <a:latin typeface="cmsy7"/>
              </a:rPr>
              <a:t>A</a:t>
            </a:r>
            <a:r>
              <a:rPr lang="en-US" altLang="en-US" sz="1800">
                <a:latin typeface="cmmi5"/>
              </a:rPr>
              <a:t>A</a:t>
            </a:r>
            <a:r>
              <a:rPr lang="en-US" altLang="en-US" sz="1800">
                <a:latin typeface="cmss10"/>
              </a:rPr>
              <a:t>A</a:t>
            </a:r>
            <a:r>
              <a:rPr lang="en-US" altLang="en-US" sz="1800">
                <a:latin typeface="cmss9"/>
              </a:rPr>
              <a:t>A</a:t>
            </a:r>
            <a:r>
              <a:rPr lang="en-US" altLang="en-US" sz="1800">
                <a:latin typeface="cmr9"/>
              </a:rPr>
              <a:t>A</a:t>
            </a:r>
            <a:r>
              <a:rPr lang="en-US" altLang="en-US" sz="1800">
                <a:latin typeface="cmsy6"/>
              </a:rPr>
              <a:t>A</a:t>
            </a:r>
            <a:r>
              <a:rPr lang="en-US" altLang="en-US" sz="1800">
                <a:latin typeface="cmr6"/>
              </a:rPr>
              <a:t>A</a:t>
            </a:r>
            <a:r>
              <a:rPr lang="en-US" altLang="en-US" sz="1800">
                <a:latin typeface="cmmi9"/>
              </a:rPr>
              <a:t>A</a:t>
            </a:r>
            <a:r>
              <a:rPr lang="en-US" altLang="en-US" sz="1800">
                <a:latin typeface="cmsy9"/>
              </a:rPr>
              <a:t>A</a:t>
            </a:r>
            <a:r>
              <a:rPr lang="en-US" altLang="en-US" sz="1800">
                <a:latin typeface="cmr5"/>
              </a:rPr>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07A6C55A-6B29-A7CF-A71B-0633B02F212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6859EC53-CA0D-42E9-9E93-F7A970E34169}" type="slidenum">
              <a:rPr lang="en-US" altLang="en-US" sz="1200" smtClean="0">
                <a:latin typeface="Garamond" panose="02020404030301010803" pitchFamily="18" charset="0"/>
              </a:rPr>
              <a:pPr>
                <a:spcBef>
                  <a:spcPct val="0"/>
                </a:spcBef>
                <a:buClrTx/>
                <a:buSzTx/>
                <a:buFontTx/>
                <a:buNone/>
              </a:pPr>
              <a:t>10</a:t>
            </a:fld>
            <a:endParaRPr lang="en-US" altLang="en-US" sz="1200">
              <a:latin typeface="Garamond" panose="02020404030301010803" pitchFamily="18" charset="0"/>
            </a:endParaRPr>
          </a:p>
        </p:txBody>
      </p:sp>
      <p:sp>
        <p:nvSpPr>
          <p:cNvPr id="20483" name="Date Placeholder 6">
            <a:extLst>
              <a:ext uri="{FF2B5EF4-FFF2-40B4-BE49-F238E27FC236}">
                <a16:creationId xmlns:a16="http://schemas.microsoft.com/office/drawing/2014/main" id="{61310514-EE46-A0A7-0869-A65356516F98}"/>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A9230AE-628D-4B32-A4E2-1048AB0F6EA2}"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20484" name="Rectangle 2">
            <a:extLst>
              <a:ext uri="{FF2B5EF4-FFF2-40B4-BE49-F238E27FC236}">
                <a16:creationId xmlns:a16="http://schemas.microsoft.com/office/drawing/2014/main" id="{610C3E22-5E9C-C223-6260-F70B0155690B}"/>
              </a:ext>
            </a:extLst>
          </p:cNvPr>
          <p:cNvSpPr>
            <a:spLocks noGrp="1" noChangeArrowheads="1"/>
          </p:cNvSpPr>
          <p:nvPr>
            <p:ph type="title"/>
          </p:nvPr>
        </p:nvSpPr>
        <p:spPr/>
        <p:txBody>
          <a:bodyPr/>
          <a:lstStyle/>
          <a:p>
            <a:pPr eaLnBrk="1" hangingPunct="1"/>
            <a:r>
              <a:rPr lang="en-US" altLang="en-US"/>
              <a:t>Interpreting the Coefficients</a:t>
            </a:r>
          </a:p>
        </p:txBody>
      </p:sp>
      <p:sp>
        <p:nvSpPr>
          <p:cNvPr id="20485" name="Rectangle 3">
            <a:extLst>
              <a:ext uri="{FF2B5EF4-FFF2-40B4-BE49-F238E27FC236}">
                <a16:creationId xmlns:a16="http://schemas.microsoft.com/office/drawing/2014/main" id="{C64BA5A4-BF28-8059-8707-D91484B3D186}"/>
              </a:ext>
            </a:extLst>
          </p:cNvPr>
          <p:cNvSpPr>
            <a:spLocks noGrp="1" noChangeArrowheads="1"/>
          </p:cNvSpPr>
          <p:nvPr>
            <p:ph type="body" sz="half" idx="1"/>
          </p:nvPr>
        </p:nvSpPr>
        <p:spPr/>
        <p:txBody>
          <a:bodyPr/>
          <a:lstStyle/>
          <a:p>
            <a:pPr eaLnBrk="1" hangingPunct="1"/>
            <a:r>
              <a:rPr lang="en-US" altLang="en-US" sz="2600"/>
              <a:t> </a:t>
            </a:r>
          </a:p>
          <a:p>
            <a:pPr eaLnBrk="1" hangingPunct="1"/>
            <a:r>
              <a:rPr lang="en-US" altLang="en-US" sz="2600"/>
              <a:t>Difficult to predict effect of change from x</a:t>
            </a:r>
            <a:r>
              <a:rPr lang="en-US" altLang="en-US" sz="2600" baseline="-25000"/>
              <a:t>i</a:t>
            </a:r>
            <a:r>
              <a:rPr lang="en-US" altLang="en-US" sz="2600"/>
              <a:t> to x</a:t>
            </a:r>
            <a:r>
              <a:rPr lang="en-US" altLang="en-US" sz="2600" baseline="-25000"/>
              <a:t>i</a:t>
            </a:r>
            <a:r>
              <a:rPr lang="en-US" altLang="en-US" sz="2600"/>
              <a:t> + 1 on p</a:t>
            </a:r>
            <a:r>
              <a:rPr lang="en-US" altLang="en-US" sz="2600" baseline="-25000"/>
              <a:t>i</a:t>
            </a:r>
            <a:r>
              <a:rPr lang="en-US" altLang="en-US" sz="2600"/>
              <a:t> because it depends on where p</a:t>
            </a:r>
            <a:r>
              <a:rPr lang="en-US" altLang="en-US" sz="2600" baseline="-25000"/>
              <a:t>i</a:t>
            </a:r>
            <a:r>
              <a:rPr lang="en-US" altLang="en-US" sz="2600"/>
              <a:t> (or x</a:t>
            </a:r>
            <a:r>
              <a:rPr lang="en-US" altLang="en-US" sz="2600" baseline="-25000"/>
              <a:t>i</a:t>
            </a:r>
            <a:r>
              <a:rPr lang="en-US" altLang="en-US" sz="2600"/>
              <a:t>) is!</a:t>
            </a:r>
          </a:p>
          <a:p>
            <a:pPr eaLnBrk="1" hangingPunct="1"/>
            <a:r>
              <a:rPr lang="en-US" altLang="en-US" sz="2600"/>
              <a:t>Maximum effect when</a:t>
            </a:r>
          </a:p>
          <a:p>
            <a:pPr eaLnBrk="1" hangingPunct="1">
              <a:buFont typeface="Wingdings" panose="05000000000000000000" pitchFamily="2" charset="2"/>
              <a:buNone/>
            </a:pPr>
            <a:r>
              <a:rPr lang="en-US" altLang="en-US" sz="2600">
                <a:latin typeface="cmmi10"/>
              </a:rPr>
              <a:t>	¯</a:t>
            </a:r>
            <a:r>
              <a:rPr lang="en-US" altLang="en-US" sz="2600" baseline="-25000">
                <a:latin typeface="cmmi10"/>
              </a:rPr>
              <a:t>0</a:t>
            </a:r>
            <a:r>
              <a:rPr lang="en-US" altLang="en-US" sz="2600"/>
              <a:t> + </a:t>
            </a:r>
            <a:r>
              <a:rPr lang="en-US" altLang="en-US" sz="2600">
                <a:latin typeface="cmmi10"/>
              </a:rPr>
              <a:t>¯</a:t>
            </a:r>
            <a:r>
              <a:rPr lang="en-US" altLang="en-US" sz="2600" baseline="-25000">
                <a:latin typeface="cmmi10"/>
              </a:rPr>
              <a:t>1</a:t>
            </a:r>
            <a:r>
              <a:rPr lang="en-US" altLang="en-US" sz="2600"/>
              <a:t> x</a:t>
            </a:r>
            <a:r>
              <a:rPr lang="en-US" altLang="en-US" sz="2600" baseline="-25000"/>
              <a:t>i</a:t>
            </a:r>
            <a:r>
              <a:rPr lang="en-US" altLang="en-US" sz="2600"/>
              <a:t> = 0; can show the effect is to change p</a:t>
            </a:r>
            <a:r>
              <a:rPr lang="en-US" altLang="en-US" sz="2600" baseline="-25000"/>
              <a:t>i</a:t>
            </a:r>
            <a:r>
              <a:rPr lang="en-US" altLang="en-US" sz="2600"/>
              <a:t> by </a:t>
            </a:r>
            <a:r>
              <a:rPr lang="en-US" altLang="en-US" sz="2600">
                <a:latin typeface="cmmi10"/>
              </a:rPr>
              <a:t>¯</a:t>
            </a:r>
            <a:r>
              <a:rPr lang="en-US" altLang="en-US" sz="2600" baseline="-25000">
                <a:latin typeface="cmmi10"/>
              </a:rPr>
              <a:t>1</a:t>
            </a:r>
            <a:r>
              <a:rPr lang="en-US" altLang="en-US" sz="2600"/>
              <a:t>/4 </a:t>
            </a:r>
          </a:p>
          <a:p>
            <a:pPr eaLnBrk="1" hangingPunct="1">
              <a:buFont typeface="Wingdings" panose="05000000000000000000" pitchFamily="2" charset="2"/>
              <a:buNone/>
            </a:pPr>
            <a:r>
              <a:rPr lang="en-US" altLang="en-US" sz="2600"/>
              <a:t>	(“divide by 4” rule)</a:t>
            </a:r>
          </a:p>
        </p:txBody>
      </p:sp>
      <p:pic>
        <p:nvPicPr>
          <p:cNvPr id="20486" name="Picture 1">
            <a:extLst>
              <a:ext uri="{FF2B5EF4-FFF2-40B4-BE49-F238E27FC236}">
                <a16:creationId xmlns:a16="http://schemas.microsoft.com/office/drawing/2014/main" id="{F13E37BF-755A-4847-C4E4-238706F0EC1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15988" y="1585913"/>
            <a:ext cx="3159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invlogit">
            <a:extLst>
              <a:ext uri="{FF2B5EF4-FFF2-40B4-BE49-F238E27FC236}">
                <a16:creationId xmlns:a16="http://schemas.microsoft.com/office/drawing/2014/main" id="{9D069A9A-B948-2616-BD4A-231534CC0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00" y="1035050"/>
            <a:ext cx="42957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AutoShape 8">
            <a:extLst>
              <a:ext uri="{FF2B5EF4-FFF2-40B4-BE49-F238E27FC236}">
                <a16:creationId xmlns:a16="http://schemas.microsoft.com/office/drawing/2014/main" id="{8E317608-F248-469A-DB0A-8A0156FF1908}"/>
              </a:ext>
            </a:extLst>
          </p:cNvPr>
          <p:cNvSpPr>
            <a:spLocks/>
          </p:cNvSpPr>
          <p:nvPr/>
        </p:nvSpPr>
        <p:spPr bwMode="auto">
          <a:xfrm rot="-5400000">
            <a:off x="5386388" y="4908550"/>
            <a:ext cx="165100" cy="250825"/>
          </a:xfrm>
          <a:prstGeom prst="leftBrace">
            <a:avLst>
              <a:gd name="adj1" fmla="val 12660"/>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0489" name="AutoShape 9">
            <a:extLst>
              <a:ext uri="{FF2B5EF4-FFF2-40B4-BE49-F238E27FC236}">
                <a16:creationId xmlns:a16="http://schemas.microsoft.com/office/drawing/2014/main" id="{4E5F7400-FD0F-03F8-C8D0-ECAFB48E6056}"/>
              </a:ext>
            </a:extLst>
          </p:cNvPr>
          <p:cNvSpPr>
            <a:spLocks/>
          </p:cNvSpPr>
          <p:nvPr/>
        </p:nvSpPr>
        <p:spPr bwMode="auto">
          <a:xfrm rot="-5400000">
            <a:off x="6778626" y="4948237"/>
            <a:ext cx="165100" cy="250825"/>
          </a:xfrm>
          <a:prstGeom prst="leftBrace">
            <a:avLst>
              <a:gd name="adj1" fmla="val 12660"/>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0490" name="Line 10">
            <a:extLst>
              <a:ext uri="{FF2B5EF4-FFF2-40B4-BE49-F238E27FC236}">
                <a16:creationId xmlns:a16="http://schemas.microsoft.com/office/drawing/2014/main" id="{D8425E5E-F693-E7A0-AC6B-B3407B5D96F2}"/>
              </a:ext>
            </a:extLst>
          </p:cNvPr>
          <p:cNvSpPr>
            <a:spLocks noChangeShapeType="1"/>
          </p:cNvSpPr>
          <p:nvPr/>
        </p:nvSpPr>
        <p:spPr bwMode="auto">
          <a:xfrm flipV="1">
            <a:off x="5334000" y="4572000"/>
            <a:ext cx="0" cy="12541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13">
            <a:extLst>
              <a:ext uri="{FF2B5EF4-FFF2-40B4-BE49-F238E27FC236}">
                <a16:creationId xmlns:a16="http://schemas.microsoft.com/office/drawing/2014/main" id="{886F3365-7651-7210-189E-91D05888514D}"/>
              </a:ext>
            </a:extLst>
          </p:cNvPr>
          <p:cNvSpPr>
            <a:spLocks noChangeShapeType="1"/>
          </p:cNvSpPr>
          <p:nvPr/>
        </p:nvSpPr>
        <p:spPr bwMode="auto">
          <a:xfrm flipV="1">
            <a:off x="5638800" y="4545013"/>
            <a:ext cx="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4">
            <a:extLst>
              <a:ext uri="{FF2B5EF4-FFF2-40B4-BE49-F238E27FC236}">
                <a16:creationId xmlns:a16="http://schemas.microsoft.com/office/drawing/2014/main" id="{84558C45-C890-2AB6-7F22-4283DD845894}"/>
              </a:ext>
            </a:extLst>
          </p:cNvPr>
          <p:cNvSpPr>
            <a:spLocks noChangeShapeType="1"/>
          </p:cNvSpPr>
          <p:nvPr/>
        </p:nvSpPr>
        <p:spPr bwMode="auto">
          <a:xfrm flipV="1">
            <a:off x="6731000" y="2919413"/>
            <a:ext cx="38100" cy="17795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5">
            <a:extLst>
              <a:ext uri="{FF2B5EF4-FFF2-40B4-BE49-F238E27FC236}">
                <a16:creationId xmlns:a16="http://schemas.microsoft.com/office/drawing/2014/main" id="{95F284E5-183C-8C98-C518-392452F10FB1}"/>
              </a:ext>
            </a:extLst>
          </p:cNvPr>
          <p:cNvSpPr>
            <a:spLocks noChangeShapeType="1"/>
          </p:cNvSpPr>
          <p:nvPr/>
        </p:nvSpPr>
        <p:spPr bwMode="auto">
          <a:xfrm flipV="1">
            <a:off x="6996113" y="2408238"/>
            <a:ext cx="1587" cy="23304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6">
            <a:extLst>
              <a:ext uri="{FF2B5EF4-FFF2-40B4-BE49-F238E27FC236}">
                <a16:creationId xmlns:a16="http://schemas.microsoft.com/office/drawing/2014/main" id="{8ABAB2B3-3FB2-6959-5B0F-2BFDFA46FE11}"/>
              </a:ext>
            </a:extLst>
          </p:cNvPr>
          <p:cNvSpPr>
            <a:spLocks noChangeShapeType="1"/>
          </p:cNvSpPr>
          <p:nvPr/>
        </p:nvSpPr>
        <p:spPr bwMode="auto">
          <a:xfrm flipH="1" flipV="1">
            <a:off x="4956175" y="4554538"/>
            <a:ext cx="361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7">
            <a:extLst>
              <a:ext uri="{FF2B5EF4-FFF2-40B4-BE49-F238E27FC236}">
                <a16:creationId xmlns:a16="http://schemas.microsoft.com/office/drawing/2014/main" id="{05840A78-7305-02EB-E55F-906532AC3DE1}"/>
              </a:ext>
            </a:extLst>
          </p:cNvPr>
          <p:cNvSpPr>
            <a:spLocks noChangeShapeType="1"/>
          </p:cNvSpPr>
          <p:nvPr/>
        </p:nvSpPr>
        <p:spPr bwMode="auto">
          <a:xfrm flipH="1" flipV="1">
            <a:off x="4957763" y="4532313"/>
            <a:ext cx="64928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8">
            <a:extLst>
              <a:ext uri="{FF2B5EF4-FFF2-40B4-BE49-F238E27FC236}">
                <a16:creationId xmlns:a16="http://schemas.microsoft.com/office/drawing/2014/main" id="{D36A0CF2-F660-5EC5-F79A-6951231FDD44}"/>
              </a:ext>
            </a:extLst>
          </p:cNvPr>
          <p:cNvSpPr>
            <a:spLocks noChangeShapeType="1"/>
          </p:cNvSpPr>
          <p:nvPr/>
        </p:nvSpPr>
        <p:spPr bwMode="auto">
          <a:xfrm flipH="1" flipV="1">
            <a:off x="4933950" y="2917825"/>
            <a:ext cx="1814513" cy="127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Line 19">
            <a:extLst>
              <a:ext uri="{FF2B5EF4-FFF2-40B4-BE49-F238E27FC236}">
                <a16:creationId xmlns:a16="http://schemas.microsoft.com/office/drawing/2014/main" id="{C7BDDD66-550B-A02C-4F09-F2DE0BDAEC88}"/>
              </a:ext>
            </a:extLst>
          </p:cNvPr>
          <p:cNvSpPr>
            <a:spLocks noChangeShapeType="1"/>
          </p:cNvSpPr>
          <p:nvPr/>
        </p:nvSpPr>
        <p:spPr bwMode="auto">
          <a:xfrm flipH="1">
            <a:off x="4948238" y="2432050"/>
            <a:ext cx="2014537" cy="127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Text Box 20">
            <a:extLst>
              <a:ext uri="{FF2B5EF4-FFF2-40B4-BE49-F238E27FC236}">
                <a16:creationId xmlns:a16="http://schemas.microsoft.com/office/drawing/2014/main" id="{F28CC8E9-E748-2BF1-2665-54C1F7380283}"/>
              </a:ext>
            </a:extLst>
          </p:cNvPr>
          <p:cNvSpPr txBox="1">
            <a:spLocks noChangeArrowheads="1"/>
          </p:cNvSpPr>
          <p:nvPr/>
        </p:nvSpPr>
        <p:spPr bwMode="auto">
          <a:xfrm>
            <a:off x="5381625" y="5380038"/>
            <a:ext cx="29813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0000"/>
                </a:solidFill>
                <a:latin typeface="Arial" panose="020B0604020202020204" pitchFamily="34" charset="0"/>
              </a:rPr>
              <a:t>The change in p</a:t>
            </a:r>
            <a:r>
              <a:rPr lang="en-US" altLang="en-US" sz="1600" baseline="-25000">
                <a:solidFill>
                  <a:srgbClr val="FF0000"/>
                </a:solidFill>
                <a:latin typeface="Arial" panose="020B0604020202020204" pitchFamily="34" charset="0"/>
              </a:rPr>
              <a:t>i</a:t>
            </a:r>
            <a:r>
              <a:rPr lang="en-US" altLang="en-US" sz="1600">
                <a:solidFill>
                  <a:srgbClr val="FF0000"/>
                </a:solidFill>
                <a:latin typeface="Arial" panose="020B0604020202020204" pitchFamily="34" charset="0"/>
              </a:rPr>
              <a:t> for a one-unit</a:t>
            </a:r>
          </a:p>
          <a:p>
            <a:pPr eaLnBrk="1" hangingPunct="1">
              <a:spcBef>
                <a:spcPct val="0"/>
              </a:spcBef>
              <a:buClrTx/>
              <a:buSzTx/>
              <a:buFontTx/>
              <a:buNone/>
            </a:pPr>
            <a:r>
              <a:rPr lang="en-US" altLang="en-US" sz="1600">
                <a:solidFill>
                  <a:srgbClr val="FF0000"/>
                </a:solidFill>
                <a:latin typeface="Arial" panose="020B0604020202020204" pitchFamily="34" charset="0"/>
              </a:rPr>
              <a:t>change in x</a:t>
            </a:r>
            <a:r>
              <a:rPr lang="en-US" altLang="en-US" sz="1600" baseline="-25000">
                <a:solidFill>
                  <a:srgbClr val="FF0000"/>
                </a:solidFill>
                <a:latin typeface="Arial" panose="020B0604020202020204" pitchFamily="34" charset="0"/>
              </a:rPr>
              <a:t>i</a:t>
            </a:r>
            <a:r>
              <a:rPr lang="en-US" altLang="en-US" sz="1600">
                <a:solidFill>
                  <a:srgbClr val="FF0000"/>
                </a:solidFill>
                <a:latin typeface="Arial" panose="020B0604020202020204" pitchFamily="34" charset="0"/>
              </a:rPr>
              <a:t> depends on where</a:t>
            </a:r>
          </a:p>
          <a:p>
            <a:pPr eaLnBrk="1" hangingPunct="1">
              <a:spcBef>
                <a:spcPct val="0"/>
              </a:spcBef>
              <a:buClrTx/>
              <a:buSzTx/>
              <a:buFontTx/>
              <a:buNone/>
            </a:pPr>
            <a:r>
              <a:rPr lang="en-US" altLang="en-US" sz="1600">
                <a:solidFill>
                  <a:srgbClr val="FF0000"/>
                </a:solidFill>
                <a:latin typeface="Arial" panose="020B0604020202020204" pitchFamily="34" charset="0"/>
              </a:rPr>
              <a:t>the change occurs!</a:t>
            </a:r>
          </a:p>
        </p:txBody>
      </p:sp>
      <p:sp>
        <p:nvSpPr>
          <p:cNvPr id="20499" name="Line 21">
            <a:extLst>
              <a:ext uri="{FF2B5EF4-FFF2-40B4-BE49-F238E27FC236}">
                <a16:creationId xmlns:a16="http://schemas.microsoft.com/office/drawing/2014/main" id="{969B8115-32FB-923C-EB53-809325C3F923}"/>
              </a:ext>
            </a:extLst>
          </p:cNvPr>
          <p:cNvSpPr>
            <a:spLocks noChangeShapeType="1"/>
          </p:cNvSpPr>
          <p:nvPr/>
        </p:nvSpPr>
        <p:spPr bwMode="auto">
          <a:xfrm flipH="1" flipV="1">
            <a:off x="5473700" y="5210175"/>
            <a:ext cx="50800" cy="1762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Line 22">
            <a:extLst>
              <a:ext uri="{FF2B5EF4-FFF2-40B4-BE49-F238E27FC236}">
                <a16:creationId xmlns:a16="http://schemas.microsoft.com/office/drawing/2014/main" id="{ED467396-255C-E4AB-1C4D-97BDD4719895}"/>
              </a:ext>
            </a:extLst>
          </p:cNvPr>
          <p:cNvSpPr>
            <a:spLocks noChangeShapeType="1"/>
          </p:cNvSpPr>
          <p:nvPr/>
        </p:nvSpPr>
        <p:spPr bwMode="auto">
          <a:xfrm flipV="1">
            <a:off x="6764338" y="5222875"/>
            <a:ext cx="74612" cy="1889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0A62F91C-AEC6-2E04-B209-BC1244ED7A5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FC51D83-2527-4438-B059-57FEBB33ACBB}" type="slidenum">
              <a:rPr lang="en-US" altLang="en-US" sz="1200" smtClean="0">
                <a:latin typeface="Garamond" panose="02020404030301010803" pitchFamily="18" charset="0"/>
              </a:rPr>
              <a:pPr>
                <a:spcBef>
                  <a:spcPct val="0"/>
                </a:spcBef>
                <a:buClrTx/>
                <a:buSzTx/>
                <a:buFontTx/>
                <a:buNone/>
              </a:pPr>
              <a:t>11</a:t>
            </a:fld>
            <a:endParaRPr lang="en-US" altLang="en-US" sz="1200">
              <a:latin typeface="Garamond" panose="02020404030301010803" pitchFamily="18" charset="0"/>
            </a:endParaRPr>
          </a:p>
        </p:txBody>
      </p:sp>
      <p:sp>
        <p:nvSpPr>
          <p:cNvPr id="22531" name="Date Placeholder 5">
            <a:extLst>
              <a:ext uri="{FF2B5EF4-FFF2-40B4-BE49-F238E27FC236}">
                <a16:creationId xmlns:a16="http://schemas.microsoft.com/office/drawing/2014/main" id="{4BFE8B83-688A-B1E9-BBDD-1FB7511E9D1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D9519469-655B-45B7-A96A-0232B7B81408}"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22532" name="Rectangle 2">
            <a:extLst>
              <a:ext uri="{FF2B5EF4-FFF2-40B4-BE49-F238E27FC236}">
                <a16:creationId xmlns:a16="http://schemas.microsoft.com/office/drawing/2014/main" id="{C311B835-4869-6598-83A6-5B3BDD79360F}"/>
              </a:ext>
            </a:extLst>
          </p:cNvPr>
          <p:cNvSpPr>
            <a:spLocks noGrp="1" noChangeArrowheads="1"/>
          </p:cNvSpPr>
          <p:nvPr>
            <p:ph type="title"/>
          </p:nvPr>
        </p:nvSpPr>
        <p:spPr/>
        <p:txBody>
          <a:bodyPr/>
          <a:lstStyle/>
          <a:p>
            <a:pPr eaLnBrk="1" hangingPunct="1"/>
            <a:r>
              <a:rPr lang="en-US" altLang="en-US"/>
              <a:t>Interpreting the Coefficients</a:t>
            </a:r>
          </a:p>
        </p:txBody>
      </p:sp>
      <p:sp>
        <p:nvSpPr>
          <p:cNvPr id="22533" name="Rectangle 3">
            <a:extLst>
              <a:ext uri="{FF2B5EF4-FFF2-40B4-BE49-F238E27FC236}">
                <a16:creationId xmlns:a16="http://schemas.microsoft.com/office/drawing/2014/main" id="{7B2DF5CC-57DB-2D5F-C6AD-8D2DD1FA0DA2}"/>
              </a:ext>
            </a:extLst>
          </p:cNvPr>
          <p:cNvSpPr>
            <a:spLocks noGrp="1" noChangeArrowheads="1"/>
          </p:cNvSpPr>
          <p:nvPr>
            <p:ph type="body" idx="1"/>
          </p:nvPr>
        </p:nvSpPr>
        <p:spPr>
          <a:xfrm>
            <a:off x="457200" y="1438275"/>
            <a:ext cx="8229600" cy="4692650"/>
          </a:xfrm>
        </p:spPr>
        <p:txBody>
          <a:bodyPr/>
          <a:lstStyle/>
          <a:p>
            <a:pPr eaLnBrk="1" hangingPunct="1">
              <a:lnSpc>
                <a:spcPct val="90000"/>
              </a:lnSpc>
            </a:pPr>
            <a:r>
              <a:rPr lang="en-US" altLang="en-US" sz="2600"/>
              <a:t> </a:t>
            </a:r>
          </a:p>
          <a:p>
            <a:pPr eaLnBrk="1" hangingPunct="1">
              <a:lnSpc>
                <a:spcPct val="90000"/>
              </a:lnSpc>
            </a:pPr>
            <a:r>
              <a:rPr lang="en-US" altLang="en-US" sz="2600"/>
              <a:t>O</a:t>
            </a:r>
            <a:r>
              <a:rPr lang="en-US" altLang="en-US" sz="2600" baseline="-25000"/>
              <a:t>i</a:t>
            </a:r>
            <a:r>
              <a:rPr lang="en-US" altLang="en-US" sz="2600"/>
              <a:t> = p</a:t>
            </a:r>
            <a:r>
              <a:rPr lang="en-US" altLang="en-US" sz="2600" baseline="-25000"/>
              <a:t>i</a:t>
            </a:r>
            <a:r>
              <a:rPr lang="en-US" altLang="en-US" sz="2600"/>
              <a:t>/(1-p</a:t>
            </a:r>
            <a:r>
              <a:rPr lang="en-US" altLang="en-US" sz="2600" baseline="-25000"/>
              <a:t>i</a:t>
            </a:r>
            <a:r>
              <a:rPr lang="en-US" altLang="en-US" sz="2600"/>
              <a:t>) is the Odds</a:t>
            </a:r>
          </a:p>
          <a:p>
            <a:pPr lvl="1" eaLnBrk="1" hangingPunct="1">
              <a:lnSpc>
                <a:spcPct val="90000"/>
              </a:lnSpc>
            </a:pPr>
            <a:r>
              <a:rPr lang="en-US" altLang="en-US"/>
              <a:t>If there is a 50-50 chance, p</a:t>
            </a:r>
            <a:r>
              <a:rPr lang="en-US" altLang="en-US" baseline="-25000"/>
              <a:t>i</a:t>
            </a:r>
            <a:r>
              <a:rPr lang="en-US" altLang="en-US"/>
              <a:t>=1/2, and so O</a:t>
            </a:r>
            <a:r>
              <a:rPr lang="en-US" altLang="en-US" baseline="-25000"/>
              <a:t>i</a:t>
            </a:r>
            <a:r>
              <a:rPr lang="en-US" altLang="en-US"/>
              <a:t> = 1 (even odds)</a:t>
            </a:r>
          </a:p>
          <a:p>
            <a:pPr lvl="1" eaLnBrk="1" hangingPunct="1">
              <a:lnSpc>
                <a:spcPct val="90000"/>
              </a:lnSpc>
            </a:pPr>
            <a:r>
              <a:rPr lang="en-US" altLang="en-US"/>
              <a:t>If p</a:t>
            </a:r>
            <a:r>
              <a:rPr lang="en-US" altLang="en-US" baseline="-25000"/>
              <a:t>i</a:t>
            </a:r>
            <a:r>
              <a:rPr lang="en-US" altLang="en-US"/>
              <a:t> = 1/3 then O</a:t>
            </a:r>
            <a:r>
              <a:rPr lang="en-US" altLang="en-US" baseline="-25000"/>
              <a:t>i</a:t>
            </a:r>
            <a:r>
              <a:rPr lang="en-US" altLang="en-US"/>
              <a:t> =1/2, two-to-one odds against</a:t>
            </a:r>
          </a:p>
          <a:p>
            <a:pPr lvl="1" eaLnBrk="1" hangingPunct="1">
              <a:lnSpc>
                <a:spcPct val="90000"/>
              </a:lnSpc>
            </a:pPr>
            <a:r>
              <a:rPr lang="en-US" altLang="en-US"/>
              <a:t>log O</a:t>
            </a:r>
            <a:r>
              <a:rPr lang="en-US" altLang="en-US" baseline="-25000"/>
              <a:t>i</a:t>
            </a:r>
            <a:r>
              <a:rPr lang="en-US" altLang="en-US"/>
              <a:t> = log-odds (logit)</a:t>
            </a:r>
          </a:p>
          <a:p>
            <a:pPr eaLnBrk="1" hangingPunct="1">
              <a:lnSpc>
                <a:spcPct val="90000"/>
              </a:lnSpc>
            </a:pPr>
            <a:r>
              <a:rPr lang="en-US" altLang="en-US"/>
              <a:t>Going from x</a:t>
            </a:r>
            <a:r>
              <a:rPr lang="en-US" altLang="en-US" baseline="-25000"/>
              <a:t>i</a:t>
            </a:r>
            <a:r>
              <a:rPr lang="en-US" altLang="en-US"/>
              <a:t> to x</a:t>
            </a:r>
            <a:r>
              <a:rPr lang="en-US" altLang="en-US" baseline="-25000"/>
              <a:t>i</a:t>
            </a:r>
            <a:r>
              <a:rPr lang="en-US" altLang="en-US"/>
              <a:t>+1 produces </a:t>
            </a:r>
          </a:p>
          <a:p>
            <a:pPr lvl="1" eaLnBrk="1" hangingPunct="1">
              <a:lnSpc>
                <a:spcPct val="90000"/>
              </a:lnSpc>
            </a:pPr>
            <a:r>
              <a:rPr lang="en-US" altLang="en-US"/>
              <a:t>An </a:t>
            </a:r>
            <a:r>
              <a:rPr lang="en-US" altLang="en-US" i="1" u="sng"/>
              <a:t>additive</a:t>
            </a:r>
            <a:r>
              <a:rPr lang="en-US" altLang="en-US"/>
              <a:t> change of </a:t>
            </a:r>
            <a:r>
              <a:rPr lang="en-US" altLang="en-US">
                <a:latin typeface="cmmi10"/>
              </a:rPr>
              <a:t>¯1</a:t>
            </a:r>
            <a:r>
              <a:rPr lang="en-US" altLang="en-US"/>
              <a:t> in the log-odds</a:t>
            </a:r>
          </a:p>
          <a:p>
            <a:pPr lvl="1" eaLnBrk="1" hangingPunct="1">
              <a:lnSpc>
                <a:spcPct val="90000"/>
              </a:lnSpc>
            </a:pPr>
            <a:r>
              <a:rPr lang="en-US" altLang="en-US"/>
              <a:t>A </a:t>
            </a:r>
            <a:r>
              <a:rPr lang="en-US" altLang="en-US" i="1" u="sng"/>
              <a:t>multiplicative</a:t>
            </a:r>
            <a:r>
              <a:rPr lang="en-US" altLang="en-US"/>
              <a:t> change of e</a:t>
            </a:r>
            <a:r>
              <a:rPr lang="en-US" altLang="en-US" baseline="30000">
                <a:latin typeface="cmmi10"/>
              </a:rPr>
              <a:t>¯1</a:t>
            </a:r>
            <a:r>
              <a:rPr lang="en-US" altLang="en-US"/>
              <a:t> in the odds</a:t>
            </a:r>
          </a:p>
          <a:p>
            <a:pPr lvl="1" eaLnBrk="1" hangingPunct="1">
              <a:lnSpc>
                <a:spcPct val="90000"/>
              </a:lnSpc>
            </a:pPr>
            <a:r>
              <a:rPr lang="en-US" altLang="en-US">
                <a:solidFill>
                  <a:srgbClr val="FF0000"/>
                </a:solidFill>
              </a:rPr>
              <a:t>No matter where x</a:t>
            </a:r>
            <a:r>
              <a:rPr lang="en-US" altLang="en-US" baseline="-25000">
                <a:solidFill>
                  <a:srgbClr val="FF0000"/>
                </a:solidFill>
              </a:rPr>
              <a:t>i</a:t>
            </a:r>
            <a:r>
              <a:rPr lang="en-US" altLang="en-US">
                <a:solidFill>
                  <a:srgbClr val="FF0000"/>
                </a:solidFill>
              </a:rPr>
              <a:t> or p</a:t>
            </a:r>
            <a:r>
              <a:rPr lang="en-US" altLang="en-US" baseline="-25000">
                <a:solidFill>
                  <a:srgbClr val="FF0000"/>
                </a:solidFill>
              </a:rPr>
              <a:t>i</a:t>
            </a:r>
            <a:r>
              <a:rPr lang="en-US" altLang="en-US">
                <a:solidFill>
                  <a:srgbClr val="FF0000"/>
                </a:solidFill>
              </a:rPr>
              <a:t> are!</a:t>
            </a:r>
          </a:p>
          <a:p>
            <a:pPr eaLnBrk="1" hangingPunct="1">
              <a:lnSpc>
                <a:spcPct val="90000"/>
              </a:lnSpc>
            </a:pPr>
            <a:endParaRPr lang="en-US" altLang="en-US" sz="2600">
              <a:solidFill>
                <a:srgbClr val="FF0000"/>
              </a:solidFill>
            </a:endParaRPr>
          </a:p>
        </p:txBody>
      </p:sp>
      <p:pic>
        <p:nvPicPr>
          <p:cNvPr id="22534" name="Picture 1">
            <a:extLst>
              <a:ext uri="{FF2B5EF4-FFF2-40B4-BE49-F238E27FC236}">
                <a16:creationId xmlns:a16="http://schemas.microsoft.com/office/drawing/2014/main" id="{9614183E-48BA-2CDD-C7AC-75E7B0708CD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22338" y="1524000"/>
            <a:ext cx="2994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320DB054-CEC0-365F-4C78-A148BB7A245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3C5BF960-2987-444D-9B9A-2038DB205B9A}" type="slidenum">
              <a:rPr lang="en-US" altLang="en-US" sz="1200" smtClean="0">
                <a:latin typeface="Garamond" panose="02020404030301010803" pitchFamily="18" charset="0"/>
              </a:rPr>
              <a:pPr>
                <a:spcBef>
                  <a:spcPct val="0"/>
                </a:spcBef>
                <a:buClrTx/>
                <a:buSzTx/>
                <a:buFontTx/>
                <a:buNone/>
              </a:pPr>
              <a:t>12</a:t>
            </a:fld>
            <a:endParaRPr lang="en-US" altLang="en-US" sz="1200">
              <a:latin typeface="Garamond" panose="02020404030301010803" pitchFamily="18" charset="0"/>
            </a:endParaRPr>
          </a:p>
        </p:txBody>
      </p:sp>
      <p:sp>
        <p:nvSpPr>
          <p:cNvPr id="24579" name="Date Placeholder 5">
            <a:extLst>
              <a:ext uri="{FF2B5EF4-FFF2-40B4-BE49-F238E27FC236}">
                <a16:creationId xmlns:a16="http://schemas.microsoft.com/office/drawing/2014/main" id="{020B8648-F31F-5E55-8D03-FCCA25DFB40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1D1AED1F-05C3-4EA9-BF87-F6D0FBE3ED3B}"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24580" name="Rectangle 5">
            <a:extLst>
              <a:ext uri="{FF2B5EF4-FFF2-40B4-BE49-F238E27FC236}">
                <a16:creationId xmlns:a16="http://schemas.microsoft.com/office/drawing/2014/main" id="{F7FE5102-95A9-0450-537A-4AAADEFC48DE}"/>
              </a:ext>
            </a:extLst>
          </p:cNvPr>
          <p:cNvSpPr>
            <a:spLocks noChangeArrowheads="1"/>
          </p:cNvSpPr>
          <p:nvPr/>
        </p:nvSpPr>
        <p:spPr bwMode="auto">
          <a:xfrm>
            <a:off x="460375" y="3178175"/>
            <a:ext cx="8280400"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669925" indent="-325438">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r>
              <a:rPr lang="en-US" altLang="en-US"/>
              <a:t>The log-odds (logit) form</a:t>
            </a:r>
          </a:p>
          <a:p>
            <a:pPr eaLnBrk="1" hangingPunct="1"/>
            <a:endParaRPr lang="en-US" altLang="en-US"/>
          </a:p>
          <a:p>
            <a:pPr eaLnBrk="1" hangingPunct="1">
              <a:buFont typeface="Wingdings" panose="05000000000000000000" pitchFamily="2" charset="2"/>
              <a:buNone/>
            </a:pPr>
            <a:r>
              <a:rPr lang="en-US" altLang="en-US"/>
              <a:t>	has the same interpretation as before: a change from x</a:t>
            </a:r>
            <a:r>
              <a:rPr lang="en-US" altLang="en-US" baseline="-25000"/>
              <a:t>j</a:t>
            </a:r>
            <a:r>
              <a:rPr lang="en-US" altLang="en-US"/>
              <a:t> to x</a:t>
            </a:r>
            <a:r>
              <a:rPr lang="en-US" altLang="en-US" baseline="-25000"/>
              <a:t>j</a:t>
            </a:r>
            <a:r>
              <a:rPr lang="en-US" altLang="en-US"/>
              <a:t> + 1 produces a change of </a:t>
            </a:r>
            <a:r>
              <a:rPr lang="en-US" altLang="en-US">
                <a:latin typeface="cmmi10"/>
              </a:rPr>
              <a:t>¯</a:t>
            </a:r>
            <a:r>
              <a:rPr lang="en-US" altLang="en-US" baseline="-25000">
                <a:latin typeface="cmmi10"/>
              </a:rPr>
              <a:t>j</a:t>
            </a:r>
            <a:r>
              <a:rPr lang="en-US" altLang="en-US"/>
              <a:t> in the log odds (holding the other x’s fixed)</a:t>
            </a:r>
          </a:p>
          <a:p>
            <a:pPr lvl="1" eaLnBrk="1" hangingPunct="1"/>
            <a:r>
              <a:rPr lang="en-US" altLang="en-US"/>
              <a:t>Assumes x</a:t>
            </a:r>
            <a:r>
              <a:rPr lang="en-US" altLang="en-US" baseline="-25000"/>
              <a:t>j</a:t>
            </a:r>
            <a:r>
              <a:rPr lang="en-US" altLang="en-US"/>
              <a:t> can be manipulated w/o changing other x’s</a:t>
            </a:r>
          </a:p>
        </p:txBody>
      </p:sp>
      <p:sp>
        <p:nvSpPr>
          <p:cNvPr id="24581" name="Rectangle 2">
            <a:extLst>
              <a:ext uri="{FF2B5EF4-FFF2-40B4-BE49-F238E27FC236}">
                <a16:creationId xmlns:a16="http://schemas.microsoft.com/office/drawing/2014/main" id="{2FFF879A-D529-12E7-61F0-E520669CFD15}"/>
              </a:ext>
            </a:extLst>
          </p:cNvPr>
          <p:cNvSpPr>
            <a:spLocks noGrp="1" noChangeArrowheads="1"/>
          </p:cNvSpPr>
          <p:nvPr>
            <p:ph type="title"/>
          </p:nvPr>
        </p:nvSpPr>
        <p:spPr/>
        <p:txBody>
          <a:bodyPr/>
          <a:lstStyle/>
          <a:p>
            <a:pPr eaLnBrk="1" hangingPunct="1"/>
            <a:r>
              <a:rPr lang="en-US" altLang="en-US"/>
              <a:t>Interpreting the Coefficients</a:t>
            </a:r>
          </a:p>
        </p:txBody>
      </p:sp>
      <p:pic>
        <p:nvPicPr>
          <p:cNvPr id="24582" name="Picture 1">
            <a:extLst>
              <a:ext uri="{FF2B5EF4-FFF2-40B4-BE49-F238E27FC236}">
                <a16:creationId xmlns:a16="http://schemas.microsoft.com/office/drawing/2014/main" id="{9E8D8D7A-ACF1-2BC6-E0AE-2024A19500A4}"/>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512888" y="3816350"/>
            <a:ext cx="59166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6">
            <a:extLst>
              <a:ext uri="{FF2B5EF4-FFF2-40B4-BE49-F238E27FC236}">
                <a16:creationId xmlns:a16="http://schemas.microsoft.com/office/drawing/2014/main" id="{4654F991-ED64-4866-209A-904144748DCD}"/>
              </a:ext>
            </a:extLst>
          </p:cNvPr>
          <p:cNvSpPr>
            <a:spLocks noChangeArrowheads="1"/>
          </p:cNvSpPr>
          <p:nvPr/>
        </p:nvSpPr>
        <p:spPr bwMode="auto">
          <a:xfrm>
            <a:off x="500063" y="1063625"/>
            <a:ext cx="82296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r>
              <a:rPr lang="en-US" altLang="en-US"/>
              <a:t>When there is more than one predictor</a:t>
            </a:r>
          </a:p>
          <a:p>
            <a:pPr eaLnBrk="1" hangingPunct="1"/>
            <a:endParaRPr lang="en-US" altLang="en-US"/>
          </a:p>
          <a:p>
            <a:pPr eaLnBrk="1" hangingPunct="1"/>
            <a:endParaRPr lang="en-US" altLang="en-US"/>
          </a:p>
          <a:p>
            <a:pPr eaLnBrk="1" hangingPunct="1">
              <a:buFont typeface="Wingdings" panose="05000000000000000000" pitchFamily="2" charset="2"/>
              <a:buNone/>
            </a:pPr>
            <a:r>
              <a:rPr lang="en-US" altLang="en-US"/>
              <a:t>	is useful for prediction, but difficult to interpret</a:t>
            </a:r>
          </a:p>
        </p:txBody>
      </p:sp>
      <p:pic>
        <p:nvPicPr>
          <p:cNvPr id="24584" name="Picture 2">
            <a:extLst>
              <a:ext uri="{FF2B5EF4-FFF2-40B4-BE49-F238E27FC236}">
                <a16:creationId xmlns:a16="http://schemas.microsoft.com/office/drawing/2014/main" id="{4995BE3D-8787-AB64-4894-419347370085}"/>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731963" y="1774825"/>
            <a:ext cx="56975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8C6227B2-8F7A-324E-2C90-9BA202EDF88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B27FB6C-6360-4EB0-BC6D-B3D3FE600087}" type="slidenum">
              <a:rPr lang="en-US" altLang="en-US" sz="1200" smtClean="0">
                <a:latin typeface="Garamond" panose="02020404030301010803" pitchFamily="18" charset="0"/>
              </a:rPr>
              <a:pPr>
                <a:spcBef>
                  <a:spcPct val="0"/>
                </a:spcBef>
                <a:buClrTx/>
                <a:buSzTx/>
                <a:buFontTx/>
                <a:buNone/>
              </a:pPr>
              <a:t>13</a:t>
            </a:fld>
            <a:endParaRPr lang="en-US" altLang="en-US" sz="1200">
              <a:latin typeface="Garamond" panose="02020404030301010803" pitchFamily="18" charset="0"/>
            </a:endParaRPr>
          </a:p>
        </p:txBody>
      </p:sp>
      <p:sp>
        <p:nvSpPr>
          <p:cNvPr id="26627" name="Date Placeholder 5">
            <a:extLst>
              <a:ext uri="{FF2B5EF4-FFF2-40B4-BE49-F238E27FC236}">
                <a16:creationId xmlns:a16="http://schemas.microsoft.com/office/drawing/2014/main" id="{89F612AD-CAB0-EB51-0EE5-57233176DDFF}"/>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7282071-8F1A-464A-802C-44232F13734F}"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26628" name="Rectangle 2">
            <a:extLst>
              <a:ext uri="{FF2B5EF4-FFF2-40B4-BE49-F238E27FC236}">
                <a16:creationId xmlns:a16="http://schemas.microsoft.com/office/drawing/2014/main" id="{3F8D1E79-5E00-6F3B-BAE7-1226487E6B9A}"/>
              </a:ext>
            </a:extLst>
          </p:cNvPr>
          <p:cNvSpPr>
            <a:spLocks noGrp="1" noChangeArrowheads="1"/>
          </p:cNvSpPr>
          <p:nvPr>
            <p:ph type="title"/>
          </p:nvPr>
        </p:nvSpPr>
        <p:spPr/>
        <p:txBody>
          <a:bodyPr/>
          <a:lstStyle/>
          <a:p>
            <a:pPr eaLnBrk="1" hangingPunct="1"/>
            <a:r>
              <a:rPr lang="en-US" altLang="en-US"/>
              <a:t>Digression: Odds Ratios</a:t>
            </a:r>
          </a:p>
        </p:txBody>
      </p:sp>
      <p:sp>
        <p:nvSpPr>
          <p:cNvPr id="26629" name="Rectangle 3">
            <a:extLst>
              <a:ext uri="{FF2B5EF4-FFF2-40B4-BE49-F238E27FC236}">
                <a16:creationId xmlns:a16="http://schemas.microsoft.com/office/drawing/2014/main" id="{C8051186-48A0-D140-0233-C3F001A1D0D3}"/>
              </a:ext>
            </a:extLst>
          </p:cNvPr>
          <p:cNvSpPr>
            <a:spLocks noGrp="1" noChangeArrowheads="1"/>
          </p:cNvSpPr>
          <p:nvPr>
            <p:ph type="body" idx="1"/>
          </p:nvPr>
        </p:nvSpPr>
        <p:spPr>
          <a:xfrm>
            <a:off x="436563" y="1004888"/>
            <a:ext cx="8229600" cy="5057775"/>
          </a:xfrm>
        </p:spPr>
        <p:txBody>
          <a:bodyPr/>
          <a:lstStyle/>
          <a:p>
            <a:pPr eaLnBrk="1" hangingPunct="1"/>
            <a:r>
              <a:rPr lang="en-US" altLang="en-US" sz="2600"/>
              <a:t>If p</a:t>
            </a:r>
            <a:r>
              <a:rPr lang="en-US" altLang="en-US" sz="2600" baseline="-25000"/>
              <a:t>1</a:t>
            </a:r>
            <a:r>
              <a:rPr lang="en-US" altLang="en-US" sz="2600"/>
              <a:t> and p</a:t>
            </a:r>
            <a:r>
              <a:rPr lang="en-US" altLang="en-US" sz="2600" baseline="-25000"/>
              <a:t>2</a:t>
            </a:r>
            <a:r>
              <a:rPr lang="en-US" altLang="en-US" sz="2600"/>
              <a:t> are probabilities with odds O</a:t>
            </a:r>
            <a:r>
              <a:rPr lang="en-US" altLang="en-US" sz="2600" baseline="-25000"/>
              <a:t>1</a:t>
            </a:r>
            <a:r>
              <a:rPr lang="en-US" altLang="en-US" sz="2600"/>
              <a:t> = p</a:t>
            </a:r>
            <a:r>
              <a:rPr lang="en-US" altLang="en-US" sz="2600" baseline="-25000"/>
              <a:t>1</a:t>
            </a:r>
            <a:r>
              <a:rPr lang="en-US" altLang="en-US" sz="2600"/>
              <a:t>/(1-p</a:t>
            </a:r>
            <a:r>
              <a:rPr lang="en-US" altLang="en-US" sz="2600" baseline="-25000"/>
              <a:t>1</a:t>
            </a:r>
            <a:r>
              <a:rPr lang="en-US" altLang="en-US" sz="2600"/>
              <a:t>) and O</a:t>
            </a:r>
            <a:r>
              <a:rPr lang="en-US" altLang="en-US" sz="2600" baseline="-25000"/>
              <a:t>2</a:t>
            </a:r>
            <a:r>
              <a:rPr lang="en-US" altLang="en-US" sz="2600"/>
              <a:t> = p</a:t>
            </a:r>
            <a:r>
              <a:rPr lang="en-US" altLang="en-US" sz="2600" baseline="-25000"/>
              <a:t>2</a:t>
            </a:r>
            <a:r>
              <a:rPr lang="en-US" altLang="en-US" sz="2600"/>
              <a:t>/(1-p</a:t>
            </a:r>
            <a:r>
              <a:rPr lang="en-US" altLang="en-US" sz="2600" baseline="-25000"/>
              <a:t>2</a:t>
            </a:r>
            <a:r>
              <a:rPr lang="en-US" altLang="en-US" sz="2600"/>
              <a:t>) then OR</a:t>
            </a:r>
            <a:r>
              <a:rPr lang="en-US" altLang="en-US" sz="2600" baseline="-25000"/>
              <a:t>12</a:t>
            </a:r>
            <a:r>
              <a:rPr lang="en-US" altLang="en-US" sz="2600"/>
              <a:t> = O</a:t>
            </a:r>
            <a:r>
              <a:rPr lang="en-US" altLang="en-US" sz="2600" b="1" i="1" u="sng" baseline="-25000"/>
              <a:t>1</a:t>
            </a:r>
            <a:r>
              <a:rPr lang="en-US" altLang="en-US" sz="2600"/>
              <a:t>/O</a:t>
            </a:r>
            <a:r>
              <a:rPr lang="en-US" altLang="en-US" sz="2600" b="1" i="1" baseline="-25000"/>
              <a:t>2</a:t>
            </a:r>
            <a:r>
              <a:rPr lang="en-US" altLang="en-US" sz="2600"/>
              <a:t> is the </a:t>
            </a:r>
            <a:r>
              <a:rPr lang="en-US" altLang="en-US" sz="2600" b="1" i="1" u="sng"/>
              <a:t>odds ratio</a:t>
            </a:r>
            <a:endParaRPr lang="en-US" altLang="en-US" sz="2600"/>
          </a:p>
          <a:p>
            <a:pPr lvl="1" eaLnBrk="1" hangingPunct="1"/>
            <a:r>
              <a:rPr lang="en-US" altLang="en-US" sz="2200"/>
              <a:t>If p</a:t>
            </a:r>
            <a:r>
              <a:rPr lang="en-US" altLang="en-US" sz="2200" b="1" i="1" u="sng" baseline="-25000"/>
              <a:t>1</a:t>
            </a:r>
            <a:r>
              <a:rPr lang="en-US" altLang="en-US" sz="2200"/>
              <a:t> = 2/3 and p</a:t>
            </a:r>
            <a:r>
              <a:rPr lang="en-US" altLang="en-US" sz="2200" b="1" i="1" u="sng" baseline="-25000"/>
              <a:t>2</a:t>
            </a:r>
            <a:r>
              <a:rPr lang="en-US" altLang="en-US" sz="2200"/>
              <a:t> = 1/3 then OR</a:t>
            </a:r>
            <a:r>
              <a:rPr lang="en-US" altLang="en-US" sz="2200" b="1" i="1" u="sng" baseline="-25000"/>
              <a:t>12</a:t>
            </a:r>
            <a:r>
              <a:rPr lang="en-US" altLang="en-US" sz="2200"/>
              <a:t> = 2/(1/2) = 4, so the odds of event 1 are 4 times the odds of event 2.</a:t>
            </a:r>
          </a:p>
          <a:p>
            <a:pPr lvl="1" eaLnBrk="1" hangingPunct="1"/>
            <a:r>
              <a:rPr lang="en-US" altLang="en-US" sz="2200"/>
              <a:t>log(OR</a:t>
            </a:r>
            <a:r>
              <a:rPr lang="en-US" altLang="en-US" sz="2200" b="1" i="1" u="sng" baseline="-25000"/>
              <a:t>12</a:t>
            </a:r>
            <a:r>
              <a:rPr lang="en-US" altLang="en-US" sz="2200"/>
              <a:t>) is the </a:t>
            </a:r>
            <a:r>
              <a:rPr lang="en-US" altLang="en-US" sz="2200" b="1" i="1" u="sng"/>
              <a:t>log odds ratio</a:t>
            </a:r>
          </a:p>
          <a:p>
            <a:pPr eaLnBrk="1" hangingPunct="1"/>
            <a:r>
              <a:rPr lang="en-US" altLang="en-US" sz="2600"/>
              <a:t>Suppose </a:t>
            </a:r>
          </a:p>
          <a:p>
            <a:pPr eaLnBrk="1" hangingPunct="1"/>
            <a:endParaRPr lang="en-US" altLang="en-US" sz="2600"/>
          </a:p>
          <a:p>
            <a:pPr eaLnBrk="1" hangingPunct="1"/>
            <a:endParaRPr lang="en-US" altLang="en-US" sz="2600"/>
          </a:p>
          <a:p>
            <a:pPr eaLnBrk="1" hangingPunct="1">
              <a:buFont typeface="Wingdings" panose="05000000000000000000" pitchFamily="2" charset="2"/>
              <a:buNone/>
            </a:pPr>
            <a:r>
              <a:rPr lang="en-US" altLang="en-US" sz="2600"/>
              <a:t>	then</a:t>
            </a:r>
          </a:p>
          <a:p>
            <a:pPr eaLnBrk="1" hangingPunct="1">
              <a:buFont typeface="Wingdings" panose="05000000000000000000" pitchFamily="2" charset="2"/>
              <a:buNone/>
            </a:pPr>
            <a:endParaRPr lang="en-US" altLang="en-US" sz="2600"/>
          </a:p>
          <a:p>
            <a:pPr eaLnBrk="1" hangingPunct="1"/>
            <a:r>
              <a:rPr lang="en-US" altLang="en-US" sz="2600"/>
              <a:t> </a:t>
            </a:r>
            <a:r>
              <a:rPr lang="en-US" altLang="en-US" sz="2600">
                <a:latin typeface="cmmi10"/>
              </a:rPr>
              <a:t>¯</a:t>
            </a:r>
            <a:r>
              <a:rPr lang="en-US" altLang="en-US" sz="2600" baseline="-25000">
                <a:latin typeface="cmmi10"/>
              </a:rPr>
              <a:t>j</a:t>
            </a:r>
            <a:r>
              <a:rPr lang="en-US" altLang="en-US" sz="2600"/>
              <a:t> is the log-odds ratio for going from x</a:t>
            </a:r>
            <a:r>
              <a:rPr lang="en-US" altLang="en-US" sz="2600" baseline="-25000"/>
              <a:t>j</a:t>
            </a:r>
            <a:r>
              <a:rPr lang="en-US" altLang="en-US" sz="2600"/>
              <a:t> to x</a:t>
            </a:r>
            <a:r>
              <a:rPr lang="en-US" altLang="en-US" sz="2600" baseline="-25000"/>
              <a:t>j</a:t>
            </a:r>
            <a:r>
              <a:rPr lang="en-US" altLang="en-US" sz="2600"/>
              <a:t> + 1</a:t>
            </a:r>
          </a:p>
        </p:txBody>
      </p:sp>
      <p:pic>
        <p:nvPicPr>
          <p:cNvPr id="26630" name="Picture 1">
            <a:extLst>
              <a:ext uri="{FF2B5EF4-FFF2-40B4-BE49-F238E27FC236}">
                <a16:creationId xmlns:a16="http://schemas.microsoft.com/office/drawing/2014/main" id="{3A110027-ADE8-C1D4-959B-CCBB206072E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098550" y="3402013"/>
            <a:ext cx="725805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a:extLst>
              <a:ext uri="{FF2B5EF4-FFF2-40B4-BE49-F238E27FC236}">
                <a16:creationId xmlns:a16="http://schemas.microsoft.com/office/drawing/2014/main" id="{FDAF6FDE-A147-96CF-D7EE-4EE030060E6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58875" y="4862513"/>
            <a:ext cx="7070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9E1D7A65-DE24-AD36-AF58-8FE5331F263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454F6EA-E91F-4782-BDE4-26993CB5C658}" type="slidenum">
              <a:rPr lang="en-US" altLang="en-US" sz="1200" smtClean="0">
                <a:latin typeface="Garamond" panose="02020404030301010803" pitchFamily="18" charset="0"/>
              </a:rPr>
              <a:pPr>
                <a:spcBef>
                  <a:spcPct val="0"/>
                </a:spcBef>
                <a:buClrTx/>
                <a:buSzTx/>
                <a:buFontTx/>
                <a:buNone/>
              </a:pPr>
              <a:t>14</a:t>
            </a:fld>
            <a:endParaRPr lang="en-US" altLang="en-US" sz="1200">
              <a:latin typeface="Garamond" panose="02020404030301010803" pitchFamily="18" charset="0"/>
            </a:endParaRPr>
          </a:p>
        </p:txBody>
      </p:sp>
      <p:sp>
        <p:nvSpPr>
          <p:cNvPr id="28675" name="Date Placeholder 5">
            <a:extLst>
              <a:ext uri="{FF2B5EF4-FFF2-40B4-BE49-F238E27FC236}">
                <a16:creationId xmlns:a16="http://schemas.microsoft.com/office/drawing/2014/main" id="{30EF39AD-F543-672C-6FD5-2942DE736F3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7E4FF8B-7555-455B-8F86-EDF0C6F42F8C}"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28676" name="Rectangle 2">
            <a:extLst>
              <a:ext uri="{FF2B5EF4-FFF2-40B4-BE49-F238E27FC236}">
                <a16:creationId xmlns:a16="http://schemas.microsoft.com/office/drawing/2014/main" id="{E9B7A25C-019C-F839-84A0-90BD7F707FBE}"/>
              </a:ext>
            </a:extLst>
          </p:cNvPr>
          <p:cNvSpPr>
            <a:spLocks noGrp="1" noChangeArrowheads="1"/>
          </p:cNvSpPr>
          <p:nvPr>
            <p:ph type="title"/>
          </p:nvPr>
        </p:nvSpPr>
        <p:spPr/>
        <p:txBody>
          <a:bodyPr/>
          <a:lstStyle/>
          <a:p>
            <a:pPr eaLnBrk="1" hangingPunct="1"/>
            <a:r>
              <a:rPr lang="en-US" altLang="en-US"/>
              <a:t>Example</a:t>
            </a:r>
          </a:p>
        </p:txBody>
      </p:sp>
      <p:sp>
        <p:nvSpPr>
          <p:cNvPr id="28677" name="Rectangle 3">
            <a:extLst>
              <a:ext uri="{FF2B5EF4-FFF2-40B4-BE49-F238E27FC236}">
                <a16:creationId xmlns:a16="http://schemas.microsoft.com/office/drawing/2014/main" id="{296D1BA7-D05C-7ED8-7D89-75C29D139F8D}"/>
              </a:ext>
            </a:extLst>
          </p:cNvPr>
          <p:cNvSpPr>
            <a:spLocks noGrp="1" noChangeArrowheads="1"/>
          </p:cNvSpPr>
          <p:nvPr>
            <p:ph type="body" idx="1"/>
          </p:nvPr>
        </p:nvSpPr>
        <p:spPr>
          <a:xfrm>
            <a:off x="457200" y="962025"/>
            <a:ext cx="8229600" cy="5168900"/>
          </a:xfrm>
        </p:spPr>
        <p:txBody>
          <a:bodyPr/>
          <a:lstStyle/>
          <a:p>
            <a:pPr eaLnBrk="1" hangingPunct="1">
              <a:lnSpc>
                <a:spcPct val="90000"/>
              </a:lnSpc>
            </a:pPr>
            <a:r>
              <a:rPr lang="en-US" altLang="en-US" sz="2500"/>
              <a:t>Mosteller &amp; Tukey (1977) data on average verbal test scores for 6</a:t>
            </a:r>
            <a:r>
              <a:rPr lang="en-US" altLang="en-US" sz="2500" baseline="30000"/>
              <a:t>th</a:t>
            </a:r>
            <a:r>
              <a:rPr lang="en-US" altLang="en-US" sz="2500"/>
              <a:t> graders at 20 mid-Atlantic schools taken from The Coleman Report:</a:t>
            </a:r>
          </a:p>
          <a:p>
            <a:pPr eaLnBrk="1" hangingPunct="1">
              <a:lnSpc>
                <a:spcPct val="90000"/>
              </a:lnSpc>
            </a:pPr>
            <a:endParaRPr lang="en-US" altLang="en-US" sz="2500"/>
          </a:p>
          <a:p>
            <a:pPr eaLnBrk="1" hangingPunct="1">
              <a:lnSpc>
                <a:spcPct val="90000"/>
              </a:lnSpc>
            </a:pPr>
            <a:endParaRPr lang="en-US" altLang="en-US" sz="2500"/>
          </a:p>
          <a:p>
            <a:pPr eaLnBrk="1" hangingPunct="1">
              <a:lnSpc>
                <a:spcPct val="90000"/>
              </a:lnSpc>
            </a:pPr>
            <a:endParaRPr lang="en-US" altLang="en-US" sz="2500"/>
          </a:p>
          <a:p>
            <a:pPr eaLnBrk="1" hangingPunct="1">
              <a:lnSpc>
                <a:spcPct val="90000"/>
              </a:lnSpc>
            </a:pPr>
            <a:endParaRPr lang="en-US" altLang="en-US" sz="2500"/>
          </a:p>
          <a:p>
            <a:pPr eaLnBrk="1" hangingPunct="1">
              <a:lnSpc>
                <a:spcPct val="90000"/>
              </a:lnSpc>
            </a:pPr>
            <a:endParaRPr lang="en-US" altLang="en-US" sz="2500"/>
          </a:p>
          <a:p>
            <a:pPr eaLnBrk="1" hangingPunct="1">
              <a:lnSpc>
                <a:spcPct val="90000"/>
              </a:lnSpc>
            </a:pPr>
            <a:r>
              <a:rPr lang="en-US" altLang="en-US" sz="2500"/>
              <a:t>X1 = staff salaries per pupil; X2 = percent of fathers in white collar jobs; X3 = socioeconomic status; X4 = average verbal test scores for </a:t>
            </a:r>
            <a:r>
              <a:rPr lang="en-US" altLang="en-US" sz="2500" i="1"/>
              <a:t>teachers </a:t>
            </a:r>
            <a:r>
              <a:rPr lang="en-US" altLang="en-US" sz="2500"/>
              <a:t>at each school; X5 = (mothers’ years of schooling)/2; Z = mean verbal test scores for </a:t>
            </a:r>
            <a:r>
              <a:rPr lang="en-US" altLang="en-US" sz="2500" i="1"/>
              <a:t>students </a:t>
            </a:r>
            <a:r>
              <a:rPr lang="en-US" altLang="en-US" sz="2500"/>
              <a:t>at each school; and  Y = 1 if Z &gt; 37 and Y = 0 if not</a:t>
            </a:r>
          </a:p>
        </p:txBody>
      </p:sp>
      <p:sp>
        <p:nvSpPr>
          <p:cNvPr id="28678" name="Text Box 4">
            <a:extLst>
              <a:ext uri="{FF2B5EF4-FFF2-40B4-BE49-F238E27FC236}">
                <a16:creationId xmlns:a16="http://schemas.microsoft.com/office/drawing/2014/main" id="{3AE46D1E-6C25-4086-8D16-7B5EFAD9DEAD}"/>
              </a:ext>
            </a:extLst>
          </p:cNvPr>
          <p:cNvSpPr txBox="1">
            <a:spLocks noChangeArrowheads="1"/>
          </p:cNvSpPr>
          <p:nvPr/>
        </p:nvSpPr>
        <p:spPr bwMode="auto">
          <a:xfrm>
            <a:off x="1395413" y="2027238"/>
            <a:ext cx="55086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Courier New" panose="02070309020205020404" pitchFamily="49" charset="0"/>
              </a:rPr>
              <a:t>     X1    X2     X3    X4   X5 Y     Z</a:t>
            </a:r>
          </a:p>
          <a:p>
            <a:pPr eaLnBrk="1" hangingPunct="1">
              <a:spcBef>
                <a:spcPct val="0"/>
              </a:spcBef>
              <a:buClrTx/>
              <a:buSzTx/>
              <a:buFontTx/>
              <a:buNone/>
            </a:pPr>
            <a:r>
              <a:rPr lang="en-US" altLang="en-US" sz="1800">
                <a:latin typeface="Courier New" panose="02070309020205020404" pitchFamily="49" charset="0"/>
              </a:rPr>
              <a:t>1  3.83 28.87   7.20 26.60 6.19 1 37.01</a:t>
            </a:r>
          </a:p>
          <a:p>
            <a:pPr eaLnBrk="1" hangingPunct="1">
              <a:spcBef>
                <a:spcPct val="0"/>
              </a:spcBef>
              <a:buClrTx/>
              <a:buSzTx/>
              <a:buFontTx/>
              <a:buNone/>
            </a:pPr>
            <a:r>
              <a:rPr lang="en-US" altLang="en-US" sz="1800">
                <a:latin typeface="Courier New" panose="02070309020205020404" pitchFamily="49" charset="0"/>
              </a:rPr>
              <a:t>2  2.89 20.10 -11.71 24.40 5.17 0 26.51</a:t>
            </a:r>
          </a:p>
          <a:p>
            <a:pPr eaLnBrk="1" hangingPunct="1">
              <a:spcBef>
                <a:spcPct val="0"/>
              </a:spcBef>
              <a:buClrTx/>
              <a:buSzTx/>
              <a:buFontTx/>
              <a:buNone/>
            </a:pPr>
            <a:r>
              <a:rPr lang="en-US" altLang="en-US" sz="1800">
                <a:latin typeface="Courier New" panose="02070309020205020404" pitchFamily="49" charset="0"/>
              </a:rPr>
              <a:t>.</a:t>
            </a:r>
          </a:p>
          <a:p>
            <a:pPr eaLnBrk="1" hangingPunct="1">
              <a:spcBef>
                <a:spcPct val="0"/>
              </a:spcBef>
              <a:buClrTx/>
              <a:buSzTx/>
              <a:buFontTx/>
              <a:buNone/>
            </a:pPr>
            <a:r>
              <a:rPr lang="en-US" altLang="en-US" sz="1800">
                <a:latin typeface="Courier New" panose="02070309020205020404" pitchFamily="49" charset="0"/>
              </a:rPr>
              <a:t>.</a:t>
            </a:r>
          </a:p>
          <a:p>
            <a:pPr eaLnBrk="1" hangingPunct="1">
              <a:spcBef>
                <a:spcPct val="0"/>
              </a:spcBef>
              <a:buClrTx/>
              <a:buSzTx/>
              <a:buFontTx/>
              <a:buNone/>
            </a:pPr>
            <a:r>
              <a:rPr lang="en-US" altLang="en-US" sz="1800">
                <a:latin typeface="Courier New" panose="02070309020205020404" pitchFamily="49" charset="0"/>
              </a:rPr>
              <a:t>.</a:t>
            </a:r>
          </a:p>
          <a:p>
            <a:pPr eaLnBrk="1" hangingPunct="1">
              <a:spcBef>
                <a:spcPct val="0"/>
              </a:spcBef>
              <a:buClrTx/>
              <a:buSzTx/>
              <a:buFontTx/>
              <a:buNone/>
            </a:pPr>
            <a:r>
              <a:rPr lang="en-US" altLang="en-US" sz="1800">
                <a:latin typeface="Courier New" panose="02070309020205020404" pitchFamily="49" charset="0"/>
              </a:rPr>
              <a:t>20 2.37 76.73  12.77 24.51 6.96 1 41.01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7DB53599-8370-7C7B-BDBE-FB209018D99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36C5503-53B1-4F54-859A-9EFE18F083C2}" type="slidenum">
              <a:rPr lang="en-US" altLang="en-US" sz="1200" smtClean="0">
                <a:latin typeface="Garamond" panose="02020404030301010803" pitchFamily="18" charset="0"/>
              </a:rPr>
              <a:pPr>
                <a:spcBef>
                  <a:spcPct val="0"/>
                </a:spcBef>
                <a:buClrTx/>
                <a:buSzTx/>
                <a:buFontTx/>
                <a:buNone/>
              </a:pPr>
              <a:t>15</a:t>
            </a:fld>
            <a:endParaRPr lang="en-US" altLang="en-US" sz="1200">
              <a:latin typeface="Garamond" panose="02020404030301010803" pitchFamily="18" charset="0"/>
            </a:endParaRPr>
          </a:p>
        </p:txBody>
      </p:sp>
      <p:sp>
        <p:nvSpPr>
          <p:cNvPr id="30723" name="Date Placeholder 5">
            <a:extLst>
              <a:ext uri="{FF2B5EF4-FFF2-40B4-BE49-F238E27FC236}">
                <a16:creationId xmlns:a16="http://schemas.microsoft.com/office/drawing/2014/main" id="{5702214E-D32E-A7AF-51C1-53D86B9DBE88}"/>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84C70DB-9C4E-4FDF-83E3-5FDE801D96CC}"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30724" name="Rectangle 2">
            <a:extLst>
              <a:ext uri="{FF2B5EF4-FFF2-40B4-BE49-F238E27FC236}">
                <a16:creationId xmlns:a16="http://schemas.microsoft.com/office/drawing/2014/main" id="{5EDD25E8-124A-7250-7955-818461F1AD08}"/>
              </a:ext>
            </a:extLst>
          </p:cNvPr>
          <p:cNvSpPr>
            <a:spLocks noGrp="1" noChangeArrowheads="1"/>
          </p:cNvSpPr>
          <p:nvPr>
            <p:ph type="title"/>
          </p:nvPr>
        </p:nvSpPr>
        <p:spPr/>
        <p:txBody>
          <a:bodyPr/>
          <a:lstStyle/>
          <a:p>
            <a:pPr eaLnBrk="1" hangingPunct="1"/>
            <a:r>
              <a:rPr lang="en-US" altLang="en-US"/>
              <a:t>Example, Cont’d</a:t>
            </a:r>
          </a:p>
        </p:txBody>
      </p:sp>
      <p:sp>
        <p:nvSpPr>
          <p:cNvPr id="30725" name="Rectangle 3">
            <a:extLst>
              <a:ext uri="{FF2B5EF4-FFF2-40B4-BE49-F238E27FC236}">
                <a16:creationId xmlns:a16="http://schemas.microsoft.com/office/drawing/2014/main" id="{FC4C442C-7770-7C7F-4014-A293A693909A}"/>
              </a:ext>
            </a:extLst>
          </p:cNvPr>
          <p:cNvSpPr>
            <a:spLocks noGrp="1" noChangeArrowheads="1"/>
          </p:cNvSpPr>
          <p:nvPr>
            <p:ph type="body" idx="1"/>
          </p:nvPr>
        </p:nvSpPr>
        <p:spPr>
          <a:xfrm>
            <a:off x="412750" y="1042988"/>
            <a:ext cx="8229600" cy="4530725"/>
          </a:xfrm>
        </p:spPr>
        <p:txBody>
          <a:bodyPr/>
          <a:lstStyle/>
          <a:p>
            <a:pPr eaLnBrk="1" hangingPunct="1"/>
            <a:r>
              <a:rPr lang="en-US" altLang="en-US"/>
              <a:t>We begin by fitting an additive (main effects only) logistic regression to the above data</a:t>
            </a:r>
          </a:p>
          <a:p>
            <a:pPr eaLnBrk="1" hangingPunct="1"/>
            <a:endParaRPr lang="en-US" altLang="en-US"/>
          </a:p>
        </p:txBody>
      </p:sp>
      <p:sp>
        <p:nvSpPr>
          <p:cNvPr id="30726" name="Text Box 4">
            <a:extLst>
              <a:ext uri="{FF2B5EF4-FFF2-40B4-BE49-F238E27FC236}">
                <a16:creationId xmlns:a16="http://schemas.microsoft.com/office/drawing/2014/main" id="{01892182-F611-F777-5AF1-C98D5FE45FC5}"/>
              </a:ext>
            </a:extLst>
          </p:cNvPr>
          <p:cNvSpPr txBox="1">
            <a:spLocks noChangeArrowheads="1"/>
          </p:cNvSpPr>
          <p:nvPr/>
        </p:nvSpPr>
        <p:spPr bwMode="auto">
          <a:xfrm>
            <a:off x="412750" y="1897063"/>
            <a:ext cx="8374063"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400">
                <a:latin typeface="Courier New" panose="02070309020205020404" pitchFamily="49" charset="0"/>
              </a:rPr>
              <a:t>&gt; schools &lt;- read.table("mosteller-tukey.txt")</a:t>
            </a:r>
          </a:p>
          <a:p>
            <a:pPr eaLnBrk="1" hangingPunct="1">
              <a:spcBef>
                <a:spcPct val="0"/>
              </a:spcBef>
              <a:buClrTx/>
              <a:buSzTx/>
              <a:buFontTx/>
              <a:buNone/>
            </a:pPr>
            <a:r>
              <a:rPr lang="en-US" altLang="en-US" sz="1400">
                <a:latin typeface="Courier New" panose="02070309020205020404" pitchFamily="49" charset="0"/>
              </a:rPr>
              <a:t>&gt; summary(fit0 &lt;- glm(y ~ x1 + x2 + x3 +x4 +x5,data=schools,family=binomial))</a:t>
            </a:r>
          </a:p>
          <a:p>
            <a:pPr eaLnBrk="1" hangingPunct="1">
              <a:spcBef>
                <a:spcPct val="0"/>
              </a:spcBef>
              <a:buClrTx/>
              <a:buSzTx/>
              <a:buFontTx/>
              <a:buNone/>
            </a:pPr>
            <a:endParaRPr lang="en-US" altLang="en-US" sz="1400">
              <a:latin typeface="Courier New" panose="02070309020205020404" pitchFamily="49" charset="0"/>
            </a:endParaRPr>
          </a:p>
          <a:p>
            <a:pPr eaLnBrk="1" hangingPunct="1">
              <a:spcBef>
                <a:spcPct val="0"/>
              </a:spcBef>
              <a:buClrTx/>
              <a:buSzTx/>
              <a:buFontTx/>
              <a:buNone/>
            </a:pPr>
            <a:r>
              <a:rPr lang="en-US" altLang="en-US" sz="1400">
                <a:latin typeface="Courier New" panose="02070309020205020404" pitchFamily="49" charset="0"/>
              </a:rPr>
              <a:t>Call:</a:t>
            </a:r>
          </a:p>
          <a:p>
            <a:pPr eaLnBrk="1" hangingPunct="1">
              <a:spcBef>
                <a:spcPct val="0"/>
              </a:spcBef>
              <a:buClrTx/>
              <a:buSzTx/>
              <a:buFontTx/>
              <a:buNone/>
            </a:pPr>
            <a:r>
              <a:rPr lang="en-US" altLang="en-US" sz="1400">
                <a:latin typeface="Courier New" panose="02070309020205020404" pitchFamily="49" charset="0"/>
              </a:rPr>
              <a:t>glm(formula = y ~ x1 + x2 + x3 + x4 + x5, family = binomial,data = schools)</a:t>
            </a:r>
          </a:p>
          <a:p>
            <a:pPr eaLnBrk="1" hangingPunct="1">
              <a:spcBef>
                <a:spcPct val="0"/>
              </a:spcBef>
              <a:buClrTx/>
              <a:buSzTx/>
              <a:buFontTx/>
              <a:buNone/>
            </a:pPr>
            <a:endParaRPr lang="en-US" altLang="en-US" sz="1400">
              <a:latin typeface="Courier New" panose="02070309020205020404" pitchFamily="49" charset="0"/>
            </a:endParaRPr>
          </a:p>
          <a:p>
            <a:pPr eaLnBrk="1" hangingPunct="1">
              <a:spcBef>
                <a:spcPct val="0"/>
              </a:spcBef>
              <a:buClrTx/>
              <a:buSzTx/>
              <a:buFontTx/>
              <a:buNone/>
            </a:pPr>
            <a:r>
              <a:rPr lang="en-US" altLang="en-US" sz="1400">
                <a:latin typeface="Courier New" panose="02070309020205020404" pitchFamily="49" charset="0"/>
              </a:rPr>
              <a:t>Coefficients:</a:t>
            </a:r>
          </a:p>
          <a:p>
            <a:pPr eaLnBrk="1" hangingPunct="1">
              <a:spcBef>
                <a:spcPct val="0"/>
              </a:spcBef>
              <a:buClrTx/>
              <a:buSzTx/>
              <a:buFontTx/>
              <a:buNone/>
            </a:pPr>
            <a:r>
              <a:rPr lang="en-US" altLang="en-US" sz="1400">
                <a:latin typeface="Courier New" panose="02070309020205020404" pitchFamily="49" charset="0"/>
              </a:rPr>
              <a:t>            Estimate Std. Error z value Pr(&gt;|z|)</a:t>
            </a:r>
          </a:p>
          <a:p>
            <a:pPr eaLnBrk="1" hangingPunct="1">
              <a:spcBef>
                <a:spcPct val="0"/>
              </a:spcBef>
              <a:buClrTx/>
              <a:buSzTx/>
              <a:buFontTx/>
              <a:buNone/>
            </a:pPr>
            <a:r>
              <a:rPr lang="en-US" altLang="en-US" sz="1400">
                <a:latin typeface="Courier New" panose="02070309020205020404" pitchFamily="49" charset="0"/>
              </a:rPr>
              <a:t>(Intercept)  -4.5635    33.1771  -0.138    0.891</a:t>
            </a:r>
          </a:p>
          <a:p>
            <a:pPr eaLnBrk="1" hangingPunct="1">
              <a:spcBef>
                <a:spcPct val="0"/>
              </a:spcBef>
              <a:buClrTx/>
              <a:buSzTx/>
              <a:buFontTx/>
              <a:buNone/>
            </a:pPr>
            <a:r>
              <a:rPr lang="en-US" altLang="en-US" sz="1400">
                <a:latin typeface="Courier New" panose="02070309020205020404" pitchFamily="49" charset="0"/>
              </a:rPr>
              <a:t>x1            2.1346     3.3235   0.642    0.521</a:t>
            </a:r>
          </a:p>
          <a:p>
            <a:pPr eaLnBrk="1" hangingPunct="1">
              <a:spcBef>
                <a:spcPct val="0"/>
              </a:spcBef>
              <a:buClrTx/>
              <a:buSzTx/>
              <a:buFontTx/>
              <a:buNone/>
            </a:pPr>
            <a:r>
              <a:rPr lang="en-US" altLang="en-US" sz="1400">
                <a:latin typeface="Courier New" panose="02070309020205020404" pitchFamily="49" charset="0"/>
              </a:rPr>
              <a:t>x2            0.1135     0.1592   0.713    0.476</a:t>
            </a:r>
          </a:p>
          <a:p>
            <a:pPr eaLnBrk="1" hangingPunct="1">
              <a:spcBef>
                <a:spcPct val="0"/>
              </a:spcBef>
              <a:buClrTx/>
              <a:buSzTx/>
              <a:buFontTx/>
              <a:buNone/>
            </a:pPr>
            <a:r>
              <a:rPr lang="en-US" altLang="en-US" sz="1400">
                <a:latin typeface="Courier New" panose="02070309020205020404" pitchFamily="49" charset="0"/>
              </a:rPr>
              <a:t>x3            0.9789     0.8487   1.153    0.249</a:t>
            </a:r>
          </a:p>
          <a:p>
            <a:pPr eaLnBrk="1" hangingPunct="1">
              <a:spcBef>
                <a:spcPct val="0"/>
              </a:spcBef>
              <a:buClrTx/>
              <a:buSzTx/>
              <a:buFontTx/>
              <a:buNone/>
            </a:pPr>
            <a:r>
              <a:rPr lang="en-US" altLang="en-US" sz="1400">
                <a:latin typeface="Courier New" panose="02070309020205020404" pitchFamily="49" charset="0"/>
              </a:rPr>
              <a:t>x4            2.0242     1.3251   1.528    0.127</a:t>
            </a:r>
          </a:p>
          <a:p>
            <a:pPr eaLnBrk="1" hangingPunct="1">
              <a:spcBef>
                <a:spcPct val="0"/>
              </a:spcBef>
              <a:buClrTx/>
              <a:buSzTx/>
              <a:buFontTx/>
              <a:buNone/>
            </a:pPr>
            <a:r>
              <a:rPr lang="en-US" altLang="en-US" sz="1400">
                <a:latin typeface="Courier New" panose="02070309020205020404" pitchFamily="49" charset="0"/>
              </a:rPr>
              <a:t>x5          -10.0928     9.7992  -1.030    0.303</a:t>
            </a:r>
          </a:p>
          <a:p>
            <a:pPr eaLnBrk="1" hangingPunct="1">
              <a:spcBef>
                <a:spcPct val="0"/>
              </a:spcBef>
              <a:buClrTx/>
              <a:buSzTx/>
              <a:buFontTx/>
              <a:buNone/>
            </a:pPr>
            <a:endParaRPr lang="en-US" altLang="en-US" sz="1400">
              <a:latin typeface="Courier New" panose="02070309020205020404" pitchFamily="49" charset="0"/>
            </a:endParaRPr>
          </a:p>
          <a:p>
            <a:pPr eaLnBrk="1" hangingPunct="1">
              <a:spcBef>
                <a:spcPct val="0"/>
              </a:spcBef>
              <a:buClrTx/>
              <a:buSzTx/>
              <a:buFontTx/>
              <a:buNone/>
            </a:pPr>
            <a:r>
              <a:rPr lang="en-US" altLang="en-US" sz="1400">
                <a:latin typeface="Courier New" panose="02070309020205020404" pitchFamily="49" charset="0"/>
              </a:rPr>
              <a:t>(Dispersion parameter for binomial family taken to be 1)</a:t>
            </a:r>
          </a:p>
          <a:p>
            <a:pPr eaLnBrk="1" hangingPunct="1">
              <a:spcBef>
                <a:spcPct val="0"/>
              </a:spcBef>
              <a:buClrTx/>
              <a:buSzTx/>
              <a:buFontTx/>
              <a:buNone/>
            </a:pPr>
            <a:endParaRPr lang="en-US" altLang="en-US" sz="1400">
              <a:latin typeface="Courier New" panose="02070309020205020404" pitchFamily="49" charset="0"/>
            </a:endParaRPr>
          </a:p>
          <a:p>
            <a:pPr eaLnBrk="1" hangingPunct="1">
              <a:spcBef>
                <a:spcPct val="0"/>
              </a:spcBef>
              <a:buClrTx/>
              <a:buSzTx/>
              <a:buFontTx/>
              <a:buNone/>
            </a:pPr>
            <a:r>
              <a:rPr lang="en-US" altLang="en-US" sz="1400">
                <a:latin typeface="Courier New" panose="02070309020205020404" pitchFamily="49" charset="0"/>
              </a:rPr>
              <a:t>    Null deviance: 27.526  on 19  degrees of freedom</a:t>
            </a:r>
          </a:p>
          <a:p>
            <a:pPr eaLnBrk="1" hangingPunct="1">
              <a:spcBef>
                <a:spcPct val="0"/>
              </a:spcBef>
              <a:buClrTx/>
              <a:buSzTx/>
              <a:buFontTx/>
              <a:buNone/>
            </a:pPr>
            <a:r>
              <a:rPr lang="en-US" altLang="en-US" sz="1400">
                <a:latin typeface="Courier New" panose="02070309020205020404" pitchFamily="49" charset="0"/>
              </a:rPr>
              <a:t>Residual deviance:  8.343  on 14  degrees of freedom</a:t>
            </a:r>
          </a:p>
          <a:p>
            <a:pPr eaLnBrk="1" hangingPunct="1">
              <a:spcBef>
                <a:spcPct val="0"/>
              </a:spcBef>
              <a:buClrTx/>
              <a:buSzTx/>
              <a:buFontTx/>
              <a:buNone/>
            </a:pPr>
            <a:r>
              <a:rPr lang="en-US" altLang="en-US" sz="1400">
                <a:latin typeface="Courier New" panose="02070309020205020404" pitchFamily="49" charset="0"/>
              </a:rPr>
              <a:t>AIC: 20.343</a:t>
            </a:r>
          </a:p>
        </p:txBody>
      </p:sp>
      <p:sp>
        <p:nvSpPr>
          <p:cNvPr id="30727" name="Oval 5">
            <a:extLst>
              <a:ext uri="{FF2B5EF4-FFF2-40B4-BE49-F238E27FC236}">
                <a16:creationId xmlns:a16="http://schemas.microsoft.com/office/drawing/2014/main" id="{3392B00F-1068-E626-AEFF-296A44D93D1A}"/>
              </a:ext>
            </a:extLst>
          </p:cNvPr>
          <p:cNvSpPr>
            <a:spLocks noChangeArrowheads="1"/>
          </p:cNvSpPr>
          <p:nvPr/>
        </p:nvSpPr>
        <p:spPr bwMode="auto">
          <a:xfrm>
            <a:off x="2317750" y="2170113"/>
            <a:ext cx="552450" cy="1905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0728" name="Oval 6">
            <a:extLst>
              <a:ext uri="{FF2B5EF4-FFF2-40B4-BE49-F238E27FC236}">
                <a16:creationId xmlns:a16="http://schemas.microsoft.com/office/drawing/2014/main" id="{A8A4BA8B-BA69-4E75-1C76-31B1B206DF7F}"/>
              </a:ext>
            </a:extLst>
          </p:cNvPr>
          <p:cNvSpPr>
            <a:spLocks noChangeArrowheads="1"/>
          </p:cNvSpPr>
          <p:nvPr/>
        </p:nvSpPr>
        <p:spPr bwMode="auto">
          <a:xfrm>
            <a:off x="6808788" y="2046288"/>
            <a:ext cx="1827212" cy="46831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0729" name="Oval 7">
            <a:extLst>
              <a:ext uri="{FF2B5EF4-FFF2-40B4-BE49-F238E27FC236}">
                <a16:creationId xmlns:a16="http://schemas.microsoft.com/office/drawing/2014/main" id="{3BDDB3F8-B378-0801-0D59-40987E2A54D6}"/>
              </a:ext>
            </a:extLst>
          </p:cNvPr>
          <p:cNvSpPr>
            <a:spLocks noChangeArrowheads="1"/>
          </p:cNvSpPr>
          <p:nvPr/>
        </p:nvSpPr>
        <p:spPr bwMode="auto">
          <a:xfrm>
            <a:off x="2389188" y="5643563"/>
            <a:ext cx="3762375" cy="46831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0730" name="Text Box 8">
            <a:extLst>
              <a:ext uri="{FF2B5EF4-FFF2-40B4-BE49-F238E27FC236}">
                <a16:creationId xmlns:a16="http://schemas.microsoft.com/office/drawing/2014/main" id="{9EE7E4FE-6320-F120-9C1B-9200221603D7}"/>
              </a:ext>
            </a:extLst>
          </p:cNvPr>
          <p:cNvSpPr txBox="1">
            <a:spLocks noChangeArrowheads="1"/>
          </p:cNvSpPr>
          <p:nvPr/>
        </p:nvSpPr>
        <p:spPr bwMode="auto">
          <a:xfrm>
            <a:off x="6797675" y="4984750"/>
            <a:ext cx="19700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FF0000"/>
                </a:solidFill>
                <a:latin typeface="Arial" panose="020B0604020202020204" pitchFamily="34" charset="0"/>
              </a:rPr>
              <a:t>No R</a:t>
            </a:r>
            <a:r>
              <a:rPr lang="en-US" altLang="en-US" sz="1800" baseline="30000">
                <a:solidFill>
                  <a:srgbClr val="FF0000"/>
                </a:solidFill>
                <a:latin typeface="Arial" panose="020B0604020202020204" pitchFamily="34" charset="0"/>
              </a:rPr>
              <a:t>2</a:t>
            </a:r>
            <a:r>
              <a:rPr lang="en-US" altLang="en-US" sz="1800">
                <a:solidFill>
                  <a:srgbClr val="FF0000"/>
                </a:solidFill>
                <a:latin typeface="Arial" panose="020B0604020202020204" pitchFamily="34" charset="0"/>
              </a:rPr>
              <a:t> but think of</a:t>
            </a:r>
          </a:p>
          <a:p>
            <a:pPr eaLnBrk="1" hangingPunct="1">
              <a:spcBef>
                <a:spcPct val="0"/>
              </a:spcBef>
              <a:buClrTx/>
              <a:buSzTx/>
              <a:buFontTx/>
              <a:buNone/>
            </a:pPr>
            <a:r>
              <a:rPr lang="en-US" altLang="en-US" sz="1800">
                <a:solidFill>
                  <a:srgbClr val="FF0000"/>
                </a:solidFill>
                <a:latin typeface="Arial" panose="020B0604020202020204" pitchFamily="34" charset="0"/>
              </a:rPr>
              <a:t>this as a </a:t>
            </a:r>
            <a:r>
              <a:rPr lang="en-US" altLang="en-US" sz="1800">
                <a:solidFill>
                  <a:srgbClr val="FF0000"/>
                </a:solidFill>
                <a:latin typeface="cmmi10"/>
              </a:rPr>
              <a:t>Â</a:t>
            </a:r>
            <a:r>
              <a:rPr lang="en-US" altLang="en-US" sz="1800" baseline="30000">
                <a:solidFill>
                  <a:srgbClr val="FF0000"/>
                </a:solidFill>
                <a:latin typeface="Arial" panose="020B0604020202020204" pitchFamily="34" charset="0"/>
              </a:rPr>
              <a:t>2</a:t>
            </a:r>
            <a:r>
              <a:rPr lang="en-US" altLang="en-US" sz="1800">
                <a:solidFill>
                  <a:srgbClr val="FF0000"/>
                </a:solidFill>
                <a:latin typeface="Arial" panose="020B0604020202020204" pitchFamily="34" charset="0"/>
              </a:rPr>
              <a:t> test</a:t>
            </a:r>
          </a:p>
          <a:p>
            <a:pPr eaLnBrk="1" hangingPunct="1">
              <a:spcBef>
                <a:spcPct val="0"/>
              </a:spcBef>
              <a:buClrTx/>
              <a:buSzTx/>
              <a:buFontTx/>
              <a:buNone/>
            </a:pPr>
            <a:r>
              <a:rPr lang="en-US" altLang="en-US" sz="1800">
                <a:solidFill>
                  <a:srgbClr val="FF0000"/>
                </a:solidFill>
                <a:latin typeface="Arial" panose="020B0604020202020204" pitchFamily="34" charset="0"/>
              </a:rPr>
              <a:t>of fit…</a:t>
            </a:r>
          </a:p>
        </p:txBody>
      </p:sp>
      <p:sp>
        <p:nvSpPr>
          <p:cNvPr id="30731" name="Line 9">
            <a:extLst>
              <a:ext uri="{FF2B5EF4-FFF2-40B4-BE49-F238E27FC236}">
                <a16:creationId xmlns:a16="http://schemas.microsoft.com/office/drawing/2014/main" id="{BCA0E3CF-6F31-E847-D3D1-ADCD3B34E5EC}"/>
              </a:ext>
            </a:extLst>
          </p:cNvPr>
          <p:cNvSpPr>
            <a:spLocks noChangeShapeType="1"/>
          </p:cNvSpPr>
          <p:nvPr/>
        </p:nvSpPr>
        <p:spPr bwMode="auto">
          <a:xfrm flipH="1">
            <a:off x="6102350" y="5380038"/>
            <a:ext cx="595313" cy="2984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TextBox 1">
            <a:extLst>
              <a:ext uri="{FF2B5EF4-FFF2-40B4-BE49-F238E27FC236}">
                <a16:creationId xmlns:a16="http://schemas.microsoft.com/office/drawing/2014/main" id="{6559D954-5005-693D-684B-8679D4077ACF}"/>
              </a:ext>
            </a:extLst>
          </p:cNvPr>
          <p:cNvSpPr txBox="1">
            <a:spLocks noChangeArrowheads="1"/>
          </p:cNvSpPr>
          <p:nvPr/>
        </p:nvSpPr>
        <p:spPr bwMode="auto">
          <a:xfrm>
            <a:off x="661988" y="3824288"/>
            <a:ext cx="143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FF0000"/>
                </a:solidFill>
                <a:latin typeface="Courier New" panose="02070309020205020404" pitchFamily="49" charset="0"/>
                <a:cs typeface="Courier New" panose="02070309020205020404" pitchFamily="49" charset="0"/>
              </a:rPr>
              <a:t>(staff sal)</a:t>
            </a:r>
          </a:p>
          <a:p>
            <a:r>
              <a:rPr lang="en-US" altLang="en-US" sz="1400">
                <a:solidFill>
                  <a:srgbClr val="FF0000"/>
                </a:solidFill>
                <a:latin typeface="Courier New" panose="02070309020205020404" pitchFamily="49" charset="0"/>
                <a:cs typeface="Courier New" panose="02070309020205020404" pitchFamily="49" charset="0"/>
              </a:rPr>
              <a:t>(% wht col)</a:t>
            </a:r>
          </a:p>
          <a:p>
            <a:r>
              <a:rPr lang="en-US" altLang="en-US" sz="1400">
                <a:solidFill>
                  <a:srgbClr val="FF0000"/>
                </a:solidFill>
                <a:latin typeface="Courier New" panose="02070309020205020404" pitchFamily="49" charset="0"/>
                <a:cs typeface="Courier New" panose="02070309020205020404" pitchFamily="49" charset="0"/>
              </a:rPr>
              <a:t>(SES)</a:t>
            </a:r>
          </a:p>
          <a:p>
            <a:r>
              <a:rPr lang="en-US" altLang="en-US" sz="1400">
                <a:solidFill>
                  <a:srgbClr val="FF0000"/>
                </a:solidFill>
                <a:latin typeface="Courier New" panose="02070309020205020404" pitchFamily="49" charset="0"/>
                <a:cs typeface="Courier New" panose="02070309020205020404" pitchFamily="49" charset="0"/>
              </a:rPr>
              <a:t>(tchr test) </a:t>
            </a:r>
          </a:p>
          <a:p>
            <a:r>
              <a:rPr lang="en-US" altLang="en-US" sz="1400">
                <a:solidFill>
                  <a:srgbClr val="FF0000"/>
                </a:solidFill>
                <a:latin typeface="Courier New" panose="02070309020205020404" pitchFamily="49" charset="0"/>
                <a:cs typeface="Courier New" panose="02070309020205020404" pitchFamily="49" charset="0"/>
              </a:rPr>
              <a:t>(mom yrs </a:t>
            </a:r>
            <a:br>
              <a:rPr lang="en-US" altLang="en-US" sz="1400">
                <a:solidFill>
                  <a:srgbClr val="FF0000"/>
                </a:solidFill>
                <a:latin typeface="Courier New" panose="02070309020205020404" pitchFamily="49" charset="0"/>
                <a:cs typeface="Courier New" panose="02070309020205020404" pitchFamily="49" charset="0"/>
              </a:rPr>
            </a:br>
            <a:r>
              <a:rPr lang="en-US" altLang="en-US" sz="1400">
                <a:solidFill>
                  <a:srgbClr val="FF0000"/>
                </a:solidFill>
                <a:latin typeface="Courier New" panose="02070309020205020404" pitchFamily="49" charset="0"/>
                <a:cs typeface="Courier New" panose="02070309020205020404" pitchFamily="49" charset="0"/>
              </a:rPr>
              <a:t>of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8" grpId="0" animBg="1"/>
      <p:bldP spid="30729" grpId="0" animBg="1"/>
      <p:bldP spid="307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3979EABA-6A3A-308E-F9C4-1F136C704C7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1932475B-81F8-4444-B214-C9BD1797D2D9}" type="slidenum">
              <a:rPr lang="en-US" altLang="en-US" sz="1200" smtClean="0">
                <a:latin typeface="Garamond" panose="02020404030301010803" pitchFamily="18" charset="0"/>
              </a:rPr>
              <a:pPr>
                <a:spcBef>
                  <a:spcPct val="0"/>
                </a:spcBef>
                <a:buClrTx/>
                <a:buSzTx/>
                <a:buFontTx/>
                <a:buNone/>
              </a:pPr>
              <a:t>16</a:t>
            </a:fld>
            <a:endParaRPr lang="en-US" altLang="en-US" sz="1200">
              <a:latin typeface="Garamond" panose="02020404030301010803" pitchFamily="18" charset="0"/>
            </a:endParaRPr>
          </a:p>
        </p:txBody>
      </p:sp>
      <p:sp>
        <p:nvSpPr>
          <p:cNvPr id="32771" name="Date Placeholder 5">
            <a:extLst>
              <a:ext uri="{FF2B5EF4-FFF2-40B4-BE49-F238E27FC236}">
                <a16:creationId xmlns:a16="http://schemas.microsoft.com/office/drawing/2014/main" id="{C5ECF638-1EAD-7E58-2E9D-5A651664D32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6C324C20-F8E1-447E-9784-1C86A6B459B5}"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32772" name="Rectangle 2">
            <a:extLst>
              <a:ext uri="{FF2B5EF4-FFF2-40B4-BE49-F238E27FC236}">
                <a16:creationId xmlns:a16="http://schemas.microsoft.com/office/drawing/2014/main" id="{3A3CA522-E8B4-E022-8F25-8A34CEC5C66E}"/>
              </a:ext>
            </a:extLst>
          </p:cNvPr>
          <p:cNvSpPr>
            <a:spLocks noGrp="1" noChangeArrowheads="1"/>
          </p:cNvSpPr>
          <p:nvPr>
            <p:ph type="title"/>
          </p:nvPr>
        </p:nvSpPr>
        <p:spPr/>
        <p:txBody>
          <a:bodyPr/>
          <a:lstStyle/>
          <a:p>
            <a:pPr eaLnBrk="1" hangingPunct="1"/>
            <a:r>
              <a:rPr lang="en-US" altLang="en-US"/>
              <a:t>Interpreting the Coefficients, Cont’d</a:t>
            </a:r>
          </a:p>
        </p:txBody>
      </p:sp>
      <p:sp>
        <p:nvSpPr>
          <p:cNvPr id="32773" name="Rectangle 3">
            <a:extLst>
              <a:ext uri="{FF2B5EF4-FFF2-40B4-BE49-F238E27FC236}">
                <a16:creationId xmlns:a16="http://schemas.microsoft.com/office/drawing/2014/main" id="{C3E7784A-BDDA-78EF-BF3D-2D1DF1D73797}"/>
              </a:ext>
            </a:extLst>
          </p:cNvPr>
          <p:cNvSpPr>
            <a:spLocks noGrp="1" noChangeArrowheads="1"/>
          </p:cNvSpPr>
          <p:nvPr>
            <p:ph type="body" idx="1"/>
          </p:nvPr>
        </p:nvSpPr>
        <p:spPr>
          <a:xfrm>
            <a:off x="457200" y="1196975"/>
            <a:ext cx="8229600" cy="4933950"/>
          </a:xfrm>
        </p:spPr>
        <p:txBody>
          <a:bodyPr/>
          <a:lstStyle/>
          <a:p>
            <a:pPr eaLnBrk="1" hangingPunct="1"/>
            <a:r>
              <a:rPr lang="en-US" altLang="en-US"/>
              <a:t>Reading off the coefficients table in the example,</a:t>
            </a:r>
          </a:p>
          <a:p>
            <a:pPr lvl="1" eaLnBrk="1" hangingPunct="1"/>
            <a:r>
              <a:rPr lang="en-US" altLang="en-US"/>
              <a:t>If we increase staff salaries per pupil by 1 unit, the model predicts an increase in log-odds of a successful school of 2.13;</a:t>
            </a:r>
          </a:p>
          <a:p>
            <a:pPr lvl="1" eaLnBrk="1" hangingPunct="1"/>
            <a:r>
              <a:rPr lang="en-US" altLang="en-US"/>
              <a:t>If we increase the percent of fathers in white collar jobs by one unit, the model predicts an increase in log-odds of a successful school increase by 0.11; etc.</a:t>
            </a:r>
          </a:p>
          <a:p>
            <a:pPr lvl="1" eaLnBrk="1" hangingPunct="1"/>
            <a:r>
              <a:rPr lang="en-US" altLang="en-US"/>
              <a:t>This assumes we can manipulate x</a:t>
            </a:r>
            <a:r>
              <a:rPr lang="en-US" altLang="en-US" baseline="-25000"/>
              <a:t>j</a:t>
            </a:r>
            <a:r>
              <a:rPr lang="en-US" altLang="en-US"/>
              <a:t>, and can do so without affecting the other x</a:t>
            </a:r>
            <a:r>
              <a:rPr lang="en-US" altLang="en-US" baseline="-25000"/>
              <a:t>j</a:t>
            </a:r>
            <a:r>
              <a:rPr lang="en-US" altLang="en-US"/>
              <a: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8A69CAF4-2491-CE76-D8B3-B15F9FAA0DC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22C990C5-1619-4831-B3B0-D4E1CF89B198}" type="slidenum">
              <a:rPr lang="en-US" altLang="en-US" sz="1200" smtClean="0">
                <a:latin typeface="Garamond" panose="02020404030301010803" pitchFamily="18" charset="0"/>
              </a:rPr>
              <a:pPr>
                <a:spcBef>
                  <a:spcPct val="0"/>
                </a:spcBef>
                <a:buClrTx/>
                <a:buSzTx/>
                <a:buFontTx/>
                <a:buNone/>
              </a:pPr>
              <a:t>17</a:t>
            </a:fld>
            <a:endParaRPr lang="en-US" altLang="en-US" sz="1200">
              <a:latin typeface="Garamond" panose="02020404030301010803" pitchFamily="18" charset="0"/>
            </a:endParaRPr>
          </a:p>
        </p:txBody>
      </p:sp>
      <p:sp>
        <p:nvSpPr>
          <p:cNvPr id="34819" name="Date Placeholder 5">
            <a:extLst>
              <a:ext uri="{FF2B5EF4-FFF2-40B4-BE49-F238E27FC236}">
                <a16:creationId xmlns:a16="http://schemas.microsoft.com/office/drawing/2014/main" id="{A3D45B6F-4091-D62C-1FB3-903DC29C7F2F}"/>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FB145676-69CD-4738-B3FF-D6466AE056AB}"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34820" name="Rectangle 2">
            <a:extLst>
              <a:ext uri="{FF2B5EF4-FFF2-40B4-BE49-F238E27FC236}">
                <a16:creationId xmlns:a16="http://schemas.microsoft.com/office/drawing/2014/main" id="{F8AF90B1-C9B4-F237-4C21-A917EB43F53B}"/>
              </a:ext>
            </a:extLst>
          </p:cNvPr>
          <p:cNvSpPr>
            <a:spLocks noGrp="1" noChangeArrowheads="1"/>
          </p:cNvSpPr>
          <p:nvPr>
            <p:ph type="title"/>
          </p:nvPr>
        </p:nvSpPr>
        <p:spPr/>
        <p:txBody>
          <a:bodyPr/>
          <a:lstStyle/>
          <a:p>
            <a:pPr eaLnBrk="1" hangingPunct="1"/>
            <a:r>
              <a:rPr lang="en-US" altLang="en-US"/>
              <a:t>Interpreting the Coefficients, Cont’d</a:t>
            </a:r>
          </a:p>
        </p:txBody>
      </p:sp>
      <p:sp>
        <p:nvSpPr>
          <p:cNvPr id="34821" name="Rectangle 3">
            <a:extLst>
              <a:ext uri="{FF2B5EF4-FFF2-40B4-BE49-F238E27FC236}">
                <a16:creationId xmlns:a16="http://schemas.microsoft.com/office/drawing/2014/main" id="{0D5B2EA3-8675-B495-7F33-78BD9C327400}"/>
              </a:ext>
            </a:extLst>
          </p:cNvPr>
          <p:cNvSpPr>
            <a:spLocks noGrp="1" noChangeArrowheads="1"/>
          </p:cNvSpPr>
          <p:nvPr>
            <p:ph type="body" idx="1"/>
          </p:nvPr>
        </p:nvSpPr>
        <p:spPr>
          <a:xfrm>
            <a:off x="457200" y="1090613"/>
            <a:ext cx="8229600" cy="5040312"/>
          </a:xfrm>
        </p:spPr>
        <p:txBody>
          <a:bodyPr/>
          <a:lstStyle/>
          <a:p>
            <a:pPr eaLnBrk="1" hangingPunct="1"/>
            <a:r>
              <a:rPr lang="en-US" altLang="en-US" sz="2200"/>
              <a:t>When </a:t>
            </a:r>
            <a:r>
              <a:rPr lang="en-US" altLang="en-US" sz="2200">
                <a:latin typeface="cmmi10"/>
              </a:rPr>
              <a:t>¯</a:t>
            </a:r>
            <a:r>
              <a:rPr lang="en-US" altLang="en-US" sz="2200" baseline="-25000">
                <a:latin typeface="cmmi10"/>
              </a:rPr>
              <a:t>j</a:t>
            </a:r>
            <a:r>
              <a:rPr lang="en-US" altLang="en-US" sz="2200" i="1"/>
              <a:t> </a:t>
            </a:r>
            <a:r>
              <a:rPr lang="en-US" altLang="en-US" sz="2200"/>
              <a:t>is (insignificantly different from) zero, we can infer that </a:t>
            </a:r>
            <a:r>
              <a:rPr lang="en-US" altLang="en-US" sz="2200" i="1"/>
              <a:t>y </a:t>
            </a:r>
            <a:r>
              <a:rPr lang="en-US" altLang="en-US" sz="2200"/>
              <a:t>and </a:t>
            </a:r>
            <a:r>
              <a:rPr lang="en-US" altLang="en-US" sz="2200" i="1"/>
              <a:t>x</a:t>
            </a:r>
            <a:r>
              <a:rPr lang="en-US" altLang="en-US" sz="2200" i="1" baseline="-25000"/>
              <a:t>j</a:t>
            </a:r>
            <a:r>
              <a:rPr lang="en-US" altLang="en-US" sz="2200" i="1"/>
              <a:t> </a:t>
            </a:r>
            <a:r>
              <a:rPr lang="en-US" altLang="en-US" sz="2200"/>
              <a:t>are independent, conditional on the other </a:t>
            </a:r>
            <a:r>
              <a:rPr lang="en-US" altLang="en-US" sz="2200" i="1"/>
              <a:t>x</a:t>
            </a:r>
            <a:r>
              <a:rPr lang="en-US" altLang="en-US" sz="2200"/>
              <a:t>’s in the model</a:t>
            </a:r>
          </a:p>
          <a:p>
            <a:pPr eaLnBrk="1" hangingPunct="1"/>
            <a:r>
              <a:rPr lang="en-US" altLang="en-US" sz="2200"/>
              <a:t>In our example, </a:t>
            </a:r>
            <a:r>
              <a:rPr lang="en-US" altLang="en-US" sz="2200" i="1"/>
              <a:t>none </a:t>
            </a:r>
            <a:r>
              <a:rPr lang="en-US" altLang="en-US" sz="2200"/>
              <a:t>of the coefficients are significantly different from zero! Same sorts of suspects as with ordinary linear regression:</a:t>
            </a:r>
          </a:p>
          <a:p>
            <a:pPr lvl="1" eaLnBrk="1" hangingPunct="1"/>
            <a:r>
              <a:rPr lang="en-US" altLang="en-US" sz="2000"/>
              <a:t>Small sample size—only 20 observations</a:t>
            </a:r>
          </a:p>
          <a:p>
            <a:pPr lvl="1" eaLnBrk="1" hangingPunct="1"/>
            <a:r>
              <a:rPr lang="en-US" altLang="en-US" sz="2000"/>
              <a:t>Collinearity in the </a:t>
            </a:r>
            <a:r>
              <a:rPr lang="en-US" altLang="en-US" sz="2000" i="1"/>
              <a:t>x</a:t>
            </a:r>
            <a:r>
              <a:rPr lang="en-US" altLang="en-US" sz="2000"/>
              <a:t>’s—indeed:</a:t>
            </a:r>
          </a:p>
          <a:p>
            <a:pPr eaLnBrk="1" hangingPunct="1"/>
            <a:endParaRPr lang="en-US" altLang="en-US" sz="2200"/>
          </a:p>
        </p:txBody>
      </p:sp>
      <p:sp>
        <p:nvSpPr>
          <p:cNvPr id="34822" name="Text Box 4">
            <a:extLst>
              <a:ext uri="{FF2B5EF4-FFF2-40B4-BE49-F238E27FC236}">
                <a16:creationId xmlns:a16="http://schemas.microsoft.com/office/drawing/2014/main" id="{DE2921D1-CBCC-600B-6C47-F8EFF5EAD09C}"/>
              </a:ext>
            </a:extLst>
          </p:cNvPr>
          <p:cNvSpPr txBox="1">
            <a:spLocks noChangeArrowheads="1"/>
          </p:cNvSpPr>
          <p:nvPr/>
        </p:nvSpPr>
        <p:spPr bwMode="auto">
          <a:xfrm>
            <a:off x="1222375" y="3695700"/>
            <a:ext cx="5984875"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fr-FR" altLang="en-US" sz="1400">
                <a:latin typeface="Courier New" panose="02070309020205020404" pitchFamily="49" charset="0"/>
              </a:rPr>
              <a:t>&gt;</a:t>
            </a:r>
            <a:r>
              <a:rPr lang="en-US" altLang="en-US" sz="1400">
                <a:latin typeface="Courier New" panose="02070309020205020404" pitchFamily="49" charset="0"/>
              </a:rPr>
              <a:t> vif(fit0)</a:t>
            </a:r>
          </a:p>
          <a:p>
            <a:pPr eaLnBrk="1" hangingPunct="1">
              <a:spcBef>
                <a:spcPct val="0"/>
              </a:spcBef>
              <a:buClrTx/>
              <a:buSzTx/>
              <a:buFontTx/>
              <a:buNone/>
            </a:pPr>
            <a:r>
              <a:rPr lang="en-US" altLang="en-US" sz="1400">
                <a:latin typeface="Courier New" panose="02070309020205020404" pitchFamily="49" charset="0"/>
              </a:rPr>
              <a:t>       x1        x2        x3        x4        x5 </a:t>
            </a:r>
          </a:p>
          <a:p>
            <a:pPr eaLnBrk="1" hangingPunct="1">
              <a:spcBef>
                <a:spcPct val="0"/>
              </a:spcBef>
              <a:buClrTx/>
              <a:buSzTx/>
              <a:buFontTx/>
              <a:buNone/>
            </a:pPr>
            <a:r>
              <a:rPr lang="en-US" altLang="en-US" sz="1400">
                <a:latin typeface="Courier New" panose="02070309020205020404" pitchFamily="49" charset="0"/>
              </a:rPr>
              <a:t> 1.749053 22.382765 22.795807  2.111019 55.066313 </a:t>
            </a:r>
          </a:p>
          <a:p>
            <a:pPr eaLnBrk="1" hangingPunct="1">
              <a:spcBef>
                <a:spcPct val="0"/>
              </a:spcBef>
              <a:buClrTx/>
              <a:buSzTx/>
              <a:buFontTx/>
              <a:buNone/>
            </a:pPr>
            <a:r>
              <a:rPr lang="fr-FR" altLang="en-US" sz="1400">
                <a:latin typeface="Courier New" panose="02070309020205020404" pitchFamily="49" charset="0"/>
              </a:rPr>
              <a:t>&gt; X &lt;- model.matrix(fit0)</a:t>
            </a:r>
          </a:p>
          <a:p>
            <a:pPr eaLnBrk="1" hangingPunct="1">
              <a:spcBef>
                <a:spcPct val="0"/>
              </a:spcBef>
              <a:buClrTx/>
              <a:buSzTx/>
              <a:buFontTx/>
              <a:buNone/>
            </a:pPr>
            <a:r>
              <a:rPr lang="fr-FR" altLang="en-US" sz="1400">
                <a:latin typeface="Courier New" panose="02070309020205020404" pitchFamily="49" charset="0"/>
              </a:rPr>
              <a:t>&gt; cor(X[,-1])</a:t>
            </a:r>
          </a:p>
          <a:p>
            <a:pPr eaLnBrk="1" hangingPunct="1">
              <a:spcBef>
                <a:spcPct val="0"/>
              </a:spcBef>
              <a:buClrTx/>
              <a:buSzTx/>
              <a:buFontTx/>
              <a:buNone/>
            </a:pPr>
            <a:r>
              <a:rPr lang="fr-FR" altLang="en-US" sz="1400">
                <a:latin typeface="Courier New" panose="02070309020205020404" pitchFamily="49" charset="0"/>
              </a:rPr>
              <a:t>          x1         x2        x3         x4        x5</a:t>
            </a:r>
          </a:p>
          <a:p>
            <a:pPr eaLnBrk="1" hangingPunct="1">
              <a:spcBef>
                <a:spcPct val="0"/>
              </a:spcBef>
              <a:buClrTx/>
              <a:buSzTx/>
              <a:buFontTx/>
              <a:buNone/>
            </a:pPr>
            <a:r>
              <a:rPr lang="fr-FR" altLang="en-US" sz="1400">
                <a:latin typeface="Courier New" panose="02070309020205020404" pitchFamily="49" charset="0"/>
              </a:rPr>
              <a:t>x1 1.0000000 0.18113980 0.2296278 0.50266385 0.1967731</a:t>
            </a:r>
          </a:p>
          <a:p>
            <a:pPr eaLnBrk="1" hangingPunct="1">
              <a:spcBef>
                <a:spcPct val="0"/>
              </a:spcBef>
              <a:buClrTx/>
              <a:buSzTx/>
              <a:buFontTx/>
              <a:buNone/>
            </a:pPr>
            <a:r>
              <a:rPr lang="fr-FR" altLang="en-US" sz="1400">
                <a:latin typeface="Courier New" panose="02070309020205020404" pitchFamily="49" charset="0"/>
              </a:rPr>
              <a:t>x2 0.1811398 1.00000000 0.8271829 0.05105812 0.9271008</a:t>
            </a:r>
          </a:p>
          <a:p>
            <a:pPr eaLnBrk="1" hangingPunct="1">
              <a:spcBef>
                <a:spcPct val="0"/>
              </a:spcBef>
              <a:buClrTx/>
              <a:buSzTx/>
              <a:buFontTx/>
              <a:buNone/>
            </a:pPr>
            <a:r>
              <a:rPr lang="fr-FR" altLang="en-US" sz="1400">
                <a:latin typeface="Courier New" panose="02070309020205020404" pitchFamily="49" charset="0"/>
              </a:rPr>
              <a:t>x3 0.2296278 0.82718291 1.0000000 0.18332924 0.8190633</a:t>
            </a:r>
          </a:p>
          <a:p>
            <a:pPr eaLnBrk="1" hangingPunct="1">
              <a:spcBef>
                <a:spcPct val="0"/>
              </a:spcBef>
              <a:buClrTx/>
              <a:buSzTx/>
              <a:buFontTx/>
              <a:buNone/>
            </a:pPr>
            <a:r>
              <a:rPr lang="fr-FR" altLang="en-US" sz="1400">
                <a:latin typeface="Courier New" panose="02070309020205020404" pitchFamily="49" charset="0"/>
              </a:rPr>
              <a:t>x4 0.5026638 0.05105812 0.1833292 1.00000000 0.1238087</a:t>
            </a:r>
          </a:p>
          <a:p>
            <a:pPr eaLnBrk="1" hangingPunct="1">
              <a:spcBef>
                <a:spcPct val="0"/>
              </a:spcBef>
              <a:buClrTx/>
              <a:buSzTx/>
              <a:buFontTx/>
              <a:buNone/>
            </a:pPr>
            <a:r>
              <a:rPr lang="fr-FR" altLang="en-US" sz="1400">
                <a:latin typeface="Courier New" panose="02070309020205020404" pitchFamily="49" charset="0"/>
              </a:rPr>
              <a:t>x5 0.1967731 0.92710081 0.8190633 0.12380866 1.0000000</a:t>
            </a:r>
          </a:p>
          <a:p>
            <a:pPr eaLnBrk="1" hangingPunct="1">
              <a:spcBef>
                <a:spcPct val="0"/>
              </a:spcBef>
              <a:buClrTx/>
              <a:buSzTx/>
              <a:buFontTx/>
              <a:buNone/>
            </a:pPr>
            <a:endParaRPr lang="en-US" altLang="en-US" sz="1400">
              <a:latin typeface="Courier New" panose="02070309020205020404" pitchFamily="49" charset="0"/>
            </a:endParaRPr>
          </a:p>
        </p:txBody>
      </p:sp>
      <p:sp>
        <p:nvSpPr>
          <p:cNvPr id="34823" name="Oval 7">
            <a:extLst>
              <a:ext uri="{FF2B5EF4-FFF2-40B4-BE49-F238E27FC236}">
                <a16:creationId xmlns:a16="http://schemas.microsoft.com/office/drawing/2014/main" id="{6ADFC726-E63C-9FE0-058A-4BA0BF012AF6}"/>
              </a:ext>
            </a:extLst>
          </p:cNvPr>
          <p:cNvSpPr>
            <a:spLocks noChangeArrowheads="1"/>
          </p:cNvSpPr>
          <p:nvPr/>
        </p:nvSpPr>
        <p:spPr bwMode="auto">
          <a:xfrm>
            <a:off x="2600325" y="5394325"/>
            <a:ext cx="1262063" cy="34131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4824" name="Oval 8">
            <a:extLst>
              <a:ext uri="{FF2B5EF4-FFF2-40B4-BE49-F238E27FC236}">
                <a16:creationId xmlns:a16="http://schemas.microsoft.com/office/drawing/2014/main" id="{5D5EB8BB-CDF9-6699-487F-DCC804E32386}"/>
              </a:ext>
            </a:extLst>
          </p:cNvPr>
          <p:cNvSpPr>
            <a:spLocks noChangeArrowheads="1"/>
          </p:cNvSpPr>
          <p:nvPr/>
        </p:nvSpPr>
        <p:spPr bwMode="auto">
          <a:xfrm>
            <a:off x="2600325" y="5792788"/>
            <a:ext cx="1262063" cy="34131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224417C-3236-29AE-53C6-E870FBE31305}"/>
              </a:ext>
            </a:extLst>
          </p:cNvPr>
          <p:cNvSpPr>
            <a:spLocks noGrp="1" noChangeArrowheads="1"/>
          </p:cNvSpPr>
          <p:nvPr>
            <p:ph type="title"/>
          </p:nvPr>
        </p:nvSpPr>
        <p:spPr/>
        <p:txBody>
          <a:bodyPr/>
          <a:lstStyle/>
          <a:p>
            <a:r>
              <a:rPr lang="en-US" altLang="en-US"/>
              <a:t>Null &amp; Residual Deviance</a:t>
            </a:r>
          </a:p>
        </p:txBody>
      </p:sp>
      <p:sp>
        <p:nvSpPr>
          <p:cNvPr id="36867" name="Content Placeholder 2">
            <a:extLst>
              <a:ext uri="{FF2B5EF4-FFF2-40B4-BE49-F238E27FC236}">
                <a16:creationId xmlns:a16="http://schemas.microsoft.com/office/drawing/2014/main" id="{7227C3E1-521F-E712-C99C-82FA0AFE8644}"/>
              </a:ext>
            </a:extLst>
          </p:cNvPr>
          <p:cNvSpPr>
            <a:spLocks noGrp="1" noChangeArrowheads="1"/>
          </p:cNvSpPr>
          <p:nvPr>
            <p:ph idx="1"/>
          </p:nvPr>
        </p:nvSpPr>
        <p:spPr>
          <a:xfrm>
            <a:off x="457200" y="1082675"/>
            <a:ext cx="8229600" cy="4795838"/>
          </a:xfrm>
        </p:spPr>
        <p:txBody>
          <a:bodyPr/>
          <a:lstStyle/>
          <a:p>
            <a:r>
              <a:rPr lang="en-US" altLang="en-US" sz="2800" dirty="0"/>
              <a:t>At the end of </a:t>
            </a:r>
            <a:r>
              <a:rPr lang="en-US" altLang="en-US" sz="2800" dirty="0" err="1"/>
              <a:t>glm</a:t>
            </a:r>
            <a:r>
              <a:rPr lang="en-US" altLang="en-US" sz="2800" dirty="0"/>
              <a:t> summary you will see</a:t>
            </a:r>
          </a:p>
          <a:p>
            <a:endParaRPr lang="en-US" altLang="en-US" sz="2800" dirty="0"/>
          </a:p>
          <a:p>
            <a:endParaRPr lang="en-US" altLang="en-US" sz="2800" dirty="0"/>
          </a:p>
          <a:p>
            <a:r>
              <a:rPr lang="en-US" altLang="en-US" sz="2800" dirty="0"/>
              <a:t>Let D</a:t>
            </a:r>
            <a:r>
              <a:rPr lang="en-US" altLang="en-US" sz="2800" baseline="-25000" dirty="0"/>
              <a:t>0</a:t>
            </a:r>
            <a:r>
              <a:rPr lang="en-US" altLang="en-US" sz="2800" dirty="0"/>
              <a:t>(M) = -2log(</a:t>
            </a:r>
            <a:r>
              <a:rPr lang="en-US" altLang="en-US" sz="2800" dirty="0" err="1"/>
              <a:t>likelihood</a:t>
            </a:r>
            <a:r>
              <a:rPr lang="en-US" altLang="en-US" sz="2800" baseline="-25000" dirty="0" err="1"/>
              <a:t>M</a:t>
            </a:r>
            <a:r>
              <a:rPr lang="en-US" altLang="en-US" sz="2800" dirty="0"/>
              <a:t>), and let</a:t>
            </a:r>
          </a:p>
          <a:p>
            <a:pPr lvl="1"/>
            <a:r>
              <a:rPr lang="en-US" altLang="en-US" sz="2400" dirty="0"/>
              <a:t>S = “saturated” model that perfectly fits data</a:t>
            </a:r>
          </a:p>
          <a:p>
            <a:pPr lvl="1"/>
            <a:r>
              <a:rPr lang="en-US" altLang="en-US" sz="2400" dirty="0"/>
              <a:t>M = model fitted by </a:t>
            </a:r>
            <a:r>
              <a:rPr lang="en-US" altLang="en-US" sz="2400" dirty="0" err="1"/>
              <a:t>glm</a:t>
            </a:r>
            <a:endParaRPr lang="en-US" altLang="en-US" sz="2400" dirty="0"/>
          </a:p>
          <a:p>
            <a:pPr lvl="1"/>
            <a:r>
              <a:rPr lang="en-US" altLang="en-US" sz="2400" dirty="0"/>
              <a:t>M</a:t>
            </a:r>
            <a:r>
              <a:rPr lang="en-US" altLang="en-US" sz="2400" baseline="-25000" dirty="0"/>
              <a:t>0</a:t>
            </a:r>
            <a:r>
              <a:rPr lang="en-US" altLang="en-US" sz="2400" dirty="0"/>
              <a:t> = the intercept only model</a:t>
            </a:r>
          </a:p>
          <a:p>
            <a:r>
              <a:rPr lang="en-US" altLang="en-US" sz="2800" dirty="0"/>
              <a:t>Null Deviance:         </a:t>
            </a:r>
            <a:r>
              <a:rPr lang="en-US" altLang="en-US" sz="2800" dirty="0" err="1"/>
              <a:t>D</a:t>
            </a:r>
            <a:r>
              <a:rPr lang="en-US" altLang="en-US" sz="2800" baseline="-25000" dirty="0" err="1"/>
              <a:t>Null</a:t>
            </a:r>
            <a:r>
              <a:rPr lang="en-US" altLang="en-US" sz="2800" dirty="0"/>
              <a:t> = D</a:t>
            </a:r>
            <a:r>
              <a:rPr lang="en-US" altLang="en-US" sz="2800" baseline="-25000" dirty="0"/>
              <a:t>0</a:t>
            </a:r>
            <a:r>
              <a:rPr lang="en-US" altLang="en-US" sz="2800" dirty="0"/>
              <a:t>(M</a:t>
            </a:r>
            <a:r>
              <a:rPr lang="en-US" altLang="en-US" sz="2800" baseline="-25000" dirty="0"/>
              <a:t>0</a:t>
            </a:r>
            <a:r>
              <a:rPr lang="en-US" altLang="en-US" sz="2800" dirty="0"/>
              <a:t>) – D</a:t>
            </a:r>
            <a:r>
              <a:rPr lang="en-US" altLang="en-US" sz="2800" baseline="-25000" dirty="0"/>
              <a:t>0</a:t>
            </a:r>
            <a:r>
              <a:rPr lang="en-US" altLang="en-US" sz="2800" dirty="0"/>
              <a:t>(S); </a:t>
            </a:r>
            <a:br>
              <a:rPr lang="en-US" altLang="en-US" sz="2800" dirty="0"/>
            </a:br>
            <a:r>
              <a:rPr lang="en-US" altLang="en-US" sz="2400" dirty="0"/>
              <a:t>Null </a:t>
            </a:r>
            <a:r>
              <a:rPr lang="en-US" altLang="en-US" sz="2400" dirty="0" err="1"/>
              <a:t>df</a:t>
            </a:r>
            <a:r>
              <a:rPr lang="en-US" altLang="en-US" sz="2400" dirty="0"/>
              <a:t>:                            </a:t>
            </a:r>
            <a:r>
              <a:rPr lang="en-US" altLang="en-US" sz="2400" dirty="0" err="1"/>
              <a:t>df</a:t>
            </a:r>
            <a:r>
              <a:rPr lang="en-US" altLang="en-US" sz="2400" baseline="-25000" dirty="0" err="1"/>
              <a:t>Null</a:t>
            </a:r>
            <a:r>
              <a:rPr lang="en-US" altLang="en-US" sz="2400" dirty="0"/>
              <a:t> = </a:t>
            </a:r>
            <a:r>
              <a:rPr lang="en-US" altLang="en-US" sz="2400" dirty="0" err="1"/>
              <a:t>df</a:t>
            </a:r>
            <a:r>
              <a:rPr lang="en-US" altLang="en-US" sz="2400" dirty="0"/>
              <a:t>(S) – </a:t>
            </a:r>
            <a:r>
              <a:rPr lang="en-US" altLang="en-US" sz="2400" dirty="0" err="1"/>
              <a:t>df</a:t>
            </a:r>
            <a:r>
              <a:rPr lang="en-US" altLang="en-US" sz="2400" dirty="0"/>
              <a:t>(M</a:t>
            </a:r>
            <a:r>
              <a:rPr lang="en-US" altLang="en-US" sz="2400" baseline="-25000" dirty="0"/>
              <a:t>0</a:t>
            </a:r>
            <a:r>
              <a:rPr lang="en-US" altLang="en-US" sz="2400" dirty="0"/>
              <a:t>)</a:t>
            </a:r>
          </a:p>
          <a:p>
            <a:r>
              <a:rPr lang="en-US" altLang="en-US" sz="2800" dirty="0"/>
              <a:t>Residual Deviance: </a:t>
            </a:r>
            <a:r>
              <a:rPr lang="en-US" altLang="en-US" sz="2800" dirty="0" err="1"/>
              <a:t>D</a:t>
            </a:r>
            <a:r>
              <a:rPr lang="en-US" altLang="en-US" sz="2800" baseline="-25000" dirty="0" err="1"/>
              <a:t>Res</a:t>
            </a:r>
            <a:r>
              <a:rPr lang="en-US" altLang="en-US" sz="2800" dirty="0"/>
              <a:t> = D</a:t>
            </a:r>
            <a:r>
              <a:rPr lang="en-US" altLang="en-US" sz="2800" baseline="-25000" dirty="0"/>
              <a:t>0</a:t>
            </a:r>
            <a:r>
              <a:rPr lang="en-US" altLang="en-US" sz="2800" dirty="0"/>
              <a:t>(M) – D</a:t>
            </a:r>
            <a:r>
              <a:rPr lang="en-US" altLang="en-US" sz="2800" baseline="-25000" dirty="0"/>
              <a:t>0</a:t>
            </a:r>
            <a:r>
              <a:rPr lang="en-US" altLang="en-US" sz="2800" dirty="0"/>
              <a:t>(S); </a:t>
            </a:r>
            <a:br>
              <a:rPr lang="en-US" altLang="en-US" sz="2800" dirty="0"/>
            </a:br>
            <a:r>
              <a:rPr lang="en-US" altLang="en-US" sz="2400" dirty="0"/>
              <a:t>Residual </a:t>
            </a:r>
            <a:r>
              <a:rPr lang="en-US" altLang="en-US" sz="2400" dirty="0" err="1"/>
              <a:t>df</a:t>
            </a:r>
            <a:r>
              <a:rPr lang="en-US" altLang="en-US" sz="2400" dirty="0"/>
              <a:t>:                    </a:t>
            </a:r>
            <a:r>
              <a:rPr lang="en-US" altLang="en-US" sz="2400" dirty="0" err="1"/>
              <a:t>df</a:t>
            </a:r>
            <a:r>
              <a:rPr lang="en-US" altLang="en-US" sz="2400" baseline="-25000" dirty="0" err="1"/>
              <a:t>Res</a:t>
            </a:r>
            <a:r>
              <a:rPr lang="en-US" altLang="en-US" sz="2400" dirty="0"/>
              <a:t> = </a:t>
            </a:r>
            <a:r>
              <a:rPr lang="en-US" altLang="en-US" sz="2400" dirty="0" err="1"/>
              <a:t>df</a:t>
            </a:r>
            <a:r>
              <a:rPr lang="en-US" altLang="en-US" sz="2400" dirty="0"/>
              <a:t>(S) – </a:t>
            </a:r>
            <a:r>
              <a:rPr lang="en-US" altLang="en-US" sz="2400" dirty="0" err="1"/>
              <a:t>df</a:t>
            </a:r>
            <a:r>
              <a:rPr lang="en-US" altLang="en-US" sz="2400" dirty="0"/>
              <a:t>(M)</a:t>
            </a:r>
            <a:endParaRPr lang="en-US" altLang="en-US" sz="2800" dirty="0"/>
          </a:p>
          <a:p>
            <a:endParaRPr lang="en-US" altLang="en-US" sz="2800" dirty="0"/>
          </a:p>
        </p:txBody>
      </p:sp>
      <p:sp>
        <p:nvSpPr>
          <p:cNvPr id="36868" name="Slide Number Placeholder 3">
            <a:extLst>
              <a:ext uri="{FF2B5EF4-FFF2-40B4-BE49-F238E27FC236}">
                <a16:creationId xmlns:a16="http://schemas.microsoft.com/office/drawing/2014/main" id="{133A5898-6242-41E3-5EDE-2507C8E20A1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644161-1FE5-4778-9EEC-53F6918EADCC}" type="slidenum">
              <a:rPr lang="en-US" altLang="en-US" smtClean="0">
                <a:latin typeface="Garamond" panose="02020404030301010803" pitchFamily="18" charset="0"/>
              </a:rPr>
              <a:pPr/>
              <a:t>18</a:t>
            </a:fld>
            <a:endParaRPr lang="en-US" altLang="en-US">
              <a:latin typeface="Garamond" panose="02020404030301010803" pitchFamily="18" charset="0"/>
            </a:endParaRPr>
          </a:p>
        </p:txBody>
      </p:sp>
      <p:sp>
        <p:nvSpPr>
          <p:cNvPr id="36869" name="Date Placeholder 4">
            <a:extLst>
              <a:ext uri="{FF2B5EF4-FFF2-40B4-BE49-F238E27FC236}">
                <a16:creationId xmlns:a16="http://schemas.microsoft.com/office/drawing/2014/main" id="{68E4D77F-4CE1-FA29-0465-2FAD0519FFA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21E24-01DC-4041-81BE-DE6848F326ED}"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36870" name="Text Box 4">
            <a:extLst>
              <a:ext uri="{FF2B5EF4-FFF2-40B4-BE49-F238E27FC236}">
                <a16:creationId xmlns:a16="http://schemas.microsoft.com/office/drawing/2014/main" id="{5BFBAA27-72C8-4589-542D-AD2BC62943D0}"/>
              </a:ext>
            </a:extLst>
          </p:cNvPr>
          <p:cNvSpPr txBox="1">
            <a:spLocks noChangeArrowheads="1"/>
          </p:cNvSpPr>
          <p:nvPr/>
        </p:nvSpPr>
        <p:spPr bwMode="auto">
          <a:xfrm>
            <a:off x="1524000" y="1660525"/>
            <a:ext cx="57689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400">
              <a:latin typeface="Courier New" panose="02070309020205020404" pitchFamily="49" charset="0"/>
            </a:endParaRPr>
          </a:p>
          <a:p>
            <a:pPr eaLnBrk="1" hangingPunct="1">
              <a:spcBef>
                <a:spcPct val="0"/>
              </a:spcBef>
              <a:buClrTx/>
              <a:buSzTx/>
              <a:buFontTx/>
              <a:buNone/>
            </a:pPr>
            <a:r>
              <a:rPr lang="en-US" altLang="en-US" sz="1400">
                <a:latin typeface="Courier New" panose="02070309020205020404" pitchFamily="49" charset="0"/>
              </a:rPr>
              <a:t>    Null deviance: 27.526  on 19  degrees of freedom</a:t>
            </a:r>
          </a:p>
          <a:p>
            <a:pPr eaLnBrk="1" hangingPunct="1">
              <a:spcBef>
                <a:spcPct val="0"/>
              </a:spcBef>
              <a:buClrTx/>
              <a:buSzTx/>
              <a:buFontTx/>
              <a:buNone/>
            </a:pPr>
            <a:r>
              <a:rPr lang="en-US" altLang="en-US" sz="1400">
                <a:latin typeface="Courier New" panose="02070309020205020404" pitchFamily="49" charset="0"/>
              </a:rPr>
              <a:t>Residual deviance:  8.343  on 14  degrees of freedom</a:t>
            </a:r>
          </a:p>
          <a:p>
            <a:pPr eaLnBrk="1" hangingPunct="1">
              <a:spcBef>
                <a:spcPct val="0"/>
              </a:spcBef>
              <a:buClrTx/>
              <a:buSzTx/>
              <a:buFontTx/>
              <a:buNone/>
            </a:pPr>
            <a:r>
              <a:rPr lang="en-US" altLang="en-US" sz="1400">
                <a:latin typeface="Courier New" panose="02070309020205020404" pitchFamily="49" charset="0"/>
              </a:rPr>
              <a:t>AIC: 20.343</a:t>
            </a:r>
          </a:p>
        </p:txBody>
      </p:sp>
      <p:sp>
        <p:nvSpPr>
          <p:cNvPr id="2" name="TextBox 1">
            <a:extLst>
              <a:ext uri="{FF2B5EF4-FFF2-40B4-BE49-F238E27FC236}">
                <a16:creationId xmlns:a16="http://schemas.microsoft.com/office/drawing/2014/main" id="{B2C70DF4-FD80-81D8-95FE-156A28D21D13}"/>
              </a:ext>
            </a:extLst>
          </p:cNvPr>
          <p:cNvSpPr txBox="1"/>
          <p:nvPr/>
        </p:nvSpPr>
        <p:spPr>
          <a:xfrm>
            <a:off x="7759700" y="2774950"/>
            <a:ext cx="338554" cy="369332"/>
          </a:xfrm>
          <a:prstGeom prst="rect">
            <a:avLst/>
          </a:prstGeom>
          <a:noFill/>
        </p:spPr>
        <p:txBody>
          <a:bodyPr wrap="none" rtlCol="0">
            <a:spAutoFit/>
          </a:bodyPr>
          <a:lstStyle/>
          <a:p>
            <a:r>
              <a:rPr lang="en-US" dirty="0"/>
              <a:t>S</a:t>
            </a:r>
          </a:p>
        </p:txBody>
      </p:sp>
      <p:sp>
        <p:nvSpPr>
          <p:cNvPr id="3" name="TextBox 2">
            <a:extLst>
              <a:ext uri="{FF2B5EF4-FFF2-40B4-BE49-F238E27FC236}">
                <a16:creationId xmlns:a16="http://schemas.microsoft.com/office/drawing/2014/main" id="{9AC6FDA8-826B-A6DD-048E-EA1FE9BB85E7}"/>
              </a:ext>
            </a:extLst>
          </p:cNvPr>
          <p:cNvSpPr txBox="1"/>
          <p:nvPr/>
        </p:nvSpPr>
        <p:spPr>
          <a:xfrm>
            <a:off x="7759700" y="3579812"/>
            <a:ext cx="377026" cy="369332"/>
          </a:xfrm>
          <a:prstGeom prst="rect">
            <a:avLst/>
          </a:prstGeom>
          <a:noFill/>
        </p:spPr>
        <p:txBody>
          <a:bodyPr wrap="none" rtlCol="0">
            <a:spAutoFit/>
          </a:bodyPr>
          <a:lstStyle/>
          <a:p>
            <a:r>
              <a:rPr lang="en-US" dirty="0"/>
              <a:t>M</a:t>
            </a:r>
          </a:p>
        </p:txBody>
      </p:sp>
      <p:sp>
        <p:nvSpPr>
          <p:cNvPr id="4" name="TextBox 3">
            <a:extLst>
              <a:ext uri="{FF2B5EF4-FFF2-40B4-BE49-F238E27FC236}">
                <a16:creationId xmlns:a16="http://schemas.microsoft.com/office/drawing/2014/main" id="{75837000-6533-9F2E-CD9D-78FD2C92C298}"/>
              </a:ext>
            </a:extLst>
          </p:cNvPr>
          <p:cNvSpPr txBox="1"/>
          <p:nvPr/>
        </p:nvSpPr>
        <p:spPr>
          <a:xfrm>
            <a:off x="7759700" y="4384674"/>
            <a:ext cx="461986" cy="369332"/>
          </a:xfrm>
          <a:prstGeom prst="rect">
            <a:avLst/>
          </a:prstGeom>
          <a:noFill/>
        </p:spPr>
        <p:txBody>
          <a:bodyPr wrap="none" rtlCol="0">
            <a:spAutoFit/>
          </a:bodyPr>
          <a:lstStyle/>
          <a:p>
            <a:r>
              <a:rPr lang="en-US" dirty="0"/>
              <a:t>M</a:t>
            </a:r>
            <a:r>
              <a:rPr lang="en-US" baseline="-25000" dirty="0"/>
              <a:t>0</a:t>
            </a:r>
          </a:p>
        </p:txBody>
      </p:sp>
      <p:sp>
        <p:nvSpPr>
          <p:cNvPr id="8" name="Freeform: Shape 7">
            <a:extLst>
              <a:ext uri="{FF2B5EF4-FFF2-40B4-BE49-F238E27FC236}">
                <a16:creationId xmlns:a16="http://schemas.microsoft.com/office/drawing/2014/main" id="{5A0A1386-A3B4-FCC8-99C0-9C18126F14A8}"/>
              </a:ext>
            </a:extLst>
          </p:cNvPr>
          <p:cNvSpPr/>
          <p:nvPr/>
        </p:nvSpPr>
        <p:spPr>
          <a:xfrm>
            <a:off x="7575307" y="2997200"/>
            <a:ext cx="190743" cy="1549400"/>
          </a:xfrm>
          <a:custGeom>
            <a:avLst/>
            <a:gdLst>
              <a:gd name="connsiteX0" fmla="*/ 158993 w 190743"/>
              <a:gd name="connsiteY0" fmla="*/ 0 h 1549400"/>
              <a:gd name="connsiteX1" fmla="*/ 243 w 190743"/>
              <a:gd name="connsiteY1" fmla="*/ 787400 h 1549400"/>
              <a:gd name="connsiteX2" fmla="*/ 190743 w 190743"/>
              <a:gd name="connsiteY2" fmla="*/ 1549400 h 1549400"/>
            </a:gdLst>
            <a:ahLst/>
            <a:cxnLst>
              <a:cxn ang="0">
                <a:pos x="connsiteX0" y="connsiteY0"/>
              </a:cxn>
              <a:cxn ang="0">
                <a:pos x="connsiteX1" y="connsiteY1"/>
              </a:cxn>
              <a:cxn ang="0">
                <a:pos x="connsiteX2" y="connsiteY2"/>
              </a:cxn>
            </a:cxnLst>
            <a:rect l="l" t="t" r="r" b="b"/>
            <a:pathLst>
              <a:path w="190743" h="1549400">
                <a:moveTo>
                  <a:pt x="158993" y="0"/>
                </a:moveTo>
                <a:cubicBezTo>
                  <a:pt x="76972" y="264583"/>
                  <a:pt x="-5049" y="529167"/>
                  <a:pt x="243" y="787400"/>
                </a:cubicBezTo>
                <a:cubicBezTo>
                  <a:pt x="5535" y="1045633"/>
                  <a:pt x="145235" y="1416050"/>
                  <a:pt x="190743" y="1549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412E72E-372B-08CD-63A3-166B57F6743E}"/>
              </a:ext>
            </a:extLst>
          </p:cNvPr>
          <p:cNvSpPr/>
          <p:nvPr/>
        </p:nvSpPr>
        <p:spPr>
          <a:xfrm>
            <a:off x="8102600" y="2940050"/>
            <a:ext cx="171726" cy="812800"/>
          </a:xfrm>
          <a:custGeom>
            <a:avLst/>
            <a:gdLst>
              <a:gd name="connsiteX0" fmla="*/ 0 w 171726"/>
              <a:gd name="connsiteY0" fmla="*/ 0 h 812800"/>
              <a:gd name="connsiteX1" fmla="*/ 171450 w 171726"/>
              <a:gd name="connsiteY1" fmla="*/ 387350 h 812800"/>
              <a:gd name="connsiteX2" fmla="*/ 38100 w 171726"/>
              <a:gd name="connsiteY2" fmla="*/ 812800 h 812800"/>
            </a:gdLst>
            <a:ahLst/>
            <a:cxnLst>
              <a:cxn ang="0">
                <a:pos x="connsiteX0" y="connsiteY0"/>
              </a:cxn>
              <a:cxn ang="0">
                <a:pos x="connsiteX1" y="connsiteY1"/>
              </a:cxn>
              <a:cxn ang="0">
                <a:pos x="connsiteX2" y="connsiteY2"/>
              </a:cxn>
            </a:cxnLst>
            <a:rect l="l" t="t" r="r" b="b"/>
            <a:pathLst>
              <a:path w="171726" h="812800">
                <a:moveTo>
                  <a:pt x="0" y="0"/>
                </a:moveTo>
                <a:cubicBezTo>
                  <a:pt x="82550" y="125941"/>
                  <a:pt x="165100" y="251883"/>
                  <a:pt x="171450" y="387350"/>
                </a:cubicBezTo>
                <a:cubicBezTo>
                  <a:pt x="177800" y="522817"/>
                  <a:pt x="73025" y="747183"/>
                  <a:pt x="38100" y="812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8408E2-B901-4642-39E0-CB6EA8991270}"/>
              </a:ext>
            </a:extLst>
          </p:cNvPr>
          <p:cNvSpPr txBox="1"/>
          <p:nvPr/>
        </p:nvSpPr>
        <p:spPr>
          <a:xfrm>
            <a:off x="6996928" y="3578224"/>
            <a:ext cx="614271" cy="369332"/>
          </a:xfrm>
          <a:prstGeom prst="rect">
            <a:avLst/>
          </a:prstGeom>
          <a:noFill/>
        </p:spPr>
        <p:txBody>
          <a:bodyPr wrap="none" rtlCol="0">
            <a:spAutoFit/>
          </a:bodyPr>
          <a:lstStyle/>
          <a:p>
            <a:r>
              <a:rPr lang="en-US" dirty="0" err="1"/>
              <a:t>D</a:t>
            </a:r>
            <a:r>
              <a:rPr lang="en-US" baseline="-25000" dirty="0" err="1"/>
              <a:t>Null</a:t>
            </a:r>
            <a:endParaRPr lang="en-US" baseline="-25000" dirty="0"/>
          </a:p>
        </p:txBody>
      </p:sp>
      <p:sp>
        <p:nvSpPr>
          <p:cNvPr id="11" name="TextBox 10">
            <a:extLst>
              <a:ext uri="{FF2B5EF4-FFF2-40B4-BE49-F238E27FC236}">
                <a16:creationId xmlns:a16="http://schemas.microsoft.com/office/drawing/2014/main" id="{14520C03-CE5D-8C3B-1BBD-454CDC8B2EA0}"/>
              </a:ext>
            </a:extLst>
          </p:cNvPr>
          <p:cNvSpPr txBox="1"/>
          <p:nvPr/>
        </p:nvSpPr>
        <p:spPr>
          <a:xfrm>
            <a:off x="8244981" y="3144282"/>
            <a:ext cx="623889" cy="369332"/>
          </a:xfrm>
          <a:prstGeom prst="rect">
            <a:avLst/>
          </a:prstGeom>
          <a:noFill/>
        </p:spPr>
        <p:txBody>
          <a:bodyPr wrap="none" rtlCol="0">
            <a:spAutoFit/>
          </a:bodyPr>
          <a:lstStyle/>
          <a:p>
            <a:r>
              <a:rPr lang="en-US" dirty="0" err="1"/>
              <a:t>D</a:t>
            </a:r>
            <a:r>
              <a:rPr lang="en-US" baseline="-25000" dirty="0" err="1"/>
              <a:t>Res</a:t>
            </a:r>
            <a:endParaRPr lang="en-US" baseline="-2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6F78F78-3CC3-5D35-7A82-F65EA3355B06}"/>
              </a:ext>
            </a:extLst>
          </p:cNvPr>
          <p:cNvSpPr>
            <a:spLocks noGrp="1" noChangeArrowheads="1"/>
          </p:cNvSpPr>
          <p:nvPr>
            <p:ph type="title"/>
          </p:nvPr>
        </p:nvSpPr>
        <p:spPr/>
        <p:txBody>
          <a:bodyPr/>
          <a:lstStyle/>
          <a:p>
            <a:r>
              <a:rPr lang="en-US" altLang="en-US" dirty="0"/>
              <a:t>Null &amp; Residual Deviance (cont’d)</a:t>
            </a:r>
          </a:p>
        </p:txBody>
      </p:sp>
      <p:sp>
        <p:nvSpPr>
          <p:cNvPr id="37891" name="Content Placeholder 2">
            <a:extLst>
              <a:ext uri="{FF2B5EF4-FFF2-40B4-BE49-F238E27FC236}">
                <a16:creationId xmlns:a16="http://schemas.microsoft.com/office/drawing/2014/main" id="{158F668B-2D5B-94C1-C7E6-0853635B07B2}"/>
              </a:ext>
            </a:extLst>
          </p:cNvPr>
          <p:cNvSpPr>
            <a:spLocks noGrp="1" noChangeArrowheads="1"/>
          </p:cNvSpPr>
          <p:nvPr>
            <p:ph idx="1"/>
          </p:nvPr>
        </p:nvSpPr>
        <p:spPr/>
        <p:txBody>
          <a:bodyPr/>
          <a:lstStyle/>
          <a:p>
            <a:r>
              <a:rPr lang="en-US" altLang="en-US" dirty="0"/>
              <a:t>This gives rise to two </a:t>
            </a:r>
            <a:r>
              <a:rPr lang="en-US" altLang="en-US" i="1" u="sng" dirty="0"/>
              <a:t>likelihood ratio </a:t>
            </a:r>
            <a:br>
              <a:rPr lang="en-US" altLang="en-US" i="1" u="sng" dirty="0"/>
            </a:br>
            <a:r>
              <a:rPr lang="en-US" altLang="en-US" dirty="0"/>
              <a:t>Chi-squared tests:</a:t>
            </a:r>
          </a:p>
          <a:p>
            <a:r>
              <a:rPr lang="en-US" altLang="en-US" dirty="0"/>
              <a:t>H</a:t>
            </a:r>
            <a:r>
              <a:rPr lang="en-US" altLang="en-US" baseline="-25000" dirty="0"/>
              <a:t>0</a:t>
            </a:r>
            <a:r>
              <a:rPr lang="en-US" altLang="en-US" dirty="0"/>
              <a:t>: M (fitted model) vs. H</a:t>
            </a:r>
            <a:r>
              <a:rPr lang="en-US" altLang="en-US" baseline="-25000" dirty="0"/>
              <a:t>A</a:t>
            </a:r>
            <a:r>
              <a:rPr lang="en-US" altLang="en-US" dirty="0"/>
              <a:t>: S (saturated model)</a:t>
            </a:r>
          </a:p>
          <a:p>
            <a:pPr lvl="1"/>
            <a:r>
              <a:rPr lang="en-US" altLang="en-US" dirty="0"/>
              <a:t>Under H</a:t>
            </a:r>
            <a:r>
              <a:rPr lang="en-US" altLang="en-US" baseline="-25000" dirty="0"/>
              <a:t>0</a:t>
            </a:r>
            <a:r>
              <a:rPr lang="en-US" altLang="en-US" dirty="0"/>
              <a:t>, </a:t>
            </a:r>
            <a:r>
              <a:rPr lang="en-US" altLang="en-US" dirty="0" err="1"/>
              <a:t>D</a:t>
            </a:r>
            <a:r>
              <a:rPr lang="en-US" altLang="en-US" baseline="-25000" dirty="0" err="1"/>
              <a:t>Res</a:t>
            </a:r>
            <a:r>
              <a:rPr lang="en-US" altLang="en-US" dirty="0"/>
              <a:t> ~ Chi-squared on </a:t>
            </a:r>
            <a:r>
              <a:rPr lang="en-US" altLang="en-US" dirty="0" err="1"/>
              <a:t>df</a:t>
            </a:r>
            <a:r>
              <a:rPr lang="en-US" altLang="en-US" baseline="-25000" dirty="0" err="1"/>
              <a:t>Res</a:t>
            </a:r>
            <a:r>
              <a:rPr lang="en-US" altLang="en-US" dirty="0"/>
              <a:t>  </a:t>
            </a:r>
          </a:p>
          <a:p>
            <a:pPr lvl="1"/>
            <a:r>
              <a:rPr lang="en-US" altLang="en-US" dirty="0"/>
              <a:t>8.343  on 14  </a:t>
            </a:r>
            <a:r>
              <a:rPr lang="en-US" altLang="en-US" dirty="0" err="1"/>
              <a:t>df</a:t>
            </a:r>
            <a:r>
              <a:rPr lang="en-US" altLang="en-US" dirty="0"/>
              <a:t>: Don’t reject H</a:t>
            </a:r>
            <a:r>
              <a:rPr lang="en-US" altLang="en-US" baseline="-25000" dirty="0"/>
              <a:t>0;</a:t>
            </a:r>
            <a:r>
              <a:rPr lang="en-US" altLang="en-US" dirty="0"/>
              <a:t> fitted model OK</a:t>
            </a:r>
          </a:p>
          <a:p>
            <a:r>
              <a:rPr lang="en-US" altLang="en-US" dirty="0"/>
              <a:t>H</a:t>
            </a:r>
            <a:r>
              <a:rPr lang="en-US" altLang="en-US" baseline="-25000" dirty="0"/>
              <a:t>0</a:t>
            </a:r>
            <a:r>
              <a:rPr lang="en-US" altLang="en-US" dirty="0"/>
              <a:t>: M</a:t>
            </a:r>
            <a:r>
              <a:rPr lang="en-US" altLang="en-US" baseline="-25000" dirty="0"/>
              <a:t>0</a:t>
            </a:r>
            <a:r>
              <a:rPr lang="en-US" altLang="en-US" dirty="0"/>
              <a:t> (</a:t>
            </a:r>
            <a:r>
              <a:rPr lang="en-US" altLang="en-US" dirty="0" err="1"/>
              <a:t>intcpt</a:t>
            </a:r>
            <a:r>
              <a:rPr lang="en-US" altLang="en-US" dirty="0"/>
              <a:t>-only) vs. H</a:t>
            </a:r>
            <a:r>
              <a:rPr lang="en-US" altLang="en-US" baseline="-25000" dirty="0"/>
              <a:t>A</a:t>
            </a:r>
            <a:r>
              <a:rPr lang="en-US" altLang="en-US" dirty="0"/>
              <a:t>: M (fitted model)</a:t>
            </a:r>
          </a:p>
          <a:p>
            <a:pPr lvl="1"/>
            <a:r>
              <a:rPr lang="en-US" altLang="en-US" dirty="0"/>
              <a:t>Under H</a:t>
            </a:r>
            <a:r>
              <a:rPr lang="en-US" altLang="en-US" baseline="-25000" dirty="0"/>
              <a:t>0</a:t>
            </a:r>
            <a:r>
              <a:rPr lang="en-US" altLang="en-US" dirty="0"/>
              <a:t>, </a:t>
            </a:r>
            <a:r>
              <a:rPr lang="en-US" altLang="en-US" dirty="0" err="1"/>
              <a:t>D</a:t>
            </a:r>
            <a:r>
              <a:rPr lang="en-US" altLang="en-US" baseline="-25000" dirty="0" err="1"/>
              <a:t>Null</a:t>
            </a:r>
            <a:r>
              <a:rPr lang="en-US" altLang="en-US" dirty="0"/>
              <a:t> – </a:t>
            </a:r>
            <a:r>
              <a:rPr lang="en-US" altLang="en-US" dirty="0" err="1"/>
              <a:t>D</a:t>
            </a:r>
            <a:r>
              <a:rPr lang="en-US" altLang="en-US" baseline="-25000" dirty="0" err="1"/>
              <a:t>Res</a:t>
            </a:r>
            <a:r>
              <a:rPr lang="en-US" altLang="en-US" dirty="0"/>
              <a:t> ~ Chi-squared on </a:t>
            </a:r>
            <a:r>
              <a:rPr lang="en-US" altLang="en-US" dirty="0" err="1"/>
              <a:t>df</a:t>
            </a:r>
            <a:r>
              <a:rPr lang="en-US" altLang="en-US" baseline="-25000" dirty="0" err="1"/>
              <a:t>Null</a:t>
            </a:r>
            <a:r>
              <a:rPr lang="en-US" altLang="en-US" dirty="0"/>
              <a:t> – </a:t>
            </a:r>
            <a:r>
              <a:rPr lang="en-US" altLang="en-US" dirty="0" err="1"/>
              <a:t>df</a:t>
            </a:r>
            <a:r>
              <a:rPr lang="en-US" altLang="en-US" baseline="-25000" dirty="0" err="1"/>
              <a:t>Res</a:t>
            </a:r>
            <a:r>
              <a:rPr lang="en-US" altLang="en-US" dirty="0"/>
              <a:t> </a:t>
            </a:r>
          </a:p>
          <a:p>
            <a:pPr lvl="1"/>
            <a:r>
              <a:rPr lang="en-US" altLang="en-US" dirty="0"/>
              <a:t>27.526 – 8.343 = 19.183 on 19 – 14 = 5 </a:t>
            </a:r>
            <a:r>
              <a:rPr lang="en-US" altLang="en-US" dirty="0" err="1"/>
              <a:t>df</a:t>
            </a:r>
            <a:r>
              <a:rPr lang="en-US" altLang="en-US" dirty="0"/>
              <a:t>: Reject H</a:t>
            </a:r>
            <a:r>
              <a:rPr lang="en-US" altLang="en-US" baseline="-25000" dirty="0"/>
              <a:t>0</a:t>
            </a:r>
            <a:r>
              <a:rPr lang="en-US" altLang="en-US" dirty="0"/>
              <a:t>;</a:t>
            </a:r>
            <a:br>
              <a:rPr lang="en-US" altLang="en-US" dirty="0"/>
            </a:br>
            <a:r>
              <a:rPr lang="en-US" altLang="en-US" dirty="0"/>
              <a:t>fitted model better than intercept-only</a:t>
            </a:r>
          </a:p>
        </p:txBody>
      </p:sp>
      <p:sp>
        <p:nvSpPr>
          <p:cNvPr id="37892" name="Slide Number Placeholder 3">
            <a:extLst>
              <a:ext uri="{FF2B5EF4-FFF2-40B4-BE49-F238E27FC236}">
                <a16:creationId xmlns:a16="http://schemas.microsoft.com/office/drawing/2014/main" id="{2A5F36C9-29F7-829A-6B6E-F7B368FC6B5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C43E39-912D-4AA0-AEF0-B3B3711116E2}" type="slidenum">
              <a:rPr lang="en-US" altLang="en-US" smtClean="0">
                <a:latin typeface="Garamond" panose="02020404030301010803" pitchFamily="18" charset="0"/>
              </a:rPr>
              <a:pPr/>
              <a:t>19</a:t>
            </a:fld>
            <a:endParaRPr lang="en-US" altLang="en-US">
              <a:latin typeface="Garamond" panose="02020404030301010803" pitchFamily="18" charset="0"/>
            </a:endParaRPr>
          </a:p>
        </p:txBody>
      </p:sp>
      <p:sp>
        <p:nvSpPr>
          <p:cNvPr id="37893" name="Date Placeholder 4">
            <a:extLst>
              <a:ext uri="{FF2B5EF4-FFF2-40B4-BE49-F238E27FC236}">
                <a16:creationId xmlns:a16="http://schemas.microsoft.com/office/drawing/2014/main" id="{C29A617D-3862-9850-86C4-F37A250BF12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8F4418-4B2A-447C-ABA0-FDCB8FB73294}"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2" name="TextBox 1">
            <a:extLst>
              <a:ext uri="{FF2B5EF4-FFF2-40B4-BE49-F238E27FC236}">
                <a16:creationId xmlns:a16="http://schemas.microsoft.com/office/drawing/2014/main" id="{0BB3FFCB-0C8B-C3C2-9A31-2D5EC5A0337A}"/>
              </a:ext>
            </a:extLst>
          </p:cNvPr>
          <p:cNvSpPr txBox="1"/>
          <p:nvPr/>
        </p:nvSpPr>
        <p:spPr>
          <a:xfrm>
            <a:off x="7908439" y="721638"/>
            <a:ext cx="307776" cy="335757"/>
          </a:xfrm>
          <a:prstGeom prst="rect">
            <a:avLst/>
          </a:prstGeom>
          <a:noFill/>
        </p:spPr>
        <p:txBody>
          <a:bodyPr wrap="none" rtlCol="0">
            <a:spAutoFit/>
          </a:bodyPr>
          <a:lstStyle/>
          <a:p>
            <a:r>
              <a:rPr lang="en-US" dirty="0"/>
              <a:t>S</a:t>
            </a:r>
          </a:p>
        </p:txBody>
      </p:sp>
      <p:sp>
        <p:nvSpPr>
          <p:cNvPr id="3" name="TextBox 2">
            <a:extLst>
              <a:ext uri="{FF2B5EF4-FFF2-40B4-BE49-F238E27FC236}">
                <a16:creationId xmlns:a16="http://schemas.microsoft.com/office/drawing/2014/main" id="{B9297EF7-430E-85CE-77E3-7002699E8147}"/>
              </a:ext>
            </a:extLst>
          </p:cNvPr>
          <p:cNvSpPr txBox="1"/>
          <p:nvPr/>
        </p:nvSpPr>
        <p:spPr>
          <a:xfrm>
            <a:off x="7910188" y="1526500"/>
            <a:ext cx="342751" cy="335757"/>
          </a:xfrm>
          <a:prstGeom prst="rect">
            <a:avLst/>
          </a:prstGeom>
          <a:noFill/>
        </p:spPr>
        <p:txBody>
          <a:bodyPr wrap="none" rtlCol="0">
            <a:spAutoFit/>
          </a:bodyPr>
          <a:lstStyle/>
          <a:p>
            <a:r>
              <a:rPr lang="en-US" dirty="0"/>
              <a:t>M</a:t>
            </a:r>
          </a:p>
        </p:txBody>
      </p:sp>
      <p:sp>
        <p:nvSpPr>
          <p:cNvPr id="4" name="TextBox 3">
            <a:extLst>
              <a:ext uri="{FF2B5EF4-FFF2-40B4-BE49-F238E27FC236}">
                <a16:creationId xmlns:a16="http://schemas.microsoft.com/office/drawing/2014/main" id="{B8D92865-756F-7ECE-ECAA-0B7BC3EEC02E}"/>
              </a:ext>
            </a:extLst>
          </p:cNvPr>
          <p:cNvSpPr txBox="1"/>
          <p:nvPr/>
        </p:nvSpPr>
        <p:spPr>
          <a:xfrm>
            <a:off x="7914050" y="2331362"/>
            <a:ext cx="419987" cy="335757"/>
          </a:xfrm>
          <a:prstGeom prst="rect">
            <a:avLst/>
          </a:prstGeom>
          <a:noFill/>
        </p:spPr>
        <p:txBody>
          <a:bodyPr wrap="none" rtlCol="0">
            <a:spAutoFit/>
          </a:bodyPr>
          <a:lstStyle/>
          <a:p>
            <a:r>
              <a:rPr lang="en-US" dirty="0"/>
              <a:t>M</a:t>
            </a:r>
            <a:r>
              <a:rPr lang="en-US" baseline="-25000" dirty="0"/>
              <a:t>0</a:t>
            </a:r>
          </a:p>
        </p:txBody>
      </p:sp>
      <p:sp>
        <p:nvSpPr>
          <p:cNvPr id="5" name="Freeform: Shape 4">
            <a:extLst>
              <a:ext uri="{FF2B5EF4-FFF2-40B4-BE49-F238E27FC236}">
                <a16:creationId xmlns:a16="http://schemas.microsoft.com/office/drawing/2014/main" id="{AEC21AB8-71D7-5706-BAB2-7363C35DEA43}"/>
              </a:ext>
            </a:extLst>
          </p:cNvPr>
          <p:cNvSpPr/>
          <p:nvPr/>
        </p:nvSpPr>
        <p:spPr>
          <a:xfrm>
            <a:off x="7717327" y="997528"/>
            <a:ext cx="173403" cy="1408545"/>
          </a:xfrm>
          <a:custGeom>
            <a:avLst/>
            <a:gdLst>
              <a:gd name="connsiteX0" fmla="*/ 158993 w 190743"/>
              <a:gd name="connsiteY0" fmla="*/ 0 h 1549400"/>
              <a:gd name="connsiteX1" fmla="*/ 243 w 190743"/>
              <a:gd name="connsiteY1" fmla="*/ 787400 h 1549400"/>
              <a:gd name="connsiteX2" fmla="*/ 190743 w 190743"/>
              <a:gd name="connsiteY2" fmla="*/ 1549400 h 1549400"/>
            </a:gdLst>
            <a:ahLst/>
            <a:cxnLst>
              <a:cxn ang="0">
                <a:pos x="connsiteX0" y="connsiteY0"/>
              </a:cxn>
              <a:cxn ang="0">
                <a:pos x="connsiteX1" y="connsiteY1"/>
              </a:cxn>
              <a:cxn ang="0">
                <a:pos x="connsiteX2" y="connsiteY2"/>
              </a:cxn>
            </a:cxnLst>
            <a:rect l="l" t="t" r="r" b="b"/>
            <a:pathLst>
              <a:path w="190743" h="1549400">
                <a:moveTo>
                  <a:pt x="158993" y="0"/>
                </a:moveTo>
                <a:cubicBezTo>
                  <a:pt x="76972" y="264583"/>
                  <a:pt x="-5049" y="529167"/>
                  <a:pt x="243" y="787400"/>
                </a:cubicBezTo>
                <a:cubicBezTo>
                  <a:pt x="5535" y="1045633"/>
                  <a:pt x="145235" y="1416050"/>
                  <a:pt x="190743" y="1549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B6B5817-7A8E-ED59-DA08-9F3BC2AED732}"/>
              </a:ext>
            </a:extLst>
          </p:cNvPr>
          <p:cNvSpPr/>
          <p:nvPr/>
        </p:nvSpPr>
        <p:spPr>
          <a:xfrm>
            <a:off x="8243756" y="906896"/>
            <a:ext cx="156115" cy="738909"/>
          </a:xfrm>
          <a:custGeom>
            <a:avLst/>
            <a:gdLst>
              <a:gd name="connsiteX0" fmla="*/ 0 w 171726"/>
              <a:gd name="connsiteY0" fmla="*/ 0 h 812800"/>
              <a:gd name="connsiteX1" fmla="*/ 171450 w 171726"/>
              <a:gd name="connsiteY1" fmla="*/ 387350 h 812800"/>
              <a:gd name="connsiteX2" fmla="*/ 38100 w 171726"/>
              <a:gd name="connsiteY2" fmla="*/ 812800 h 812800"/>
            </a:gdLst>
            <a:ahLst/>
            <a:cxnLst>
              <a:cxn ang="0">
                <a:pos x="connsiteX0" y="connsiteY0"/>
              </a:cxn>
              <a:cxn ang="0">
                <a:pos x="connsiteX1" y="connsiteY1"/>
              </a:cxn>
              <a:cxn ang="0">
                <a:pos x="connsiteX2" y="connsiteY2"/>
              </a:cxn>
            </a:cxnLst>
            <a:rect l="l" t="t" r="r" b="b"/>
            <a:pathLst>
              <a:path w="171726" h="812800">
                <a:moveTo>
                  <a:pt x="0" y="0"/>
                </a:moveTo>
                <a:cubicBezTo>
                  <a:pt x="82550" y="125941"/>
                  <a:pt x="165100" y="251883"/>
                  <a:pt x="171450" y="387350"/>
                </a:cubicBezTo>
                <a:cubicBezTo>
                  <a:pt x="177800" y="522817"/>
                  <a:pt x="73025" y="747183"/>
                  <a:pt x="38100" y="812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D10D0E-E13C-9771-48F9-76D60D97AD90}"/>
              </a:ext>
            </a:extLst>
          </p:cNvPr>
          <p:cNvSpPr txBox="1"/>
          <p:nvPr/>
        </p:nvSpPr>
        <p:spPr>
          <a:xfrm>
            <a:off x="7158199" y="1524912"/>
            <a:ext cx="558428" cy="335757"/>
          </a:xfrm>
          <a:prstGeom prst="rect">
            <a:avLst/>
          </a:prstGeom>
          <a:noFill/>
        </p:spPr>
        <p:txBody>
          <a:bodyPr wrap="none" rtlCol="0">
            <a:spAutoFit/>
          </a:bodyPr>
          <a:lstStyle/>
          <a:p>
            <a:r>
              <a:rPr lang="en-US" dirty="0" err="1"/>
              <a:t>D</a:t>
            </a:r>
            <a:r>
              <a:rPr lang="en-US" baseline="-25000" dirty="0" err="1"/>
              <a:t>Null</a:t>
            </a:r>
            <a:endParaRPr lang="en-US" baseline="-25000" dirty="0"/>
          </a:p>
        </p:txBody>
      </p:sp>
      <p:sp>
        <p:nvSpPr>
          <p:cNvPr id="8" name="TextBox 7">
            <a:extLst>
              <a:ext uri="{FF2B5EF4-FFF2-40B4-BE49-F238E27FC236}">
                <a16:creationId xmlns:a16="http://schemas.microsoft.com/office/drawing/2014/main" id="{6D8F215D-EF95-8DF4-E999-9E45C8961A5B}"/>
              </a:ext>
            </a:extLst>
          </p:cNvPr>
          <p:cNvSpPr txBox="1"/>
          <p:nvPr/>
        </p:nvSpPr>
        <p:spPr>
          <a:xfrm>
            <a:off x="8406689" y="1090970"/>
            <a:ext cx="567172" cy="335757"/>
          </a:xfrm>
          <a:prstGeom prst="rect">
            <a:avLst/>
          </a:prstGeom>
          <a:noFill/>
        </p:spPr>
        <p:txBody>
          <a:bodyPr wrap="none" rtlCol="0">
            <a:spAutoFit/>
          </a:bodyPr>
          <a:lstStyle/>
          <a:p>
            <a:r>
              <a:rPr lang="en-US" dirty="0" err="1"/>
              <a:t>D</a:t>
            </a:r>
            <a:r>
              <a:rPr lang="en-US" baseline="-25000" dirty="0" err="1"/>
              <a:t>Res</a:t>
            </a:r>
            <a:endParaRPr lang="en-US" baseline="-2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238B82-9183-EB3C-9689-CF8B0E47AD2C}"/>
              </a:ext>
            </a:extLst>
          </p:cNvPr>
          <p:cNvSpPr>
            <a:spLocks noGrp="1"/>
          </p:cNvSpPr>
          <p:nvPr>
            <p:ph type="sldNum" sz="quarter" idx="11"/>
          </p:nvPr>
        </p:nvSpPr>
        <p:spPr/>
        <p:txBody>
          <a:bodyPr/>
          <a:lstStyle/>
          <a:p>
            <a:pPr>
              <a:defRPr/>
            </a:pPr>
            <a:fld id="{830BE758-09EF-4383-8DD4-EDF94F002E79}" type="slidenum">
              <a:rPr lang="en-US" altLang="en-US" smtClean="0"/>
              <a:pPr>
                <a:defRPr/>
              </a:pPr>
              <a:t>2</a:t>
            </a:fld>
            <a:endParaRPr lang="en-US" altLang="en-US"/>
          </a:p>
        </p:txBody>
      </p:sp>
      <p:sp>
        <p:nvSpPr>
          <p:cNvPr id="5" name="Date Placeholder 4">
            <a:extLst>
              <a:ext uri="{FF2B5EF4-FFF2-40B4-BE49-F238E27FC236}">
                <a16:creationId xmlns:a16="http://schemas.microsoft.com/office/drawing/2014/main" id="{79944182-4240-059C-9F44-A94BBDB0FD7C}"/>
              </a:ext>
            </a:extLst>
          </p:cNvPr>
          <p:cNvSpPr>
            <a:spLocks noGrp="1"/>
          </p:cNvSpPr>
          <p:nvPr>
            <p:ph type="dt" sz="half" idx="12"/>
          </p:nvPr>
        </p:nvSpPr>
        <p:spPr/>
        <p:txBody>
          <a:bodyPr/>
          <a:lstStyle/>
          <a:p>
            <a:pPr>
              <a:defRPr/>
            </a:pPr>
            <a:fld id="{B57A3607-888D-425C-AEA4-AA250CA5ECEE}" type="datetime1">
              <a:rPr lang="en-US" smtClean="0"/>
              <a:pPr>
                <a:defRPr/>
              </a:pPr>
              <a:t>10/3/2022</a:t>
            </a:fld>
            <a:endParaRPr lang="en-US" altLang="en-US"/>
          </a:p>
        </p:txBody>
      </p:sp>
      <p:pic>
        <p:nvPicPr>
          <p:cNvPr id="7" name="Picture 6" descr="Chart, diagram, bubble chart&#10;&#10;Description automatically generated">
            <a:extLst>
              <a:ext uri="{FF2B5EF4-FFF2-40B4-BE49-F238E27FC236}">
                <a16:creationId xmlns:a16="http://schemas.microsoft.com/office/drawing/2014/main" id="{704AFDE7-867E-1989-E756-86EB193A5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 y="0"/>
            <a:ext cx="9129737" cy="6858000"/>
          </a:xfrm>
          <a:prstGeom prst="rect">
            <a:avLst/>
          </a:prstGeom>
        </p:spPr>
      </p:pic>
    </p:spTree>
    <p:extLst>
      <p:ext uri="{BB962C8B-B14F-4D97-AF65-F5344CB8AC3E}">
        <p14:creationId xmlns:p14="http://schemas.microsoft.com/office/powerpoint/2010/main" val="102145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1D5BCE66-9664-45DA-C872-1DEAD26864D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61D29DEF-B672-4C1A-A3B0-C5A2F41D6635}" type="slidenum">
              <a:rPr lang="en-US" altLang="en-US" sz="1200" smtClean="0">
                <a:latin typeface="Garamond" panose="02020404030301010803" pitchFamily="18" charset="0"/>
              </a:rPr>
              <a:pPr>
                <a:spcBef>
                  <a:spcPct val="0"/>
                </a:spcBef>
                <a:buClrTx/>
                <a:buSzTx/>
                <a:buFontTx/>
                <a:buNone/>
              </a:pPr>
              <a:t>20</a:t>
            </a:fld>
            <a:endParaRPr lang="en-US" altLang="en-US" sz="1200">
              <a:latin typeface="Garamond" panose="02020404030301010803" pitchFamily="18" charset="0"/>
            </a:endParaRPr>
          </a:p>
        </p:txBody>
      </p:sp>
      <p:sp>
        <p:nvSpPr>
          <p:cNvPr id="38915" name="Date Placeholder 5">
            <a:extLst>
              <a:ext uri="{FF2B5EF4-FFF2-40B4-BE49-F238E27FC236}">
                <a16:creationId xmlns:a16="http://schemas.microsoft.com/office/drawing/2014/main" id="{4A99D515-FAB4-26E7-1F94-95009AB527D6}"/>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4CA54B98-70D5-478E-95D6-086A5955A1F9}"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38916" name="Rectangle 2">
            <a:extLst>
              <a:ext uri="{FF2B5EF4-FFF2-40B4-BE49-F238E27FC236}">
                <a16:creationId xmlns:a16="http://schemas.microsoft.com/office/drawing/2014/main" id="{0ECAF63D-D14B-E6E3-A241-180B79BB4A7B}"/>
              </a:ext>
            </a:extLst>
          </p:cNvPr>
          <p:cNvSpPr>
            <a:spLocks noGrp="1" noChangeArrowheads="1"/>
          </p:cNvSpPr>
          <p:nvPr>
            <p:ph type="title"/>
          </p:nvPr>
        </p:nvSpPr>
        <p:spPr/>
        <p:txBody>
          <a:bodyPr/>
          <a:lstStyle/>
          <a:p>
            <a:pPr eaLnBrk="1" hangingPunct="1"/>
            <a:r>
              <a:rPr lang="en-US" altLang="en-US"/>
              <a:t>Improving the Model</a:t>
            </a:r>
          </a:p>
        </p:txBody>
      </p:sp>
      <p:sp>
        <p:nvSpPr>
          <p:cNvPr id="38917" name="Rectangle 3">
            <a:extLst>
              <a:ext uri="{FF2B5EF4-FFF2-40B4-BE49-F238E27FC236}">
                <a16:creationId xmlns:a16="http://schemas.microsoft.com/office/drawing/2014/main" id="{468710F0-D776-0525-47F9-E2BD5DC02BA3}"/>
              </a:ext>
            </a:extLst>
          </p:cNvPr>
          <p:cNvSpPr>
            <a:spLocks noGrp="1" noChangeArrowheads="1"/>
          </p:cNvSpPr>
          <p:nvPr>
            <p:ph type="body" idx="1"/>
          </p:nvPr>
        </p:nvSpPr>
        <p:spPr>
          <a:xfrm>
            <a:off x="457200" y="1238250"/>
            <a:ext cx="8229600" cy="4892675"/>
          </a:xfrm>
        </p:spPr>
        <p:txBody>
          <a:bodyPr/>
          <a:lstStyle/>
          <a:p>
            <a:pPr eaLnBrk="1" hangingPunct="1"/>
            <a:r>
              <a:rPr lang="en-US" altLang="en-US" sz="2600" dirty="0"/>
              <a:t>Improving logistic regression models is like improving linear regression models</a:t>
            </a:r>
          </a:p>
          <a:p>
            <a:pPr lvl="1" eaLnBrk="1" hangingPunct="1"/>
            <a:r>
              <a:rPr lang="en-US" altLang="en-US" sz="2200" dirty="0"/>
              <a:t>Add variables and interactions that make sense</a:t>
            </a:r>
          </a:p>
          <a:p>
            <a:pPr lvl="1" eaLnBrk="1" hangingPunct="1"/>
            <a:r>
              <a:rPr lang="en-US" altLang="en-US" sz="2200" dirty="0"/>
              <a:t>Add variables and interactions if they greatly increase R</a:t>
            </a:r>
            <a:r>
              <a:rPr lang="en-US" altLang="en-US" sz="2200" baseline="30000" dirty="0"/>
              <a:t>2</a:t>
            </a:r>
            <a:r>
              <a:rPr lang="en-US" altLang="en-US" sz="2200" dirty="0"/>
              <a:t>, or if they improve residuals, etc.</a:t>
            </a:r>
          </a:p>
          <a:p>
            <a:pPr lvl="1" eaLnBrk="1" hangingPunct="1"/>
            <a:r>
              <a:rPr lang="en-US" altLang="en-US" sz="2200" dirty="0"/>
              <a:t>Transform X variables to reduce </a:t>
            </a:r>
            <a:r>
              <a:rPr lang="en-US" altLang="en-US" sz="2200" dirty="0" err="1"/>
              <a:t>leverate</a:t>
            </a:r>
            <a:r>
              <a:rPr lang="en-US" altLang="en-US" sz="2200" dirty="0"/>
              <a:t> and/or improve interpretation (functional form, etc.)</a:t>
            </a:r>
          </a:p>
          <a:p>
            <a:pPr eaLnBrk="1" hangingPunct="1"/>
            <a:r>
              <a:rPr lang="en-US" altLang="en-US" sz="2600" dirty="0"/>
              <a:t>Unlike lm(), </a:t>
            </a:r>
            <a:r>
              <a:rPr lang="en-US" altLang="en-US" sz="2600" dirty="0" err="1"/>
              <a:t>glm</a:t>
            </a:r>
            <a:r>
              <a:rPr lang="en-US" altLang="en-US" sz="2600" dirty="0"/>
              <a:t>() does not report R</a:t>
            </a:r>
            <a:r>
              <a:rPr lang="en-US" altLang="en-US" sz="2600" baseline="30000" dirty="0"/>
              <a:t>2</a:t>
            </a:r>
            <a:r>
              <a:rPr lang="en-US" altLang="en-US" sz="2600" dirty="0"/>
              <a:t>.  Instead it reports AIC:</a:t>
            </a:r>
          </a:p>
          <a:p>
            <a:pPr lvl="1" eaLnBrk="1" hangingPunct="1"/>
            <a:r>
              <a:rPr lang="en-US" altLang="en-US" sz="2200" dirty="0"/>
              <a:t>AIC = -2*log(likelihood) + 2*(</a:t>
            </a:r>
            <a:r>
              <a:rPr lang="en-US" altLang="en-US" sz="2200" dirty="0" err="1"/>
              <a:t>df</a:t>
            </a:r>
            <a:r>
              <a:rPr lang="en-US" altLang="en-US" sz="2200" dirty="0"/>
              <a:t>)                 </a:t>
            </a:r>
            <a:r>
              <a:rPr lang="en-US" altLang="en-US" sz="2200" b="1" i="1" u="sng" dirty="0"/>
              <a:t>[small is good]</a:t>
            </a:r>
          </a:p>
          <a:p>
            <a:pPr lvl="1" eaLnBrk="1" hangingPunct="1"/>
            <a:r>
              <a:rPr lang="en-US" altLang="en-US" sz="2200" dirty="0"/>
              <a:t>Like a </a:t>
            </a:r>
            <a:r>
              <a:rPr lang="en-US" altLang="en-US" sz="2200" i="1" u="sng" dirty="0"/>
              <a:t>likelihood ratio test</a:t>
            </a:r>
            <a:r>
              <a:rPr lang="en-US" altLang="en-US" sz="2200" dirty="0"/>
              <a:t>, but penalized for the complexity of the model (</a:t>
            </a:r>
            <a:r>
              <a:rPr lang="en-US" altLang="en-US" sz="2200" dirty="0" err="1"/>
              <a:t>df</a:t>
            </a:r>
            <a:r>
              <a:rPr lang="en-US" altLang="en-US" sz="2200" dirty="0"/>
              <a:t> = number of regression coefficients)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9718A6C9-C256-951C-2B2E-F1302901418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DF0DD91-0AC4-42B1-A604-00DEA0A0E9A0}" type="slidenum">
              <a:rPr lang="en-US" altLang="en-US" sz="1200" smtClean="0">
                <a:latin typeface="Garamond" panose="02020404030301010803" pitchFamily="18" charset="0"/>
              </a:rPr>
              <a:pPr>
                <a:spcBef>
                  <a:spcPct val="0"/>
                </a:spcBef>
                <a:buClrTx/>
                <a:buSzTx/>
                <a:buFontTx/>
                <a:buNone/>
              </a:pPr>
              <a:t>21</a:t>
            </a:fld>
            <a:endParaRPr lang="en-US" altLang="en-US" sz="1200">
              <a:latin typeface="Garamond" panose="02020404030301010803" pitchFamily="18" charset="0"/>
            </a:endParaRPr>
          </a:p>
        </p:txBody>
      </p:sp>
      <p:sp>
        <p:nvSpPr>
          <p:cNvPr id="40963" name="Date Placeholder 5">
            <a:extLst>
              <a:ext uri="{FF2B5EF4-FFF2-40B4-BE49-F238E27FC236}">
                <a16:creationId xmlns:a16="http://schemas.microsoft.com/office/drawing/2014/main" id="{2C9D7B32-1CC7-E1F4-8F52-114E7BB7D19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C029FB2C-CC08-4FEE-8E7B-BF7AED14DD55}"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40964" name="Rectangle 2">
            <a:extLst>
              <a:ext uri="{FF2B5EF4-FFF2-40B4-BE49-F238E27FC236}">
                <a16:creationId xmlns:a16="http://schemas.microsoft.com/office/drawing/2014/main" id="{0DED4F8E-E899-FEF4-CA4E-8A6A8C9598A9}"/>
              </a:ext>
            </a:extLst>
          </p:cNvPr>
          <p:cNvSpPr>
            <a:spLocks noGrp="1" noChangeArrowheads="1"/>
          </p:cNvSpPr>
          <p:nvPr>
            <p:ph type="title"/>
          </p:nvPr>
        </p:nvSpPr>
        <p:spPr/>
        <p:txBody>
          <a:bodyPr/>
          <a:lstStyle/>
          <a:p>
            <a:pPr eaLnBrk="1" hangingPunct="1"/>
            <a:r>
              <a:rPr lang="en-US" altLang="en-US"/>
              <a:t>Improving the Model</a:t>
            </a:r>
          </a:p>
        </p:txBody>
      </p:sp>
      <p:sp>
        <p:nvSpPr>
          <p:cNvPr id="40965" name="Rectangle 3">
            <a:extLst>
              <a:ext uri="{FF2B5EF4-FFF2-40B4-BE49-F238E27FC236}">
                <a16:creationId xmlns:a16="http://schemas.microsoft.com/office/drawing/2014/main" id="{98D4C18F-70A9-EF8B-60EC-495494A54493}"/>
              </a:ext>
            </a:extLst>
          </p:cNvPr>
          <p:cNvSpPr>
            <a:spLocks noGrp="1" noChangeArrowheads="1"/>
          </p:cNvSpPr>
          <p:nvPr>
            <p:ph type="body" idx="1"/>
          </p:nvPr>
        </p:nvSpPr>
        <p:spPr>
          <a:xfrm>
            <a:off x="457200" y="1089025"/>
            <a:ext cx="8229600" cy="5041900"/>
          </a:xfrm>
        </p:spPr>
        <p:txBody>
          <a:bodyPr/>
          <a:lstStyle/>
          <a:p>
            <a:pPr eaLnBrk="1" hangingPunct="1"/>
            <a:r>
              <a:rPr lang="en-US" altLang="en-US"/>
              <a:t>stepAIC() in library(MASS) will search through a set of models, minimizing AIC.</a:t>
            </a:r>
          </a:p>
          <a:p>
            <a:pPr eaLnBrk="1" hangingPunct="1">
              <a:buFont typeface="Wingdings" panose="05000000000000000000" pitchFamily="2" charset="2"/>
              <a:buNone/>
            </a:pPr>
            <a:endParaRPr lang="en-US" altLang="en-US"/>
          </a:p>
        </p:txBody>
      </p:sp>
      <p:sp>
        <p:nvSpPr>
          <p:cNvPr id="40966" name="Text Box 4">
            <a:extLst>
              <a:ext uri="{FF2B5EF4-FFF2-40B4-BE49-F238E27FC236}">
                <a16:creationId xmlns:a16="http://schemas.microsoft.com/office/drawing/2014/main" id="{399DFC93-3ACF-9A12-B8F0-3BEDA8B7943A}"/>
              </a:ext>
            </a:extLst>
          </p:cNvPr>
          <p:cNvSpPr txBox="1">
            <a:spLocks noChangeArrowheads="1"/>
          </p:cNvSpPr>
          <p:nvPr/>
        </p:nvSpPr>
        <p:spPr bwMode="auto">
          <a:xfrm>
            <a:off x="793750" y="1928813"/>
            <a:ext cx="702945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&gt; library(MASS)</a:t>
            </a:r>
          </a:p>
          <a:p>
            <a:pPr eaLnBrk="1" hangingPunct="1">
              <a:spcBef>
                <a:spcPct val="0"/>
              </a:spcBef>
              <a:buClrTx/>
              <a:buSzTx/>
              <a:buFontTx/>
              <a:buNone/>
            </a:pPr>
            <a:r>
              <a:rPr lang="en-US" altLang="en-US" sz="1600">
                <a:latin typeface="Courier New" panose="02070309020205020404" pitchFamily="49" charset="0"/>
              </a:rPr>
              <a:t>&gt; basemodel &lt;- glm(y ˜ x1 + x2 + x3 +x4 + x5 ,</a:t>
            </a:r>
          </a:p>
          <a:p>
            <a:pPr eaLnBrk="1" hangingPunct="1">
              <a:spcBef>
                <a:spcPct val="0"/>
              </a:spcBef>
              <a:buClrTx/>
              <a:buSzTx/>
              <a:buFontTx/>
              <a:buNone/>
            </a:pPr>
            <a:r>
              <a:rPr lang="en-US" altLang="en-US" sz="1600">
                <a:latin typeface="Courier New" panose="02070309020205020404" pitchFamily="49" charset="0"/>
              </a:rPr>
              <a:t>+  data=schools,family=binomial)</a:t>
            </a:r>
          </a:p>
          <a:p>
            <a:pPr eaLnBrk="1" hangingPunct="1">
              <a:spcBef>
                <a:spcPct val="0"/>
              </a:spcBef>
              <a:buClrTx/>
              <a:buSzTx/>
              <a:buFontTx/>
              <a:buNone/>
            </a:pPr>
            <a:r>
              <a:rPr lang="en-US" altLang="en-US" sz="1600">
                <a:latin typeface="Courier New" panose="02070309020205020404" pitchFamily="49" charset="0"/>
              </a:rPr>
              <a:t>&gt; fit1 &lt;- eval(stepAIC(basemodel, scope=list(lower=.˜ 1,</a:t>
            </a:r>
          </a:p>
          <a:p>
            <a:pPr eaLnBrk="1" hangingPunct="1">
              <a:spcBef>
                <a:spcPct val="0"/>
              </a:spcBef>
              <a:buClrTx/>
              <a:buSzTx/>
              <a:buFontTx/>
              <a:buNone/>
            </a:pPr>
            <a:r>
              <a:rPr lang="en-US" altLang="en-US" sz="1600">
                <a:latin typeface="Courier New" panose="02070309020205020404" pitchFamily="49" charset="0"/>
              </a:rPr>
              <a:t>+ upper=.˜ x1 + x2 + x3 +x4 + x5,k=2))$call)</a:t>
            </a:r>
          </a:p>
          <a:p>
            <a:pPr eaLnBrk="1" hangingPunct="1">
              <a:spcBef>
                <a:spcPct val="0"/>
              </a:spcBef>
              <a:buClrTx/>
              <a:buSzTx/>
              <a:buFontTx/>
              <a:buNone/>
            </a:pPr>
            <a:r>
              <a:rPr lang="en-US" altLang="en-US" sz="1600">
                <a:latin typeface="Courier New" panose="02070309020205020404" pitchFamily="49" charset="0"/>
              </a:rPr>
              <a:t>&gt; anova(fit1,fit0,test="Chisq")</a:t>
            </a:r>
          </a:p>
          <a:p>
            <a:pPr eaLnBrk="1" hangingPunct="1">
              <a:spcBef>
                <a:spcPct val="0"/>
              </a:spcBef>
              <a:buClrTx/>
              <a:buSzTx/>
              <a:buFontTx/>
              <a:buNone/>
            </a:pPr>
            <a:r>
              <a:rPr lang="en-US" altLang="en-US" sz="1600">
                <a:latin typeface="Courier New" panose="02070309020205020404" pitchFamily="49" charset="0"/>
              </a:rPr>
              <a:t>Analysis of Deviance Table</a:t>
            </a:r>
          </a:p>
          <a:p>
            <a:pPr eaLnBrk="1" hangingPunct="1">
              <a:spcBef>
                <a:spcPct val="0"/>
              </a:spcBef>
              <a:buClrTx/>
              <a:buSzTx/>
              <a:buFontTx/>
              <a:buNone/>
            </a:pPr>
            <a:r>
              <a:rPr lang="en-US" altLang="en-US" sz="1600">
                <a:latin typeface="Courier New" panose="02070309020205020404" pitchFamily="49" charset="0"/>
              </a:rPr>
              <a:t>Model 1: y ˜ x3 + x4</a:t>
            </a:r>
          </a:p>
          <a:p>
            <a:pPr eaLnBrk="1" hangingPunct="1">
              <a:spcBef>
                <a:spcPct val="0"/>
              </a:spcBef>
              <a:buClrTx/>
              <a:buSzTx/>
              <a:buFontTx/>
              <a:buNone/>
            </a:pPr>
            <a:r>
              <a:rPr lang="en-US" altLang="en-US" sz="1600">
                <a:latin typeface="Courier New" panose="02070309020205020404" pitchFamily="49" charset="0"/>
              </a:rPr>
              <a:t>Model 2: y ˜ x1 + x2 + x3 + x4 + x5</a:t>
            </a:r>
          </a:p>
          <a:p>
            <a:pPr eaLnBrk="1" hangingPunct="1">
              <a:spcBef>
                <a:spcPct val="0"/>
              </a:spcBef>
              <a:buClrTx/>
              <a:buSzTx/>
              <a:buFontTx/>
              <a:buNone/>
            </a:pPr>
            <a:r>
              <a:rPr lang="en-US" altLang="en-US" sz="1600">
                <a:latin typeface="Courier New" panose="02070309020205020404" pitchFamily="49" charset="0"/>
              </a:rPr>
              <a:t>     Resid. Df Resid. Dev Df Deviance P(&gt;|Chi|)</a:t>
            </a:r>
          </a:p>
          <a:p>
            <a:pPr eaLnBrk="1" hangingPunct="1">
              <a:spcBef>
                <a:spcPct val="0"/>
              </a:spcBef>
              <a:buClrTx/>
              <a:buSzTx/>
              <a:buFontTx/>
              <a:buNone/>
            </a:pPr>
            <a:r>
              <a:rPr lang="en-US" altLang="en-US" sz="1600">
                <a:latin typeface="Courier New" panose="02070309020205020404" pitchFamily="49" charset="0"/>
              </a:rPr>
              <a:t>1           17    10.1414</a:t>
            </a:r>
          </a:p>
          <a:p>
            <a:pPr eaLnBrk="1" hangingPunct="1">
              <a:spcBef>
                <a:spcPct val="0"/>
              </a:spcBef>
              <a:buClrTx/>
              <a:buSzTx/>
              <a:buFontTx/>
              <a:buNone/>
            </a:pPr>
            <a:r>
              <a:rPr lang="en-US" altLang="en-US" sz="1600">
                <a:latin typeface="Courier New" panose="02070309020205020404" pitchFamily="49" charset="0"/>
              </a:rPr>
              <a:t>2           14     8.3429  3   1.7984   0.6153</a:t>
            </a:r>
          </a:p>
          <a:p>
            <a:pPr eaLnBrk="1" hangingPunct="1">
              <a:spcBef>
                <a:spcPct val="0"/>
              </a:spcBef>
              <a:buClrTx/>
              <a:buSzTx/>
              <a:buFontTx/>
              <a:buNone/>
            </a:pPr>
            <a:r>
              <a:rPr lang="en-US" altLang="en-US" sz="1600">
                <a:latin typeface="Courier New" panose="02070309020205020404" pitchFamily="49" charset="0"/>
              </a:rPr>
              <a:t>&gt; summary(fit1)$coef</a:t>
            </a:r>
          </a:p>
          <a:p>
            <a:pPr eaLnBrk="1" hangingPunct="1">
              <a:spcBef>
                <a:spcPct val="0"/>
              </a:spcBef>
              <a:buClrTx/>
              <a:buSzTx/>
              <a:buFontTx/>
              <a:buNone/>
            </a:pPr>
            <a:r>
              <a:rPr lang="en-US" altLang="en-US" sz="1600">
                <a:latin typeface="Courier New" panose="02070309020205020404" pitchFamily="49" charset="0"/>
              </a:rPr>
              <a:t>               Estimate Std. Error   z value   Pr(&gt;|z|)</a:t>
            </a:r>
          </a:p>
          <a:p>
            <a:pPr eaLnBrk="1" hangingPunct="1">
              <a:spcBef>
                <a:spcPct val="0"/>
              </a:spcBef>
              <a:buClrTx/>
              <a:buSzTx/>
              <a:buFontTx/>
              <a:buNone/>
            </a:pPr>
            <a:r>
              <a:rPr lang="en-US" altLang="en-US" sz="1600">
                <a:latin typeface="Courier New" panose="02070309020205020404" pitchFamily="49" charset="0"/>
              </a:rPr>
              <a:t>(Intercept) -41.8188263 24.5239239 -1.705226 0.08815233</a:t>
            </a:r>
          </a:p>
          <a:p>
            <a:pPr eaLnBrk="1" hangingPunct="1">
              <a:spcBef>
                <a:spcPct val="0"/>
              </a:spcBef>
              <a:buClrTx/>
              <a:buSzTx/>
              <a:buFontTx/>
              <a:buNone/>
            </a:pPr>
            <a:r>
              <a:rPr lang="en-US" altLang="en-US" sz="1600">
                <a:latin typeface="Courier New" panose="02070309020205020404" pitchFamily="49" charset="0"/>
              </a:rPr>
              <a:t>x3            0.3646223  0.1798581  2.027277 0.04263408</a:t>
            </a:r>
          </a:p>
          <a:p>
            <a:pPr eaLnBrk="1" hangingPunct="1">
              <a:spcBef>
                <a:spcPct val="0"/>
              </a:spcBef>
              <a:buClrTx/>
              <a:buSzTx/>
              <a:buFontTx/>
              <a:buNone/>
            </a:pPr>
            <a:r>
              <a:rPr lang="en-US" altLang="en-US" sz="1600">
                <a:latin typeface="Courier New" panose="02070309020205020404" pitchFamily="49" charset="0"/>
              </a:rPr>
              <a:t>x4            1.5614704  0.9427877  1.656227 0.09767586</a:t>
            </a:r>
          </a:p>
          <a:p>
            <a:pPr eaLnBrk="1" hangingPunct="1">
              <a:spcBef>
                <a:spcPct val="0"/>
              </a:spcBef>
              <a:buClrTx/>
              <a:buSzTx/>
              <a:buFontTx/>
              <a:buNone/>
            </a:pPr>
            <a:endParaRPr lang="en-US" altLang="en-US" sz="1600">
              <a:latin typeface="Courier New" panose="02070309020205020404" pitchFamily="49" charset="0"/>
            </a:endParaRPr>
          </a:p>
        </p:txBody>
      </p:sp>
      <p:sp>
        <p:nvSpPr>
          <p:cNvPr id="40967" name="Oval 5">
            <a:extLst>
              <a:ext uri="{FF2B5EF4-FFF2-40B4-BE49-F238E27FC236}">
                <a16:creationId xmlns:a16="http://schemas.microsoft.com/office/drawing/2014/main" id="{D32F80C5-515D-E80A-B573-6CBA8809A83C}"/>
              </a:ext>
            </a:extLst>
          </p:cNvPr>
          <p:cNvSpPr>
            <a:spLocks noChangeArrowheads="1"/>
          </p:cNvSpPr>
          <p:nvPr/>
        </p:nvSpPr>
        <p:spPr bwMode="auto">
          <a:xfrm>
            <a:off x="4554538" y="4673600"/>
            <a:ext cx="1998662" cy="2127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0968" name="Text Box 6">
            <a:extLst>
              <a:ext uri="{FF2B5EF4-FFF2-40B4-BE49-F238E27FC236}">
                <a16:creationId xmlns:a16="http://schemas.microsoft.com/office/drawing/2014/main" id="{51010A60-EAFE-B9B1-E2C2-AF1806673785}"/>
              </a:ext>
            </a:extLst>
          </p:cNvPr>
          <p:cNvSpPr txBox="1">
            <a:spLocks noChangeArrowheads="1"/>
          </p:cNvSpPr>
          <p:nvPr/>
        </p:nvSpPr>
        <p:spPr bwMode="auto">
          <a:xfrm>
            <a:off x="6553200" y="3413125"/>
            <a:ext cx="2406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FF0000"/>
                </a:solidFill>
                <a:latin typeface="Arial" panose="020B0604020202020204" pitchFamily="34" charset="0"/>
              </a:rPr>
              <a:t>Chi-squared test</a:t>
            </a:r>
          </a:p>
          <a:p>
            <a:pPr eaLnBrk="1" hangingPunct="1">
              <a:spcBef>
                <a:spcPct val="0"/>
              </a:spcBef>
              <a:buClrTx/>
              <a:buSzTx/>
              <a:buFontTx/>
              <a:buNone/>
            </a:pPr>
            <a:r>
              <a:rPr lang="en-US" altLang="en-US" sz="1800">
                <a:solidFill>
                  <a:srgbClr val="FF0000"/>
                </a:solidFill>
                <a:latin typeface="Arial" panose="020B0604020202020204" pitchFamily="34" charset="0"/>
              </a:rPr>
              <a:t>finds no evidence </a:t>
            </a:r>
          </a:p>
          <a:p>
            <a:pPr eaLnBrk="1" hangingPunct="1">
              <a:spcBef>
                <a:spcPct val="0"/>
              </a:spcBef>
              <a:buClrTx/>
              <a:buSzTx/>
              <a:buFontTx/>
              <a:buNone/>
            </a:pPr>
            <a:r>
              <a:rPr lang="en-US" altLang="en-US" sz="1800">
                <a:solidFill>
                  <a:srgbClr val="FF0000"/>
                </a:solidFill>
                <a:latin typeface="Arial" panose="020B0604020202020204" pitchFamily="34" charset="0"/>
              </a:rPr>
              <a:t>against smaller model</a:t>
            </a:r>
          </a:p>
        </p:txBody>
      </p:sp>
      <p:sp>
        <p:nvSpPr>
          <p:cNvPr id="40969" name="Line 7">
            <a:extLst>
              <a:ext uri="{FF2B5EF4-FFF2-40B4-BE49-F238E27FC236}">
                <a16:creationId xmlns:a16="http://schemas.microsoft.com/office/drawing/2014/main" id="{7B4F6603-1E12-7088-45F7-6E73B866B289}"/>
              </a:ext>
            </a:extLst>
          </p:cNvPr>
          <p:cNvSpPr>
            <a:spLocks noChangeShapeType="1"/>
          </p:cNvSpPr>
          <p:nvPr/>
        </p:nvSpPr>
        <p:spPr bwMode="auto">
          <a:xfrm flipH="1">
            <a:off x="6288088" y="4383088"/>
            <a:ext cx="601662" cy="301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Text Box 8">
            <a:extLst>
              <a:ext uri="{FF2B5EF4-FFF2-40B4-BE49-F238E27FC236}">
                <a16:creationId xmlns:a16="http://schemas.microsoft.com/office/drawing/2014/main" id="{5AD9827E-9B6E-8A4E-4829-A958DFD0DAF3}"/>
              </a:ext>
            </a:extLst>
          </p:cNvPr>
          <p:cNvSpPr txBox="1">
            <a:spLocks noChangeArrowheads="1"/>
          </p:cNvSpPr>
          <p:nvPr/>
        </p:nvSpPr>
        <p:spPr bwMode="auto">
          <a:xfrm>
            <a:off x="0" y="5492750"/>
            <a:ext cx="98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FF0000"/>
                </a:solidFill>
                <a:latin typeface="Arial" panose="020B0604020202020204" pitchFamily="34" charset="0"/>
              </a:rPr>
              <a:t>ses</a:t>
            </a:r>
          </a:p>
          <a:p>
            <a:pPr eaLnBrk="1" hangingPunct="1">
              <a:spcBef>
                <a:spcPct val="0"/>
              </a:spcBef>
              <a:buClrTx/>
              <a:buSzTx/>
              <a:buFontTx/>
              <a:buNone/>
            </a:pPr>
            <a:r>
              <a:rPr lang="en-US" altLang="en-US" sz="1800">
                <a:solidFill>
                  <a:srgbClr val="FF0000"/>
                </a:solidFill>
                <a:latin typeface="Arial" panose="020B0604020202020204" pitchFamily="34" charset="0"/>
              </a:rPr>
              <a:t>tchr sco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33ACAAB8-6DAA-E01D-6602-E1426F1625B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1BFA9FFC-9FE6-4AE1-9FDB-003F732A4EF1}" type="slidenum">
              <a:rPr lang="en-US" altLang="en-US" sz="1200" smtClean="0">
                <a:latin typeface="Garamond" panose="02020404030301010803" pitchFamily="18" charset="0"/>
              </a:rPr>
              <a:pPr>
                <a:spcBef>
                  <a:spcPct val="0"/>
                </a:spcBef>
                <a:buClrTx/>
                <a:buSzTx/>
                <a:buFontTx/>
                <a:buNone/>
              </a:pPr>
              <a:t>22</a:t>
            </a:fld>
            <a:endParaRPr lang="en-US" altLang="en-US" sz="1200">
              <a:latin typeface="Garamond" panose="02020404030301010803" pitchFamily="18" charset="0"/>
            </a:endParaRPr>
          </a:p>
        </p:txBody>
      </p:sp>
      <p:sp>
        <p:nvSpPr>
          <p:cNvPr id="43011" name="Date Placeholder 5">
            <a:extLst>
              <a:ext uri="{FF2B5EF4-FFF2-40B4-BE49-F238E27FC236}">
                <a16:creationId xmlns:a16="http://schemas.microsoft.com/office/drawing/2014/main" id="{0F72FF5B-0C79-74E4-29E2-DEFA42F471D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52D3750-D018-451A-AC55-84CC0AAD5D41}"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43012" name="Rectangle 2">
            <a:extLst>
              <a:ext uri="{FF2B5EF4-FFF2-40B4-BE49-F238E27FC236}">
                <a16:creationId xmlns:a16="http://schemas.microsoft.com/office/drawing/2014/main" id="{68FE116A-EF34-DCC3-B4C5-048442C89BC2}"/>
              </a:ext>
            </a:extLst>
          </p:cNvPr>
          <p:cNvSpPr>
            <a:spLocks noGrp="1" noChangeArrowheads="1"/>
          </p:cNvSpPr>
          <p:nvPr>
            <p:ph type="title"/>
          </p:nvPr>
        </p:nvSpPr>
        <p:spPr/>
        <p:txBody>
          <a:bodyPr/>
          <a:lstStyle/>
          <a:p>
            <a:pPr eaLnBrk="1" hangingPunct="1"/>
            <a:r>
              <a:rPr lang="en-US" altLang="en-US"/>
              <a:t>Improving the Model</a:t>
            </a:r>
          </a:p>
        </p:txBody>
      </p:sp>
      <p:sp>
        <p:nvSpPr>
          <p:cNvPr id="43013" name="Rectangle 3">
            <a:extLst>
              <a:ext uri="{FF2B5EF4-FFF2-40B4-BE49-F238E27FC236}">
                <a16:creationId xmlns:a16="http://schemas.microsoft.com/office/drawing/2014/main" id="{FAB550EF-9F19-E919-EFE5-D41194196FD4}"/>
              </a:ext>
            </a:extLst>
          </p:cNvPr>
          <p:cNvSpPr>
            <a:spLocks noGrp="1" noChangeArrowheads="1"/>
          </p:cNvSpPr>
          <p:nvPr>
            <p:ph type="body" idx="1"/>
          </p:nvPr>
        </p:nvSpPr>
        <p:spPr>
          <a:xfrm>
            <a:off x="414338" y="1068388"/>
            <a:ext cx="8229600" cy="4530725"/>
          </a:xfrm>
        </p:spPr>
        <p:txBody>
          <a:bodyPr/>
          <a:lstStyle/>
          <a:p>
            <a:pPr eaLnBrk="1" hangingPunct="1"/>
            <a:r>
              <a:rPr lang="en-US" altLang="en-US"/>
              <a:t>If we try to expand the model to consider interactions of all orders, something interesting happens:</a:t>
            </a:r>
          </a:p>
          <a:p>
            <a:pPr eaLnBrk="1" hangingPunct="1"/>
            <a:endParaRPr lang="en-US" altLang="en-US"/>
          </a:p>
        </p:txBody>
      </p:sp>
      <p:sp>
        <p:nvSpPr>
          <p:cNvPr id="43014" name="Text Box 4">
            <a:extLst>
              <a:ext uri="{FF2B5EF4-FFF2-40B4-BE49-F238E27FC236}">
                <a16:creationId xmlns:a16="http://schemas.microsoft.com/office/drawing/2014/main" id="{058A6722-A72C-1D41-184F-1C63F502A07A}"/>
              </a:ext>
            </a:extLst>
          </p:cNvPr>
          <p:cNvSpPr txBox="1">
            <a:spLocks noChangeArrowheads="1"/>
          </p:cNvSpPr>
          <p:nvPr/>
        </p:nvSpPr>
        <p:spPr bwMode="auto">
          <a:xfrm>
            <a:off x="201613" y="2451100"/>
            <a:ext cx="5929312"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&gt; fit2 &lt;- eval(stepAIC(basemodel,</a:t>
            </a:r>
          </a:p>
          <a:p>
            <a:pPr eaLnBrk="1" hangingPunct="1">
              <a:spcBef>
                <a:spcPct val="0"/>
              </a:spcBef>
              <a:buClrTx/>
              <a:buSzTx/>
              <a:buFontTx/>
              <a:buNone/>
            </a:pPr>
            <a:r>
              <a:rPr lang="en-US" altLang="en-US" sz="1600">
                <a:latin typeface="Courier New" panose="02070309020205020404" pitchFamily="49" charset="0"/>
              </a:rPr>
              <a:t>+ scope=list(lower=.~ 1,</a:t>
            </a:r>
          </a:p>
          <a:p>
            <a:pPr eaLnBrk="1" hangingPunct="1">
              <a:spcBef>
                <a:spcPct val="0"/>
              </a:spcBef>
              <a:buClrTx/>
              <a:buSzTx/>
              <a:buFontTx/>
              <a:buNone/>
            </a:pPr>
            <a:r>
              <a:rPr lang="en-US" altLang="en-US" sz="1600">
                <a:latin typeface="Courier New" panose="02070309020205020404" pitchFamily="49" charset="0"/>
              </a:rPr>
              <a:t>+ upper=.~(x1 + x2 + x3 +x4 + x5)^5,k=2))$call)</a:t>
            </a:r>
          </a:p>
          <a:p>
            <a:pPr eaLnBrk="1" hangingPunct="1">
              <a:spcBef>
                <a:spcPct val="0"/>
              </a:spcBef>
              <a:buClrTx/>
              <a:buSzTx/>
              <a:buFontTx/>
              <a:buNone/>
            </a:pPr>
            <a:r>
              <a:rPr lang="en-US" altLang="en-US" sz="1600">
                <a:latin typeface="Courier New" panose="02070309020205020404" pitchFamily="49" charset="0"/>
              </a:rPr>
              <a:t>y ~ x3 + x4 + x5 + x4:x5</a:t>
            </a:r>
          </a:p>
          <a:p>
            <a:pPr eaLnBrk="1" hangingPunct="1">
              <a:spcBef>
                <a:spcPct val="0"/>
              </a:spcBef>
              <a:buClrTx/>
              <a:buSzTx/>
              <a:buFontTx/>
              <a:buNone/>
            </a:pPr>
            <a:endParaRPr lang="en-US" altLang="en-US" sz="1600">
              <a:latin typeface="Courier New" panose="02070309020205020404" pitchFamily="49" charset="0"/>
            </a:endParaRPr>
          </a:p>
          <a:p>
            <a:pPr eaLnBrk="1" hangingPunct="1">
              <a:spcBef>
                <a:spcPct val="0"/>
              </a:spcBef>
              <a:buClrTx/>
              <a:buSzTx/>
              <a:buFontTx/>
              <a:buNone/>
            </a:pPr>
            <a:r>
              <a:rPr lang="en-US" altLang="en-US" sz="1600">
                <a:latin typeface="Courier New" panose="02070309020205020404" pitchFamily="49" charset="0"/>
              </a:rPr>
              <a:t>        Df Deviance    AIC</a:t>
            </a:r>
          </a:p>
          <a:p>
            <a:pPr eaLnBrk="1" hangingPunct="1">
              <a:spcBef>
                <a:spcPct val="0"/>
              </a:spcBef>
              <a:buClrTx/>
              <a:buSzTx/>
              <a:buFontTx/>
              <a:buNone/>
            </a:pPr>
            <a:r>
              <a:rPr lang="en-US" altLang="en-US" sz="1600">
                <a:latin typeface="Courier New" panose="02070309020205020404" pitchFamily="49" charset="0"/>
              </a:rPr>
              <a:t>&lt;none&gt;       0.0000 10.000</a:t>
            </a:r>
          </a:p>
          <a:p>
            <a:pPr eaLnBrk="1" hangingPunct="1">
              <a:spcBef>
                <a:spcPct val="0"/>
              </a:spcBef>
              <a:buClrTx/>
              <a:buSzTx/>
              <a:buFontTx/>
              <a:buNone/>
            </a:pPr>
            <a:r>
              <a:rPr lang="en-US" altLang="en-US" sz="1600">
                <a:latin typeface="Courier New" panose="02070309020205020404" pitchFamily="49" charset="0"/>
              </a:rPr>
              <a:t>+ x3:x5  1   0.0000 12.000</a:t>
            </a:r>
          </a:p>
          <a:p>
            <a:pPr eaLnBrk="1" hangingPunct="1">
              <a:spcBef>
                <a:spcPct val="0"/>
              </a:spcBef>
              <a:buClrTx/>
              <a:buSzTx/>
              <a:buFontTx/>
              <a:buNone/>
            </a:pPr>
            <a:r>
              <a:rPr lang="en-US" altLang="en-US" sz="1600">
                <a:latin typeface="Courier New" panose="02070309020205020404" pitchFamily="49" charset="0"/>
              </a:rPr>
              <a:t>+ x3:x4  1   0.0000 12.000</a:t>
            </a:r>
          </a:p>
          <a:p>
            <a:pPr eaLnBrk="1" hangingPunct="1">
              <a:spcBef>
                <a:spcPct val="0"/>
              </a:spcBef>
              <a:buClrTx/>
              <a:buSzTx/>
              <a:buFontTx/>
              <a:buNone/>
            </a:pPr>
            <a:r>
              <a:rPr lang="en-US" altLang="en-US" sz="1600">
                <a:latin typeface="Courier New" panose="02070309020205020404" pitchFamily="49" charset="0"/>
              </a:rPr>
              <a:t>+ x1     1   0.0000 12.000</a:t>
            </a:r>
          </a:p>
          <a:p>
            <a:pPr eaLnBrk="1" hangingPunct="1">
              <a:spcBef>
                <a:spcPct val="0"/>
              </a:spcBef>
              <a:buClrTx/>
              <a:buSzTx/>
              <a:buFontTx/>
              <a:buNone/>
            </a:pPr>
            <a:r>
              <a:rPr lang="en-US" altLang="en-US" sz="1600">
                <a:latin typeface="Courier New" panose="02070309020205020404" pitchFamily="49" charset="0"/>
              </a:rPr>
              <a:t>+ x2     1   0.0000 12.000</a:t>
            </a:r>
          </a:p>
          <a:p>
            <a:pPr eaLnBrk="1" hangingPunct="1">
              <a:spcBef>
                <a:spcPct val="0"/>
              </a:spcBef>
              <a:buClrTx/>
              <a:buSzTx/>
              <a:buFontTx/>
              <a:buNone/>
            </a:pPr>
            <a:r>
              <a:rPr lang="en-US" altLang="en-US" sz="1600">
                <a:latin typeface="Courier New" panose="02070309020205020404" pitchFamily="49" charset="0"/>
              </a:rPr>
              <a:t>- x3     1   9.2741 17.274</a:t>
            </a:r>
          </a:p>
          <a:p>
            <a:pPr eaLnBrk="1" hangingPunct="1">
              <a:spcBef>
                <a:spcPct val="0"/>
              </a:spcBef>
              <a:buClrTx/>
              <a:buSzTx/>
              <a:buFontTx/>
              <a:buNone/>
            </a:pPr>
            <a:r>
              <a:rPr lang="en-US" altLang="en-US" sz="1600">
                <a:latin typeface="Courier New" panose="02070309020205020404" pitchFamily="49" charset="0"/>
              </a:rPr>
              <a:t>- x4:x5  1   9.2821 17.282</a:t>
            </a:r>
          </a:p>
          <a:p>
            <a:pPr eaLnBrk="1" hangingPunct="1">
              <a:spcBef>
                <a:spcPct val="0"/>
              </a:spcBef>
              <a:buClrTx/>
              <a:buSzTx/>
              <a:buFontTx/>
              <a:buNone/>
            </a:pPr>
            <a:r>
              <a:rPr lang="en-US" altLang="en-US" sz="1600">
                <a:latin typeface="Courier New" panose="02070309020205020404" pitchFamily="49" charset="0"/>
              </a:rPr>
              <a:t>There were 50 or more warnings </a:t>
            </a:r>
          </a:p>
          <a:p>
            <a:pPr eaLnBrk="1" hangingPunct="1">
              <a:spcBef>
                <a:spcPct val="0"/>
              </a:spcBef>
              <a:buClrTx/>
              <a:buSzTx/>
              <a:buFontTx/>
              <a:buNone/>
            </a:pPr>
            <a:r>
              <a:rPr lang="en-US" altLang="en-US" sz="1600">
                <a:latin typeface="Courier New" panose="02070309020205020404" pitchFamily="49" charset="0"/>
              </a:rPr>
              <a:t>(use warnings() to see the first 50)</a:t>
            </a:r>
          </a:p>
          <a:p>
            <a:pPr eaLnBrk="1" hangingPunct="1">
              <a:spcBef>
                <a:spcPct val="0"/>
              </a:spcBef>
              <a:buClrTx/>
              <a:buSzTx/>
              <a:buFontTx/>
              <a:buNone/>
            </a:pPr>
            <a:endParaRPr lang="en-US" altLang="en-US" sz="1600">
              <a:latin typeface="Courier New" panose="02070309020205020404" pitchFamily="49" charset="0"/>
            </a:endParaRPr>
          </a:p>
        </p:txBody>
      </p:sp>
      <p:sp>
        <p:nvSpPr>
          <p:cNvPr id="43015" name="Text Box 5">
            <a:extLst>
              <a:ext uri="{FF2B5EF4-FFF2-40B4-BE49-F238E27FC236}">
                <a16:creationId xmlns:a16="http://schemas.microsoft.com/office/drawing/2014/main" id="{45C5E406-3720-1727-907E-BABE55646F21}"/>
              </a:ext>
            </a:extLst>
          </p:cNvPr>
          <p:cNvSpPr txBox="1">
            <a:spLocks noChangeArrowheads="1"/>
          </p:cNvSpPr>
          <p:nvPr/>
        </p:nvSpPr>
        <p:spPr bwMode="auto">
          <a:xfrm>
            <a:off x="4060825" y="3340100"/>
            <a:ext cx="4838700" cy="2546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&gt; warnings()</a:t>
            </a:r>
          </a:p>
          <a:p>
            <a:pPr eaLnBrk="1" hangingPunct="1">
              <a:spcBef>
                <a:spcPct val="0"/>
              </a:spcBef>
              <a:buClrTx/>
              <a:buSzTx/>
              <a:buFontTx/>
              <a:buNone/>
            </a:pPr>
            <a:r>
              <a:rPr lang="en-US" altLang="en-US" sz="1600">
                <a:latin typeface="Courier New" panose="02070309020205020404" pitchFamily="49" charset="0"/>
              </a:rPr>
              <a:t>Warning messages:</a:t>
            </a:r>
          </a:p>
          <a:p>
            <a:pPr eaLnBrk="1" hangingPunct="1">
              <a:spcBef>
                <a:spcPct val="0"/>
              </a:spcBef>
              <a:buClrTx/>
              <a:buSzTx/>
              <a:buFontTx/>
              <a:buNone/>
            </a:pPr>
            <a:r>
              <a:rPr lang="en-US" altLang="en-US" sz="1600">
                <a:latin typeface="Courier New" panose="02070309020205020404" pitchFamily="49" charset="0"/>
              </a:rPr>
              <a:t>1: glm.fit: fitted probabilities </a:t>
            </a:r>
          </a:p>
          <a:p>
            <a:pPr eaLnBrk="1" hangingPunct="1">
              <a:spcBef>
                <a:spcPct val="0"/>
              </a:spcBef>
              <a:buClrTx/>
              <a:buSzTx/>
              <a:buFontTx/>
              <a:buNone/>
            </a:pPr>
            <a:r>
              <a:rPr lang="en-US" altLang="en-US" sz="1600">
                <a:latin typeface="Courier New" panose="02070309020205020404" pitchFamily="49" charset="0"/>
              </a:rPr>
              <a:t>   numerically 0 or 1 occurred</a:t>
            </a:r>
          </a:p>
          <a:p>
            <a:pPr eaLnBrk="1" hangingPunct="1">
              <a:spcBef>
                <a:spcPct val="0"/>
              </a:spcBef>
              <a:buClrTx/>
              <a:buSzTx/>
              <a:buFontTx/>
              <a:buNone/>
            </a:pPr>
            <a:r>
              <a:rPr lang="en-US" altLang="en-US" sz="1600">
                <a:latin typeface="Courier New" panose="02070309020205020404" pitchFamily="49" charset="0"/>
              </a:rPr>
              <a:t>2: glm.fit: algorithm did not converge</a:t>
            </a:r>
          </a:p>
          <a:p>
            <a:pPr eaLnBrk="1" hangingPunct="1">
              <a:spcBef>
                <a:spcPct val="0"/>
              </a:spcBef>
              <a:buClrTx/>
              <a:buSzTx/>
              <a:buFontTx/>
              <a:buNone/>
            </a:pPr>
            <a:r>
              <a:rPr lang="en-US" altLang="en-US" sz="1600">
                <a:latin typeface="Courier New" panose="02070309020205020404" pitchFamily="49" charset="0"/>
              </a:rPr>
              <a:t>3: glm.fit: fitted probabilities </a:t>
            </a:r>
          </a:p>
          <a:p>
            <a:pPr eaLnBrk="1" hangingPunct="1">
              <a:spcBef>
                <a:spcPct val="0"/>
              </a:spcBef>
              <a:buClrTx/>
              <a:buSzTx/>
              <a:buFontTx/>
              <a:buNone/>
            </a:pPr>
            <a:r>
              <a:rPr lang="en-US" altLang="en-US" sz="1600">
                <a:latin typeface="Courier New" panose="02070309020205020404" pitchFamily="49" charset="0"/>
              </a:rPr>
              <a:t>   numerically 0 or 1 occurred</a:t>
            </a:r>
          </a:p>
          <a:p>
            <a:pPr eaLnBrk="1" hangingPunct="1">
              <a:spcBef>
                <a:spcPct val="0"/>
              </a:spcBef>
              <a:buClrTx/>
              <a:buSzTx/>
              <a:buFontTx/>
              <a:buNone/>
            </a:pPr>
            <a:r>
              <a:rPr lang="en-US" altLang="en-US" sz="1600">
                <a:latin typeface="Courier New" panose="02070309020205020404" pitchFamily="49" charset="0"/>
              </a:rPr>
              <a:t>4: glm.fit: algorithm did not converge</a:t>
            </a:r>
          </a:p>
          <a:p>
            <a:pPr eaLnBrk="1" hangingPunct="1">
              <a:spcBef>
                <a:spcPct val="0"/>
              </a:spcBef>
              <a:buClrTx/>
              <a:buSzTx/>
              <a:buFontTx/>
              <a:buNone/>
            </a:pPr>
            <a:r>
              <a:rPr lang="en-US" altLang="en-US" sz="1600">
                <a:latin typeface="Courier New" panose="02070309020205020404" pitchFamily="49" charset="0"/>
              </a:rPr>
              <a:t>5: glm.fit: fitted probabilities </a:t>
            </a:r>
          </a:p>
          <a:p>
            <a:pPr eaLnBrk="1" hangingPunct="1">
              <a:spcBef>
                <a:spcPct val="0"/>
              </a:spcBef>
              <a:buClrTx/>
              <a:buSzTx/>
              <a:buFontTx/>
              <a:buNone/>
            </a:pPr>
            <a:r>
              <a:rPr lang="en-US" altLang="en-US" sz="1600">
                <a:latin typeface="Courier New" panose="02070309020205020404" pitchFamily="49" charset="0"/>
              </a:rPr>
              <a:t>   numerically 0 or 1 occurred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66377FC4-A038-49F9-0CEB-75C7C9F0789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17404ABB-01B7-4403-9FEE-B710AB1071CD}" type="slidenum">
              <a:rPr lang="en-US" altLang="en-US" sz="1200" smtClean="0">
                <a:latin typeface="Garamond" panose="02020404030301010803" pitchFamily="18" charset="0"/>
              </a:rPr>
              <a:pPr>
                <a:spcBef>
                  <a:spcPct val="0"/>
                </a:spcBef>
                <a:buClrTx/>
                <a:buSzTx/>
                <a:buFontTx/>
                <a:buNone/>
              </a:pPr>
              <a:t>23</a:t>
            </a:fld>
            <a:endParaRPr lang="en-US" altLang="en-US" sz="1200">
              <a:latin typeface="Garamond" panose="02020404030301010803" pitchFamily="18" charset="0"/>
            </a:endParaRPr>
          </a:p>
        </p:txBody>
      </p:sp>
      <p:sp>
        <p:nvSpPr>
          <p:cNvPr id="45059" name="Date Placeholder 5">
            <a:extLst>
              <a:ext uri="{FF2B5EF4-FFF2-40B4-BE49-F238E27FC236}">
                <a16:creationId xmlns:a16="http://schemas.microsoft.com/office/drawing/2014/main" id="{9DB7EED4-8D85-80D7-87F0-DF1F3AE3C7E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34B6D242-76A6-424B-B03A-7D3B9815AEE9}"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45060" name="Rectangle 2">
            <a:extLst>
              <a:ext uri="{FF2B5EF4-FFF2-40B4-BE49-F238E27FC236}">
                <a16:creationId xmlns:a16="http://schemas.microsoft.com/office/drawing/2014/main" id="{D1A95120-E31B-F5C2-C9EC-3468BE148464}"/>
              </a:ext>
            </a:extLst>
          </p:cNvPr>
          <p:cNvSpPr>
            <a:spLocks noGrp="1" noChangeArrowheads="1"/>
          </p:cNvSpPr>
          <p:nvPr>
            <p:ph type="title"/>
          </p:nvPr>
        </p:nvSpPr>
        <p:spPr/>
        <p:txBody>
          <a:bodyPr/>
          <a:lstStyle/>
          <a:p>
            <a:pPr eaLnBrk="1" hangingPunct="1"/>
            <a:r>
              <a:rPr lang="en-US" altLang="en-US"/>
              <a:t>Overfitting and Identifiability</a:t>
            </a:r>
          </a:p>
        </p:txBody>
      </p:sp>
      <p:sp>
        <p:nvSpPr>
          <p:cNvPr id="45061" name="Rectangle 3">
            <a:extLst>
              <a:ext uri="{FF2B5EF4-FFF2-40B4-BE49-F238E27FC236}">
                <a16:creationId xmlns:a16="http://schemas.microsoft.com/office/drawing/2014/main" id="{F743D1F0-C64D-FCE4-C9AF-0CC80C0544B0}"/>
              </a:ext>
            </a:extLst>
          </p:cNvPr>
          <p:cNvSpPr>
            <a:spLocks noGrp="1" noChangeArrowheads="1"/>
          </p:cNvSpPr>
          <p:nvPr>
            <p:ph type="body" idx="1"/>
          </p:nvPr>
        </p:nvSpPr>
        <p:spPr>
          <a:xfrm>
            <a:off x="457200" y="1154113"/>
            <a:ext cx="8229600" cy="4892675"/>
          </a:xfrm>
        </p:spPr>
        <p:txBody>
          <a:bodyPr/>
          <a:lstStyle/>
          <a:p>
            <a:pPr eaLnBrk="1" hangingPunct="1">
              <a:lnSpc>
                <a:spcPct val="90000"/>
              </a:lnSpc>
            </a:pPr>
            <a:r>
              <a:rPr lang="en-US" altLang="en-US"/>
              <a:t>Comparing fitted(fit2) to the actual y’s you will see that they agree closely:</a:t>
            </a:r>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r>
              <a:rPr lang="en-US" altLang="en-US"/>
              <a:t>log p</a:t>
            </a:r>
            <a:r>
              <a:rPr lang="en-US" altLang="en-US" baseline="-25000"/>
              <a:t>i</a:t>
            </a:r>
            <a:r>
              <a:rPr lang="en-US" altLang="en-US"/>
              <a:t>/(1-p</a:t>
            </a:r>
            <a:r>
              <a:rPr lang="en-US" altLang="en-US" baseline="-25000"/>
              <a:t>i</a:t>
            </a:r>
            <a:r>
              <a:rPr lang="en-US" altLang="en-US"/>
              <a:t>) can’t be evaluated accurately when p </a:t>
            </a:r>
            <a:r>
              <a:rPr lang="en-US" altLang="en-US">
                <a:latin typeface="cmsy10"/>
              </a:rPr>
              <a:t>¼</a:t>
            </a:r>
            <a:r>
              <a:rPr lang="en-US" altLang="en-US"/>
              <a:t> 0 or 1.  Estimates of the regression coefficients can go haywire too.</a:t>
            </a:r>
          </a:p>
        </p:txBody>
      </p:sp>
      <p:pic>
        <p:nvPicPr>
          <p:cNvPr id="45062" name="Picture 1">
            <a:extLst>
              <a:ext uri="{FF2B5EF4-FFF2-40B4-BE49-F238E27FC236}">
                <a16:creationId xmlns:a16="http://schemas.microsoft.com/office/drawing/2014/main" id="{C3BFCBC3-F9A6-A449-CF43-B1A159FA709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221288" y="1577975"/>
            <a:ext cx="229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a:extLst>
              <a:ext uri="{FF2B5EF4-FFF2-40B4-BE49-F238E27FC236}">
                <a16:creationId xmlns:a16="http://schemas.microsoft.com/office/drawing/2014/main" id="{4B215A13-11E2-00ED-9C4B-12F7AE574FAA}"/>
              </a:ext>
            </a:extLst>
          </p:cNvPr>
          <p:cNvSpPr txBox="1">
            <a:spLocks noChangeArrowheads="1"/>
          </p:cNvSpPr>
          <p:nvPr/>
        </p:nvSpPr>
        <p:spPr bwMode="auto">
          <a:xfrm>
            <a:off x="403225" y="2079625"/>
            <a:ext cx="87407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&gt; y - fitted(fit2)</a:t>
            </a:r>
          </a:p>
          <a:p>
            <a:pPr eaLnBrk="1" hangingPunct="1">
              <a:spcBef>
                <a:spcPct val="0"/>
              </a:spcBef>
              <a:buClrTx/>
              <a:buSzTx/>
              <a:buFontTx/>
              <a:buNone/>
            </a:pPr>
            <a:r>
              <a:rPr lang="en-US" altLang="en-US" sz="1600">
                <a:latin typeface="Courier New" panose="02070309020205020404" pitchFamily="49" charset="0"/>
              </a:rPr>
              <a:t>            1             2             3             4             5 </a:t>
            </a:r>
          </a:p>
          <a:p>
            <a:pPr eaLnBrk="1" hangingPunct="1">
              <a:spcBef>
                <a:spcPct val="0"/>
              </a:spcBef>
              <a:buClrTx/>
              <a:buSzTx/>
              <a:buFontTx/>
              <a:buNone/>
            </a:pPr>
            <a:r>
              <a:rPr lang="en-US" altLang="en-US" sz="1600">
                <a:latin typeface="Courier New" panose="02070309020205020404" pitchFamily="49" charset="0"/>
              </a:rPr>
              <a:t> 2.220446e-16 -2.220446e-16 -2.712309e-09  1.053467e-09  2.171825e-10 </a:t>
            </a:r>
          </a:p>
          <a:p>
            <a:pPr eaLnBrk="1" hangingPunct="1">
              <a:spcBef>
                <a:spcPct val="0"/>
              </a:spcBef>
              <a:buClrTx/>
              <a:buSzTx/>
              <a:buFontTx/>
              <a:buNone/>
            </a:pPr>
            <a:r>
              <a:rPr lang="en-US" altLang="en-US" sz="1600">
                <a:latin typeface="Courier New" panose="02070309020205020404" pitchFamily="49" charset="0"/>
              </a:rPr>
              <a:t>            6             7             8             9            10 </a:t>
            </a:r>
          </a:p>
          <a:p>
            <a:pPr eaLnBrk="1" hangingPunct="1">
              <a:spcBef>
                <a:spcPct val="0"/>
              </a:spcBef>
              <a:buClrTx/>
              <a:buSzTx/>
              <a:buFontTx/>
              <a:buNone/>
            </a:pPr>
            <a:r>
              <a:rPr lang="en-US" altLang="en-US" sz="1600">
                <a:latin typeface="Courier New" panose="02070309020205020404" pitchFamily="49" charset="0"/>
              </a:rPr>
              <a:t>-2.220446e-16  2.220446e-16 -2.220446e-16  6.313647e-10  2.220446e-16 </a:t>
            </a:r>
          </a:p>
          <a:p>
            <a:pPr eaLnBrk="1" hangingPunct="1">
              <a:spcBef>
                <a:spcPct val="0"/>
              </a:spcBef>
              <a:buClrTx/>
              <a:buSzTx/>
              <a:buFontTx/>
              <a:buNone/>
            </a:pPr>
            <a:r>
              <a:rPr lang="en-US" altLang="en-US" sz="1600">
                <a:latin typeface="Courier New" panose="02070309020205020404" pitchFamily="49" charset="0"/>
              </a:rPr>
              <a:t>           11            12            13            14            15 </a:t>
            </a:r>
          </a:p>
          <a:p>
            <a:pPr eaLnBrk="1" hangingPunct="1">
              <a:spcBef>
                <a:spcPct val="0"/>
              </a:spcBef>
              <a:buClrTx/>
              <a:buSzTx/>
              <a:buFontTx/>
              <a:buNone/>
            </a:pPr>
            <a:r>
              <a:rPr lang="en-US" altLang="en-US" sz="1600">
                <a:latin typeface="Courier New" panose="02070309020205020404" pitchFamily="49" charset="0"/>
              </a:rPr>
              <a:t>-2.220446e-16 -2.220446e-16 -2.220446e-16 -2.220446e-16 -2.220446e-16 </a:t>
            </a:r>
          </a:p>
          <a:p>
            <a:pPr eaLnBrk="1" hangingPunct="1">
              <a:spcBef>
                <a:spcPct val="0"/>
              </a:spcBef>
              <a:buClrTx/>
              <a:buSzTx/>
              <a:buFontTx/>
              <a:buNone/>
            </a:pPr>
            <a:r>
              <a:rPr lang="en-US" altLang="en-US" sz="1600">
                <a:latin typeface="Courier New" panose="02070309020205020404" pitchFamily="49" charset="0"/>
              </a:rPr>
              <a:t>           16            17            18            19            20 </a:t>
            </a:r>
          </a:p>
          <a:p>
            <a:pPr eaLnBrk="1" hangingPunct="1">
              <a:spcBef>
                <a:spcPct val="0"/>
              </a:spcBef>
              <a:buClrTx/>
              <a:buSzTx/>
              <a:buFontTx/>
              <a:buNone/>
            </a:pPr>
            <a:r>
              <a:rPr lang="en-US" altLang="en-US" sz="1600">
                <a:latin typeface="Courier New" panose="02070309020205020404" pitchFamily="49" charset="0"/>
              </a:rPr>
              <a:t> 2.220446e-16 -2.220446e-16 -2.220446e-16  1.574083e-09  2.220446e-16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B26B2372-726F-7698-68E6-463E12F014A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C9394324-5732-430B-83A0-A2306855627E}" type="slidenum">
              <a:rPr lang="en-US" altLang="en-US" sz="1200" smtClean="0">
                <a:latin typeface="Garamond" panose="02020404030301010803" pitchFamily="18" charset="0"/>
              </a:rPr>
              <a:pPr>
                <a:spcBef>
                  <a:spcPct val="0"/>
                </a:spcBef>
                <a:buClrTx/>
                <a:buSzTx/>
                <a:buFontTx/>
                <a:buNone/>
              </a:pPr>
              <a:t>24</a:t>
            </a:fld>
            <a:endParaRPr lang="en-US" altLang="en-US" sz="1200">
              <a:latin typeface="Garamond" panose="02020404030301010803" pitchFamily="18" charset="0"/>
            </a:endParaRPr>
          </a:p>
        </p:txBody>
      </p:sp>
      <p:sp>
        <p:nvSpPr>
          <p:cNvPr id="47107" name="Date Placeholder 5">
            <a:extLst>
              <a:ext uri="{FF2B5EF4-FFF2-40B4-BE49-F238E27FC236}">
                <a16:creationId xmlns:a16="http://schemas.microsoft.com/office/drawing/2014/main" id="{3DAA64A8-F9F4-DFF2-24EA-904954D0822E}"/>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7DDC82D-8795-4D40-A89A-A3AEDE266413}"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47108" name="Rectangle 2">
            <a:extLst>
              <a:ext uri="{FF2B5EF4-FFF2-40B4-BE49-F238E27FC236}">
                <a16:creationId xmlns:a16="http://schemas.microsoft.com/office/drawing/2014/main" id="{5E0F16C1-646B-E75D-C923-FD06A991581D}"/>
              </a:ext>
            </a:extLst>
          </p:cNvPr>
          <p:cNvSpPr>
            <a:spLocks noGrp="1" noChangeArrowheads="1"/>
          </p:cNvSpPr>
          <p:nvPr>
            <p:ph type="title"/>
          </p:nvPr>
        </p:nvSpPr>
        <p:spPr/>
        <p:txBody>
          <a:bodyPr/>
          <a:lstStyle/>
          <a:p>
            <a:pPr eaLnBrk="1" hangingPunct="1"/>
            <a:r>
              <a:rPr lang="en-US" altLang="en-US"/>
              <a:t>The Effect of Dichotomization</a:t>
            </a:r>
          </a:p>
        </p:txBody>
      </p:sp>
      <p:sp>
        <p:nvSpPr>
          <p:cNvPr id="47109" name="Rectangle 3">
            <a:extLst>
              <a:ext uri="{FF2B5EF4-FFF2-40B4-BE49-F238E27FC236}">
                <a16:creationId xmlns:a16="http://schemas.microsoft.com/office/drawing/2014/main" id="{97ADEAB2-EBFF-08B8-DE0B-A23C49D5EFC6}"/>
              </a:ext>
            </a:extLst>
          </p:cNvPr>
          <p:cNvSpPr>
            <a:spLocks noGrp="1" noChangeArrowheads="1"/>
          </p:cNvSpPr>
          <p:nvPr>
            <p:ph type="body" idx="1"/>
          </p:nvPr>
        </p:nvSpPr>
        <p:spPr>
          <a:xfrm>
            <a:off x="457200" y="1111250"/>
            <a:ext cx="8229600" cy="5360988"/>
          </a:xfrm>
        </p:spPr>
        <p:txBody>
          <a:bodyPr/>
          <a:lstStyle/>
          <a:p>
            <a:pPr eaLnBrk="1" hangingPunct="1">
              <a:lnSpc>
                <a:spcPct val="80000"/>
              </a:lnSpc>
            </a:pPr>
            <a:r>
              <a:rPr lang="en-US" altLang="en-US" sz="2100"/>
              <a:t>Finally we recall that y is a dichotomized version of z: y = 1 if z &gt; 37; otherwise y = 0</a:t>
            </a:r>
          </a:p>
          <a:p>
            <a:pPr eaLnBrk="1" hangingPunct="1">
              <a:lnSpc>
                <a:spcPct val="80000"/>
              </a:lnSpc>
            </a:pPr>
            <a:endParaRPr lang="en-US" altLang="en-US" sz="2100"/>
          </a:p>
          <a:p>
            <a:pPr eaLnBrk="1" hangingPunct="1">
              <a:lnSpc>
                <a:spcPct val="80000"/>
              </a:lnSpc>
            </a:pPr>
            <a:endParaRPr lang="en-US" altLang="en-US" sz="2100"/>
          </a:p>
          <a:p>
            <a:pPr eaLnBrk="1" hangingPunct="1">
              <a:lnSpc>
                <a:spcPct val="80000"/>
              </a:lnSpc>
            </a:pPr>
            <a:endParaRPr lang="en-US" altLang="en-US" sz="2100"/>
          </a:p>
          <a:p>
            <a:pPr eaLnBrk="1" hangingPunct="1">
              <a:lnSpc>
                <a:spcPct val="80000"/>
              </a:lnSpc>
            </a:pPr>
            <a:endParaRPr lang="en-US" altLang="en-US" sz="2100"/>
          </a:p>
          <a:p>
            <a:pPr eaLnBrk="1" hangingPunct="1">
              <a:lnSpc>
                <a:spcPct val="80000"/>
              </a:lnSpc>
            </a:pPr>
            <a:endParaRPr lang="en-US" altLang="en-US" sz="2100"/>
          </a:p>
          <a:p>
            <a:pPr eaLnBrk="1" hangingPunct="1">
              <a:lnSpc>
                <a:spcPct val="80000"/>
              </a:lnSpc>
            </a:pPr>
            <a:r>
              <a:rPr lang="en-US" altLang="en-US" sz="2100"/>
              <a:t>Even though the stepwise procedure had access to interactions of all orders, x1 was not in the final (logistic) model for y.</a:t>
            </a:r>
          </a:p>
          <a:p>
            <a:pPr eaLnBrk="1" hangingPunct="1">
              <a:lnSpc>
                <a:spcPct val="80000"/>
              </a:lnSpc>
            </a:pPr>
            <a:r>
              <a:rPr lang="en-US" altLang="en-US" sz="2100"/>
              <a:t>This suggests that  x1  was more useful for predicting the more complex response z than for predicting the simpler response y (dichotomized z).</a:t>
            </a:r>
          </a:p>
          <a:p>
            <a:pPr lvl="1" eaLnBrk="1" hangingPunct="1">
              <a:lnSpc>
                <a:spcPct val="80000"/>
              </a:lnSpc>
            </a:pPr>
            <a:r>
              <a:rPr lang="en-US" altLang="en-US" sz="2000"/>
              <a:t>We should dichotomize with care, and then only if the substantive question requires it.</a:t>
            </a:r>
          </a:p>
          <a:p>
            <a:pPr lvl="1" eaLnBrk="1" hangingPunct="1">
              <a:lnSpc>
                <a:spcPct val="80000"/>
              </a:lnSpc>
            </a:pPr>
            <a:r>
              <a:rPr lang="en-US" altLang="en-US" sz="2000"/>
              <a:t>Dichotomization always changes the information in the data.</a:t>
            </a:r>
          </a:p>
          <a:p>
            <a:pPr lvl="1" eaLnBrk="1" hangingPunct="1">
              <a:lnSpc>
                <a:spcPct val="80000"/>
              </a:lnSpc>
            </a:pPr>
            <a:r>
              <a:rPr lang="en-US" altLang="en-US" sz="2000"/>
              <a:t>If you must dichotomize, I’d suggest doing a sensitivity analysis (try different dichotomizations and see how that affects the results).</a:t>
            </a:r>
          </a:p>
        </p:txBody>
      </p:sp>
      <p:sp>
        <p:nvSpPr>
          <p:cNvPr id="47110" name="Text Box 6">
            <a:extLst>
              <a:ext uri="{FF2B5EF4-FFF2-40B4-BE49-F238E27FC236}">
                <a16:creationId xmlns:a16="http://schemas.microsoft.com/office/drawing/2014/main" id="{CE5AEDE9-C19B-BA2C-98B8-5FAE435DCE47}"/>
              </a:ext>
            </a:extLst>
          </p:cNvPr>
          <p:cNvSpPr txBox="1">
            <a:spLocks noChangeArrowheads="1"/>
          </p:cNvSpPr>
          <p:nvPr/>
        </p:nvSpPr>
        <p:spPr bwMode="auto">
          <a:xfrm>
            <a:off x="728663" y="1595438"/>
            <a:ext cx="7570787"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&gt; basemodel &lt;- lm(z ˜ x1 + x2 + x3 +x4 + x5 ,data=schools)</a:t>
            </a:r>
          </a:p>
          <a:p>
            <a:pPr eaLnBrk="1" hangingPunct="1">
              <a:spcBef>
                <a:spcPct val="0"/>
              </a:spcBef>
              <a:buClrTx/>
              <a:buSzTx/>
              <a:buFontTx/>
              <a:buNone/>
            </a:pPr>
            <a:r>
              <a:rPr lang="en-US" altLang="en-US" sz="1600">
                <a:latin typeface="Courier New" panose="02070309020205020404" pitchFamily="49" charset="0"/>
              </a:rPr>
              <a:t>&gt; norm1 &lt;- eval(stepAIC(basemodel,</a:t>
            </a:r>
          </a:p>
          <a:p>
            <a:pPr eaLnBrk="1" hangingPunct="1">
              <a:spcBef>
                <a:spcPct val="0"/>
              </a:spcBef>
              <a:buClrTx/>
              <a:buSzTx/>
              <a:buFontTx/>
              <a:buNone/>
            </a:pPr>
            <a:r>
              <a:rPr lang="en-US" altLang="en-US" sz="1600">
                <a:latin typeface="Courier New" panose="02070309020205020404" pitchFamily="49" charset="0"/>
              </a:rPr>
              <a:t>	          scope=list(lower=.˜ 1,</a:t>
            </a:r>
          </a:p>
          <a:p>
            <a:pPr eaLnBrk="1" hangingPunct="1">
              <a:spcBef>
                <a:spcPct val="0"/>
              </a:spcBef>
              <a:buClrTx/>
              <a:buSzTx/>
              <a:buFontTx/>
              <a:buNone/>
            </a:pPr>
            <a:r>
              <a:rPr lang="en-US" altLang="en-US" sz="1600">
                <a:latin typeface="Courier New" panose="02070309020205020404" pitchFamily="49" charset="0"/>
              </a:rPr>
              <a:t>   		   upper=.˜(x1 + x2 + x3 +x4 + x5)ˆ5),</a:t>
            </a:r>
          </a:p>
          <a:p>
            <a:pPr eaLnBrk="1" hangingPunct="1">
              <a:spcBef>
                <a:spcPct val="0"/>
              </a:spcBef>
              <a:buClrTx/>
              <a:buSzTx/>
              <a:buFontTx/>
              <a:buNone/>
            </a:pPr>
            <a:r>
              <a:rPr lang="en-US" altLang="en-US" sz="1600">
                <a:latin typeface="Courier New" panose="02070309020205020404" pitchFamily="49" charset="0"/>
              </a:rPr>
              <a:t>		   k=2)$call) # k=2 for AIC</a:t>
            </a:r>
          </a:p>
          <a:p>
            <a:pPr eaLnBrk="1" hangingPunct="1">
              <a:spcBef>
                <a:spcPct val="0"/>
              </a:spcBef>
              <a:buClrTx/>
              <a:buSzTx/>
              <a:buFontTx/>
              <a:buNone/>
            </a:pPr>
            <a:r>
              <a:rPr lang="en-US" altLang="en-US" sz="1600">
                <a:latin typeface="Courier New" panose="02070309020205020404" pitchFamily="49" charset="0"/>
              </a:rPr>
              <a:t>&gt; norm1$call</a:t>
            </a:r>
          </a:p>
          <a:p>
            <a:pPr eaLnBrk="1" hangingPunct="1">
              <a:spcBef>
                <a:spcPct val="0"/>
              </a:spcBef>
              <a:buClrTx/>
              <a:buSzTx/>
              <a:buFontTx/>
              <a:buNone/>
            </a:pPr>
            <a:r>
              <a:rPr lang="en-US" altLang="en-US" sz="1600">
                <a:latin typeface="Courier New" panose="02070309020205020404" pitchFamily="49" charset="0"/>
              </a:rPr>
              <a:t>lm(formula = z ˜ x1 + x3 + x4, data = schools)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C48EE5AE-A6AA-1D58-612A-658D429AC40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1B5270A-2E73-491D-AC12-AA1BEA12D599}" type="slidenum">
              <a:rPr lang="en-US" altLang="en-US" sz="1200" smtClean="0">
                <a:latin typeface="Garamond" panose="02020404030301010803" pitchFamily="18" charset="0"/>
              </a:rPr>
              <a:pPr>
                <a:spcBef>
                  <a:spcPct val="0"/>
                </a:spcBef>
                <a:buClrTx/>
                <a:buSzTx/>
                <a:buFontTx/>
                <a:buNone/>
              </a:pPr>
              <a:t>25</a:t>
            </a:fld>
            <a:endParaRPr lang="en-US" altLang="en-US" sz="1200">
              <a:latin typeface="Garamond" panose="02020404030301010803" pitchFamily="18" charset="0"/>
            </a:endParaRPr>
          </a:p>
        </p:txBody>
      </p:sp>
      <p:sp>
        <p:nvSpPr>
          <p:cNvPr id="49155" name="Date Placeholder 6">
            <a:extLst>
              <a:ext uri="{FF2B5EF4-FFF2-40B4-BE49-F238E27FC236}">
                <a16:creationId xmlns:a16="http://schemas.microsoft.com/office/drawing/2014/main" id="{522283AA-409E-D16B-4365-C0A1D9A4A7E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FD079369-D62A-412B-8A20-E66F9D46121C}"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49156" name="Rectangle 2">
            <a:extLst>
              <a:ext uri="{FF2B5EF4-FFF2-40B4-BE49-F238E27FC236}">
                <a16:creationId xmlns:a16="http://schemas.microsoft.com/office/drawing/2014/main" id="{BCD9DA2E-3368-0CE4-AB40-6581BDA59550}"/>
              </a:ext>
            </a:extLst>
          </p:cNvPr>
          <p:cNvSpPr>
            <a:spLocks noGrp="1" noChangeArrowheads="1"/>
          </p:cNvSpPr>
          <p:nvPr>
            <p:ph type="title"/>
          </p:nvPr>
        </p:nvSpPr>
        <p:spPr/>
        <p:txBody>
          <a:bodyPr/>
          <a:lstStyle/>
          <a:p>
            <a:pPr eaLnBrk="1" hangingPunct="1"/>
            <a:r>
              <a:rPr lang="en-US" altLang="en-US"/>
              <a:t>Assessing Residuals</a:t>
            </a:r>
          </a:p>
        </p:txBody>
      </p:sp>
      <mc:AlternateContent xmlns:mc="http://schemas.openxmlformats.org/markup-compatibility/2006" xmlns:a14="http://schemas.microsoft.com/office/drawing/2010/main">
        <mc:Choice Requires="a14">
          <p:sp>
            <p:nvSpPr>
              <p:cNvPr id="49157" name="Rectangle 6">
                <a:extLst>
                  <a:ext uri="{FF2B5EF4-FFF2-40B4-BE49-F238E27FC236}">
                    <a16:creationId xmlns:a16="http://schemas.microsoft.com/office/drawing/2014/main" id="{F1ED024E-939F-0552-DEBB-7B550732D72A}"/>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en-US" altLang="en-US" sz="2600" dirty="0">
                    <a:latin typeface="Courier New" panose="02070309020205020404" pitchFamily="49" charset="0"/>
                  </a:rPr>
                  <a:t>par(</a:t>
                </a:r>
                <a:r>
                  <a:rPr lang="en-US" altLang="en-US" sz="2600" dirty="0" err="1">
                    <a:latin typeface="Courier New" panose="02070309020205020404" pitchFamily="49" charset="0"/>
                  </a:rPr>
                  <a:t>mfrow</a:t>
                </a:r>
                <a:r>
                  <a:rPr lang="en-US" altLang="en-US" sz="2600" dirty="0">
                    <a:latin typeface="Courier New" panose="02070309020205020404" pitchFamily="49" charset="0"/>
                  </a:rPr>
                  <a:t>=c(2,2))</a:t>
                </a:r>
              </a:p>
              <a:p>
                <a:pPr eaLnBrk="1" hangingPunct="1">
                  <a:buFont typeface="Wingdings" panose="05000000000000000000" pitchFamily="2" charset="2"/>
                  <a:buNone/>
                </a:pPr>
                <a:r>
                  <a:rPr lang="en-US" altLang="en-US" sz="2600" dirty="0">
                    <a:latin typeface="Courier New" panose="02070309020205020404" pitchFamily="49" charset="0"/>
                  </a:rPr>
                  <a:t>plot(fit0,</a:t>
                </a:r>
              </a:p>
              <a:p>
                <a:pPr eaLnBrk="1" hangingPunct="1">
                  <a:buFont typeface="Wingdings" panose="05000000000000000000" pitchFamily="2" charset="2"/>
                  <a:buNone/>
                </a:pPr>
                <a:r>
                  <a:rPr lang="en-US" altLang="en-US" sz="2600" dirty="0">
                    <a:latin typeface="Courier New" panose="02070309020205020404" pitchFamily="49" charset="0"/>
                  </a:rPr>
                  <a:t>	</a:t>
                </a:r>
                <a:r>
                  <a:rPr lang="en-US" altLang="en-US" sz="2600" dirty="0" err="1">
                    <a:latin typeface="Courier New" panose="02070309020205020404" pitchFamily="49" charset="0"/>
                  </a:rPr>
                  <a:t>add.smooth</a:t>
                </a:r>
                <a:r>
                  <a:rPr lang="en-US" altLang="en-US" sz="2600" dirty="0">
                    <a:latin typeface="Courier New" panose="02070309020205020404" pitchFamily="49" charset="0"/>
                  </a:rPr>
                  <a:t>=F)</a:t>
                </a:r>
                <a:endParaRPr lang="en-US" altLang="en-US" sz="2600" dirty="0"/>
              </a:p>
              <a:p>
                <a:pPr eaLnBrk="1" hangingPunct="1"/>
                <a:r>
                  <a:rPr lang="en-US" altLang="en-US" sz="2600" b="1" i="1" u="sng" dirty="0"/>
                  <a:t>Residual plots for logistic regression usually look terrible!</a:t>
                </a:r>
              </a:p>
              <a:p>
                <a:pPr eaLnBrk="1" hangingPunct="1"/>
                <a:r>
                  <a:rPr lang="en-US" altLang="en-US" sz="2600" dirty="0"/>
                  <a:t>Fit is pretty good:</a:t>
                </a:r>
              </a:p>
              <a:p>
                <a:pPr lvl="1" eaLnBrk="1" hangingPunct="1"/>
                <a:r>
                  <a:rPr lang="en-US" altLang="en-US" sz="2200" dirty="0" err="1"/>
                  <a:t>Resid</a:t>
                </a:r>
                <a:r>
                  <a:rPr lang="en-US" altLang="en-US" sz="2200" dirty="0"/>
                  <a:t> deviance = 8.3</a:t>
                </a:r>
              </a:p>
              <a:p>
                <a:pPr lvl="1" eaLnBrk="1" hangingPunct="1"/>
                <a:r>
                  <a:rPr lang="en-US" altLang="en-US" sz="2200" dirty="0"/>
                  <a:t>Good fit: </a:t>
                </a:r>
                <a14:m>
                  <m:oMath xmlns:m="http://schemas.openxmlformats.org/officeDocument/2006/math">
                    <m:r>
                      <a:rPr lang="en-US" altLang="en-US" sz="2200" b="0" i="1" smtClean="0">
                        <a:latin typeface="Cambria Math" panose="02040503050406030204" pitchFamily="18" charset="0"/>
                      </a:rPr>
                      <m:t>𝑃</m:t>
                    </m:r>
                    <m:d>
                      <m:dPr>
                        <m:begChr m:val="["/>
                        <m:endChr m:val="]"/>
                        <m:ctrlPr>
                          <a:rPr lang="en-US" altLang="en-US" sz="2200" b="0" i="1" smtClean="0">
                            <a:latin typeface="Cambria Math" panose="02040503050406030204" pitchFamily="18" charset="0"/>
                          </a:rPr>
                        </m:ctrlPr>
                      </m:dPr>
                      <m:e>
                        <m:sSubSup>
                          <m:sSubSupPr>
                            <m:ctrlPr>
                              <a:rPr lang="en-US" altLang="en-US" sz="2200" b="0" i="1" smtClean="0">
                                <a:latin typeface="Cambria Math" panose="02040503050406030204" pitchFamily="18" charset="0"/>
                              </a:rPr>
                            </m:ctrlPr>
                          </m:sSubSupPr>
                          <m:e>
                            <m:r>
                              <a:rPr lang="en-US" altLang="en-US" sz="2200" b="0" i="1" smtClean="0">
                                <a:latin typeface="Cambria Math" panose="02040503050406030204" pitchFamily="18" charset="0"/>
                              </a:rPr>
                              <m:t>𝜒</m:t>
                            </m:r>
                          </m:e>
                          <m:sub>
                            <m:r>
                              <a:rPr lang="en-US" altLang="en-US" sz="2200" b="0" i="1" smtClean="0">
                                <a:latin typeface="Cambria Math" panose="02040503050406030204" pitchFamily="18" charset="0"/>
                              </a:rPr>
                              <m:t>14</m:t>
                            </m:r>
                          </m:sub>
                          <m:sup>
                            <m:r>
                              <a:rPr lang="en-US" altLang="en-US" sz="2200" b="0" i="1" smtClean="0">
                                <a:latin typeface="Cambria Math" panose="02040503050406030204" pitchFamily="18" charset="0"/>
                              </a:rPr>
                              <m:t>2</m:t>
                            </m:r>
                          </m:sup>
                        </m:sSubSup>
                        <m:r>
                          <a:rPr lang="en-US" altLang="en-US" sz="2200" b="0" i="1" smtClean="0">
                            <a:latin typeface="Cambria Math" panose="02040503050406030204" pitchFamily="18" charset="0"/>
                          </a:rPr>
                          <m:t>&gt;8.34</m:t>
                        </m:r>
                      </m:e>
                    </m:d>
                  </m:oMath>
                </a14:m>
                <a:br>
                  <a:rPr lang="en-US" altLang="en-US" sz="2200" b="0" baseline="-5000" dirty="0"/>
                </a:br>
                <a:r>
                  <a:rPr lang="en-US" altLang="en-US" sz="2200" b="0" baseline="-5000" dirty="0"/>
                  <a:t>=</a:t>
                </a:r>
                <a:r>
                  <a:rPr lang="en-US" altLang="en-US" sz="2200" dirty="0"/>
                  <a:t> </a:t>
                </a:r>
                <a:r>
                  <a:rPr lang="en-US" altLang="en-US" sz="1800" dirty="0" err="1"/>
                  <a:t>pchisq</a:t>
                </a:r>
                <a:r>
                  <a:rPr lang="en-US" altLang="en-US" sz="1800" dirty="0"/>
                  <a:t>(8.3,14,lower=F) = 0.87</a:t>
                </a:r>
                <a:endParaRPr lang="en-US" altLang="en-US" sz="2200" b="0" baseline="-5000" dirty="0"/>
              </a:p>
            </p:txBody>
          </p:sp>
        </mc:Choice>
        <mc:Fallback xmlns="">
          <p:sp>
            <p:nvSpPr>
              <p:cNvPr id="49157" name="Rectangle 6">
                <a:extLst>
                  <a:ext uri="{FF2B5EF4-FFF2-40B4-BE49-F238E27FC236}">
                    <a16:creationId xmlns:a16="http://schemas.microsoft.com/office/drawing/2014/main" id="{F1ED024E-939F-0552-DEBB-7B550732D72A}"/>
                  </a:ext>
                </a:extLst>
              </p:cNvPr>
              <p:cNvSpPr>
                <a:spLocks noGrp="1" noRot="1" noChangeAspect="1" noMove="1" noResize="1" noEditPoints="1" noAdjustHandles="1" noChangeArrowheads="1" noChangeShapeType="1" noTextEdit="1"/>
              </p:cNvSpPr>
              <p:nvPr>
                <p:ph type="body" sz="half" idx="1"/>
              </p:nvPr>
            </p:nvSpPr>
            <p:spPr>
              <a:blipFill>
                <a:blip r:embed="rId3"/>
                <a:stretch>
                  <a:fillRect l="-2715" t="-1346" r="-2413"/>
                </a:stretch>
              </a:blipFill>
            </p:spPr>
            <p:txBody>
              <a:bodyPr/>
              <a:lstStyle/>
              <a:p>
                <a:r>
                  <a:rPr lang="en-US">
                    <a:noFill/>
                  </a:rPr>
                  <a:t> </a:t>
                </a:r>
              </a:p>
            </p:txBody>
          </p:sp>
        </mc:Fallback>
      </mc:AlternateContent>
      <p:pic>
        <p:nvPicPr>
          <p:cNvPr id="49158" name="Picture 5" descr="logistic-resids-1">
            <a:extLst>
              <a:ext uri="{FF2B5EF4-FFF2-40B4-BE49-F238E27FC236}">
                <a16:creationId xmlns:a16="http://schemas.microsoft.com/office/drawing/2014/main" id="{21669B63-05F7-CFC9-9D62-027E7F53E81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011613" y="955675"/>
            <a:ext cx="4697412"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A4295DA4-3F53-6C10-8830-5057EDC99E9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F2B7C08-D684-446A-9ABC-E8DEB01AA0D7}" type="slidenum">
              <a:rPr lang="en-US" altLang="en-US" sz="1200" smtClean="0">
                <a:latin typeface="Garamond" panose="02020404030301010803" pitchFamily="18" charset="0"/>
              </a:rPr>
              <a:pPr>
                <a:spcBef>
                  <a:spcPct val="0"/>
                </a:spcBef>
                <a:buClrTx/>
                <a:buSzTx/>
                <a:buFontTx/>
                <a:buNone/>
              </a:pPr>
              <a:t>26</a:t>
            </a:fld>
            <a:endParaRPr lang="en-US" altLang="en-US" sz="1200">
              <a:latin typeface="Garamond" panose="02020404030301010803" pitchFamily="18" charset="0"/>
            </a:endParaRPr>
          </a:p>
        </p:txBody>
      </p:sp>
      <p:sp>
        <p:nvSpPr>
          <p:cNvPr id="51203" name="Date Placeholder 5">
            <a:extLst>
              <a:ext uri="{FF2B5EF4-FFF2-40B4-BE49-F238E27FC236}">
                <a16:creationId xmlns:a16="http://schemas.microsoft.com/office/drawing/2014/main" id="{5D38A27B-DB4F-086C-51B4-DB3E112F05F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D34FA65D-A3F3-43CC-B4A6-2E45D98BECF9}"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51204" name="Rectangle 2">
            <a:extLst>
              <a:ext uri="{FF2B5EF4-FFF2-40B4-BE49-F238E27FC236}">
                <a16:creationId xmlns:a16="http://schemas.microsoft.com/office/drawing/2014/main" id="{C41940B0-BFD6-7CC2-EFAF-26A087BC2098}"/>
              </a:ext>
            </a:extLst>
          </p:cNvPr>
          <p:cNvSpPr>
            <a:spLocks noGrp="1" noChangeArrowheads="1"/>
          </p:cNvSpPr>
          <p:nvPr>
            <p:ph type="title"/>
          </p:nvPr>
        </p:nvSpPr>
        <p:spPr/>
        <p:txBody>
          <a:bodyPr/>
          <a:lstStyle/>
          <a:p>
            <a:pPr eaLnBrk="1" hangingPunct="1"/>
            <a:r>
              <a:rPr lang="en-US" altLang="en-US"/>
              <a:t>Final Example: Wells in Bangladesh</a:t>
            </a:r>
          </a:p>
        </p:txBody>
      </p:sp>
      <p:sp>
        <p:nvSpPr>
          <p:cNvPr id="51205" name="Rectangle 3">
            <a:extLst>
              <a:ext uri="{FF2B5EF4-FFF2-40B4-BE49-F238E27FC236}">
                <a16:creationId xmlns:a16="http://schemas.microsoft.com/office/drawing/2014/main" id="{8913FFD9-D269-7363-C722-A48942069209}"/>
              </a:ext>
            </a:extLst>
          </p:cNvPr>
          <p:cNvSpPr>
            <a:spLocks noGrp="1" noChangeArrowheads="1"/>
          </p:cNvSpPr>
          <p:nvPr>
            <p:ph type="body" idx="1"/>
          </p:nvPr>
        </p:nvSpPr>
        <p:spPr>
          <a:xfrm>
            <a:off x="457200" y="1038225"/>
            <a:ext cx="8686800" cy="4530725"/>
          </a:xfrm>
        </p:spPr>
        <p:txBody>
          <a:bodyPr/>
          <a:lstStyle/>
          <a:p>
            <a:pPr eaLnBrk="1" hangingPunct="1"/>
            <a:r>
              <a:rPr lang="en-US" altLang="en-US" sz="2400"/>
              <a:t>Researchers classified wells as “safe” or “contaminated with arsenic” and collected data on families using the wells. They encouraged those with unsafe wells to switch to safe wells (a neighbor’s well, a community well,  or a new well).</a:t>
            </a:r>
          </a:p>
          <a:p>
            <a:pPr eaLnBrk="1" hangingPunct="1"/>
            <a:r>
              <a:rPr lang="en-US" altLang="en-US" sz="2400"/>
              <a:t>Several years later they came back to see who switched.</a:t>
            </a:r>
          </a:p>
          <a:p>
            <a:pPr eaLnBrk="1" hangingPunct="1">
              <a:lnSpc>
                <a:spcPct val="90000"/>
              </a:lnSpc>
              <a:buFont typeface="Wingdings" panose="05000000000000000000" pitchFamily="2" charset="2"/>
              <a:buNone/>
            </a:pPr>
            <a:endParaRPr lang="en-US" altLang="en-US" sz="2100"/>
          </a:p>
          <a:p>
            <a:pPr eaLnBrk="1" hangingPunct="1">
              <a:lnSpc>
                <a:spcPct val="90000"/>
              </a:lnSpc>
              <a:buFont typeface="Wingdings" panose="05000000000000000000" pitchFamily="2" charset="2"/>
              <a:buNone/>
            </a:pPr>
            <a:r>
              <a:rPr lang="en-US" altLang="en-US" sz="2100"/>
              <a:t>&gt; wells &lt;- read.table("wells.dat“)</a:t>
            </a:r>
          </a:p>
          <a:p>
            <a:pPr eaLnBrk="1" hangingPunct="1">
              <a:lnSpc>
                <a:spcPct val="90000"/>
              </a:lnSpc>
              <a:buFont typeface="Wingdings" panose="05000000000000000000" pitchFamily="2" charset="2"/>
              <a:buNone/>
            </a:pPr>
            <a:r>
              <a:rPr lang="en-US" altLang="en-US" sz="2100"/>
              <a:t>&gt; str(wells)</a:t>
            </a:r>
          </a:p>
          <a:p>
            <a:pPr eaLnBrk="1" hangingPunct="1">
              <a:lnSpc>
                <a:spcPct val="90000"/>
              </a:lnSpc>
              <a:buFont typeface="Wingdings" panose="05000000000000000000" pitchFamily="2" charset="2"/>
              <a:buNone/>
            </a:pPr>
            <a:r>
              <a:rPr lang="en-US" altLang="en-US" sz="2100"/>
              <a:t>#'data.frame':   3020 obs. of  5 variables:</a:t>
            </a:r>
          </a:p>
          <a:p>
            <a:pPr eaLnBrk="1" hangingPunct="1">
              <a:lnSpc>
                <a:spcPct val="90000"/>
              </a:lnSpc>
              <a:buFont typeface="Wingdings" panose="05000000000000000000" pitchFamily="2" charset="2"/>
              <a:buNone/>
            </a:pPr>
            <a:r>
              <a:rPr lang="en-US" altLang="en-US" sz="2100"/>
              <a:t># $ switch : int  1 1 0 1 1 1 1 1 1 1 ...            did the family switch wells?</a:t>
            </a:r>
          </a:p>
          <a:p>
            <a:pPr eaLnBrk="1" hangingPunct="1">
              <a:lnSpc>
                <a:spcPct val="90000"/>
              </a:lnSpc>
              <a:buFont typeface="Wingdings" panose="05000000000000000000" pitchFamily="2" charset="2"/>
              <a:buNone/>
            </a:pPr>
            <a:r>
              <a:rPr lang="en-US" altLang="en-US" sz="2100"/>
              <a:t># $ arsenic: num  2.36 0.71 2.07 1.15 1.1 ... how much arsenic in old well?</a:t>
            </a:r>
          </a:p>
          <a:p>
            <a:pPr eaLnBrk="1" hangingPunct="1">
              <a:lnSpc>
                <a:spcPct val="90000"/>
              </a:lnSpc>
              <a:buFont typeface="Wingdings" panose="05000000000000000000" pitchFamily="2" charset="2"/>
              <a:buNone/>
            </a:pPr>
            <a:r>
              <a:rPr lang="en-US" altLang="en-US" sz="2100"/>
              <a:t># $ dist   : num  16.8 47.3 21 21.5 40.9 ...   distance (m) to nearest safe well</a:t>
            </a:r>
          </a:p>
          <a:p>
            <a:pPr eaLnBrk="1" hangingPunct="1">
              <a:lnSpc>
                <a:spcPct val="90000"/>
              </a:lnSpc>
              <a:buFont typeface="Wingdings" panose="05000000000000000000" pitchFamily="2" charset="2"/>
              <a:buNone/>
            </a:pPr>
            <a:r>
              <a:rPr lang="en-US" altLang="en-US" sz="2100"/>
              <a:t># $ assoc  : int  0 0 0 0 1 1 1 0 1 1 ...             anyone in fam active in cmty?</a:t>
            </a:r>
          </a:p>
          <a:p>
            <a:pPr eaLnBrk="1" hangingPunct="1">
              <a:lnSpc>
                <a:spcPct val="90000"/>
              </a:lnSpc>
              <a:buFont typeface="Wingdings" panose="05000000000000000000" pitchFamily="2" charset="2"/>
              <a:buNone/>
            </a:pPr>
            <a:r>
              <a:rPr lang="en-US" altLang="en-US" sz="2100"/>
              <a:t># $ educ   : int  0 0 10 12 14 9 4 10 0 0 ...    education level of head of h'hold</a:t>
            </a:r>
          </a:p>
          <a:p>
            <a:pPr eaLnBrk="1" hangingPunct="1">
              <a:lnSpc>
                <a:spcPct val="90000"/>
              </a:lnSpc>
              <a:buFont typeface="Wingdings" panose="05000000000000000000" pitchFamily="2" charset="2"/>
              <a:buNone/>
            </a:pPr>
            <a:endParaRPr lang="en-US" altLang="en-US" sz="2100"/>
          </a:p>
          <a:p>
            <a:pPr eaLnBrk="1" hangingPunct="1">
              <a:lnSpc>
                <a:spcPct val="90000"/>
              </a:lnSpc>
              <a:buFont typeface="Wingdings" panose="05000000000000000000" pitchFamily="2" charset="2"/>
              <a:buNone/>
            </a:pPr>
            <a:endParaRPr lang="en-US" altLang="en-US" sz="2100"/>
          </a:p>
          <a:p>
            <a:pPr eaLnBrk="1" hangingPunct="1">
              <a:lnSpc>
                <a:spcPct val="90000"/>
              </a:lnSpc>
              <a:buFont typeface="Wingdings" panose="05000000000000000000" pitchFamily="2" charset="2"/>
              <a:buNone/>
            </a:pPr>
            <a:endParaRPr lang="en-US" altLang="en-US" sz="2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E7090AC1-23A4-A089-F6C8-3777DB75FCA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4545A9A2-70B9-4D4A-A026-F0EE97812DFB}" type="slidenum">
              <a:rPr lang="en-US" altLang="en-US" sz="1200" smtClean="0">
                <a:latin typeface="Garamond" panose="02020404030301010803" pitchFamily="18" charset="0"/>
              </a:rPr>
              <a:pPr>
                <a:spcBef>
                  <a:spcPct val="0"/>
                </a:spcBef>
                <a:buClrTx/>
                <a:buSzTx/>
                <a:buFontTx/>
                <a:buNone/>
              </a:pPr>
              <a:t>27</a:t>
            </a:fld>
            <a:endParaRPr lang="en-US" altLang="en-US" sz="1200">
              <a:latin typeface="Garamond" panose="02020404030301010803" pitchFamily="18" charset="0"/>
            </a:endParaRPr>
          </a:p>
        </p:txBody>
      </p:sp>
      <p:sp>
        <p:nvSpPr>
          <p:cNvPr id="53251" name="Date Placeholder 5">
            <a:extLst>
              <a:ext uri="{FF2B5EF4-FFF2-40B4-BE49-F238E27FC236}">
                <a16:creationId xmlns:a16="http://schemas.microsoft.com/office/drawing/2014/main" id="{F2C80F65-4197-F4C6-FCA6-7F3BA463F15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45E8CCE0-2805-4018-923D-DEBF63E94ECB}"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53252" name="Rectangle 2">
            <a:extLst>
              <a:ext uri="{FF2B5EF4-FFF2-40B4-BE49-F238E27FC236}">
                <a16:creationId xmlns:a16="http://schemas.microsoft.com/office/drawing/2014/main" id="{92D3BDA0-D996-211F-9301-EE504A29A325}"/>
              </a:ext>
            </a:extLst>
          </p:cNvPr>
          <p:cNvSpPr>
            <a:spLocks noGrp="1" noChangeArrowheads="1"/>
          </p:cNvSpPr>
          <p:nvPr>
            <p:ph type="title"/>
          </p:nvPr>
        </p:nvSpPr>
        <p:spPr/>
        <p:txBody>
          <a:bodyPr/>
          <a:lstStyle/>
          <a:p>
            <a:pPr eaLnBrk="1" hangingPunct="1"/>
            <a:r>
              <a:rPr lang="en-US" altLang="en-US" sz="3800" dirty="0"/>
              <a:t>Bangladesh Wells – Fitting a Simple Model</a:t>
            </a:r>
          </a:p>
        </p:txBody>
      </p:sp>
      <p:sp>
        <p:nvSpPr>
          <p:cNvPr id="53253" name="Text Box 4">
            <a:extLst>
              <a:ext uri="{FF2B5EF4-FFF2-40B4-BE49-F238E27FC236}">
                <a16:creationId xmlns:a16="http://schemas.microsoft.com/office/drawing/2014/main" id="{F7818560-6DB0-9B0B-A594-546BDD53129D}"/>
              </a:ext>
            </a:extLst>
          </p:cNvPr>
          <p:cNvSpPr txBox="1">
            <a:spLocks noChangeArrowheads="1"/>
          </p:cNvSpPr>
          <p:nvPr/>
        </p:nvSpPr>
        <p:spPr bwMode="auto">
          <a:xfrm>
            <a:off x="650875" y="1797050"/>
            <a:ext cx="75565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dirty="0">
                <a:latin typeface="Courier New" panose="02070309020205020404" pitchFamily="49" charset="0"/>
              </a:rPr>
              <a:t>&gt; attach(wells)</a:t>
            </a:r>
          </a:p>
          <a:p>
            <a:pPr eaLnBrk="1" hangingPunct="1">
              <a:spcBef>
                <a:spcPct val="0"/>
              </a:spcBef>
              <a:buClrTx/>
              <a:buSzTx/>
              <a:buFontTx/>
              <a:buNone/>
            </a:pPr>
            <a:r>
              <a:rPr lang="en-US" altLang="en-US" sz="1800" dirty="0">
                <a:latin typeface="Courier New" panose="02070309020205020404" pitchFamily="49" charset="0"/>
              </a:rPr>
              <a:t>&gt; dist100 &lt;- </a:t>
            </a:r>
            <a:r>
              <a:rPr lang="en-US" altLang="en-US" sz="1800" dirty="0" err="1">
                <a:latin typeface="Courier New" panose="02070309020205020404" pitchFamily="49" charset="0"/>
              </a:rPr>
              <a:t>dist</a:t>
            </a:r>
            <a:r>
              <a:rPr lang="en-US" altLang="en-US" sz="1800" dirty="0">
                <a:latin typeface="Courier New" panose="02070309020205020404" pitchFamily="49" charset="0"/>
              </a:rPr>
              <a:t>/100</a:t>
            </a:r>
          </a:p>
          <a:p>
            <a:pPr eaLnBrk="1" hangingPunct="1">
              <a:spcBef>
                <a:spcPct val="0"/>
              </a:spcBef>
              <a:buClrTx/>
              <a:buSzTx/>
              <a:buFontTx/>
              <a:buNone/>
            </a:pPr>
            <a:r>
              <a:rPr lang="en-US" altLang="en-US" sz="1800" dirty="0">
                <a:latin typeface="Courier New" panose="02070309020205020404" pitchFamily="49" charset="0"/>
              </a:rPr>
              <a:t>&gt; fit.3 &lt;- </a:t>
            </a:r>
            <a:r>
              <a:rPr lang="en-US" altLang="en-US" sz="1800" dirty="0" err="1">
                <a:latin typeface="Courier New" panose="02070309020205020404" pitchFamily="49" charset="0"/>
              </a:rPr>
              <a:t>glm</a:t>
            </a:r>
            <a:r>
              <a:rPr lang="en-US" altLang="en-US" sz="1800" dirty="0">
                <a:latin typeface="Courier New" panose="02070309020205020404" pitchFamily="49" charset="0"/>
              </a:rPr>
              <a:t> (switch ~ dist100 + arsenic, </a:t>
            </a:r>
          </a:p>
          <a:p>
            <a:pPr eaLnBrk="1" hangingPunct="1">
              <a:spcBef>
                <a:spcPct val="0"/>
              </a:spcBef>
              <a:buClrTx/>
              <a:buSzTx/>
              <a:buFontTx/>
              <a:buNone/>
            </a:pPr>
            <a:r>
              <a:rPr lang="en-US" altLang="en-US" sz="1800" dirty="0">
                <a:latin typeface="Courier New" panose="02070309020205020404" pitchFamily="49" charset="0"/>
              </a:rPr>
              <a:t>+    family=binomial(link="logit"))</a:t>
            </a:r>
          </a:p>
          <a:p>
            <a:pPr eaLnBrk="1" hangingPunct="1">
              <a:spcBef>
                <a:spcPct val="0"/>
              </a:spcBef>
              <a:buClrTx/>
              <a:buSzTx/>
              <a:buFontTx/>
              <a:buNone/>
            </a:pPr>
            <a:r>
              <a:rPr lang="en-US" altLang="en-US" sz="1800" dirty="0">
                <a:latin typeface="Courier New" panose="02070309020205020404" pitchFamily="49" charset="0"/>
              </a:rPr>
              <a:t>&gt; summary(fit.3)</a:t>
            </a:r>
          </a:p>
          <a:p>
            <a:pPr eaLnBrk="1" hangingPunct="1">
              <a:spcBef>
                <a:spcPct val="0"/>
              </a:spcBef>
              <a:buClrTx/>
              <a:buSzTx/>
              <a:buFontTx/>
              <a:buNone/>
            </a:pPr>
            <a:r>
              <a:rPr lang="en-US" altLang="en-US" sz="1800" dirty="0">
                <a:latin typeface="Courier New" panose="02070309020205020404" pitchFamily="49" charset="0"/>
              </a:rPr>
              <a:t>Coefficients:</a:t>
            </a:r>
          </a:p>
          <a:p>
            <a:pPr eaLnBrk="1" hangingPunct="1">
              <a:spcBef>
                <a:spcPct val="0"/>
              </a:spcBef>
              <a:buClrTx/>
              <a:buSzTx/>
              <a:buFontTx/>
              <a:buNone/>
            </a:pPr>
            <a:r>
              <a:rPr lang="en-US" altLang="en-US" sz="1800" dirty="0">
                <a:latin typeface="Courier New" panose="02070309020205020404" pitchFamily="49" charset="0"/>
              </a:rPr>
              <a:t>             Estimate Std. Error z value </a:t>
            </a:r>
            <a:r>
              <a:rPr lang="en-US" altLang="en-US" sz="1800" dirty="0" err="1">
                <a:latin typeface="Courier New" panose="02070309020205020404" pitchFamily="49" charset="0"/>
              </a:rPr>
              <a:t>Pr</a:t>
            </a:r>
            <a:r>
              <a:rPr lang="en-US" altLang="en-US" sz="1800" dirty="0">
                <a:latin typeface="Courier New" panose="02070309020205020404" pitchFamily="49" charset="0"/>
              </a:rPr>
              <a:t>(&gt;|z|)    </a:t>
            </a:r>
          </a:p>
          <a:p>
            <a:pPr eaLnBrk="1" hangingPunct="1">
              <a:spcBef>
                <a:spcPct val="0"/>
              </a:spcBef>
              <a:buClrTx/>
              <a:buSzTx/>
              <a:buFontTx/>
              <a:buNone/>
            </a:pPr>
            <a:r>
              <a:rPr lang="en-US" altLang="en-US" sz="1800" dirty="0">
                <a:latin typeface="Courier New" panose="02070309020205020404" pitchFamily="49" charset="0"/>
              </a:rPr>
              <a:t>(Intercept)  0.002749   0.079448   0.035    0.972    </a:t>
            </a:r>
          </a:p>
          <a:p>
            <a:pPr eaLnBrk="1" hangingPunct="1">
              <a:spcBef>
                <a:spcPct val="0"/>
              </a:spcBef>
              <a:buClrTx/>
              <a:buSzTx/>
              <a:buFontTx/>
              <a:buNone/>
            </a:pPr>
            <a:r>
              <a:rPr lang="en-US" altLang="en-US" sz="1800" dirty="0">
                <a:latin typeface="Courier New" panose="02070309020205020404" pitchFamily="49" charset="0"/>
              </a:rPr>
              <a:t>dist100     -0.896644   0.104347  -8.593   &lt;2e-16 ***</a:t>
            </a:r>
          </a:p>
          <a:p>
            <a:pPr eaLnBrk="1" hangingPunct="1">
              <a:spcBef>
                <a:spcPct val="0"/>
              </a:spcBef>
              <a:buClrTx/>
              <a:buSzTx/>
              <a:buFontTx/>
              <a:buNone/>
            </a:pPr>
            <a:r>
              <a:rPr lang="en-US" altLang="en-US" sz="1800" dirty="0">
                <a:latin typeface="Courier New" panose="02070309020205020404" pitchFamily="49" charset="0"/>
              </a:rPr>
              <a:t>arsenic      0.460775   0.041385  11.134   &lt;2e-16 ***</a:t>
            </a:r>
          </a:p>
          <a:p>
            <a:pPr eaLnBrk="1" hangingPunct="1">
              <a:spcBef>
                <a:spcPct val="0"/>
              </a:spcBef>
              <a:buClrTx/>
              <a:buSzTx/>
              <a:buFontTx/>
              <a:buNone/>
            </a:pPr>
            <a:r>
              <a:rPr lang="en-US" altLang="en-US" sz="1800" dirty="0">
                <a:latin typeface="Courier New" panose="02070309020205020404" pitchFamily="49" charset="0"/>
              </a:rPr>
              <a:t>---</a:t>
            </a:r>
          </a:p>
          <a:p>
            <a:pPr eaLnBrk="1" hangingPunct="1">
              <a:spcBef>
                <a:spcPct val="0"/>
              </a:spcBef>
              <a:buClrTx/>
              <a:buSzTx/>
              <a:buFontTx/>
              <a:buNone/>
            </a:pPr>
            <a:r>
              <a:rPr lang="en-US" altLang="en-US" sz="1800" dirty="0" err="1">
                <a:latin typeface="Courier New" panose="02070309020205020404" pitchFamily="49" charset="0"/>
              </a:rPr>
              <a:t>Signif</a:t>
            </a:r>
            <a:r>
              <a:rPr lang="en-US" altLang="en-US" sz="1800" dirty="0">
                <a:latin typeface="Courier New" panose="02070309020205020404" pitchFamily="49" charset="0"/>
              </a:rPr>
              <a:t>. codes:  0 ‘***’ 0.001 ‘**’ 0.01 ‘*’ 0.05</a:t>
            </a:r>
          </a:p>
          <a:p>
            <a:pPr eaLnBrk="1" hangingPunct="1">
              <a:spcBef>
                <a:spcPct val="0"/>
              </a:spcBef>
              <a:buClrTx/>
              <a:buSzTx/>
              <a:buFontTx/>
              <a:buNone/>
            </a:pPr>
            <a:r>
              <a:rPr lang="en-US" altLang="en-US" sz="1800" dirty="0">
                <a:latin typeface="Courier New" panose="02070309020205020404" pitchFamily="49" charset="0"/>
              </a:rPr>
              <a:t>Null deviance: 4118.1  on 3019  degrees of freedom</a:t>
            </a:r>
          </a:p>
          <a:p>
            <a:pPr eaLnBrk="1" hangingPunct="1">
              <a:spcBef>
                <a:spcPct val="0"/>
              </a:spcBef>
              <a:buClrTx/>
              <a:buSzTx/>
              <a:buFontTx/>
              <a:buNone/>
            </a:pPr>
            <a:r>
              <a:rPr lang="en-US" altLang="en-US" sz="1800" dirty="0">
                <a:latin typeface="Courier New" panose="02070309020205020404" pitchFamily="49" charset="0"/>
              </a:rPr>
              <a:t>Residual deviance: 3930.7  on 3017  degrees of freedom</a:t>
            </a:r>
          </a:p>
          <a:p>
            <a:pPr eaLnBrk="1" hangingPunct="1">
              <a:spcBef>
                <a:spcPct val="0"/>
              </a:spcBef>
              <a:buClrTx/>
              <a:buSzTx/>
              <a:buFontTx/>
              <a:buNone/>
            </a:pPr>
            <a:r>
              <a:rPr lang="en-US" altLang="en-US" sz="1800" dirty="0">
                <a:latin typeface="Courier New" panose="02070309020205020404" pitchFamily="49" charset="0"/>
              </a:rPr>
              <a:t>AIC: 3936.7</a:t>
            </a:r>
          </a:p>
          <a:p>
            <a:pPr eaLnBrk="1" hangingPunct="1">
              <a:spcBef>
                <a:spcPct val="0"/>
              </a:spcBef>
              <a:buClrTx/>
              <a:buSzTx/>
              <a:buFontTx/>
              <a:buNone/>
            </a:pPr>
            <a:endParaRPr lang="en-US" altLang="en-US" sz="1800" dirty="0">
              <a:latin typeface="Courier New" panose="02070309020205020404" pitchFamily="49" charset="0"/>
            </a:endParaRPr>
          </a:p>
        </p:txBody>
      </p:sp>
      <p:sp>
        <p:nvSpPr>
          <p:cNvPr id="2" name="Oval 1">
            <a:extLst>
              <a:ext uri="{FF2B5EF4-FFF2-40B4-BE49-F238E27FC236}">
                <a16:creationId xmlns:a16="http://schemas.microsoft.com/office/drawing/2014/main" id="{AA4BAAC3-47D4-A884-B619-4B2CF7C56F18}"/>
              </a:ext>
            </a:extLst>
          </p:cNvPr>
          <p:cNvSpPr/>
          <p:nvPr/>
        </p:nvSpPr>
        <p:spPr>
          <a:xfrm>
            <a:off x="2425700" y="2062957"/>
            <a:ext cx="134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D8C366B-0C05-3D84-4769-EF7EC7FFFC1B}"/>
              </a:ext>
            </a:extLst>
          </p:cNvPr>
          <p:cNvSpPr/>
          <p:nvPr/>
        </p:nvSpPr>
        <p:spPr>
          <a:xfrm>
            <a:off x="2286000" y="3924301"/>
            <a:ext cx="134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ABBE88-A6D9-CDD2-7C76-F2E8A080BE3E}"/>
                  </a:ext>
                </a:extLst>
              </p:cNvPr>
              <p:cNvSpPr txBox="1"/>
              <p:nvPr/>
            </p:nvSpPr>
            <p:spPr>
              <a:xfrm>
                <a:off x="5860222" y="1280768"/>
                <a:ext cx="2826578" cy="844270"/>
              </a:xfrm>
              <a:prstGeom prst="rect">
                <a:avLst/>
              </a:prstGeom>
              <a:noFill/>
              <a:ln>
                <a:solidFill>
                  <a:srgbClr val="FF0000"/>
                </a:solidFill>
              </a:ln>
            </p:spPr>
            <p:txBody>
              <a:bodyPr wrap="square" rtlCol="0">
                <a:spAutoFit/>
              </a:bodyPr>
              <a:lstStyle/>
              <a:p>
                <a:r>
                  <a:rPr lang="en-US" sz="1600" dirty="0">
                    <a:solidFill>
                      <a:srgbClr val="FF0000"/>
                    </a:solidFill>
                  </a:rPr>
                  <a:t>I rescaled </a:t>
                </a:r>
                <a:r>
                  <a:rPr lang="en-US" sz="1600" dirty="0" err="1">
                    <a:solidFill>
                      <a:srgbClr val="FF0000"/>
                    </a:solidFill>
                  </a:rPr>
                  <a:t>dist</a:t>
                </a:r>
                <a:r>
                  <a:rPr lang="en-US" sz="1600" dirty="0">
                    <a:solidFill>
                      <a:srgbClr val="FF0000"/>
                    </a:solidFill>
                  </a:rPr>
                  <a:t> to make </a:t>
                </a:r>
                <a14:m>
                  <m:oMath xmlns:m="http://schemas.openxmlformats.org/officeDocument/2006/math">
                    <m:sSub>
                      <m:sSubPr>
                        <m:ctrlPr>
                          <a:rPr lang="en-US" sz="1600" b="0" i="1" dirty="0"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𝛽</m:t>
                            </m:r>
                          </m:e>
                        </m:acc>
                      </m:e>
                      <m:sub>
                        <m:r>
                          <a:rPr lang="en-US" sz="1600" b="0" i="1" dirty="0" smtClean="0">
                            <a:solidFill>
                              <a:srgbClr val="FF0000"/>
                            </a:solidFill>
                            <a:latin typeface="Cambria Math" panose="02040503050406030204" pitchFamily="18" charset="0"/>
                          </a:rPr>
                          <m:t>𝑑𝑖𝑠𝑡</m:t>
                        </m:r>
                      </m:sub>
                    </m:sSub>
                  </m:oMath>
                </a14:m>
                <a:r>
                  <a:rPr lang="en-US" sz="1600" dirty="0">
                    <a:solidFill>
                      <a:srgbClr val="FF0000"/>
                    </a:solidFill>
                  </a:rPr>
                  <a:t> easier to read; in later analyses I will just use </a:t>
                </a:r>
                <a:r>
                  <a:rPr lang="en-US" sz="1600" dirty="0" err="1">
                    <a:solidFill>
                      <a:srgbClr val="FF0000"/>
                    </a:solidFill>
                  </a:rPr>
                  <a:t>dist</a:t>
                </a:r>
                <a:r>
                  <a:rPr lang="en-US" sz="1600" dirty="0">
                    <a:solidFill>
                      <a:srgbClr val="FF0000"/>
                    </a:solidFill>
                  </a:rPr>
                  <a:t>…</a:t>
                </a:r>
              </a:p>
            </p:txBody>
          </p:sp>
        </mc:Choice>
        <mc:Fallback xmlns="">
          <p:sp>
            <p:nvSpPr>
              <p:cNvPr id="4" name="TextBox 3">
                <a:extLst>
                  <a:ext uri="{FF2B5EF4-FFF2-40B4-BE49-F238E27FC236}">
                    <a16:creationId xmlns:a16="http://schemas.microsoft.com/office/drawing/2014/main" id="{DDABBE88-A6D9-CDD2-7C76-F2E8A080BE3E}"/>
                  </a:ext>
                </a:extLst>
              </p:cNvPr>
              <p:cNvSpPr txBox="1">
                <a:spLocks noRot="1" noChangeAspect="1" noMove="1" noResize="1" noEditPoints="1" noAdjustHandles="1" noChangeArrowheads="1" noChangeShapeType="1" noTextEdit="1"/>
              </p:cNvSpPr>
              <p:nvPr/>
            </p:nvSpPr>
            <p:spPr>
              <a:xfrm>
                <a:off x="5860222" y="1280768"/>
                <a:ext cx="2826578" cy="844270"/>
              </a:xfrm>
              <a:prstGeom prst="rect">
                <a:avLst/>
              </a:prstGeom>
              <a:blipFill>
                <a:blip r:embed="rId3"/>
                <a:stretch>
                  <a:fillRect l="-858" b="-7801"/>
                </a:stretch>
              </a:blipFill>
              <a:ln>
                <a:solidFill>
                  <a:srgbClr val="FF0000"/>
                </a:solid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EAFA6C8-7622-5EB9-29B2-A299E264E919}"/>
              </a:ext>
            </a:extLst>
          </p:cNvPr>
          <p:cNvCxnSpPr/>
          <p:nvPr/>
        </p:nvCxnSpPr>
        <p:spPr>
          <a:xfrm flipH="1">
            <a:off x="3869635" y="1716157"/>
            <a:ext cx="1802295" cy="430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1A13D57-4DAB-11A7-59E1-70DEED953103}"/>
              </a:ext>
            </a:extLst>
          </p:cNvPr>
          <p:cNvCxnSpPr>
            <a:cxnSpLocks/>
          </p:cNvCxnSpPr>
          <p:nvPr/>
        </p:nvCxnSpPr>
        <p:spPr>
          <a:xfrm flipH="1">
            <a:off x="3717235" y="2227745"/>
            <a:ext cx="3639033" cy="17719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7ADFB34E-3AE8-1651-F80C-5554AAC60D0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C8DA39D-0B80-42FF-AF1D-808C864CF266}" type="slidenum">
              <a:rPr lang="en-US" altLang="en-US" sz="1200" smtClean="0">
                <a:latin typeface="Garamond" panose="02020404030301010803" pitchFamily="18" charset="0"/>
              </a:rPr>
              <a:pPr>
                <a:spcBef>
                  <a:spcPct val="0"/>
                </a:spcBef>
                <a:buClrTx/>
                <a:buSzTx/>
                <a:buFontTx/>
                <a:buNone/>
              </a:pPr>
              <a:t>28</a:t>
            </a:fld>
            <a:endParaRPr lang="en-US" altLang="en-US" sz="1200">
              <a:latin typeface="Garamond" panose="02020404030301010803" pitchFamily="18" charset="0"/>
            </a:endParaRPr>
          </a:p>
        </p:txBody>
      </p:sp>
      <p:sp>
        <p:nvSpPr>
          <p:cNvPr id="55299" name="Date Placeholder 5">
            <a:extLst>
              <a:ext uri="{FF2B5EF4-FFF2-40B4-BE49-F238E27FC236}">
                <a16:creationId xmlns:a16="http://schemas.microsoft.com/office/drawing/2014/main" id="{EAA09A5D-8914-D090-C631-F88FE328F22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E6580E0-F1DD-49C9-A18F-EBCC69837AC8}"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55300" name="Rectangle 2">
            <a:extLst>
              <a:ext uri="{FF2B5EF4-FFF2-40B4-BE49-F238E27FC236}">
                <a16:creationId xmlns:a16="http://schemas.microsoft.com/office/drawing/2014/main" id="{B7C67EED-4FC7-EE5A-FBA9-0A5601068463}"/>
              </a:ext>
            </a:extLst>
          </p:cNvPr>
          <p:cNvSpPr>
            <a:spLocks noGrp="1" noChangeArrowheads="1"/>
          </p:cNvSpPr>
          <p:nvPr>
            <p:ph type="title"/>
          </p:nvPr>
        </p:nvSpPr>
        <p:spPr/>
        <p:txBody>
          <a:bodyPr/>
          <a:lstStyle/>
          <a:p>
            <a:pPr eaLnBrk="1" hangingPunct="1"/>
            <a:r>
              <a:rPr lang="en-US" altLang="en-US" sz="3800"/>
              <a:t>Bangladesh Wells – Plotting P[switch] vs distance to safe well</a:t>
            </a:r>
          </a:p>
        </p:txBody>
      </p:sp>
      <p:sp>
        <p:nvSpPr>
          <p:cNvPr id="55301" name="Text Box 4">
            <a:extLst>
              <a:ext uri="{FF2B5EF4-FFF2-40B4-BE49-F238E27FC236}">
                <a16:creationId xmlns:a16="http://schemas.microsoft.com/office/drawing/2014/main" id="{92EDC9E7-50B5-A84A-C335-0FDE182F0F52}"/>
              </a:ext>
            </a:extLst>
          </p:cNvPr>
          <p:cNvSpPr txBox="1">
            <a:spLocks noChangeArrowheads="1"/>
          </p:cNvSpPr>
          <p:nvPr/>
        </p:nvSpPr>
        <p:spPr bwMode="auto">
          <a:xfrm>
            <a:off x="333375" y="1801813"/>
            <a:ext cx="8410575"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jitter.binary &lt;- function(a, jitt=.05){</a:t>
            </a:r>
          </a:p>
          <a:p>
            <a:pPr eaLnBrk="1" hangingPunct="1">
              <a:spcBef>
                <a:spcPct val="0"/>
              </a:spcBef>
              <a:buClrTx/>
              <a:buSzTx/>
              <a:buFontTx/>
              <a:buNone/>
            </a:pPr>
            <a:r>
              <a:rPr lang="en-US" altLang="en-US" sz="1600">
                <a:latin typeface="Courier New" panose="02070309020205020404" pitchFamily="49" charset="0"/>
              </a:rPr>
              <a:t>  ifelse (a==0, runif (length(a), 0, jitt), runif (length(a), 1-jitt, 1))</a:t>
            </a:r>
          </a:p>
          <a:p>
            <a:pPr eaLnBrk="1" hangingPunct="1">
              <a:spcBef>
                <a:spcPct val="0"/>
              </a:spcBef>
              <a:buClrTx/>
              <a:buSzTx/>
              <a:buFontTx/>
              <a:buNone/>
            </a:pPr>
            <a:r>
              <a:rPr lang="en-US" altLang="en-US" sz="1600">
                <a:latin typeface="Courier New" panose="02070309020205020404" pitchFamily="49" charset="0"/>
              </a:rPr>
              <a:t>}</a:t>
            </a:r>
          </a:p>
          <a:p>
            <a:pPr eaLnBrk="1" hangingPunct="1">
              <a:spcBef>
                <a:spcPct val="0"/>
              </a:spcBef>
              <a:buClrTx/>
              <a:buSzTx/>
              <a:buFontTx/>
              <a:buNone/>
            </a:pPr>
            <a:endParaRPr lang="en-US" altLang="en-US" sz="1600">
              <a:latin typeface="Courier New" panose="02070309020205020404" pitchFamily="49" charset="0"/>
            </a:endParaRPr>
          </a:p>
          <a:p>
            <a:pPr eaLnBrk="1" hangingPunct="1">
              <a:spcBef>
                <a:spcPct val="0"/>
              </a:spcBef>
              <a:buClrTx/>
              <a:buSzTx/>
              <a:buFontTx/>
              <a:buNone/>
            </a:pPr>
            <a:r>
              <a:rPr lang="en-US" altLang="en-US" sz="1600">
                <a:latin typeface="Courier New" panose="02070309020205020404" pitchFamily="49" charset="0"/>
              </a:rPr>
              <a:t>switch.jitter &lt;- jitter.binary(switch)</a:t>
            </a:r>
          </a:p>
          <a:p>
            <a:pPr eaLnBrk="1" hangingPunct="1">
              <a:spcBef>
                <a:spcPct val="0"/>
              </a:spcBef>
              <a:buClrTx/>
              <a:buSzTx/>
              <a:buFontTx/>
              <a:buNone/>
            </a:pPr>
            <a:endParaRPr lang="en-US" altLang="en-US" sz="1600">
              <a:latin typeface="Courier New" panose="02070309020205020404" pitchFamily="49" charset="0"/>
            </a:endParaRPr>
          </a:p>
          <a:p>
            <a:pPr eaLnBrk="1" hangingPunct="1">
              <a:spcBef>
                <a:spcPct val="0"/>
              </a:spcBef>
              <a:buClrTx/>
              <a:buSzTx/>
              <a:buFontTx/>
              <a:buNone/>
            </a:pPr>
            <a:r>
              <a:rPr lang="en-US" altLang="en-US" sz="1600">
                <a:latin typeface="Courier New" panose="02070309020205020404" pitchFamily="49" charset="0"/>
              </a:rPr>
              <a:t>plot(dist,switch.jitter,xlim=c(0,max(dist)),ylab="P[switch]")</a:t>
            </a:r>
          </a:p>
          <a:p>
            <a:pPr eaLnBrk="1" hangingPunct="1">
              <a:spcBef>
                <a:spcPct val="0"/>
              </a:spcBef>
              <a:buClrTx/>
              <a:buSzTx/>
              <a:buFontTx/>
              <a:buNone/>
            </a:pPr>
            <a:r>
              <a:rPr lang="en-US" altLang="en-US" sz="1600">
                <a:latin typeface="Courier New" panose="02070309020205020404" pitchFamily="49" charset="0"/>
              </a:rPr>
              <a:t>curve (invlogit(cbind (1, x/100, .5) %*% coef(fit.3)), add=TRUE)</a:t>
            </a:r>
          </a:p>
          <a:p>
            <a:pPr eaLnBrk="1" hangingPunct="1">
              <a:spcBef>
                <a:spcPct val="0"/>
              </a:spcBef>
              <a:buClrTx/>
              <a:buSzTx/>
              <a:buFontTx/>
              <a:buNone/>
            </a:pPr>
            <a:r>
              <a:rPr lang="en-US" altLang="en-US" sz="1600">
                <a:latin typeface="Courier New" panose="02070309020205020404" pitchFamily="49" charset="0"/>
              </a:rPr>
              <a:t>curve (invlogit(cbind (1, x/100, 1.0) %*% coef(fit.3)), add=TRUE)</a:t>
            </a:r>
          </a:p>
          <a:p>
            <a:pPr eaLnBrk="1" hangingPunct="1">
              <a:spcBef>
                <a:spcPct val="0"/>
              </a:spcBef>
              <a:buClrTx/>
              <a:buSzTx/>
              <a:buFontTx/>
              <a:buNone/>
            </a:pPr>
            <a:r>
              <a:rPr lang="en-US" altLang="en-US" sz="1600">
                <a:latin typeface="Courier New" panose="02070309020205020404" pitchFamily="49" charset="0"/>
              </a:rPr>
              <a:t>text (50, .27, "if As = 0.5", adj=0, cex=.8)</a:t>
            </a:r>
          </a:p>
          <a:p>
            <a:pPr eaLnBrk="1" hangingPunct="1">
              <a:spcBef>
                <a:spcPct val="0"/>
              </a:spcBef>
              <a:buClrTx/>
              <a:buSzTx/>
              <a:buFontTx/>
              <a:buNone/>
            </a:pPr>
            <a:r>
              <a:rPr lang="en-US" altLang="en-US" sz="1600">
                <a:latin typeface="Courier New" panose="02070309020205020404" pitchFamily="49" charset="0"/>
              </a:rPr>
              <a:t>text (75, .50, "if As = 1.0", adj=0, cex=.8)</a:t>
            </a:r>
          </a:p>
        </p:txBody>
      </p:sp>
      <p:sp>
        <p:nvSpPr>
          <p:cNvPr id="55302" name="Text Box 6">
            <a:extLst>
              <a:ext uri="{FF2B5EF4-FFF2-40B4-BE49-F238E27FC236}">
                <a16:creationId xmlns:a16="http://schemas.microsoft.com/office/drawing/2014/main" id="{F332B33D-5D47-F999-FDF5-E81E62147F3C}"/>
              </a:ext>
            </a:extLst>
          </p:cNvPr>
          <p:cNvSpPr txBox="1">
            <a:spLocks noChangeArrowheads="1"/>
          </p:cNvSpPr>
          <p:nvPr/>
        </p:nvSpPr>
        <p:spPr bwMode="auto">
          <a:xfrm>
            <a:off x="3417888" y="5440363"/>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(plot on next page)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13F9C4FE-9BE1-22BB-E35A-0664C98FD84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DE7DAEC-4AAD-4BA1-B679-063C14B033DD}" type="slidenum">
              <a:rPr lang="en-US" altLang="en-US" sz="1200" smtClean="0">
                <a:latin typeface="Garamond" panose="02020404030301010803" pitchFamily="18" charset="0"/>
              </a:rPr>
              <a:pPr>
                <a:spcBef>
                  <a:spcPct val="0"/>
                </a:spcBef>
                <a:buClrTx/>
                <a:buSzTx/>
                <a:buFontTx/>
                <a:buNone/>
              </a:pPr>
              <a:t>29</a:t>
            </a:fld>
            <a:endParaRPr lang="en-US" altLang="en-US" sz="1200">
              <a:latin typeface="Garamond" panose="02020404030301010803" pitchFamily="18" charset="0"/>
            </a:endParaRPr>
          </a:p>
        </p:txBody>
      </p:sp>
      <p:sp>
        <p:nvSpPr>
          <p:cNvPr id="57347" name="Date Placeholder 5">
            <a:extLst>
              <a:ext uri="{FF2B5EF4-FFF2-40B4-BE49-F238E27FC236}">
                <a16:creationId xmlns:a16="http://schemas.microsoft.com/office/drawing/2014/main" id="{BE1C66D9-FCC4-3B11-1431-31143E3BD73F}"/>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468B6775-38DD-451A-823C-278DE57B9037}"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57348" name="Rectangle 2">
            <a:extLst>
              <a:ext uri="{FF2B5EF4-FFF2-40B4-BE49-F238E27FC236}">
                <a16:creationId xmlns:a16="http://schemas.microsoft.com/office/drawing/2014/main" id="{8E393916-996D-18E5-8087-9B3DAF9DE7A1}"/>
              </a:ext>
            </a:extLst>
          </p:cNvPr>
          <p:cNvSpPr>
            <a:spLocks noGrp="1" noChangeArrowheads="1"/>
          </p:cNvSpPr>
          <p:nvPr>
            <p:ph type="title"/>
          </p:nvPr>
        </p:nvSpPr>
        <p:spPr/>
        <p:txBody>
          <a:bodyPr/>
          <a:lstStyle/>
          <a:p>
            <a:pPr eaLnBrk="1" hangingPunct="1"/>
            <a:r>
              <a:rPr lang="en-US" altLang="en-US" sz="3800"/>
              <a:t>Bangladesh Wells – Plotting P[switch] vs distance to safe well</a:t>
            </a:r>
          </a:p>
        </p:txBody>
      </p:sp>
      <p:pic>
        <p:nvPicPr>
          <p:cNvPr id="57349" name="Picture 5" descr="switch~dist">
            <a:extLst>
              <a:ext uri="{FF2B5EF4-FFF2-40B4-BE49-F238E27FC236}">
                <a16:creationId xmlns:a16="http://schemas.microsoft.com/office/drawing/2014/main" id="{70E1B306-B02C-5FE8-C4F2-8EB83B2797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20775" y="1600200"/>
            <a:ext cx="6902450"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4F7861F-BAB3-0B79-0691-84F65540AFA7}"/>
              </a:ext>
            </a:extLst>
          </p:cNvPr>
          <p:cNvSpPr>
            <a:spLocks noGrp="1" noChangeArrowheads="1"/>
          </p:cNvSpPr>
          <p:nvPr>
            <p:ph type="title"/>
          </p:nvPr>
        </p:nvSpPr>
        <p:spPr/>
        <p:txBody>
          <a:bodyPr/>
          <a:lstStyle/>
          <a:p>
            <a:r>
              <a:rPr lang="en-US" altLang="en-US"/>
              <a:t>In the coming days…</a:t>
            </a:r>
          </a:p>
        </p:txBody>
      </p:sp>
      <p:sp>
        <p:nvSpPr>
          <p:cNvPr id="7171" name="Content Placeholder 2">
            <a:extLst>
              <a:ext uri="{FF2B5EF4-FFF2-40B4-BE49-F238E27FC236}">
                <a16:creationId xmlns:a16="http://schemas.microsoft.com/office/drawing/2014/main" id="{635ADDF1-3D09-DAF9-A01A-80F1F5D981BB}"/>
              </a:ext>
            </a:extLst>
          </p:cNvPr>
          <p:cNvSpPr>
            <a:spLocks noGrp="1" noChangeArrowheads="1"/>
          </p:cNvSpPr>
          <p:nvPr>
            <p:ph idx="1"/>
          </p:nvPr>
        </p:nvSpPr>
        <p:spPr>
          <a:xfrm>
            <a:off x="457200" y="1123950"/>
            <a:ext cx="8620125" cy="5006975"/>
          </a:xfrm>
        </p:spPr>
        <p:txBody>
          <a:bodyPr/>
          <a:lstStyle/>
          <a:p>
            <a:r>
              <a:rPr lang="en-US" altLang="en-US" dirty="0"/>
              <a:t>HW 04 due tonight at 11:59</a:t>
            </a:r>
          </a:p>
          <a:p>
            <a:r>
              <a:rPr lang="en-US" altLang="en-US" dirty="0"/>
              <a:t>No Quiz next Monday</a:t>
            </a:r>
          </a:p>
          <a:p>
            <a:r>
              <a:rPr lang="en-US" altLang="en-US" dirty="0" err="1"/>
              <a:t>Takehome</a:t>
            </a:r>
            <a:r>
              <a:rPr lang="en-US" altLang="en-US" dirty="0"/>
              <a:t> Midterm will be out around 6pm</a:t>
            </a:r>
          </a:p>
          <a:p>
            <a:pPr lvl="1"/>
            <a:r>
              <a:rPr lang="en-US" altLang="en-US" dirty="0"/>
              <a:t>Covers through Ch 7;   Due Wed Oct 5 at 11:59pm</a:t>
            </a:r>
          </a:p>
          <a:p>
            <a:pPr lvl="1"/>
            <a:r>
              <a:rPr lang="en-US" altLang="en-US" dirty="0"/>
              <a:t>Open-book, open-notes, etc., </a:t>
            </a:r>
            <a:r>
              <a:rPr lang="en-US" altLang="en-US" b="1" i="1" u="sng" dirty="0"/>
              <a:t>but not open-people</a:t>
            </a:r>
          </a:p>
          <a:p>
            <a:pPr lvl="2"/>
            <a:r>
              <a:rPr lang="en-US" altLang="en-US" dirty="0"/>
              <a:t>Do the work on your own, no collaborators</a:t>
            </a:r>
          </a:p>
          <a:p>
            <a:pPr lvl="3"/>
            <a:r>
              <a:rPr lang="en-US" altLang="en-US" dirty="0"/>
              <a:t>In particular, no current or former MSP students or solutions</a:t>
            </a:r>
          </a:p>
          <a:p>
            <a:pPr lvl="2"/>
            <a:r>
              <a:rPr lang="en-US" altLang="en-US" dirty="0"/>
              <a:t>Feel free to use web resources (incl </a:t>
            </a:r>
            <a:r>
              <a:rPr lang="en-US" altLang="en-US" dirty="0" err="1"/>
              <a:t>stackexchange</a:t>
            </a:r>
            <a:r>
              <a:rPr lang="en-US" altLang="en-US" dirty="0"/>
              <a:t> </a:t>
            </a:r>
            <a:r>
              <a:rPr lang="en-US" altLang="en-US" dirty="0" err="1"/>
              <a:t>etc</a:t>
            </a:r>
            <a:r>
              <a:rPr lang="en-US" altLang="en-US" dirty="0"/>
              <a:t>) but you ARE NOT ALLOWED to post questions or interact on the web</a:t>
            </a:r>
          </a:p>
          <a:p>
            <a:pPr lvl="1"/>
            <a:r>
              <a:rPr lang="en-US" altLang="en-US" dirty="0"/>
              <a:t>Office hours (me or TA) or private Piazza questions are fine (ok to learn from my answers to other students)</a:t>
            </a:r>
          </a:p>
          <a:p>
            <a:pPr lvl="2"/>
            <a:endParaRPr lang="en-US" altLang="en-US" dirty="0"/>
          </a:p>
          <a:p>
            <a:endParaRPr lang="en-US" altLang="en-US" dirty="0"/>
          </a:p>
        </p:txBody>
      </p:sp>
      <p:sp>
        <p:nvSpPr>
          <p:cNvPr id="7172" name="Slide Number Placeholder 3">
            <a:extLst>
              <a:ext uri="{FF2B5EF4-FFF2-40B4-BE49-F238E27FC236}">
                <a16:creationId xmlns:a16="http://schemas.microsoft.com/office/drawing/2014/main" id="{49ED4D1E-4034-DEF0-9F3D-791B07AE0E1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AC78F5-7019-4EFF-B3EF-AF51971EDC3C}" type="slidenum">
              <a:rPr lang="en-US" altLang="en-US" smtClean="0">
                <a:latin typeface="Garamond" panose="02020404030301010803" pitchFamily="18" charset="0"/>
              </a:rPr>
              <a:pPr/>
              <a:t>3</a:t>
            </a:fld>
            <a:endParaRPr lang="en-US" altLang="en-US">
              <a:latin typeface="Garamond" panose="02020404030301010803" pitchFamily="18" charset="0"/>
            </a:endParaRPr>
          </a:p>
        </p:txBody>
      </p:sp>
      <p:sp>
        <p:nvSpPr>
          <p:cNvPr id="7173" name="Date Placeholder 4">
            <a:extLst>
              <a:ext uri="{FF2B5EF4-FFF2-40B4-BE49-F238E27FC236}">
                <a16:creationId xmlns:a16="http://schemas.microsoft.com/office/drawing/2014/main" id="{9F080462-CC3D-568C-CC8D-925AB673DC1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C971DF-FE60-4B2E-97D6-2BED61B78230}"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id="{E4ED80A3-304B-F96A-5844-24289339FB0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7A106D6-C9A8-4388-A692-0B3B1595475C}" type="slidenum">
              <a:rPr lang="en-US" altLang="en-US" sz="1200" smtClean="0">
                <a:latin typeface="Garamond" panose="02020404030301010803" pitchFamily="18" charset="0"/>
              </a:rPr>
              <a:pPr>
                <a:spcBef>
                  <a:spcPct val="0"/>
                </a:spcBef>
                <a:buClrTx/>
                <a:buSzTx/>
                <a:buFontTx/>
                <a:buNone/>
              </a:pPr>
              <a:t>30</a:t>
            </a:fld>
            <a:endParaRPr lang="en-US" altLang="en-US" sz="1200">
              <a:latin typeface="Garamond" panose="02020404030301010803" pitchFamily="18" charset="0"/>
            </a:endParaRPr>
          </a:p>
        </p:txBody>
      </p:sp>
      <p:sp>
        <p:nvSpPr>
          <p:cNvPr id="59395" name="Date Placeholder 5">
            <a:extLst>
              <a:ext uri="{FF2B5EF4-FFF2-40B4-BE49-F238E27FC236}">
                <a16:creationId xmlns:a16="http://schemas.microsoft.com/office/drawing/2014/main" id="{D9926FDE-1E31-3014-1AB1-6CCFCA8E0E0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AB9FD37-6EBC-4AA4-957D-85385D353F62}"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59396" name="Rectangle 2">
            <a:extLst>
              <a:ext uri="{FF2B5EF4-FFF2-40B4-BE49-F238E27FC236}">
                <a16:creationId xmlns:a16="http://schemas.microsoft.com/office/drawing/2014/main" id="{E02F6B76-A757-A2BE-3702-D337155CB907}"/>
              </a:ext>
            </a:extLst>
          </p:cNvPr>
          <p:cNvSpPr>
            <a:spLocks noGrp="1" noChangeArrowheads="1"/>
          </p:cNvSpPr>
          <p:nvPr>
            <p:ph type="title"/>
          </p:nvPr>
        </p:nvSpPr>
        <p:spPr/>
        <p:txBody>
          <a:bodyPr/>
          <a:lstStyle/>
          <a:p>
            <a:pPr eaLnBrk="1" hangingPunct="1"/>
            <a:r>
              <a:rPr lang="en-US" altLang="en-US" sz="3800"/>
              <a:t>Bangladesh Wells – Plotting P[switch] vs arsenic level of old well</a:t>
            </a:r>
          </a:p>
        </p:txBody>
      </p:sp>
      <p:sp>
        <p:nvSpPr>
          <p:cNvPr id="59397" name="Text Box 4">
            <a:extLst>
              <a:ext uri="{FF2B5EF4-FFF2-40B4-BE49-F238E27FC236}">
                <a16:creationId xmlns:a16="http://schemas.microsoft.com/office/drawing/2014/main" id="{D36611CE-9D42-3FA1-CCCA-D1819AC60093}"/>
              </a:ext>
            </a:extLst>
          </p:cNvPr>
          <p:cNvSpPr txBox="1">
            <a:spLocks noChangeArrowheads="1"/>
          </p:cNvSpPr>
          <p:nvPr/>
        </p:nvSpPr>
        <p:spPr bwMode="auto">
          <a:xfrm>
            <a:off x="333375" y="1585913"/>
            <a:ext cx="84105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600">
                <a:latin typeface="Courier New" panose="02070309020205020404" pitchFamily="49" charset="0"/>
              </a:rPr>
              <a:t>plot(arsenic,switch.jitter,xlim=c(0,max(arsenic)),ylab="P[switch]")</a:t>
            </a:r>
          </a:p>
          <a:p>
            <a:pPr eaLnBrk="1" hangingPunct="1">
              <a:spcBef>
                <a:spcPct val="0"/>
              </a:spcBef>
              <a:buClrTx/>
              <a:buSzTx/>
              <a:buFontTx/>
              <a:buNone/>
            </a:pPr>
            <a:r>
              <a:rPr lang="en-US" altLang="en-US" sz="1600">
                <a:latin typeface="Courier New" panose="02070309020205020404" pitchFamily="49" charset="0"/>
              </a:rPr>
              <a:t>curve (invlogit(cbind (1, 0/100,  x) %*% coef(fit.3)), add=TRUE)</a:t>
            </a:r>
          </a:p>
          <a:p>
            <a:pPr eaLnBrk="1" hangingPunct="1">
              <a:spcBef>
                <a:spcPct val="0"/>
              </a:spcBef>
              <a:buClrTx/>
              <a:buSzTx/>
              <a:buFontTx/>
              <a:buNone/>
            </a:pPr>
            <a:r>
              <a:rPr lang="en-US" altLang="en-US" sz="1600">
                <a:latin typeface="Courier New" panose="02070309020205020404" pitchFamily="49" charset="0"/>
              </a:rPr>
              <a:t>curve (invlogit(cbind (1, 50/100, x) %*% coef(fit.3)), add=TRUE)</a:t>
            </a:r>
          </a:p>
          <a:p>
            <a:pPr eaLnBrk="1" hangingPunct="1">
              <a:spcBef>
                <a:spcPct val="0"/>
              </a:spcBef>
              <a:buClrTx/>
              <a:buSzTx/>
              <a:buFontTx/>
              <a:buNone/>
            </a:pPr>
            <a:r>
              <a:rPr lang="en-US" altLang="en-US" sz="1600">
                <a:latin typeface="Courier New" panose="02070309020205020404" pitchFamily="49" charset="0"/>
              </a:rPr>
              <a:t>text (1.5, .78, "if dist = 0", adj=0, cex=.8)</a:t>
            </a:r>
          </a:p>
          <a:p>
            <a:pPr eaLnBrk="1" hangingPunct="1">
              <a:spcBef>
                <a:spcPct val="0"/>
              </a:spcBef>
              <a:buClrTx/>
              <a:buSzTx/>
              <a:buFontTx/>
              <a:buNone/>
            </a:pPr>
            <a:r>
              <a:rPr lang="en-US" altLang="en-US" sz="1600">
                <a:latin typeface="Courier New" panose="02070309020205020404" pitchFamily="49" charset="0"/>
              </a:rPr>
              <a:t>text (2.2, .6, "if dist = 50", adj=0, cex=.8)</a:t>
            </a:r>
          </a:p>
        </p:txBody>
      </p:sp>
      <p:pic>
        <p:nvPicPr>
          <p:cNvPr id="59398" name="Picture 5" descr="switch~arsenic">
            <a:extLst>
              <a:ext uri="{FF2B5EF4-FFF2-40B4-BE49-F238E27FC236}">
                <a16:creationId xmlns:a16="http://schemas.microsoft.com/office/drawing/2014/main" id="{0DD4C134-2C5D-5608-6830-227B60F65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271713"/>
            <a:ext cx="612616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a:extLst>
              <a:ext uri="{FF2B5EF4-FFF2-40B4-BE49-F238E27FC236}">
                <a16:creationId xmlns:a16="http://schemas.microsoft.com/office/drawing/2014/main" id="{06078FB1-C29E-8DF8-E64B-8DD13D5D874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AB2FB3C-2C90-46D5-A4AA-F47F62A10D97}" type="slidenum">
              <a:rPr lang="en-US" altLang="en-US" sz="1200" smtClean="0">
                <a:latin typeface="Garamond" panose="02020404030301010803" pitchFamily="18" charset="0"/>
              </a:rPr>
              <a:pPr>
                <a:spcBef>
                  <a:spcPct val="0"/>
                </a:spcBef>
                <a:buClrTx/>
                <a:buSzTx/>
                <a:buFontTx/>
                <a:buNone/>
              </a:pPr>
              <a:t>31</a:t>
            </a:fld>
            <a:endParaRPr lang="en-US" altLang="en-US" sz="1200">
              <a:latin typeface="Garamond" panose="02020404030301010803" pitchFamily="18" charset="0"/>
            </a:endParaRPr>
          </a:p>
        </p:txBody>
      </p:sp>
      <p:sp>
        <p:nvSpPr>
          <p:cNvPr id="61443" name="Date Placeholder 5">
            <a:extLst>
              <a:ext uri="{FF2B5EF4-FFF2-40B4-BE49-F238E27FC236}">
                <a16:creationId xmlns:a16="http://schemas.microsoft.com/office/drawing/2014/main" id="{08C8C7A9-7721-8FB0-076A-77F81B6FD46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016B2F8-7B97-4171-AE5D-5BE6B52B9A31}"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61444" name="Rectangle 2">
            <a:extLst>
              <a:ext uri="{FF2B5EF4-FFF2-40B4-BE49-F238E27FC236}">
                <a16:creationId xmlns:a16="http://schemas.microsoft.com/office/drawing/2014/main" id="{54C59C41-879C-3443-7201-4460F20D0B26}"/>
              </a:ext>
            </a:extLst>
          </p:cNvPr>
          <p:cNvSpPr>
            <a:spLocks noGrp="1" noChangeArrowheads="1"/>
          </p:cNvSpPr>
          <p:nvPr>
            <p:ph type="title"/>
          </p:nvPr>
        </p:nvSpPr>
        <p:spPr/>
        <p:txBody>
          <a:bodyPr/>
          <a:lstStyle/>
          <a:p>
            <a:pPr eaLnBrk="1" hangingPunct="1"/>
            <a:r>
              <a:rPr lang="en-US" altLang="en-US" sz="3800"/>
              <a:t>Bangladesh Wells – Standard R Residual Plots </a:t>
            </a:r>
          </a:p>
        </p:txBody>
      </p:sp>
      <p:sp>
        <p:nvSpPr>
          <p:cNvPr id="61445" name="Text Box 4">
            <a:extLst>
              <a:ext uri="{FF2B5EF4-FFF2-40B4-BE49-F238E27FC236}">
                <a16:creationId xmlns:a16="http://schemas.microsoft.com/office/drawing/2014/main" id="{D94246D3-B413-4260-EFDC-637556C54A25}"/>
              </a:ext>
            </a:extLst>
          </p:cNvPr>
          <p:cNvSpPr txBox="1">
            <a:spLocks noChangeArrowheads="1"/>
          </p:cNvSpPr>
          <p:nvPr/>
        </p:nvSpPr>
        <p:spPr bwMode="auto">
          <a:xfrm>
            <a:off x="658813" y="1706563"/>
            <a:ext cx="2505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Courier New" panose="02070309020205020404" pitchFamily="49" charset="0"/>
              </a:rPr>
              <a:t>par(mfrow=c(2,2))</a:t>
            </a:r>
          </a:p>
          <a:p>
            <a:pPr eaLnBrk="1" hangingPunct="1">
              <a:spcBef>
                <a:spcPct val="0"/>
              </a:spcBef>
              <a:buClrTx/>
              <a:buSzTx/>
              <a:buFontTx/>
              <a:buNone/>
            </a:pPr>
            <a:r>
              <a:rPr lang="en-US" altLang="en-US" sz="1800">
                <a:latin typeface="Courier New" panose="02070309020205020404" pitchFamily="49" charset="0"/>
              </a:rPr>
              <a:t>plot(fit.3)</a:t>
            </a:r>
          </a:p>
        </p:txBody>
      </p:sp>
      <p:pic>
        <p:nvPicPr>
          <p:cNvPr id="61446" name="Picture 5" descr="switch~arsenic+dist resids">
            <a:extLst>
              <a:ext uri="{FF2B5EF4-FFF2-40B4-BE49-F238E27FC236}">
                <a16:creationId xmlns:a16="http://schemas.microsoft.com/office/drawing/2014/main" id="{A6593108-6096-2D0C-F645-8817C23E8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858963"/>
            <a:ext cx="6446838"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E61B-4D20-35FE-0AD4-AA8126A8BE59}"/>
              </a:ext>
            </a:extLst>
          </p:cNvPr>
          <p:cNvSpPr>
            <a:spLocks noGrp="1"/>
          </p:cNvSpPr>
          <p:nvPr>
            <p:ph type="title"/>
          </p:nvPr>
        </p:nvSpPr>
        <p:spPr/>
        <p:txBody>
          <a:bodyPr/>
          <a:lstStyle/>
          <a:p>
            <a:r>
              <a:rPr lang="en-US" dirty="0"/>
              <a:t>Assessing Residuals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8EE06A-D3D1-C5E9-02B6-20E4D555EBE5}"/>
                  </a:ext>
                </a:extLst>
              </p:cNvPr>
              <p:cNvSpPr>
                <a:spLocks noGrp="1"/>
              </p:cNvSpPr>
              <p:nvPr>
                <p:ph idx="1"/>
              </p:nvPr>
            </p:nvSpPr>
            <p:spPr>
              <a:xfrm>
                <a:off x="457200" y="1147606"/>
                <a:ext cx="8324722" cy="5130608"/>
              </a:xfrm>
            </p:spPr>
            <p:txBody>
              <a:bodyPr/>
              <a:lstStyle/>
              <a:p>
                <a:r>
                  <a:rPr lang="en-US" dirty="0"/>
                  <a:t>We can make the behavior of the residual vs fitted plot more like residuals in linear regression by binning the data</a:t>
                </a:r>
              </a:p>
              <a:p>
                <a:pPr lvl="1"/>
                <a:r>
                  <a:rPr lang="en-US" dirty="0"/>
                  <a:t>Make 10 or more bins of fitted values, and then average the residuals in each bin</a:t>
                </a:r>
              </a:p>
              <a:p>
                <a:r>
                  <a:rPr lang="en-US" dirty="0"/>
                  <a:t>Library(arm) has the </a:t>
                </a:r>
                <a:r>
                  <a:rPr lang="en-US" dirty="0" err="1"/>
                  <a:t>binnedplot</a:t>
                </a:r>
                <a:r>
                  <a:rPr lang="en-US" dirty="0"/>
                  <a:t>() function to help create the plot (default # of bins: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a:t>
                </a:r>
              </a:p>
              <a:p>
                <a:pPr lvl="1"/>
                <a:r>
                  <a:rPr lang="en-US" dirty="0"/>
                  <a:t>Really need at least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m:t>
                    </m:r>
                  </m:oMath>
                </a14:m>
                <a:r>
                  <a:rPr lang="en-US" dirty="0"/>
                  <a:t> and still not always useful</a:t>
                </a:r>
              </a:p>
              <a:p>
                <a:r>
                  <a:rPr lang="en-US" dirty="0"/>
                  <a:t>Next lecture: </a:t>
                </a:r>
                <a:r>
                  <a:rPr lang="en-US" dirty="0" err="1"/>
                  <a:t>DHARMa</a:t>
                </a:r>
                <a:r>
                  <a:rPr lang="en-US" dirty="0"/>
                  <a:t> residuals based on the inverse probability transform (much more useful!)</a:t>
                </a:r>
              </a:p>
            </p:txBody>
          </p:sp>
        </mc:Choice>
        <mc:Fallback>
          <p:sp>
            <p:nvSpPr>
              <p:cNvPr id="3" name="Content Placeholder 2">
                <a:extLst>
                  <a:ext uri="{FF2B5EF4-FFF2-40B4-BE49-F238E27FC236}">
                    <a16:creationId xmlns:a16="http://schemas.microsoft.com/office/drawing/2014/main" id="{788EE06A-D3D1-C5E9-02B6-20E4D555EBE5}"/>
                  </a:ext>
                </a:extLst>
              </p:cNvPr>
              <p:cNvSpPr>
                <a:spLocks noGrp="1" noRot="1" noChangeAspect="1" noMove="1" noResize="1" noEditPoints="1" noAdjustHandles="1" noChangeArrowheads="1" noChangeShapeType="1" noTextEdit="1"/>
              </p:cNvSpPr>
              <p:nvPr>
                <p:ph idx="1"/>
              </p:nvPr>
            </p:nvSpPr>
            <p:spPr>
              <a:xfrm>
                <a:off x="457200" y="1147606"/>
                <a:ext cx="8324722" cy="5130608"/>
              </a:xfrm>
              <a:blipFill>
                <a:blip r:embed="rId2"/>
                <a:stretch>
                  <a:fillRect l="-586" t="-1425" r="-153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4B2584-61FD-A192-B444-7A230FD1E521}"/>
              </a:ext>
            </a:extLst>
          </p:cNvPr>
          <p:cNvSpPr>
            <a:spLocks noGrp="1"/>
          </p:cNvSpPr>
          <p:nvPr>
            <p:ph type="sldNum" sz="quarter" idx="11"/>
          </p:nvPr>
        </p:nvSpPr>
        <p:spPr/>
        <p:txBody>
          <a:bodyPr/>
          <a:lstStyle/>
          <a:p>
            <a:pPr>
              <a:defRPr/>
            </a:pPr>
            <a:fld id="{82CB0FF1-AA2A-48F8-B9EE-1AC8F69E6828}" type="slidenum">
              <a:rPr lang="en-US" altLang="en-US" smtClean="0"/>
              <a:pPr>
                <a:defRPr/>
              </a:pPr>
              <a:t>32</a:t>
            </a:fld>
            <a:endParaRPr lang="en-US" altLang="en-US"/>
          </a:p>
        </p:txBody>
      </p:sp>
      <p:sp>
        <p:nvSpPr>
          <p:cNvPr id="5" name="Date Placeholder 4">
            <a:extLst>
              <a:ext uri="{FF2B5EF4-FFF2-40B4-BE49-F238E27FC236}">
                <a16:creationId xmlns:a16="http://schemas.microsoft.com/office/drawing/2014/main" id="{9F1EF940-867F-3B42-883B-C391C440C6AA}"/>
              </a:ext>
            </a:extLst>
          </p:cNvPr>
          <p:cNvSpPr>
            <a:spLocks noGrp="1"/>
          </p:cNvSpPr>
          <p:nvPr>
            <p:ph type="dt" sz="half" idx="12"/>
          </p:nvPr>
        </p:nvSpPr>
        <p:spPr/>
        <p:txBody>
          <a:bodyPr/>
          <a:lstStyle/>
          <a:p>
            <a:pPr>
              <a:defRPr/>
            </a:pPr>
            <a:fld id="{4E9F93F6-43C9-4752-93E7-EC625C7D234C}" type="datetime1">
              <a:rPr lang="en-US" smtClean="0"/>
              <a:pPr>
                <a:defRPr/>
              </a:pPr>
              <a:t>10/3/2022</a:t>
            </a:fld>
            <a:endParaRPr lang="en-US" altLang="en-US"/>
          </a:p>
        </p:txBody>
      </p:sp>
    </p:spTree>
    <p:extLst>
      <p:ext uri="{BB962C8B-B14F-4D97-AF65-F5344CB8AC3E}">
        <p14:creationId xmlns:p14="http://schemas.microsoft.com/office/powerpoint/2010/main" val="3741465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06A57EF4-A563-A58C-5FF0-69C90C71A9E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94B9816-4545-4302-9B39-12D5045EB5B0}" type="slidenum">
              <a:rPr lang="en-US" altLang="en-US" sz="1200" smtClean="0">
                <a:latin typeface="Garamond" panose="02020404030301010803" pitchFamily="18" charset="0"/>
              </a:rPr>
              <a:pPr>
                <a:spcBef>
                  <a:spcPct val="0"/>
                </a:spcBef>
                <a:buClrTx/>
                <a:buSzTx/>
                <a:buFontTx/>
                <a:buNone/>
              </a:pPr>
              <a:t>33</a:t>
            </a:fld>
            <a:endParaRPr lang="en-US" altLang="en-US" sz="1200">
              <a:latin typeface="Garamond" panose="02020404030301010803" pitchFamily="18" charset="0"/>
            </a:endParaRPr>
          </a:p>
        </p:txBody>
      </p:sp>
      <p:sp>
        <p:nvSpPr>
          <p:cNvPr id="65539" name="Date Placeholder 5">
            <a:extLst>
              <a:ext uri="{FF2B5EF4-FFF2-40B4-BE49-F238E27FC236}">
                <a16:creationId xmlns:a16="http://schemas.microsoft.com/office/drawing/2014/main" id="{C384DD51-FED3-1591-686F-BEB28BA39668}"/>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70D4698-F36B-47D9-B291-85C3087C64EB}"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65540" name="Rectangle 2">
            <a:extLst>
              <a:ext uri="{FF2B5EF4-FFF2-40B4-BE49-F238E27FC236}">
                <a16:creationId xmlns:a16="http://schemas.microsoft.com/office/drawing/2014/main" id="{8C7EC6BB-2EF8-FC63-1725-0B88908161AE}"/>
              </a:ext>
            </a:extLst>
          </p:cNvPr>
          <p:cNvSpPr>
            <a:spLocks noGrp="1" noChangeArrowheads="1"/>
          </p:cNvSpPr>
          <p:nvPr>
            <p:ph type="title"/>
          </p:nvPr>
        </p:nvSpPr>
        <p:spPr/>
        <p:txBody>
          <a:bodyPr/>
          <a:lstStyle/>
          <a:p>
            <a:pPr eaLnBrk="1" hangingPunct="1"/>
            <a:r>
              <a:rPr lang="en-US" altLang="en-US"/>
              <a:t>Bangladesh – Binned Residuals</a:t>
            </a:r>
          </a:p>
        </p:txBody>
      </p:sp>
      <p:sp>
        <p:nvSpPr>
          <p:cNvPr id="65541" name="Text Box 4">
            <a:extLst>
              <a:ext uri="{FF2B5EF4-FFF2-40B4-BE49-F238E27FC236}">
                <a16:creationId xmlns:a16="http://schemas.microsoft.com/office/drawing/2014/main" id="{2C0E52A7-EF6A-26C7-2C0D-D77EE7015380}"/>
              </a:ext>
            </a:extLst>
          </p:cNvPr>
          <p:cNvSpPr txBox="1">
            <a:spLocks noChangeArrowheads="1"/>
          </p:cNvSpPr>
          <p:nvPr/>
        </p:nvSpPr>
        <p:spPr bwMode="auto">
          <a:xfrm>
            <a:off x="920750" y="1335088"/>
            <a:ext cx="28039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dirty="0">
                <a:latin typeface="Courier New" panose="02070309020205020404" pitchFamily="49" charset="0"/>
              </a:rPr>
              <a:t>Library(arm)</a:t>
            </a:r>
            <a:br>
              <a:rPr lang="en-US" altLang="en-US" sz="1800" dirty="0">
                <a:latin typeface="Courier New" panose="02070309020205020404" pitchFamily="49" charset="0"/>
              </a:rPr>
            </a:br>
            <a:r>
              <a:rPr lang="en-US" altLang="en-US" sz="1800" dirty="0">
                <a:latin typeface="Courier New" panose="02070309020205020404" pitchFamily="49" charset="0"/>
              </a:rPr>
              <a:t>par(</a:t>
            </a:r>
            <a:r>
              <a:rPr lang="en-US" altLang="en-US" sz="1800" dirty="0" err="1">
                <a:latin typeface="Courier New" panose="02070309020205020404" pitchFamily="49" charset="0"/>
              </a:rPr>
              <a:t>mfrow</a:t>
            </a:r>
            <a:r>
              <a:rPr lang="en-US" altLang="en-US" sz="1800" dirty="0">
                <a:latin typeface="Courier New" panose="02070309020205020404" pitchFamily="49" charset="0"/>
              </a:rPr>
              <a:t>=c(1,1))</a:t>
            </a:r>
          </a:p>
          <a:p>
            <a:pPr eaLnBrk="1" hangingPunct="1">
              <a:spcBef>
                <a:spcPct val="0"/>
              </a:spcBef>
              <a:buClrTx/>
              <a:buSzTx/>
              <a:buFontTx/>
              <a:buNone/>
            </a:pPr>
            <a:r>
              <a:rPr lang="en-US" altLang="en-US" sz="1800" dirty="0">
                <a:latin typeface="Courier New" panose="02070309020205020404" pitchFamily="49" charset="0"/>
              </a:rPr>
              <a:t>x &lt;- predict(fit.3)</a:t>
            </a:r>
          </a:p>
          <a:p>
            <a:pPr eaLnBrk="1" hangingPunct="1">
              <a:spcBef>
                <a:spcPct val="0"/>
              </a:spcBef>
              <a:buClrTx/>
              <a:buSzTx/>
              <a:buFontTx/>
              <a:buNone/>
            </a:pPr>
            <a:r>
              <a:rPr lang="en-US" altLang="en-US" sz="1800" dirty="0">
                <a:latin typeface="Courier New" panose="02070309020205020404" pitchFamily="49" charset="0"/>
              </a:rPr>
              <a:t>y &lt;- </a:t>
            </a:r>
            <a:r>
              <a:rPr lang="en-US" altLang="en-US" sz="1800" dirty="0" err="1">
                <a:latin typeface="Courier New" panose="02070309020205020404" pitchFamily="49" charset="0"/>
              </a:rPr>
              <a:t>resid</a:t>
            </a:r>
            <a:r>
              <a:rPr lang="en-US" altLang="en-US" sz="1800" dirty="0">
                <a:latin typeface="Courier New" panose="02070309020205020404" pitchFamily="49" charset="0"/>
              </a:rPr>
              <a:t>(fit.3)</a:t>
            </a:r>
          </a:p>
          <a:p>
            <a:pPr eaLnBrk="1" hangingPunct="1">
              <a:spcBef>
                <a:spcPct val="0"/>
              </a:spcBef>
              <a:buClrTx/>
              <a:buSzTx/>
              <a:buFontTx/>
              <a:buNone/>
            </a:pPr>
            <a:r>
              <a:rPr lang="en-US" altLang="en-US" sz="1800" dirty="0" err="1">
                <a:latin typeface="Courier New" panose="02070309020205020404" pitchFamily="49" charset="0"/>
              </a:rPr>
              <a:t>binnedplot</a:t>
            </a:r>
            <a:r>
              <a:rPr lang="en-US" altLang="en-US" sz="1800" dirty="0">
                <a:latin typeface="Courier New" panose="02070309020205020404" pitchFamily="49" charset="0"/>
              </a:rPr>
              <a:t>(</a:t>
            </a:r>
            <a:r>
              <a:rPr lang="en-US" altLang="en-US" sz="1800" dirty="0" err="1">
                <a:latin typeface="Courier New" panose="02070309020205020404" pitchFamily="49" charset="0"/>
              </a:rPr>
              <a:t>x,y</a:t>
            </a:r>
            <a:r>
              <a:rPr lang="en-US" altLang="en-US" sz="1800" dirty="0">
                <a:latin typeface="Courier New" panose="02070309020205020404" pitchFamily="49" charset="0"/>
              </a:rPr>
              <a:t>)</a:t>
            </a:r>
          </a:p>
        </p:txBody>
      </p:sp>
      <p:pic>
        <p:nvPicPr>
          <p:cNvPr id="65542" name="Picture 5" descr="switch~arsenic+dist binned resids">
            <a:extLst>
              <a:ext uri="{FF2B5EF4-FFF2-40B4-BE49-F238E27FC236}">
                <a16:creationId xmlns:a16="http://schemas.microsoft.com/office/drawing/2014/main" id="{98A5B8C0-1242-9D90-648C-6EA085BFC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2543175"/>
            <a:ext cx="57404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7">
            <a:extLst>
              <a:ext uri="{FF2B5EF4-FFF2-40B4-BE49-F238E27FC236}">
                <a16:creationId xmlns:a16="http://schemas.microsoft.com/office/drawing/2014/main" id="{CA26E54B-1BEC-9E0F-ACA9-CD44A891DBBB}"/>
              </a:ext>
            </a:extLst>
          </p:cNvPr>
          <p:cNvSpPr>
            <a:spLocks noGrp="1" noChangeArrowheads="1"/>
          </p:cNvSpPr>
          <p:nvPr>
            <p:ph type="body" idx="1"/>
          </p:nvPr>
        </p:nvSpPr>
        <p:spPr>
          <a:xfrm>
            <a:off x="3952874" y="1012825"/>
            <a:ext cx="4905375" cy="1803400"/>
          </a:xfrm>
          <a:noFill/>
        </p:spPr>
        <p:txBody>
          <a:bodyPr/>
          <a:lstStyle/>
          <a:p>
            <a:pPr eaLnBrk="1" hangingPunct="1">
              <a:lnSpc>
                <a:spcPct val="80000"/>
              </a:lnSpc>
            </a:pPr>
            <a:r>
              <a:rPr lang="en-US" altLang="en-US" sz="2600" dirty="0"/>
              <a:t>Grey lines are 95% envelope</a:t>
            </a:r>
          </a:p>
          <a:p>
            <a:pPr eaLnBrk="1" hangingPunct="1">
              <a:lnSpc>
                <a:spcPct val="80000"/>
              </a:lnSpc>
            </a:pPr>
            <a:r>
              <a:rPr lang="en-US" altLang="en-US" sz="2600" dirty="0"/>
              <a:t>If we believe inverted U-shape, could transform one or more x’s</a:t>
            </a:r>
          </a:p>
          <a:p>
            <a:pPr lvl="1" eaLnBrk="1" hangingPunct="1">
              <a:lnSpc>
                <a:spcPct val="80000"/>
              </a:lnSpc>
            </a:pPr>
            <a:r>
              <a:rPr lang="en-US" altLang="en-US" sz="2200" dirty="0"/>
              <a:t>log(</a:t>
            </a:r>
            <a:r>
              <a:rPr lang="en-US" altLang="en-US" sz="2200" dirty="0" err="1"/>
              <a:t>dist</a:t>
            </a:r>
            <a:r>
              <a:rPr lang="en-US" altLang="en-US" sz="2200" dirty="0"/>
              <a:t>), log(arsenic)</a:t>
            </a:r>
          </a:p>
          <a:p>
            <a:pPr lvl="1" eaLnBrk="1" hangingPunct="1">
              <a:lnSpc>
                <a:spcPct val="80000"/>
              </a:lnSpc>
            </a:pPr>
            <a:r>
              <a:rPr lang="en-US" altLang="en-US" sz="2200" dirty="0" err="1"/>
              <a:t>dist</a:t>
            </a:r>
            <a:r>
              <a:rPr lang="en-US" altLang="en-US" sz="2200" dirty="0"/>
              <a:t> + dist^2  …</a:t>
            </a:r>
          </a:p>
        </p:txBody>
      </p:sp>
      <p:sp>
        <p:nvSpPr>
          <p:cNvPr id="8" name="Text Box 6">
            <a:extLst>
              <a:ext uri="{FF2B5EF4-FFF2-40B4-BE49-F238E27FC236}">
                <a16:creationId xmlns:a16="http://schemas.microsoft.com/office/drawing/2014/main" id="{E12C3FD4-9027-F379-F83A-2363ABEFFA23}"/>
              </a:ext>
            </a:extLst>
          </p:cNvPr>
          <p:cNvSpPr txBox="1">
            <a:spLocks noRot="1" noChangeAspect="1" noMove="1" noResize="1" noEditPoints="1" noAdjustHandles="1" noChangeArrowheads="1" noChangeShapeType="1" noTextEdit="1"/>
          </p:cNvSpPr>
          <p:nvPr/>
        </p:nvSpPr>
        <p:spPr bwMode="auto">
          <a:xfrm>
            <a:off x="3709986" y="6329362"/>
            <a:ext cx="4510081" cy="338554"/>
          </a:xfrm>
          <a:prstGeom prst="rect">
            <a:avLst/>
          </a:prstGeom>
          <a:blipFill>
            <a:blip r:embed="rId4"/>
            <a:stretch>
              <a:fillRect l="-675" t="-3448" b="-18966"/>
            </a:stretch>
          </a:blipFill>
          <a:ln w="9525">
            <a:solidFill>
              <a:srgbClr val="FF0000"/>
            </a:solidFill>
            <a:miter lim="800000"/>
            <a:headEnd/>
            <a:tailEnd/>
          </a:ln>
          <a:effectLst/>
        </p:spPr>
        <p:txBody>
          <a:bodyPr/>
          <a:lstStyle/>
          <a:p>
            <a:r>
              <a:rPr lang="en-US">
                <a:no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D42DCF3-C3B4-5861-3FF9-97CE27F74EAC}"/>
              </a:ext>
            </a:extLst>
          </p:cNvPr>
          <p:cNvSpPr>
            <a:spLocks noGrp="1" noChangeArrowheads="1"/>
          </p:cNvSpPr>
          <p:nvPr>
            <p:ph type="title"/>
          </p:nvPr>
        </p:nvSpPr>
        <p:spPr>
          <a:xfrm>
            <a:off x="457200" y="277813"/>
            <a:ext cx="8402320" cy="1139825"/>
          </a:xfrm>
        </p:spPr>
        <p:txBody>
          <a:bodyPr/>
          <a:lstStyle/>
          <a:p>
            <a:r>
              <a:rPr lang="en-US" altLang="en-US" dirty="0"/>
              <a:t>Comparing </a:t>
            </a:r>
            <a:r>
              <a:rPr lang="en-US" altLang="en-US" dirty="0" err="1"/>
              <a:t>unbinned</a:t>
            </a:r>
            <a:r>
              <a:rPr lang="en-US" altLang="en-US" dirty="0"/>
              <a:t> vs binned </a:t>
            </a:r>
            <a:r>
              <a:rPr lang="en-US" altLang="en-US" dirty="0" err="1"/>
              <a:t>resids</a:t>
            </a:r>
            <a:endParaRPr lang="en-US" altLang="en-US" dirty="0"/>
          </a:p>
        </p:txBody>
      </p:sp>
      <p:sp>
        <p:nvSpPr>
          <p:cNvPr id="67587" name="Content Placeholder 5">
            <a:extLst>
              <a:ext uri="{FF2B5EF4-FFF2-40B4-BE49-F238E27FC236}">
                <a16:creationId xmlns:a16="http://schemas.microsoft.com/office/drawing/2014/main" id="{B79D012E-457F-9133-6A91-3184C44C5D8B}"/>
              </a:ext>
            </a:extLst>
          </p:cNvPr>
          <p:cNvSpPr>
            <a:spLocks noGrp="1" noChangeArrowheads="1"/>
          </p:cNvSpPr>
          <p:nvPr>
            <p:ph sz="half" idx="1"/>
          </p:nvPr>
        </p:nvSpPr>
        <p:spPr>
          <a:xfrm>
            <a:off x="457200" y="1004888"/>
            <a:ext cx="4502150" cy="4530725"/>
          </a:xfrm>
        </p:spPr>
        <p:txBody>
          <a:bodyPr/>
          <a:lstStyle/>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data &lt;- read.table("wells.dat",</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header=T)</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&gt; glm.1 &lt;- glm(switch ~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dist + arsenic,</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data=data,</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family=binomial)</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par(mfrow=c(2,2))</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plot(glm.1)</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library(arm)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for binnedplot();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also brings in MASS</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which has AIC(), BIC()</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binnedplot(predict(glm.1),</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resid(glm.1))</a:t>
            </a:r>
          </a:p>
          <a:p>
            <a:pPr marL="0" indent="0">
              <a:buFont typeface="Wingdings" panose="05000000000000000000" pitchFamily="2" charset="2"/>
              <a:buNone/>
            </a:pPr>
            <a:endParaRPr lang="en-US" altLang="en-US" sz="2000">
              <a:latin typeface="Courier New" panose="02070309020205020404" pitchFamily="49" charset="0"/>
              <a:cs typeface="Courier New" panose="02070309020205020404" pitchFamily="49" charset="0"/>
            </a:endParaRPr>
          </a:p>
        </p:txBody>
      </p:sp>
      <p:sp>
        <p:nvSpPr>
          <p:cNvPr id="67588" name="Slide Number Placeholder 3">
            <a:extLst>
              <a:ext uri="{FF2B5EF4-FFF2-40B4-BE49-F238E27FC236}">
                <a16:creationId xmlns:a16="http://schemas.microsoft.com/office/drawing/2014/main" id="{D0414B9B-C092-57B6-1F0C-CFE06EF6261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345343-74C6-4524-A095-DB3886CDAB75}" type="slidenum">
              <a:rPr lang="en-US" altLang="en-US" smtClean="0">
                <a:latin typeface="Garamond" panose="02020404030301010803" pitchFamily="18" charset="0"/>
              </a:rPr>
              <a:pPr/>
              <a:t>34</a:t>
            </a:fld>
            <a:endParaRPr lang="en-US" altLang="en-US">
              <a:latin typeface="Garamond" panose="02020404030301010803" pitchFamily="18" charset="0"/>
            </a:endParaRPr>
          </a:p>
        </p:txBody>
      </p:sp>
      <p:sp>
        <p:nvSpPr>
          <p:cNvPr id="67589" name="Date Placeholder 4">
            <a:extLst>
              <a:ext uri="{FF2B5EF4-FFF2-40B4-BE49-F238E27FC236}">
                <a16:creationId xmlns:a16="http://schemas.microsoft.com/office/drawing/2014/main" id="{BC1FFF24-2316-0A09-852E-220B285D722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B02FF6-C419-45C3-BCF6-81AC5DFA9FE7}"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pic>
        <p:nvPicPr>
          <p:cNvPr id="67590" name="Picture 9">
            <a:extLst>
              <a:ext uri="{FF2B5EF4-FFF2-40B4-BE49-F238E27FC236}">
                <a16:creationId xmlns:a16="http://schemas.microsoft.com/office/drawing/2014/main" id="{3F10D6DF-2BBA-F21B-B0BA-201D63E39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046163"/>
            <a:ext cx="32004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4">
            <a:extLst>
              <a:ext uri="{FF2B5EF4-FFF2-40B4-BE49-F238E27FC236}">
                <a16:creationId xmlns:a16="http://schemas.microsoft.com/office/drawing/2014/main" id="{6B9EEF65-0528-4BDB-AC96-CC0CD4C2B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072" b="51424"/>
          <a:stretch>
            <a:fillRect/>
          </a:stretch>
        </p:blipFill>
        <p:spPr bwMode="auto">
          <a:xfrm>
            <a:off x="5257800" y="4052888"/>
            <a:ext cx="32004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ED00D12-F750-12FD-7ED0-49D5E84C26DF}"/>
              </a:ext>
            </a:extLst>
          </p:cNvPr>
          <p:cNvSpPr>
            <a:spLocks noGrp="1" noChangeArrowheads="1"/>
          </p:cNvSpPr>
          <p:nvPr>
            <p:ph type="title"/>
          </p:nvPr>
        </p:nvSpPr>
        <p:spPr/>
        <p:txBody>
          <a:bodyPr/>
          <a:lstStyle/>
          <a:p>
            <a:r>
              <a:rPr lang="en-US" altLang="en-US"/>
              <a:t>Variable Selection for Arsenic Data…</a:t>
            </a:r>
          </a:p>
        </p:txBody>
      </p:sp>
      <p:sp>
        <p:nvSpPr>
          <p:cNvPr id="68611" name="Content Placeholder 2">
            <a:extLst>
              <a:ext uri="{FF2B5EF4-FFF2-40B4-BE49-F238E27FC236}">
                <a16:creationId xmlns:a16="http://schemas.microsoft.com/office/drawing/2014/main" id="{0407FC41-A0F6-B79B-A00A-5C540124B91E}"/>
              </a:ext>
            </a:extLst>
          </p:cNvPr>
          <p:cNvSpPr>
            <a:spLocks noGrp="1" noChangeArrowheads="1"/>
          </p:cNvSpPr>
          <p:nvPr>
            <p:ph sz="half" idx="1"/>
          </p:nvPr>
        </p:nvSpPr>
        <p:spPr>
          <a:xfrm>
            <a:off x="457200" y="1576388"/>
            <a:ext cx="4213225" cy="4530725"/>
          </a:xfrm>
        </p:spPr>
        <p:txBody>
          <a:bodyPr/>
          <a:lstStyle/>
          <a:p>
            <a:pPr marL="0" indent="0">
              <a:buFont typeface="Wingdings" panose="05000000000000000000" pitchFamily="2" charset="2"/>
              <a:buNone/>
            </a:pPr>
            <a:r>
              <a:rPr lang="en-US" altLang="en-US" sz="2400">
                <a:latin typeface="Courier New" panose="02070309020205020404" pitchFamily="49" charset="0"/>
                <a:cs typeface="Courier New" panose="02070309020205020404" pitchFamily="49" charset="0"/>
              </a:rPr>
              <a:t>&gt; library(car) </a:t>
            </a:r>
            <a:br>
              <a:rPr lang="en-US" altLang="en-US" sz="2400">
                <a:latin typeface="Courier New" panose="02070309020205020404" pitchFamily="49" charset="0"/>
                <a:cs typeface="Courier New" panose="02070309020205020404" pitchFamily="49" charset="0"/>
              </a:rPr>
            </a:br>
            <a:r>
              <a:rPr lang="en-US" altLang="en-US" sz="2400">
                <a:latin typeface="Courier New" panose="02070309020205020404" pitchFamily="49" charset="0"/>
                <a:cs typeface="Courier New" panose="02070309020205020404" pitchFamily="49" charset="0"/>
              </a:rPr>
              <a:t># for avPlots(),</a:t>
            </a:r>
            <a:br>
              <a:rPr lang="en-US" altLang="en-US" sz="2400">
                <a:latin typeface="Courier New" panose="02070309020205020404" pitchFamily="49" charset="0"/>
                <a:cs typeface="Courier New" panose="02070309020205020404" pitchFamily="49" charset="0"/>
              </a:rPr>
            </a:br>
            <a:r>
              <a:rPr lang="en-US" altLang="en-US" sz="2400">
                <a:latin typeface="Courier New" panose="02070309020205020404" pitchFamily="49" charset="0"/>
                <a:cs typeface="Courier New" panose="02070309020205020404" pitchFamily="49" charset="0"/>
              </a:rPr>
              <a:t># mmps(), plot()</a:t>
            </a:r>
            <a:br>
              <a:rPr lang="en-US" altLang="en-US" sz="2400">
                <a:latin typeface="Courier New" panose="02070309020205020404" pitchFamily="49" charset="0"/>
                <a:cs typeface="Courier New" panose="02070309020205020404" pitchFamily="49" charset="0"/>
              </a:rPr>
            </a:br>
            <a:r>
              <a:rPr lang="en-US" altLang="en-US" sz="2400">
                <a:latin typeface="Courier New" panose="02070309020205020404" pitchFamily="49" charset="0"/>
                <a:cs typeface="Courier New" panose="02070309020205020404" pitchFamily="49" charset="0"/>
              </a:rPr>
              <a:t># method for lasso...</a:t>
            </a:r>
          </a:p>
          <a:p>
            <a:pPr marL="0" indent="0">
              <a:buFont typeface="Wingdings" panose="05000000000000000000" pitchFamily="2" charset="2"/>
              <a:buNone/>
            </a:pPr>
            <a:r>
              <a:rPr lang="en-US" altLang="en-US" sz="2400">
                <a:latin typeface="Courier New" panose="02070309020205020404" pitchFamily="49" charset="0"/>
                <a:cs typeface="Courier New" panose="02070309020205020404" pitchFamily="49" charset="0"/>
              </a:rPr>
              <a:t>&gt; mmps(glm.1)</a:t>
            </a:r>
            <a:br>
              <a:rPr lang="en-US" altLang="en-US" sz="2400">
                <a:latin typeface="Courier New" panose="02070309020205020404" pitchFamily="49" charset="0"/>
                <a:cs typeface="Courier New" panose="02070309020205020404" pitchFamily="49" charset="0"/>
              </a:rPr>
            </a:br>
            <a:r>
              <a:rPr lang="en-US" altLang="en-US" sz="2400">
                <a:latin typeface="Courier New" panose="02070309020205020404" pitchFamily="49" charset="0"/>
                <a:cs typeface="Courier New" panose="02070309020205020404" pitchFamily="49" charset="0"/>
              </a:rPr>
              <a:t>&gt; avPlots(glm.1) </a:t>
            </a:r>
            <a:br>
              <a:rPr lang="en-US" altLang="en-US" sz="2400">
                <a:latin typeface="Courier New" panose="02070309020205020404" pitchFamily="49" charset="0"/>
                <a:cs typeface="Courier New" panose="02070309020205020404" pitchFamily="49" charset="0"/>
              </a:rPr>
            </a:br>
            <a:r>
              <a:rPr lang="en-US" altLang="en-US" sz="2400">
                <a:latin typeface="Courier New" panose="02070309020205020404" pitchFamily="49" charset="0"/>
                <a:cs typeface="Courier New" panose="02070309020205020404" pitchFamily="49" charset="0"/>
              </a:rPr>
              <a:t># not very useful for</a:t>
            </a:r>
            <a:br>
              <a:rPr lang="en-US" altLang="en-US" sz="2400">
                <a:latin typeface="Courier New" panose="02070309020205020404" pitchFamily="49" charset="0"/>
                <a:cs typeface="Courier New" panose="02070309020205020404" pitchFamily="49" charset="0"/>
              </a:rPr>
            </a:br>
            <a:r>
              <a:rPr lang="en-US" altLang="en-US" sz="2400">
                <a:latin typeface="Courier New" panose="02070309020205020404" pitchFamily="49" charset="0"/>
                <a:cs typeface="Courier New" panose="02070309020205020404" pitchFamily="49" charset="0"/>
              </a:rPr>
              <a:t># logistic regression!</a:t>
            </a:r>
          </a:p>
          <a:p>
            <a:pPr marL="0" indent="0">
              <a:buFont typeface="Wingdings" panose="05000000000000000000" pitchFamily="2" charset="2"/>
              <a:buNone/>
            </a:pPr>
            <a:endParaRPr lang="en-US" altLang="en-US"/>
          </a:p>
        </p:txBody>
      </p:sp>
      <p:sp>
        <p:nvSpPr>
          <p:cNvPr id="68612" name="Slide Number Placeholder 4">
            <a:extLst>
              <a:ext uri="{FF2B5EF4-FFF2-40B4-BE49-F238E27FC236}">
                <a16:creationId xmlns:a16="http://schemas.microsoft.com/office/drawing/2014/main" id="{71F349B6-61EF-8747-5AB1-82B15C76011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3A7888-0825-4D78-8879-37288B912819}" type="slidenum">
              <a:rPr lang="en-US" altLang="en-US" smtClean="0">
                <a:latin typeface="Garamond" panose="02020404030301010803" pitchFamily="18" charset="0"/>
              </a:rPr>
              <a:pPr/>
              <a:t>35</a:t>
            </a:fld>
            <a:endParaRPr lang="en-US" altLang="en-US">
              <a:latin typeface="Garamond" panose="02020404030301010803" pitchFamily="18" charset="0"/>
            </a:endParaRPr>
          </a:p>
        </p:txBody>
      </p:sp>
      <p:sp>
        <p:nvSpPr>
          <p:cNvPr id="68613" name="Date Placeholder 5">
            <a:extLst>
              <a:ext uri="{FF2B5EF4-FFF2-40B4-BE49-F238E27FC236}">
                <a16:creationId xmlns:a16="http://schemas.microsoft.com/office/drawing/2014/main" id="{9E917876-C2EB-A1A4-0D6E-00E1777855B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AC2521-E657-4184-B1C5-6DF3FC5A6F89}"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pic>
        <p:nvPicPr>
          <p:cNvPr id="68614" name="Picture 6">
            <a:extLst>
              <a:ext uri="{FF2B5EF4-FFF2-40B4-BE49-F238E27FC236}">
                <a16:creationId xmlns:a16="http://schemas.microsoft.com/office/drawing/2014/main" id="{4FE8EFD0-F489-D944-FDFC-811BC598B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19175"/>
            <a:ext cx="361473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a:extLst>
              <a:ext uri="{FF2B5EF4-FFF2-40B4-BE49-F238E27FC236}">
                <a16:creationId xmlns:a16="http://schemas.microsoft.com/office/drawing/2014/main" id="{C5269B9E-447E-9EC5-5D03-112009AE2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3690938"/>
            <a:ext cx="4046537"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Box 8">
            <a:extLst>
              <a:ext uri="{FF2B5EF4-FFF2-40B4-BE49-F238E27FC236}">
                <a16:creationId xmlns:a16="http://schemas.microsoft.com/office/drawing/2014/main" id="{43D8F716-4E3B-BAB1-E0BA-0256C253700F}"/>
              </a:ext>
            </a:extLst>
          </p:cNvPr>
          <p:cNvSpPr txBox="1">
            <a:spLocks noChangeArrowheads="1"/>
          </p:cNvSpPr>
          <p:nvPr/>
        </p:nvSpPr>
        <p:spPr bwMode="auto">
          <a:xfrm>
            <a:off x="692150" y="4619625"/>
            <a:ext cx="3978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srgbClr val="FF0000"/>
                </a:solidFill>
              </a:rPr>
              <a:t>Marginal model plots (mmps function) actually are useful for thinking about variable selection &amp; transformation, but the “car” mmps function doesn’t work for glms – see next slide!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a:extLst>
              <a:ext uri="{FF2B5EF4-FFF2-40B4-BE49-F238E27FC236}">
                <a16:creationId xmlns:a16="http://schemas.microsoft.com/office/drawing/2014/main" id="{EF21D2C2-97CF-4252-1357-8FD1FE8D6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22388"/>
            <a:ext cx="39751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a:extLst>
              <a:ext uri="{FF2B5EF4-FFF2-40B4-BE49-F238E27FC236}">
                <a16:creationId xmlns:a16="http://schemas.microsoft.com/office/drawing/2014/main" id="{8092C3B2-0C54-61E7-A111-EBBE213DD6C8}"/>
              </a:ext>
            </a:extLst>
          </p:cNvPr>
          <p:cNvSpPr>
            <a:spLocks noGrp="1" noChangeArrowheads="1"/>
          </p:cNvSpPr>
          <p:nvPr>
            <p:ph type="title"/>
          </p:nvPr>
        </p:nvSpPr>
        <p:spPr/>
        <p:txBody>
          <a:bodyPr/>
          <a:lstStyle/>
          <a:p>
            <a:r>
              <a:rPr lang="en-US" altLang="en-US"/>
              <a:t>Aside: problems with mmps(), fixed with mmplot()</a:t>
            </a:r>
          </a:p>
        </p:txBody>
      </p:sp>
      <p:sp>
        <p:nvSpPr>
          <p:cNvPr id="69636" name="Content Placeholder 2">
            <a:extLst>
              <a:ext uri="{FF2B5EF4-FFF2-40B4-BE49-F238E27FC236}">
                <a16:creationId xmlns:a16="http://schemas.microsoft.com/office/drawing/2014/main" id="{B90B1EE3-884E-003E-B11F-E98A68C7050F}"/>
              </a:ext>
            </a:extLst>
          </p:cNvPr>
          <p:cNvSpPr>
            <a:spLocks noGrp="1" noChangeArrowheads="1"/>
          </p:cNvSpPr>
          <p:nvPr>
            <p:ph sz="half" idx="1"/>
          </p:nvPr>
        </p:nvSpPr>
        <p:spPr>
          <a:xfrm>
            <a:off x="457200" y="1600200"/>
            <a:ext cx="4606925" cy="4530725"/>
          </a:xfrm>
        </p:spPr>
        <p:txBody>
          <a:bodyPr/>
          <a:lstStyle/>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 (1) install locfit</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from CRAN</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(2) install</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marginalmodelplots</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from</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a:t>
            </a:r>
            <a:r>
              <a:rPr lang="en-US" altLang="en-US" sz="1600">
                <a:latin typeface="Courier New" panose="02070309020205020404" pitchFamily="49" charset="0"/>
                <a:cs typeface="Courier New" panose="02070309020205020404" pitchFamily="49" charset="0"/>
              </a:rPr>
              <a:t>marginalmodelplots_0.4.2.tar.gz</a:t>
            </a:r>
            <a:endParaRPr lang="en-US" altLang="en-US" sz="20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library(marginalmodelplots)</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&gt; mmplot(glm.1)</a:t>
            </a:r>
            <a:br>
              <a:rPr lang="en-US" altLang="en-US" sz="2000">
                <a:latin typeface="Courier New" panose="02070309020205020404" pitchFamily="49" charset="0"/>
                <a:cs typeface="Courier New" panose="02070309020205020404" pitchFamily="49" charset="0"/>
              </a:rPr>
            </a:br>
            <a:endParaRPr lang="en-US" altLang="en-US" sz="2000"/>
          </a:p>
        </p:txBody>
      </p:sp>
      <p:sp>
        <p:nvSpPr>
          <p:cNvPr id="69637" name="Slide Number Placeholder 4">
            <a:extLst>
              <a:ext uri="{FF2B5EF4-FFF2-40B4-BE49-F238E27FC236}">
                <a16:creationId xmlns:a16="http://schemas.microsoft.com/office/drawing/2014/main" id="{1DD44838-BE6B-2A06-ECAE-3CDD7256723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CD6DC9-D687-4C54-A3BD-0D309C8A02EE}" type="slidenum">
              <a:rPr lang="en-US" altLang="en-US" smtClean="0">
                <a:latin typeface="Garamond" panose="02020404030301010803" pitchFamily="18" charset="0"/>
              </a:rPr>
              <a:pPr/>
              <a:t>36</a:t>
            </a:fld>
            <a:endParaRPr lang="en-US" altLang="en-US">
              <a:latin typeface="Garamond" panose="02020404030301010803" pitchFamily="18" charset="0"/>
            </a:endParaRPr>
          </a:p>
        </p:txBody>
      </p:sp>
      <p:sp>
        <p:nvSpPr>
          <p:cNvPr id="69638" name="Date Placeholder 5">
            <a:extLst>
              <a:ext uri="{FF2B5EF4-FFF2-40B4-BE49-F238E27FC236}">
                <a16:creationId xmlns:a16="http://schemas.microsoft.com/office/drawing/2014/main" id="{A48A3447-C524-0219-202E-C896B0DE0D3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3DF39F-22CC-4452-A65B-AADB3BCA2472}"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69639" name="TextBox 1">
            <a:extLst>
              <a:ext uri="{FF2B5EF4-FFF2-40B4-BE49-F238E27FC236}">
                <a16:creationId xmlns:a16="http://schemas.microsoft.com/office/drawing/2014/main" id="{020C0678-CA85-79E3-A407-3F3E3A5EEB08}"/>
              </a:ext>
            </a:extLst>
          </p:cNvPr>
          <p:cNvSpPr txBox="1">
            <a:spLocks noChangeArrowheads="1"/>
          </p:cNvSpPr>
          <p:nvPr/>
        </p:nvSpPr>
        <p:spPr bwMode="auto">
          <a:xfrm>
            <a:off x="127000" y="5176838"/>
            <a:ext cx="5494338" cy="9540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&gt; # download marginalmodelplots_0.4.2.tar.gz</a:t>
            </a:r>
          </a:p>
          <a:p>
            <a:r>
              <a:rPr lang="en-US" altLang="en-US" sz="1400"/>
              <a:t>&gt; # from canvas</a:t>
            </a:r>
            <a:br>
              <a:rPr lang="en-US" altLang="en-US" sz="1400"/>
            </a:br>
            <a:r>
              <a:rPr lang="en-US" altLang="en-US" sz="1400"/>
              <a:t>&gt; install.packages(“locfit”)</a:t>
            </a:r>
            <a:br>
              <a:rPr lang="en-US" altLang="en-US" sz="1400"/>
            </a:br>
            <a:r>
              <a:rPr lang="en-US" altLang="en-US" sz="1400"/>
              <a:t>&gt; install.packages(“marginalmodelplots_0.4.2.tar.gz”, repos=NULL)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9">
            <a:extLst>
              <a:ext uri="{FF2B5EF4-FFF2-40B4-BE49-F238E27FC236}">
                <a16:creationId xmlns:a16="http://schemas.microsoft.com/office/drawing/2014/main" id="{8B368A78-BEB9-1B58-6894-324004821E02}"/>
              </a:ext>
            </a:extLst>
          </p:cNvPr>
          <p:cNvSpPr txBox="1">
            <a:spLocks noChangeArrowheads="1"/>
          </p:cNvSpPr>
          <p:nvPr/>
        </p:nvSpPr>
        <p:spPr bwMode="auto">
          <a:xfrm>
            <a:off x="4138613" y="4471988"/>
            <a:ext cx="4329112"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0659" name="TextBox 8">
            <a:extLst>
              <a:ext uri="{FF2B5EF4-FFF2-40B4-BE49-F238E27FC236}">
                <a16:creationId xmlns:a16="http://schemas.microsoft.com/office/drawing/2014/main" id="{F3A5A751-2935-6868-0552-C975F803B1E9}"/>
              </a:ext>
            </a:extLst>
          </p:cNvPr>
          <p:cNvSpPr txBox="1">
            <a:spLocks noChangeArrowheads="1"/>
          </p:cNvSpPr>
          <p:nvPr/>
        </p:nvSpPr>
        <p:spPr bwMode="auto">
          <a:xfrm>
            <a:off x="2881313" y="3687763"/>
            <a:ext cx="511492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0660" name="TextBox 7">
            <a:extLst>
              <a:ext uri="{FF2B5EF4-FFF2-40B4-BE49-F238E27FC236}">
                <a16:creationId xmlns:a16="http://schemas.microsoft.com/office/drawing/2014/main" id="{91E30E90-50B5-64E6-9A2A-6297AD43AA91}"/>
              </a:ext>
            </a:extLst>
          </p:cNvPr>
          <p:cNvSpPr txBox="1">
            <a:spLocks noChangeArrowheads="1"/>
          </p:cNvSpPr>
          <p:nvPr/>
        </p:nvSpPr>
        <p:spPr bwMode="auto">
          <a:xfrm>
            <a:off x="2881313" y="3092450"/>
            <a:ext cx="3128962"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0661" name="Title 1">
            <a:extLst>
              <a:ext uri="{FF2B5EF4-FFF2-40B4-BE49-F238E27FC236}">
                <a16:creationId xmlns:a16="http://schemas.microsoft.com/office/drawing/2014/main" id="{6111596D-9C30-FD6C-B310-3CB2A050B705}"/>
              </a:ext>
            </a:extLst>
          </p:cNvPr>
          <p:cNvSpPr>
            <a:spLocks noGrp="1" noChangeArrowheads="1"/>
          </p:cNvSpPr>
          <p:nvPr>
            <p:ph type="title"/>
          </p:nvPr>
        </p:nvSpPr>
        <p:spPr/>
        <p:txBody>
          <a:bodyPr/>
          <a:lstStyle/>
          <a:p>
            <a:r>
              <a:rPr lang="en-US" altLang="en-US"/>
              <a:t>Variable Selection for Arsenic Data…</a:t>
            </a:r>
          </a:p>
        </p:txBody>
      </p:sp>
      <p:sp>
        <p:nvSpPr>
          <p:cNvPr id="70662" name="Content Placeholder 6">
            <a:extLst>
              <a:ext uri="{FF2B5EF4-FFF2-40B4-BE49-F238E27FC236}">
                <a16:creationId xmlns:a16="http://schemas.microsoft.com/office/drawing/2014/main" id="{ADF6AB69-D7BE-D7E2-4105-7EB4C0E07969}"/>
              </a:ext>
            </a:extLst>
          </p:cNvPr>
          <p:cNvSpPr>
            <a:spLocks noGrp="1" noChangeArrowheads="1"/>
          </p:cNvSpPr>
          <p:nvPr>
            <p:ph idx="1"/>
          </p:nvPr>
        </p:nvSpPr>
        <p:spPr>
          <a:xfrm>
            <a:off x="457200" y="1062038"/>
            <a:ext cx="8521700" cy="5068887"/>
          </a:xfrm>
        </p:spPr>
        <p:txBody>
          <a:bodyPr/>
          <a:lstStyle/>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glm.2 &lt;- glm(switch ~ dist + I(dist^2) + arsenic,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data=data, family=binomial)</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glm.3 &lt;- glm(switch ~ dist + arsenic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I(arsenic^2), data=data, family=binomial)</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glm.4 &lt;- glm(switch ~ dist + I(dist^2) +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arsenic + I(arsenic^2), data=data, family=binomial)</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glm.5 &lt;- glm(switch ~ dist*arsenic, data=data,</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family=binomial)</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glm.5 &lt;- glm(switch ~ dist+arsenic+dist:arsenic,</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data=data, family=binomial)</a:t>
            </a:r>
          </a:p>
          <a:p>
            <a:pPr marL="0" indent="0">
              <a:buFont typeface="Wingdings" panose="05000000000000000000" pitchFamily="2" charset="2"/>
              <a:buNone/>
            </a:pPr>
            <a:r>
              <a:rPr lang="en-US" altLang="en-US" sz="2000">
                <a:latin typeface="Courier New" panose="02070309020205020404" pitchFamily="49" charset="0"/>
                <a:cs typeface="Courier New" panose="02070309020205020404" pitchFamily="49" charset="0"/>
              </a:rPr>
              <a:t>&gt; glm.5 &lt;- glm(switch ~ dist+arsenic+I(dist*arsenic),</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data=data, family=binomial)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All three ways of writing glm.5 specify exactly </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 the same model!</a:t>
            </a:r>
          </a:p>
        </p:txBody>
      </p:sp>
      <p:sp>
        <p:nvSpPr>
          <p:cNvPr id="70663" name="Slide Number Placeholder 4">
            <a:extLst>
              <a:ext uri="{FF2B5EF4-FFF2-40B4-BE49-F238E27FC236}">
                <a16:creationId xmlns:a16="http://schemas.microsoft.com/office/drawing/2014/main" id="{A94515E7-2441-7341-680A-E094D94AD6E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3ACF5C-2283-4A78-96C4-2D4B4B2CCE71}" type="slidenum">
              <a:rPr lang="en-US" altLang="en-US" smtClean="0">
                <a:latin typeface="Garamond" panose="02020404030301010803" pitchFamily="18" charset="0"/>
              </a:rPr>
              <a:pPr/>
              <a:t>37</a:t>
            </a:fld>
            <a:endParaRPr lang="en-US" altLang="en-US">
              <a:latin typeface="Garamond" panose="02020404030301010803" pitchFamily="18" charset="0"/>
            </a:endParaRPr>
          </a:p>
        </p:txBody>
      </p:sp>
      <p:sp>
        <p:nvSpPr>
          <p:cNvPr id="70664" name="Date Placeholder 5">
            <a:extLst>
              <a:ext uri="{FF2B5EF4-FFF2-40B4-BE49-F238E27FC236}">
                <a16:creationId xmlns:a16="http://schemas.microsoft.com/office/drawing/2014/main" id="{4EFDC16D-0A1E-018C-F565-458E8EF1E1B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AC834A-F400-448E-9281-4ADDB7BB8289}"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1650B41C-FBF9-3D9B-24EF-F9DA308A7DA2}"/>
              </a:ext>
            </a:extLst>
          </p:cNvPr>
          <p:cNvSpPr>
            <a:spLocks noGrp="1" noChangeArrowheads="1"/>
          </p:cNvSpPr>
          <p:nvPr>
            <p:ph type="title"/>
          </p:nvPr>
        </p:nvSpPr>
        <p:spPr/>
        <p:txBody>
          <a:bodyPr/>
          <a:lstStyle/>
          <a:p>
            <a:r>
              <a:rPr lang="en-US" altLang="en-US"/>
              <a:t>Variable Selection for Arsenic Data…</a:t>
            </a:r>
          </a:p>
        </p:txBody>
      </p:sp>
      <p:sp>
        <p:nvSpPr>
          <p:cNvPr id="71683" name="Content Placeholder 2">
            <a:extLst>
              <a:ext uri="{FF2B5EF4-FFF2-40B4-BE49-F238E27FC236}">
                <a16:creationId xmlns:a16="http://schemas.microsoft.com/office/drawing/2014/main" id="{53D930D5-A39C-5BA8-4BA8-B0D57456D243}"/>
              </a:ext>
            </a:extLst>
          </p:cNvPr>
          <p:cNvSpPr>
            <a:spLocks noGrp="1" noChangeArrowheads="1"/>
          </p:cNvSpPr>
          <p:nvPr>
            <p:ph sz="half" idx="1"/>
          </p:nvPr>
        </p:nvSpPr>
        <p:spPr>
          <a:xfrm>
            <a:off x="457200" y="1079500"/>
            <a:ext cx="4038600" cy="5051425"/>
          </a:xfrm>
        </p:spPr>
        <p:txBody>
          <a:bodyPr/>
          <a:lstStyle/>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anova(glm.1,glm.2,glm.3,glm.4,glm.5)</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Analysis of Deviance Table</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Model 1: switch ~ dist + arsenic</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Model 2: switch ~ dist + I(dist^2) + arsenic</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Model 3: switch ~ dist + arsenic       </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 I(arsenic^2)</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Model 4: switch ~ dist + I(dist^2) + arsenic</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 I(arsenic^2)</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Model 5: switch ~ dist + arsenic </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 I(dist * arsenic)</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  Resid. Df Resid. Dev Df Deviance</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1      3017     3930.7            </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2      3016     3930.1  1   0.5683</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3      3016     3911.4  0  18.7481</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4      3015     3911.0  1   0.3893</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5      3016     3927.6 -1 -16.6659</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 can't do LR tests, models not nested!</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anova(glm.1,glm.2,glm.3,glm.4,glm.5,</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test="AIC")</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Error in match.arg(test) : </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  'arg' should be one of “Rao”, “LRT”,</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“Chisq”, “F”, “Cp”</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 whoops, can’t use R’s anova() function</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&gt; ## for these comparisons...</a:t>
            </a:r>
          </a:p>
          <a:p>
            <a:pPr marL="0" indent="0">
              <a:buFont typeface="Wingdings" panose="05000000000000000000" pitchFamily="2" charset="2"/>
              <a:buNone/>
            </a:pPr>
            <a:endParaRPr lang="en-US" altLang="en-US" sz="1100">
              <a:latin typeface="Courier New" panose="02070309020205020404" pitchFamily="49" charset="0"/>
              <a:cs typeface="Courier New" panose="02070309020205020404" pitchFamily="49" charset="0"/>
            </a:endParaRPr>
          </a:p>
        </p:txBody>
      </p:sp>
      <p:sp>
        <p:nvSpPr>
          <p:cNvPr id="71684" name="Content Placeholder 5">
            <a:extLst>
              <a:ext uri="{FF2B5EF4-FFF2-40B4-BE49-F238E27FC236}">
                <a16:creationId xmlns:a16="http://schemas.microsoft.com/office/drawing/2014/main" id="{44C08564-1472-EA51-33B6-FDEB6568D6DB}"/>
              </a:ext>
            </a:extLst>
          </p:cNvPr>
          <p:cNvSpPr>
            <a:spLocks noGrp="1" noChangeArrowheads="1"/>
          </p:cNvSpPr>
          <p:nvPr>
            <p:ph sz="half" idx="2"/>
          </p:nvPr>
        </p:nvSpPr>
        <p:spPr>
          <a:xfrm>
            <a:off x="4648200" y="1079500"/>
            <a:ext cx="4076700" cy="5051425"/>
          </a:xfrm>
        </p:spPr>
        <p:txBody>
          <a:bodyPr/>
          <a:lstStyle/>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AIC(glm.1,glm.2,glm.3,glm.4,glm.5)</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      df      AIC</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glm.1  3 3936.668</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glm.2  4 3938.100</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glm.3  4 3919.352</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glm.4  5 3920.963</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glm.5  4 3935.628</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BIC(glm.1,glm.2,glm.3,glm.4,glm.5)</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      df      BIC</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glm.1  3 3954.707</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glm.2  4 3962.152</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glm.3  4 3943.404</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glm.4  5 3951.028</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glm.5  4 3959.680</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 and if we want to put them all together:</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check &lt;- function(x)</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 round(c(AIC=AIC(x),BIC=BIC(x)),2) }</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&gt; cbind(glm.1=check(glm.1),glm.2=check(glm.2), </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glm.3=check(glm.3),glm.4=check(glm.4),</a:t>
            </a:r>
            <a:br>
              <a:rPr lang="en-US" altLang="en-US" sz="1100">
                <a:latin typeface="Courier New" panose="02070309020205020404" pitchFamily="49" charset="0"/>
                <a:cs typeface="Courier New" panose="02070309020205020404" pitchFamily="49" charset="0"/>
              </a:rPr>
            </a:br>
            <a:r>
              <a:rPr lang="en-US" altLang="en-US" sz="1100">
                <a:latin typeface="Courier New" panose="02070309020205020404" pitchFamily="49" charset="0"/>
                <a:cs typeface="Courier New" panose="02070309020205020404" pitchFamily="49" charset="0"/>
              </a:rPr>
              <a:t>+ glm.5=check(glm.5))</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      glm.1   glm.2   glm.3   glm.4   glm.5</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AIC 3936.67 3938.10 3919.35 3920.96 3935.63</a:t>
            </a:r>
          </a:p>
          <a:p>
            <a:pPr marL="0" indent="0">
              <a:buFont typeface="Wingdings" panose="05000000000000000000" pitchFamily="2" charset="2"/>
              <a:buNone/>
            </a:pPr>
            <a:r>
              <a:rPr lang="en-US" altLang="en-US" sz="1100">
                <a:latin typeface="Courier New" panose="02070309020205020404" pitchFamily="49" charset="0"/>
                <a:cs typeface="Courier New" panose="02070309020205020404" pitchFamily="49" charset="0"/>
              </a:rPr>
              <a:t>BIC 3954.71 3962.15 3943.40 3951.03 3959.68</a:t>
            </a:r>
          </a:p>
          <a:p>
            <a:pPr marL="0" indent="0">
              <a:buFont typeface="Wingdings" panose="05000000000000000000" pitchFamily="2" charset="2"/>
              <a:buNone/>
            </a:pPr>
            <a:endParaRPr lang="en-US" altLang="en-US" sz="1100"/>
          </a:p>
        </p:txBody>
      </p:sp>
      <p:sp>
        <p:nvSpPr>
          <p:cNvPr id="71685" name="Slide Number Placeholder 3">
            <a:extLst>
              <a:ext uri="{FF2B5EF4-FFF2-40B4-BE49-F238E27FC236}">
                <a16:creationId xmlns:a16="http://schemas.microsoft.com/office/drawing/2014/main" id="{C1067454-11CE-F70D-B1F5-899B1C52DA8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9A3CFF-E68E-4299-A663-9AD2F0AB7881}" type="slidenum">
              <a:rPr lang="en-US" altLang="en-US" smtClean="0">
                <a:latin typeface="Garamond" panose="02020404030301010803" pitchFamily="18" charset="0"/>
              </a:rPr>
              <a:pPr/>
              <a:t>38</a:t>
            </a:fld>
            <a:endParaRPr lang="en-US" altLang="en-US">
              <a:latin typeface="Garamond" panose="02020404030301010803" pitchFamily="18" charset="0"/>
            </a:endParaRPr>
          </a:p>
        </p:txBody>
      </p:sp>
      <p:sp>
        <p:nvSpPr>
          <p:cNvPr id="71686" name="Date Placeholder 4">
            <a:extLst>
              <a:ext uri="{FF2B5EF4-FFF2-40B4-BE49-F238E27FC236}">
                <a16:creationId xmlns:a16="http://schemas.microsoft.com/office/drawing/2014/main" id="{FD27AA9B-95D1-D4A7-2E27-A9CBE68BB7D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6DCDE4-47E2-41A8-9328-76B7C24DA08F}"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F6C29845-D468-F669-E3C0-23907F35D9C9}"/>
              </a:ext>
            </a:extLst>
          </p:cNvPr>
          <p:cNvSpPr>
            <a:spLocks noGrp="1" noChangeArrowheads="1"/>
          </p:cNvSpPr>
          <p:nvPr>
            <p:ph type="title"/>
          </p:nvPr>
        </p:nvSpPr>
        <p:spPr/>
        <p:txBody>
          <a:bodyPr/>
          <a:lstStyle/>
          <a:p>
            <a:r>
              <a:rPr lang="en-US" altLang="en-US"/>
              <a:t>Variable Selection for Arsenic Data…</a:t>
            </a:r>
          </a:p>
        </p:txBody>
      </p:sp>
      <p:sp>
        <p:nvSpPr>
          <p:cNvPr id="72707" name="Content Placeholder 2">
            <a:extLst>
              <a:ext uri="{FF2B5EF4-FFF2-40B4-BE49-F238E27FC236}">
                <a16:creationId xmlns:a16="http://schemas.microsoft.com/office/drawing/2014/main" id="{D9333463-C63C-C166-8907-FA50BEC239B8}"/>
              </a:ext>
            </a:extLst>
          </p:cNvPr>
          <p:cNvSpPr>
            <a:spLocks noGrp="1" noChangeArrowheads="1"/>
          </p:cNvSpPr>
          <p:nvPr>
            <p:ph idx="1"/>
          </p:nvPr>
        </p:nvSpPr>
        <p:spPr>
          <a:xfrm>
            <a:off x="457200" y="1404938"/>
            <a:ext cx="8229600" cy="4281487"/>
          </a:xfrm>
        </p:spPr>
        <p:txBody>
          <a:bodyPr/>
          <a:lstStyle/>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summary(glm.00&lt;-glm(switch ~ poly(dist,2) * poly(arsenic,2), data=data,family=binomial))</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 shorthand for switch ~ dist + arsenic + I(dist^2) + I(arsenic^2) +</a:t>
            </a:r>
            <a:br>
              <a:rPr lang="en-US" altLang="en-US" sz="1200">
                <a:latin typeface="Courier New" panose="02070309020205020404" pitchFamily="49" charset="0"/>
                <a:cs typeface="Courier New" panose="02070309020205020404" pitchFamily="49" charset="0"/>
              </a:rPr>
            </a:br>
            <a:r>
              <a:rPr lang="en-US" altLang="en-US" sz="1200">
                <a:latin typeface="Courier New" panose="02070309020205020404" pitchFamily="49" charset="0"/>
                <a:cs typeface="Courier New" panose="02070309020205020404" pitchFamily="49" charset="0"/>
              </a:rPr>
              <a:t>&gt; ## I(dist*arsenic) + I(dist^2*arsenic) + I(dist*arsenic^2) + I(dist^2*arsenic^2)</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                                        Est         SE z value Pr(&gt;|z|)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(Int)                               0.34633    0.04083   8.482  &lt; 2e-16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poly(dist, 2)1                    -21.33994    2.68168  -7.958 1.75e-15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poly(dist, 2)2                     -2.43042    3.00617  -0.808   0.4188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poly(arsenic, 2)1                  26.09360    2.37766  10.974  &lt; 2e-16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poly(arsenic, 2)2                 -11.68443    2.31552  -5.046 4.51e-07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poly(dist, 2)1:poly(arsenic, 2)1  -91.79873  134.61008  -0.682   0.4953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poly(dist, 2)2:poly(arsenic, 2)1  109.52318  163.80153   0.669   0.5037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poly(dist, 2)1:poly(arsenic, 2)2   90.24115  148.07164   0.609   0.5422    </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poly(dist, 2)2:poly(arsenic, 2)2 -327.07352  197.60501  -1.655   0.0979 .  </a:t>
            </a:r>
          </a:p>
          <a:p>
            <a:pPr marL="0" indent="0">
              <a:buFont typeface="Wingdings" panose="05000000000000000000" pitchFamily="2" charset="2"/>
              <a:buNone/>
            </a:pPr>
            <a:endParaRPr lang="en-US" altLang="en-US" sz="12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lasso.data &lt;- glmnet(model.matrix(glm.00),data$switch,family="binomial")</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 glmnet defaults to alpha=1 (lasso penalty)</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plot(lasso.data,"lambda",label=T,col=1:8)</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legend("bottomright",legend=dimnames(model.matrix(glm.00))[[2]][2:9],lty=1,col=1:8)</a:t>
            </a:r>
            <a:br>
              <a:rPr lang="en-US" altLang="en-US" sz="1200">
                <a:latin typeface="Courier New" panose="02070309020205020404" pitchFamily="49" charset="0"/>
                <a:cs typeface="Courier New" panose="02070309020205020404" pitchFamily="49" charset="0"/>
              </a:rPr>
            </a:br>
            <a:r>
              <a:rPr lang="en-US" altLang="en-US" sz="1200">
                <a:latin typeface="Courier New" panose="02070309020205020404" pitchFamily="49" charset="0"/>
                <a:cs typeface="Courier New" panose="02070309020205020404" pitchFamily="49" charset="0"/>
              </a:rPr>
              <a:t>&gt; ## plot on next page...</a:t>
            </a:r>
          </a:p>
          <a:p>
            <a:pPr marL="0" indent="0">
              <a:buFont typeface="Wingdings" panose="05000000000000000000" pitchFamily="2" charset="2"/>
              <a:buNone/>
            </a:pPr>
            <a:endParaRPr lang="en-US" altLang="en-US" sz="1200">
              <a:latin typeface="Courier New" panose="02070309020205020404" pitchFamily="49" charset="0"/>
              <a:cs typeface="Courier New" panose="02070309020205020404" pitchFamily="49" charset="0"/>
            </a:endParaRPr>
          </a:p>
        </p:txBody>
      </p:sp>
      <p:sp>
        <p:nvSpPr>
          <p:cNvPr id="72708" name="Slide Number Placeholder 4">
            <a:extLst>
              <a:ext uri="{FF2B5EF4-FFF2-40B4-BE49-F238E27FC236}">
                <a16:creationId xmlns:a16="http://schemas.microsoft.com/office/drawing/2014/main" id="{62209F3C-2F96-803D-069B-8DA64ABF2E3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4F8BF3-A3F5-4B47-8EB1-801C71EB3284}" type="slidenum">
              <a:rPr lang="en-US" altLang="en-US" smtClean="0">
                <a:latin typeface="Garamond" panose="02020404030301010803" pitchFamily="18" charset="0"/>
              </a:rPr>
              <a:pPr/>
              <a:t>39</a:t>
            </a:fld>
            <a:endParaRPr lang="en-US" altLang="en-US">
              <a:latin typeface="Garamond" panose="02020404030301010803" pitchFamily="18" charset="0"/>
            </a:endParaRPr>
          </a:p>
        </p:txBody>
      </p:sp>
      <p:sp>
        <p:nvSpPr>
          <p:cNvPr id="72709" name="Date Placeholder 5">
            <a:extLst>
              <a:ext uri="{FF2B5EF4-FFF2-40B4-BE49-F238E27FC236}">
                <a16:creationId xmlns:a16="http://schemas.microsoft.com/office/drawing/2014/main" id="{B5D6A5D3-3C8C-F1C7-E371-42B98695913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855AC3-DF91-49C5-A954-AF41D803184D}"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8" name="Right Brace 7">
            <a:extLst>
              <a:ext uri="{FF2B5EF4-FFF2-40B4-BE49-F238E27FC236}">
                <a16:creationId xmlns:a16="http://schemas.microsoft.com/office/drawing/2014/main" id="{BB76D3D0-23EE-BA88-799D-F830F254EEBB}"/>
              </a:ext>
            </a:extLst>
          </p:cNvPr>
          <p:cNvSpPr/>
          <p:nvPr/>
        </p:nvSpPr>
        <p:spPr>
          <a:xfrm>
            <a:off x="7434263" y="2405063"/>
            <a:ext cx="257175" cy="11049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2711" name="TextBox 8">
            <a:extLst>
              <a:ext uri="{FF2B5EF4-FFF2-40B4-BE49-F238E27FC236}">
                <a16:creationId xmlns:a16="http://schemas.microsoft.com/office/drawing/2014/main" id="{E06BC0B8-121A-349F-0158-416684903DBD}"/>
              </a:ext>
            </a:extLst>
          </p:cNvPr>
          <p:cNvSpPr txBox="1">
            <a:spLocks noChangeArrowheads="1"/>
          </p:cNvSpPr>
          <p:nvPr/>
        </p:nvSpPr>
        <p:spPr bwMode="auto">
          <a:xfrm>
            <a:off x="7758113" y="2492375"/>
            <a:ext cx="1228725"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FF0000"/>
                </a:solidFill>
              </a:rPr>
              <a:t>These are the same predictors as glm.3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55DBF98A-FF34-DA01-8274-CE68D746105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7F66312-C022-44CF-AD19-1459A7EF8A7B}" type="slidenum">
              <a:rPr lang="en-US" altLang="en-US" sz="1200" smtClean="0">
                <a:latin typeface="Garamond" panose="02020404030301010803" pitchFamily="18" charset="0"/>
              </a:rPr>
              <a:pPr>
                <a:spcBef>
                  <a:spcPct val="0"/>
                </a:spcBef>
                <a:buClrTx/>
                <a:buSzTx/>
                <a:buFontTx/>
                <a:buNone/>
              </a:pPr>
              <a:t>4</a:t>
            </a:fld>
            <a:endParaRPr lang="en-US" altLang="en-US" sz="1200">
              <a:latin typeface="Garamond" panose="02020404030301010803" pitchFamily="18" charset="0"/>
            </a:endParaRPr>
          </a:p>
        </p:txBody>
      </p:sp>
      <p:sp>
        <p:nvSpPr>
          <p:cNvPr id="8195" name="Date Placeholder 5">
            <a:extLst>
              <a:ext uri="{FF2B5EF4-FFF2-40B4-BE49-F238E27FC236}">
                <a16:creationId xmlns:a16="http://schemas.microsoft.com/office/drawing/2014/main" id="{75CFB9E4-824D-F626-C2F6-6283ECF655E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53ED697-827A-479C-AC6F-DE250CE43592}"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8196" name="Rectangle 2">
            <a:extLst>
              <a:ext uri="{FF2B5EF4-FFF2-40B4-BE49-F238E27FC236}">
                <a16:creationId xmlns:a16="http://schemas.microsoft.com/office/drawing/2014/main" id="{6E78DCF3-E7AA-195B-364C-2AF7A89D52FB}"/>
              </a:ext>
            </a:extLst>
          </p:cNvPr>
          <p:cNvSpPr>
            <a:spLocks noGrp="1" noChangeArrowheads="1"/>
          </p:cNvSpPr>
          <p:nvPr>
            <p:ph type="title"/>
          </p:nvPr>
        </p:nvSpPr>
        <p:spPr/>
        <p:txBody>
          <a:bodyPr/>
          <a:lstStyle/>
          <a:p>
            <a:pPr eaLnBrk="1" hangingPunct="1"/>
            <a:r>
              <a:rPr lang="en-US" altLang="en-US"/>
              <a:t>Outline</a:t>
            </a:r>
          </a:p>
        </p:txBody>
      </p:sp>
      <p:sp>
        <p:nvSpPr>
          <p:cNvPr id="8197" name="Rectangle 3">
            <a:extLst>
              <a:ext uri="{FF2B5EF4-FFF2-40B4-BE49-F238E27FC236}">
                <a16:creationId xmlns:a16="http://schemas.microsoft.com/office/drawing/2014/main" id="{F2ABBEFD-7F5E-6DF9-85B9-3FCF495F8B80}"/>
              </a:ext>
            </a:extLst>
          </p:cNvPr>
          <p:cNvSpPr>
            <a:spLocks noGrp="1" noChangeArrowheads="1"/>
          </p:cNvSpPr>
          <p:nvPr>
            <p:ph type="body" idx="1"/>
          </p:nvPr>
        </p:nvSpPr>
        <p:spPr>
          <a:xfrm>
            <a:off x="457200" y="917575"/>
            <a:ext cx="8229600" cy="5122863"/>
          </a:xfrm>
        </p:spPr>
        <p:txBody>
          <a:bodyPr/>
          <a:lstStyle/>
          <a:p>
            <a:pPr eaLnBrk="1" hangingPunct="1"/>
            <a:r>
              <a:rPr lang="en-US" altLang="en-US"/>
              <a:t>Logistic Regression</a:t>
            </a:r>
          </a:p>
          <a:p>
            <a:pPr eaLnBrk="1" hangingPunct="1"/>
            <a:r>
              <a:rPr lang="en-US" altLang="en-US"/>
              <a:t>Interpreting the Coefficients</a:t>
            </a:r>
          </a:p>
          <a:p>
            <a:pPr eaLnBrk="1" hangingPunct="1"/>
            <a:r>
              <a:rPr lang="en-US" altLang="en-US"/>
              <a:t>Example: Extract from the Coleman Report</a:t>
            </a:r>
          </a:p>
          <a:p>
            <a:pPr eaLnBrk="1" hangingPunct="1"/>
            <a:r>
              <a:rPr lang="en-US" altLang="en-US"/>
              <a:t>Improving the Model</a:t>
            </a:r>
          </a:p>
          <a:p>
            <a:pPr eaLnBrk="1" hangingPunct="1"/>
            <a:r>
              <a:rPr lang="en-US" altLang="en-US"/>
              <a:t>Overfitting and Identifiability</a:t>
            </a:r>
          </a:p>
          <a:p>
            <a:pPr eaLnBrk="1" hangingPunct="1"/>
            <a:r>
              <a:rPr lang="en-US" altLang="en-US"/>
              <a:t>Effect of Dichotomization</a:t>
            </a:r>
          </a:p>
          <a:p>
            <a:pPr eaLnBrk="1" hangingPunct="1"/>
            <a:r>
              <a:rPr lang="en-US" altLang="en-US"/>
              <a:t>Assessing Residuals</a:t>
            </a:r>
          </a:p>
          <a:p>
            <a:pPr eaLnBrk="1" hangingPunct="1"/>
            <a:r>
              <a:rPr lang="en-US" altLang="en-US"/>
              <a:t>Example: Wells in Bangladesh</a:t>
            </a:r>
          </a:p>
          <a:p>
            <a:pPr lvl="1" eaLnBrk="1" hangingPunct="1"/>
            <a:r>
              <a:rPr lang="en-US" altLang="en-US"/>
              <a:t>A simple model</a:t>
            </a:r>
          </a:p>
          <a:p>
            <a:pPr lvl="1" eaLnBrk="1" hangingPunct="1"/>
            <a:r>
              <a:rPr lang="en-US" altLang="en-US"/>
              <a:t>Variable selection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a:extLst>
              <a:ext uri="{FF2B5EF4-FFF2-40B4-BE49-F238E27FC236}">
                <a16:creationId xmlns:a16="http://schemas.microsoft.com/office/drawing/2014/main" id="{E5FFAD9C-0EBD-F4C0-36C4-8DF0FB3CF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09650"/>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1">
            <a:extLst>
              <a:ext uri="{FF2B5EF4-FFF2-40B4-BE49-F238E27FC236}">
                <a16:creationId xmlns:a16="http://schemas.microsoft.com/office/drawing/2014/main" id="{A3F93859-F436-DC9E-D867-121D4AB55EAA}"/>
              </a:ext>
            </a:extLst>
          </p:cNvPr>
          <p:cNvSpPr>
            <a:spLocks noGrp="1" noChangeArrowheads="1"/>
          </p:cNvSpPr>
          <p:nvPr>
            <p:ph type="title"/>
          </p:nvPr>
        </p:nvSpPr>
        <p:spPr/>
        <p:txBody>
          <a:bodyPr/>
          <a:lstStyle/>
          <a:p>
            <a:r>
              <a:rPr lang="en-US" altLang="en-US"/>
              <a:t>Variable Selection for Arsenic Data…</a:t>
            </a:r>
          </a:p>
        </p:txBody>
      </p:sp>
      <p:sp>
        <p:nvSpPr>
          <p:cNvPr id="7" name="Content Placeholder 6">
            <a:extLst>
              <a:ext uri="{FF2B5EF4-FFF2-40B4-BE49-F238E27FC236}">
                <a16:creationId xmlns:a16="http://schemas.microsoft.com/office/drawing/2014/main" id="{9EA95CA5-FB66-CE4C-1B79-64D2BFF42876}"/>
              </a:ext>
            </a:extLst>
          </p:cNvPr>
          <p:cNvSpPr>
            <a:spLocks noGrp="1"/>
          </p:cNvSpPr>
          <p:nvPr>
            <p:ph sz="half" idx="1"/>
          </p:nvPr>
        </p:nvSpPr>
        <p:spPr>
          <a:xfrm>
            <a:off x="457200" y="1009650"/>
            <a:ext cx="4500563" cy="3248025"/>
          </a:xfrm>
        </p:spPr>
        <p:txBody>
          <a:bodyPr/>
          <a:lstStyle/>
          <a:p>
            <a:pPr>
              <a:defRPr/>
            </a:pPr>
            <a:r>
              <a:rPr lang="en-US" sz="2400" dirty="0"/>
              <a:t>A fairly stable part of the plot is around log(lambda)=-4</a:t>
            </a:r>
          </a:p>
          <a:p>
            <a:pPr>
              <a:defRPr/>
            </a:pPr>
            <a:r>
              <a:rPr lang="en-US" sz="2400" dirty="0"/>
              <a:t>The variables remaining here are</a:t>
            </a:r>
          </a:p>
          <a:p>
            <a:pPr lvl="1">
              <a:defRPr/>
            </a:pPr>
            <a:r>
              <a:rPr lang="en-US" sz="2000" dirty="0"/>
              <a:t>poly(dist,2) 1: </a:t>
            </a:r>
            <a:r>
              <a:rPr lang="en-US" sz="2000" dirty="0" err="1"/>
              <a:t>dist</a:t>
            </a:r>
            <a:endParaRPr lang="en-US" sz="2000" dirty="0"/>
          </a:p>
          <a:p>
            <a:pPr lvl="1">
              <a:defRPr/>
            </a:pPr>
            <a:r>
              <a:rPr lang="en-US" sz="2000" dirty="0"/>
              <a:t>ploy(arsenic,2) 1: arsenic</a:t>
            </a:r>
          </a:p>
          <a:p>
            <a:pPr lvl="1">
              <a:defRPr/>
            </a:pPr>
            <a:r>
              <a:rPr lang="en-US" sz="2000" dirty="0"/>
              <a:t>poly(arsenic,2) 2: arsenic^2</a:t>
            </a:r>
          </a:p>
          <a:p>
            <a:pPr marL="344487" lvl="1" indent="0">
              <a:buFont typeface="Wingdings" panose="05000000000000000000" pitchFamily="2" charset="2"/>
              <a:buNone/>
              <a:defRPr/>
            </a:pPr>
            <a:r>
              <a:rPr lang="en-US" dirty="0"/>
              <a:t>i.e. glm.3 variables again…</a:t>
            </a:r>
          </a:p>
        </p:txBody>
      </p:sp>
      <p:sp>
        <p:nvSpPr>
          <p:cNvPr id="73733" name="Slide Number Placeholder 3">
            <a:extLst>
              <a:ext uri="{FF2B5EF4-FFF2-40B4-BE49-F238E27FC236}">
                <a16:creationId xmlns:a16="http://schemas.microsoft.com/office/drawing/2014/main" id="{A959C063-E28F-EF9B-0DE9-5A54ECA6981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0A8046-DADF-4A6C-B7D1-1ED4B204CEB5}" type="slidenum">
              <a:rPr lang="en-US" altLang="en-US" smtClean="0">
                <a:latin typeface="Garamond" panose="02020404030301010803" pitchFamily="18" charset="0"/>
              </a:rPr>
              <a:pPr/>
              <a:t>40</a:t>
            </a:fld>
            <a:endParaRPr lang="en-US" altLang="en-US">
              <a:latin typeface="Garamond" panose="02020404030301010803" pitchFamily="18" charset="0"/>
            </a:endParaRPr>
          </a:p>
        </p:txBody>
      </p:sp>
      <p:sp>
        <p:nvSpPr>
          <p:cNvPr id="73734" name="Date Placeholder 4">
            <a:extLst>
              <a:ext uri="{FF2B5EF4-FFF2-40B4-BE49-F238E27FC236}">
                <a16:creationId xmlns:a16="http://schemas.microsoft.com/office/drawing/2014/main" id="{5652FCD7-823C-F27C-E052-6E3D0D18911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D4A0DD-FED7-45F2-97C2-A91BDA793AF1}"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9" name="Content Placeholder 6">
            <a:extLst>
              <a:ext uri="{FF2B5EF4-FFF2-40B4-BE49-F238E27FC236}">
                <a16:creationId xmlns:a16="http://schemas.microsoft.com/office/drawing/2014/main" id="{ACB71ED4-36DA-2A2C-19CF-0AE7A95925F2}"/>
              </a:ext>
            </a:extLst>
          </p:cNvPr>
          <p:cNvSpPr txBox="1">
            <a:spLocks/>
          </p:cNvSpPr>
          <p:nvPr/>
        </p:nvSpPr>
        <p:spPr bwMode="auto">
          <a:xfrm>
            <a:off x="4643438" y="5038725"/>
            <a:ext cx="4500562" cy="1190625"/>
          </a:xfrm>
          <a:prstGeom prst="rect">
            <a:avLst/>
          </a:prstGeom>
          <a:noFill/>
          <a:ln>
            <a:noFill/>
          </a:ln>
          <a:effectLst/>
        </p:spPr>
        <p:txBody>
          <a:bodyPr/>
          <a:lst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4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0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18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18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18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18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18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1800">
                <a:solidFill>
                  <a:schemeClr val="tx1"/>
                </a:solidFill>
                <a:latin typeface="+mn-lt"/>
                <a:cs typeface="+mn-cs"/>
              </a:defRPr>
            </a:lvl9pPr>
          </a:lstStyle>
          <a:p>
            <a:pPr>
              <a:defRPr/>
            </a:pPr>
            <a:r>
              <a:rPr lang="en-US" sz="2400" kern="0" dirty="0"/>
              <a:t>We haven’t tried “</a:t>
            </a:r>
            <a:r>
              <a:rPr lang="en-US" sz="2400" kern="0" dirty="0" err="1"/>
              <a:t>assoc</a:t>
            </a:r>
            <a:r>
              <a:rPr lang="en-US" sz="2400" kern="0" dirty="0"/>
              <a:t>” or “educ” yet, but let’s see what the model is telling us…</a:t>
            </a:r>
            <a:endParaRPr lang="en-US" kern="0" dirty="0"/>
          </a:p>
        </p:txBody>
      </p:sp>
      <p:sp>
        <p:nvSpPr>
          <p:cNvPr id="73736" name="TextBox 10">
            <a:extLst>
              <a:ext uri="{FF2B5EF4-FFF2-40B4-BE49-F238E27FC236}">
                <a16:creationId xmlns:a16="http://schemas.microsoft.com/office/drawing/2014/main" id="{6FF0FD88-ED53-932E-7773-378C36A269FC}"/>
              </a:ext>
            </a:extLst>
          </p:cNvPr>
          <p:cNvSpPr txBox="1">
            <a:spLocks noChangeArrowheads="1"/>
          </p:cNvSpPr>
          <p:nvPr/>
        </p:nvSpPr>
        <p:spPr bwMode="auto">
          <a:xfrm>
            <a:off x="133350" y="4595813"/>
            <a:ext cx="4740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latin typeface="Courier New" panose="02070309020205020404" pitchFamily="49" charset="0"/>
                <a:cs typeface="Courier New" panose="02070309020205020404" pitchFamily="49" charset="0"/>
              </a:rPr>
              <a:t>&gt; summary(glm.3)</a:t>
            </a:r>
          </a:p>
          <a:p>
            <a:r>
              <a:rPr lang="en-US" altLang="en-US" sz="1200">
                <a:latin typeface="Courier New" panose="02070309020205020404" pitchFamily="49" charset="0"/>
                <a:cs typeface="Courier New" panose="02070309020205020404" pitchFamily="49" charset="0"/>
              </a:rPr>
              <a:t>                Est      SE   z     Pr(&gt;|z|)    </a:t>
            </a:r>
          </a:p>
          <a:p>
            <a:r>
              <a:rPr lang="en-US" altLang="en-US" sz="1200">
                <a:latin typeface="Courier New" panose="02070309020205020404" pitchFamily="49" charset="0"/>
                <a:cs typeface="Courier New" panose="02070309020205020404" pitchFamily="49" charset="0"/>
              </a:rPr>
              <a:t>(Intercept)  -0.319   0.107  -2.993  0.00277 ** </a:t>
            </a:r>
          </a:p>
          <a:p>
            <a:r>
              <a:rPr lang="en-US" altLang="en-US" sz="1200">
                <a:latin typeface="Courier New" panose="02070309020205020404" pitchFamily="49" charset="0"/>
                <a:cs typeface="Courier New" panose="02070309020205020404" pitchFamily="49" charset="0"/>
              </a:rPr>
              <a:t>dist         -0.010   0.001  -9.079  &lt; 2e-16 ***</a:t>
            </a:r>
          </a:p>
          <a:p>
            <a:r>
              <a:rPr lang="en-US" altLang="en-US" sz="1200">
                <a:latin typeface="Courier New" panose="02070309020205020404" pitchFamily="49" charset="0"/>
                <a:cs typeface="Courier New" panose="02070309020205020404" pitchFamily="49" charset="0"/>
              </a:rPr>
              <a:t>arsenic       0.879   0.101   8.717  &lt; 2e-16 ***</a:t>
            </a:r>
          </a:p>
          <a:p>
            <a:r>
              <a:rPr lang="en-US" altLang="en-US" sz="1200">
                <a:latin typeface="Courier New" panose="02070309020205020404" pitchFamily="49" charset="0"/>
                <a:cs typeface="Courier New" panose="02070309020205020404" pitchFamily="49" charset="0"/>
              </a:rPr>
              <a:t>I(arsenic^2) -0.087   0.018  -4.765 1.89e-06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7">
            <a:extLst>
              <a:ext uri="{FF2B5EF4-FFF2-40B4-BE49-F238E27FC236}">
                <a16:creationId xmlns:a16="http://schemas.microsoft.com/office/drawing/2014/main" id="{2013F99C-7F02-ACFA-D564-824D97713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4"/>
          <a:stretch>
            <a:fillRect/>
          </a:stretch>
        </p:blipFill>
        <p:spPr bwMode="auto">
          <a:xfrm>
            <a:off x="509588" y="2084388"/>
            <a:ext cx="452913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le 1">
            <a:extLst>
              <a:ext uri="{FF2B5EF4-FFF2-40B4-BE49-F238E27FC236}">
                <a16:creationId xmlns:a16="http://schemas.microsoft.com/office/drawing/2014/main" id="{DD6BE17D-A6D0-29B5-598F-DA69A8B364E0}"/>
              </a:ext>
            </a:extLst>
          </p:cNvPr>
          <p:cNvSpPr>
            <a:spLocks noGrp="1" noChangeArrowheads="1"/>
          </p:cNvSpPr>
          <p:nvPr>
            <p:ph type="title"/>
          </p:nvPr>
        </p:nvSpPr>
        <p:spPr/>
        <p:txBody>
          <a:bodyPr/>
          <a:lstStyle/>
          <a:p>
            <a:r>
              <a:rPr lang="en-US" altLang="en-US"/>
              <a:t>Illustrating glm.3…</a:t>
            </a:r>
          </a:p>
        </p:txBody>
      </p:sp>
      <p:sp>
        <p:nvSpPr>
          <p:cNvPr id="74756" name="Content Placeholder 6">
            <a:extLst>
              <a:ext uri="{FF2B5EF4-FFF2-40B4-BE49-F238E27FC236}">
                <a16:creationId xmlns:a16="http://schemas.microsoft.com/office/drawing/2014/main" id="{7870B6F9-33F7-C572-22C9-C81822E28672}"/>
              </a:ext>
            </a:extLst>
          </p:cNvPr>
          <p:cNvSpPr>
            <a:spLocks noGrp="1" noChangeArrowheads="1"/>
          </p:cNvSpPr>
          <p:nvPr>
            <p:ph idx="1"/>
          </p:nvPr>
        </p:nvSpPr>
        <p:spPr>
          <a:xfrm>
            <a:off x="457200" y="995363"/>
            <a:ext cx="8229600" cy="4530725"/>
          </a:xfrm>
        </p:spPr>
        <p:txBody>
          <a:bodyPr/>
          <a:lstStyle/>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attach(data)</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plot(dist,jitter(switch,factor=.25),</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     xlim=c(0,max(dist)),ylab="P[switch]")</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curve (invlogit(cbind (1, x, 0.5, 0.5^2) %*% coef(glm.3)), add=TRUE)</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curve (invlogit(cbind (1, x, 1.0, 1.0^2) %*% coef(glm.3)), add=TRUE)</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text (50, .27, "if As = 0.5", adj=0, cex=.8)</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text (75, .50, "if As = 1.0", adj=0, cex=.8)</a:t>
            </a:r>
          </a:p>
          <a:p>
            <a:pPr marL="0" indent="0">
              <a:buFont typeface="Wingdings" panose="05000000000000000000" pitchFamily="2" charset="2"/>
              <a:buNone/>
            </a:pPr>
            <a:endParaRPr lang="en-US" altLang="en-US" sz="12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200">
              <a:latin typeface="Courier New" panose="02070309020205020404" pitchFamily="49" charset="0"/>
              <a:cs typeface="Courier New" panose="02070309020205020404" pitchFamily="49" charset="0"/>
            </a:endParaRPr>
          </a:p>
        </p:txBody>
      </p:sp>
      <p:sp>
        <p:nvSpPr>
          <p:cNvPr id="74757" name="Slide Number Placeholder 4">
            <a:extLst>
              <a:ext uri="{FF2B5EF4-FFF2-40B4-BE49-F238E27FC236}">
                <a16:creationId xmlns:a16="http://schemas.microsoft.com/office/drawing/2014/main" id="{88AEF6E9-386B-A7EA-D0FE-E486FEE5C9A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67082C-45E7-4800-BDA5-E374248F7024}" type="slidenum">
              <a:rPr lang="en-US" altLang="en-US" smtClean="0">
                <a:latin typeface="Garamond" panose="02020404030301010803" pitchFamily="18" charset="0"/>
              </a:rPr>
              <a:pPr/>
              <a:t>41</a:t>
            </a:fld>
            <a:endParaRPr lang="en-US" altLang="en-US">
              <a:latin typeface="Garamond" panose="02020404030301010803" pitchFamily="18" charset="0"/>
            </a:endParaRPr>
          </a:p>
        </p:txBody>
      </p:sp>
      <p:sp>
        <p:nvSpPr>
          <p:cNvPr id="74758" name="Date Placeholder 5">
            <a:extLst>
              <a:ext uri="{FF2B5EF4-FFF2-40B4-BE49-F238E27FC236}">
                <a16:creationId xmlns:a16="http://schemas.microsoft.com/office/drawing/2014/main" id="{DB067BB9-5152-33E1-7F2C-6E5EEDE2F98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623CC8-74A8-44C5-BBDF-5B51CDBB5843}"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74759" name="TextBox 8">
            <a:extLst>
              <a:ext uri="{FF2B5EF4-FFF2-40B4-BE49-F238E27FC236}">
                <a16:creationId xmlns:a16="http://schemas.microsoft.com/office/drawing/2014/main" id="{3397C16F-D150-0E50-B5C7-9EA8EF5C2C45}"/>
              </a:ext>
            </a:extLst>
          </p:cNvPr>
          <p:cNvSpPr txBox="1">
            <a:spLocks noChangeArrowheads="1"/>
          </p:cNvSpPr>
          <p:nvPr/>
        </p:nvSpPr>
        <p:spPr bwMode="auto">
          <a:xfrm>
            <a:off x="5643563" y="3081338"/>
            <a:ext cx="2690812" cy="203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This looks pretty good.  At each fixed level of arsenic, the probability of switching wells decreases as the distance to the nearest “safe well” increases.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a:extLst>
              <a:ext uri="{FF2B5EF4-FFF2-40B4-BE49-F238E27FC236}">
                <a16:creationId xmlns:a16="http://schemas.microsoft.com/office/drawing/2014/main" id="{D787EB14-7E2B-3575-E7EF-F88A23A5C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933"/>
          <a:stretch>
            <a:fillRect/>
          </a:stretch>
        </p:blipFill>
        <p:spPr bwMode="auto">
          <a:xfrm>
            <a:off x="733425" y="2182813"/>
            <a:ext cx="42576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a:extLst>
              <a:ext uri="{FF2B5EF4-FFF2-40B4-BE49-F238E27FC236}">
                <a16:creationId xmlns:a16="http://schemas.microsoft.com/office/drawing/2014/main" id="{3E4134D9-9383-5B80-5C86-8793606103F3}"/>
              </a:ext>
            </a:extLst>
          </p:cNvPr>
          <p:cNvSpPr>
            <a:spLocks noGrp="1" noChangeArrowheads="1"/>
          </p:cNvSpPr>
          <p:nvPr>
            <p:ph type="title"/>
          </p:nvPr>
        </p:nvSpPr>
        <p:spPr/>
        <p:txBody>
          <a:bodyPr/>
          <a:lstStyle/>
          <a:p>
            <a:r>
              <a:rPr lang="en-US" altLang="en-US"/>
              <a:t>Illustrating glm.3…</a:t>
            </a:r>
          </a:p>
        </p:txBody>
      </p:sp>
      <p:sp>
        <p:nvSpPr>
          <p:cNvPr id="75780" name="Content Placeholder 2">
            <a:extLst>
              <a:ext uri="{FF2B5EF4-FFF2-40B4-BE49-F238E27FC236}">
                <a16:creationId xmlns:a16="http://schemas.microsoft.com/office/drawing/2014/main" id="{F8F64614-DEFF-29B8-1598-BEB462DF0526}"/>
              </a:ext>
            </a:extLst>
          </p:cNvPr>
          <p:cNvSpPr>
            <a:spLocks noGrp="1" noChangeArrowheads="1"/>
          </p:cNvSpPr>
          <p:nvPr>
            <p:ph idx="1"/>
          </p:nvPr>
        </p:nvSpPr>
        <p:spPr>
          <a:xfrm>
            <a:off x="457200" y="1042988"/>
            <a:ext cx="8229600" cy="4530725"/>
          </a:xfrm>
        </p:spPr>
        <p:txBody>
          <a:bodyPr/>
          <a:lstStyle/>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plot(arsenic,jitter(switch,factor=.25),</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      xlim=c(0,max(arsenic)),ylab="P[switch]")</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curve (invlogit(cbind (1, 0,  x, x^2) %*% coef(glm.3)), add=TRUE)</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curve (invlogit(cbind (1, 50, x, x^2) %*% coef(glm.3)), add=TRUE)</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text (1.5, .78, "if dist = 0", adj=0, cex=.8)</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text (2.2, .6, "if dist = 50", adj=0, cex=.8)</a:t>
            </a:r>
          </a:p>
          <a:p>
            <a:pPr marL="0" indent="0">
              <a:buFont typeface="Wingdings" panose="05000000000000000000" pitchFamily="2" charset="2"/>
              <a:buNone/>
            </a:pPr>
            <a:r>
              <a:rPr lang="en-US" altLang="en-US" sz="1200">
                <a:latin typeface="Courier New" panose="02070309020205020404" pitchFamily="49" charset="0"/>
                <a:cs typeface="Courier New" panose="02070309020205020404" pitchFamily="49" charset="0"/>
              </a:rPr>
              <a:t>&gt; detach(data)</a:t>
            </a:r>
          </a:p>
          <a:p>
            <a:pPr marL="0" indent="0">
              <a:buFont typeface="Wingdings" panose="05000000000000000000" pitchFamily="2" charset="2"/>
              <a:buNone/>
            </a:pPr>
            <a:endParaRPr lang="en-US" altLang="en-US" sz="1200">
              <a:latin typeface="Courier New" panose="02070309020205020404" pitchFamily="49" charset="0"/>
              <a:cs typeface="Courier New" panose="02070309020205020404" pitchFamily="49" charset="0"/>
            </a:endParaRPr>
          </a:p>
        </p:txBody>
      </p:sp>
      <p:sp>
        <p:nvSpPr>
          <p:cNvPr id="75781" name="Slide Number Placeholder 3">
            <a:extLst>
              <a:ext uri="{FF2B5EF4-FFF2-40B4-BE49-F238E27FC236}">
                <a16:creationId xmlns:a16="http://schemas.microsoft.com/office/drawing/2014/main" id="{50115C39-B657-27D0-D765-B3B05080123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7D5563-8AC9-46C1-B3A1-D192353343B3}" type="slidenum">
              <a:rPr lang="en-US" altLang="en-US" smtClean="0">
                <a:latin typeface="Garamond" panose="02020404030301010803" pitchFamily="18" charset="0"/>
              </a:rPr>
              <a:pPr/>
              <a:t>42</a:t>
            </a:fld>
            <a:endParaRPr lang="en-US" altLang="en-US">
              <a:latin typeface="Garamond" panose="02020404030301010803" pitchFamily="18" charset="0"/>
            </a:endParaRPr>
          </a:p>
        </p:txBody>
      </p:sp>
      <p:sp>
        <p:nvSpPr>
          <p:cNvPr id="75782" name="Date Placeholder 4">
            <a:extLst>
              <a:ext uri="{FF2B5EF4-FFF2-40B4-BE49-F238E27FC236}">
                <a16:creationId xmlns:a16="http://schemas.microsoft.com/office/drawing/2014/main" id="{94F0278D-4D94-17C5-52E8-FF15850453D8}"/>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E2F176-CF64-4129-9A02-8DD64C72C60D}" type="datetime1">
              <a:rPr lang="en-US" altLang="en-US" smtClean="0">
                <a:latin typeface="Garamond" panose="02020404030301010803" pitchFamily="18" charset="0"/>
              </a:rPr>
              <a:pPr/>
              <a:t>10/3/2022</a:t>
            </a:fld>
            <a:endParaRPr lang="en-US" altLang="en-US">
              <a:latin typeface="Garamond" panose="02020404030301010803" pitchFamily="18" charset="0"/>
            </a:endParaRPr>
          </a:p>
        </p:txBody>
      </p:sp>
      <p:sp>
        <p:nvSpPr>
          <p:cNvPr id="8" name="TextBox 7">
            <a:extLst>
              <a:ext uri="{FF2B5EF4-FFF2-40B4-BE49-F238E27FC236}">
                <a16:creationId xmlns:a16="http://schemas.microsoft.com/office/drawing/2014/main" id="{3EE32D30-4CB4-0FBC-235D-53CBAA1B93EA}"/>
              </a:ext>
            </a:extLst>
          </p:cNvPr>
          <p:cNvSpPr txBox="1"/>
          <p:nvPr/>
        </p:nvSpPr>
        <p:spPr>
          <a:xfrm>
            <a:off x="5553075" y="2147888"/>
            <a:ext cx="2705100" cy="3754437"/>
          </a:xfrm>
          <a:prstGeom prst="rect">
            <a:avLst/>
          </a:prstGeom>
          <a:noFill/>
          <a:ln>
            <a:solidFill>
              <a:srgbClr val="FF0000"/>
            </a:solidFill>
          </a:ln>
        </p:spPr>
        <p:txBody>
          <a:bodyPr>
            <a:spAutoFit/>
          </a:bodyPr>
          <a:lstStyle/>
          <a:p>
            <a:pPr>
              <a:defRPr/>
            </a:pPr>
            <a:r>
              <a:rPr lang="en-US" sz="1400" dirty="0">
                <a:solidFill>
                  <a:srgbClr val="FF0000"/>
                </a:solidFill>
              </a:rPr>
              <a:t>This seems worrisome… it doesn’t make sense that the probability of switching wells should go down as arsenic increases from 6 to 10. </a:t>
            </a:r>
          </a:p>
          <a:p>
            <a:pPr>
              <a:defRPr/>
            </a:pPr>
            <a:endParaRPr lang="en-US" sz="1400" dirty="0">
              <a:solidFill>
                <a:srgbClr val="FF0000"/>
              </a:solidFill>
            </a:endParaRPr>
          </a:p>
          <a:p>
            <a:pPr>
              <a:defRPr/>
            </a:pPr>
            <a:r>
              <a:rPr lang="en-US" sz="1400" dirty="0">
                <a:solidFill>
                  <a:srgbClr val="FF0000"/>
                </a:solidFill>
              </a:rPr>
              <a:t>It suggests that perhaps we should </a:t>
            </a:r>
          </a:p>
          <a:p>
            <a:pPr marL="285750" indent="-285750">
              <a:buFont typeface="Arial" panose="020B0604020202020204" pitchFamily="34" charset="0"/>
              <a:buChar char="•"/>
              <a:defRPr/>
            </a:pPr>
            <a:r>
              <a:rPr lang="en-US" sz="1400" dirty="0">
                <a:solidFill>
                  <a:srgbClr val="FF0000"/>
                </a:solidFill>
              </a:rPr>
              <a:t>Drop the arsenic^2 term after all, or</a:t>
            </a:r>
          </a:p>
          <a:p>
            <a:pPr marL="285750" indent="-285750">
              <a:buFont typeface="Arial" panose="020B0604020202020204" pitchFamily="34" charset="0"/>
              <a:buChar char="•"/>
              <a:defRPr/>
            </a:pPr>
            <a:r>
              <a:rPr lang="en-US" sz="1400" dirty="0">
                <a:solidFill>
                  <a:srgbClr val="FF0000"/>
                </a:solidFill>
              </a:rPr>
              <a:t>Look for arsenic^3, etc. to try to get the functional form right, or</a:t>
            </a:r>
          </a:p>
          <a:p>
            <a:pPr marL="285750" indent="-285750">
              <a:buFont typeface="Arial" panose="020B0604020202020204" pitchFamily="34" charset="0"/>
              <a:buChar char="•"/>
              <a:defRPr/>
            </a:pPr>
            <a:r>
              <a:rPr lang="en-US" sz="1400" dirty="0">
                <a:solidFill>
                  <a:srgbClr val="FF0000"/>
                </a:solidFill>
              </a:rPr>
              <a:t>Talk to researchers to see if there is a substantive reason this makes sense </a:t>
            </a:r>
            <a:r>
              <a:rPr lang="en-US" sz="1400" dirty="0" err="1">
                <a:solidFill>
                  <a:srgbClr val="FF0000"/>
                </a:solidFill>
              </a:rPr>
              <a:t>afer</a:t>
            </a:r>
            <a:r>
              <a:rPr lang="en-US" sz="1400" dirty="0">
                <a:solidFill>
                  <a:srgbClr val="FF0000"/>
                </a:solidFill>
              </a:rPr>
              <a:t> all…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a:extLst>
              <a:ext uri="{FF2B5EF4-FFF2-40B4-BE49-F238E27FC236}">
                <a16:creationId xmlns:a16="http://schemas.microsoft.com/office/drawing/2014/main" id="{743CED7B-645E-49DE-BCB7-3023897D99D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FB55111-73C9-4C47-96F8-C70396058D53}" type="slidenum">
              <a:rPr lang="en-US" altLang="en-US" sz="1200" smtClean="0">
                <a:latin typeface="Garamond" panose="02020404030301010803" pitchFamily="18" charset="0"/>
              </a:rPr>
              <a:pPr>
                <a:spcBef>
                  <a:spcPct val="0"/>
                </a:spcBef>
                <a:buClrTx/>
                <a:buSzTx/>
                <a:buFontTx/>
                <a:buNone/>
              </a:pPr>
              <a:t>43</a:t>
            </a:fld>
            <a:endParaRPr lang="en-US" altLang="en-US" sz="1200">
              <a:latin typeface="Garamond" panose="02020404030301010803" pitchFamily="18" charset="0"/>
            </a:endParaRPr>
          </a:p>
        </p:txBody>
      </p:sp>
      <p:sp>
        <p:nvSpPr>
          <p:cNvPr id="76803" name="Date Placeholder 5">
            <a:extLst>
              <a:ext uri="{FF2B5EF4-FFF2-40B4-BE49-F238E27FC236}">
                <a16:creationId xmlns:a16="http://schemas.microsoft.com/office/drawing/2014/main" id="{339794DA-3694-D824-A508-FEA090C9B80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EFE03F4-5107-4AE1-AD1A-D1C81139BFE1}"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76804" name="Rectangle 2">
            <a:extLst>
              <a:ext uri="{FF2B5EF4-FFF2-40B4-BE49-F238E27FC236}">
                <a16:creationId xmlns:a16="http://schemas.microsoft.com/office/drawing/2014/main" id="{0FD2A3AF-E734-2D57-4904-4BED3C00EA67}"/>
              </a:ext>
            </a:extLst>
          </p:cNvPr>
          <p:cNvSpPr>
            <a:spLocks noGrp="1" noChangeArrowheads="1"/>
          </p:cNvSpPr>
          <p:nvPr>
            <p:ph type="title"/>
          </p:nvPr>
        </p:nvSpPr>
        <p:spPr/>
        <p:txBody>
          <a:bodyPr/>
          <a:lstStyle/>
          <a:p>
            <a:pPr eaLnBrk="1" hangingPunct="1"/>
            <a:r>
              <a:rPr lang="en-US" altLang="en-US"/>
              <a:t>Summary</a:t>
            </a:r>
          </a:p>
        </p:txBody>
      </p:sp>
      <p:sp>
        <p:nvSpPr>
          <p:cNvPr id="76805" name="Rectangle 3">
            <a:extLst>
              <a:ext uri="{FF2B5EF4-FFF2-40B4-BE49-F238E27FC236}">
                <a16:creationId xmlns:a16="http://schemas.microsoft.com/office/drawing/2014/main" id="{31B863B0-9F71-0911-8858-5BA7296B6FD6}"/>
              </a:ext>
            </a:extLst>
          </p:cNvPr>
          <p:cNvSpPr>
            <a:spLocks noGrp="1" noChangeArrowheads="1"/>
          </p:cNvSpPr>
          <p:nvPr>
            <p:ph type="body" idx="1"/>
          </p:nvPr>
        </p:nvSpPr>
        <p:spPr>
          <a:xfrm>
            <a:off x="457200" y="922338"/>
            <a:ext cx="8229600" cy="5099050"/>
          </a:xfrm>
        </p:spPr>
        <p:txBody>
          <a:bodyPr/>
          <a:lstStyle/>
          <a:p>
            <a:pPr eaLnBrk="1" hangingPunct="1"/>
            <a:r>
              <a:rPr lang="en-US" altLang="en-US"/>
              <a:t>Logistic Regression</a:t>
            </a:r>
          </a:p>
          <a:p>
            <a:pPr eaLnBrk="1" hangingPunct="1"/>
            <a:r>
              <a:rPr lang="en-US" altLang="en-US"/>
              <a:t>Interpreting the Coefficients</a:t>
            </a:r>
          </a:p>
          <a:p>
            <a:pPr eaLnBrk="1" hangingPunct="1"/>
            <a:r>
              <a:rPr lang="en-US" altLang="en-US"/>
              <a:t>Example: Extract from the Coleman Report</a:t>
            </a:r>
          </a:p>
          <a:p>
            <a:pPr eaLnBrk="1" hangingPunct="1"/>
            <a:r>
              <a:rPr lang="en-US" altLang="en-US"/>
              <a:t>Improving the Model</a:t>
            </a:r>
          </a:p>
          <a:p>
            <a:pPr eaLnBrk="1" hangingPunct="1"/>
            <a:r>
              <a:rPr lang="en-US" altLang="en-US"/>
              <a:t>Overfitting and Identifiability</a:t>
            </a:r>
          </a:p>
          <a:p>
            <a:pPr eaLnBrk="1" hangingPunct="1"/>
            <a:r>
              <a:rPr lang="en-US" altLang="en-US"/>
              <a:t>Effect of Dichotomization</a:t>
            </a:r>
          </a:p>
          <a:p>
            <a:pPr eaLnBrk="1" hangingPunct="1"/>
            <a:r>
              <a:rPr lang="en-US" altLang="en-US"/>
              <a:t>Assessing Residuals</a:t>
            </a:r>
          </a:p>
          <a:p>
            <a:pPr eaLnBrk="1" hangingPunct="1"/>
            <a:r>
              <a:rPr lang="en-US" altLang="en-US"/>
              <a:t>Example: Wells in Bangladesh</a:t>
            </a:r>
          </a:p>
          <a:p>
            <a:pPr lvl="1" eaLnBrk="1" hangingPunct="1"/>
            <a:r>
              <a:rPr lang="en-US" altLang="en-US"/>
              <a:t>A simple model</a:t>
            </a:r>
          </a:p>
          <a:p>
            <a:pPr lvl="1" eaLnBrk="1" hangingPunct="1"/>
            <a:r>
              <a:rPr lang="en-US" altLang="en-US"/>
              <a:t>Variable selection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A4E4B006-9E1D-BCAB-5E5A-9DD3B6D3B3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5312A7AD-0467-44C1-86A1-0EB813EA40A7}" type="slidenum">
              <a:rPr lang="en-US" altLang="en-US" sz="1200" smtClean="0">
                <a:latin typeface="Garamond" panose="02020404030301010803" pitchFamily="18" charset="0"/>
              </a:rPr>
              <a:pPr>
                <a:spcBef>
                  <a:spcPct val="0"/>
                </a:spcBef>
                <a:buClrTx/>
                <a:buSzTx/>
                <a:buFontTx/>
                <a:buNone/>
              </a:pPr>
              <a:t>5</a:t>
            </a:fld>
            <a:endParaRPr lang="en-US" altLang="en-US" sz="1200">
              <a:latin typeface="Garamond" panose="02020404030301010803" pitchFamily="18" charset="0"/>
            </a:endParaRPr>
          </a:p>
        </p:txBody>
      </p:sp>
      <p:sp>
        <p:nvSpPr>
          <p:cNvPr id="10243" name="Date Placeholder 5">
            <a:extLst>
              <a:ext uri="{FF2B5EF4-FFF2-40B4-BE49-F238E27FC236}">
                <a16:creationId xmlns:a16="http://schemas.microsoft.com/office/drawing/2014/main" id="{AEA218E8-EEAE-B835-2F5E-057AC652DD5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660CE4B-F306-4A16-8A2E-F62973AC6B46}"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10244" name="Rectangle 2">
            <a:extLst>
              <a:ext uri="{FF2B5EF4-FFF2-40B4-BE49-F238E27FC236}">
                <a16:creationId xmlns:a16="http://schemas.microsoft.com/office/drawing/2014/main" id="{C22486C9-11C9-C689-0462-1DE14F10A9D7}"/>
              </a:ext>
            </a:extLst>
          </p:cNvPr>
          <p:cNvSpPr>
            <a:spLocks noGrp="1" noChangeArrowheads="1"/>
          </p:cNvSpPr>
          <p:nvPr>
            <p:ph type="title"/>
          </p:nvPr>
        </p:nvSpPr>
        <p:spPr/>
        <p:txBody>
          <a:bodyPr/>
          <a:lstStyle/>
          <a:p>
            <a:pPr eaLnBrk="1" hangingPunct="1"/>
            <a:r>
              <a:rPr lang="en-US" altLang="en-US"/>
              <a:t>Logistic Regression</a:t>
            </a:r>
          </a:p>
        </p:txBody>
      </p:sp>
      <p:sp>
        <p:nvSpPr>
          <p:cNvPr id="10245" name="Rectangle 3">
            <a:extLst>
              <a:ext uri="{FF2B5EF4-FFF2-40B4-BE49-F238E27FC236}">
                <a16:creationId xmlns:a16="http://schemas.microsoft.com/office/drawing/2014/main" id="{CA911ACC-5BAB-62A2-714E-643323489474}"/>
              </a:ext>
            </a:extLst>
          </p:cNvPr>
          <p:cNvSpPr>
            <a:spLocks noGrp="1" noChangeArrowheads="1"/>
          </p:cNvSpPr>
          <p:nvPr>
            <p:ph type="body" idx="1"/>
          </p:nvPr>
        </p:nvSpPr>
        <p:spPr/>
        <p:txBody>
          <a:bodyPr/>
          <a:lstStyle/>
          <a:p>
            <a:pPr eaLnBrk="1" hangingPunct="1"/>
            <a:r>
              <a:rPr lang="en-US" altLang="en-US"/>
              <a:t>Basic Setup</a:t>
            </a:r>
          </a:p>
          <a:p>
            <a:pPr lvl="1" eaLnBrk="1" hangingPunct="1"/>
            <a:r>
              <a:rPr lang="en-US" altLang="en-US"/>
              <a:t>y = 0 or 1, indicating some outcome of interest (passed test, responded to treatment, is a water well of type A rather than type B, switched brands of soap, etc.)</a:t>
            </a:r>
          </a:p>
          <a:p>
            <a:pPr lvl="1" eaLnBrk="1" hangingPunct="1"/>
            <a:r>
              <a:rPr lang="en-US" altLang="en-US"/>
              <a:t>x</a:t>
            </a:r>
            <a:r>
              <a:rPr lang="en-US" altLang="en-US" baseline="-25000"/>
              <a:t>1</a:t>
            </a:r>
            <a:r>
              <a:rPr lang="en-US" altLang="en-US"/>
              <a:t>, x</a:t>
            </a:r>
            <a:r>
              <a:rPr lang="en-US" altLang="en-US" baseline="-25000"/>
              <a:t>2</a:t>
            </a:r>
            <a:r>
              <a:rPr lang="en-US" altLang="en-US"/>
              <a:t>, …, x</a:t>
            </a:r>
            <a:r>
              <a:rPr lang="en-US" altLang="en-US" baseline="-25000"/>
              <a:t>k</a:t>
            </a:r>
            <a:r>
              <a:rPr lang="en-US" altLang="en-US"/>
              <a:t> are continuous or discrete predictor variables (income, SES, test score, mother’s IQ, amount of sulphur, parents divorced, etc.)</a:t>
            </a:r>
          </a:p>
          <a:p>
            <a:pPr eaLnBrk="1" hangingPunct="1"/>
            <a:r>
              <a:rPr lang="en-US" altLang="en-US"/>
              <a:t>We want to build a </a:t>
            </a:r>
            <a:r>
              <a:rPr lang="en-US" altLang="en-US" b="1" i="1" u="sng"/>
              <a:t>linear model</a:t>
            </a:r>
            <a:r>
              <a:rPr lang="en-US" altLang="en-US"/>
              <a:t> to predict y from the x’s, just like linear regression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72D50AA2-244A-707F-70B6-96729DF10E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1FE1E233-719F-4D56-B725-A1FBBFD782F7}" type="slidenum">
              <a:rPr lang="en-US" altLang="en-US" sz="1200" smtClean="0">
                <a:latin typeface="Garamond" panose="02020404030301010803" pitchFamily="18" charset="0"/>
              </a:rPr>
              <a:pPr>
                <a:spcBef>
                  <a:spcPct val="0"/>
                </a:spcBef>
                <a:buClrTx/>
                <a:buSzTx/>
                <a:buFontTx/>
                <a:buNone/>
              </a:pPr>
              <a:t>6</a:t>
            </a:fld>
            <a:endParaRPr lang="en-US" altLang="en-US" sz="1200">
              <a:latin typeface="Garamond" panose="02020404030301010803" pitchFamily="18" charset="0"/>
            </a:endParaRPr>
          </a:p>
        </p:txBody>
      </p:sp>
      <p:sp>
        <p:nvSpPr>
          <p:cNvPr id="12291" name="Date Placeholder 5">
            <a:extLst>
              <a:ext uri="{FF2B5EF4-FFF2-40B4-BE49-F238E27FC236}">
                <a16:creationId xmlns:a16="http://schemas.microsoft.com/office/drawing/2014/main" id="{EE4252F1-DB5B-538A-C023-A6596A56B69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09C7B7BD-0A55-4500-AEF6-98E373FC90D5}"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12292" name="Rectangle 2">
            <a:extLst>
              <a:ext uri="{FF2B5EF4-FFF2-40B4-BE49-F238E27FC236}">
                <a16:creationId xmlns:a16="http://schemas.microsoft.com/office/drawing/2014/main" id="{D75440E4-584B-DB4A-8E9E-7BB7F91E4C6E}"/>
              </a:ext>
            </a:extLst>
          </p:cNvPr>
          <p:cNvSpPr>
            <a:spLocks noGrp="1" noChangeArrowheads="1"/>
          </p:cNvSpPr>
          <p:nvPr>
            <p:ph type="title"/>
          </p:nvPr>
        </p:nvSpPr>
        <p:spPr/>
        <p:txBody>
          <a:bodyPr/>
          <a:lstStyle/>
          <a:p>
            <a:pPr eaLnBrk="1" hangingPunct="1"/>
            <a:r>
              <a:rPr lang="en-US" altLang="en-US"/>
              <a:t>Logistic Regression</a:t>
            </a:r>
          </a:p>
        </p:txBody>
      </p:sp>
      <p:sp>
        <p:nvSpPr>
          <p:cNvPr id="12293" name="Rectangle 3">
            <a:extLst>
              <a:ext uri="{FF2B5EF4-FFF2-40B4-BE49-F238E27FC236}">
                <a16:creationId xmlns:a16="http://schemas.microsoft.com/office/drawing/2014/main" id="{0F4D65CF-044A-1E97-4BB5-D22BBF730640}"/>
              </a:ext>
            </a:extLst>
          </p:cNvPr>
          <p:cNvSpPr>
            <a:spLocks noGrp="1" noChangeArrowheads="1"/>
          </p:cNvSpPr>
          <p:nvPr>
            <p:ph type="body" idx="1"/>
          </p:nvPr>
        </p:nvSpPr>
        <p:spPr/>
        <p:txBody>
          <a:bodyPr/>
          <a:lstStyle/>
          <a:p>
            <a:pPr eaLnBrk="1" hangingPunct="1"/>
            <a:r>
              <a:rPr lang="en-US" altLang="en-US"/>
              <a:t>The </a:t>
            </a:r>
            <a:r>
              <a:rPr lang="en-US" altLang="en-US" i="1" u="sng"/>
              <a:t>linear regression</a:t>
            </a:r>
            <a:r>
              <a:rPr lang="en-US" altLang="en-US"/>
              <a:t> model was</a:t>
            </a:r>
          </a:p>
          <a:p>
            <a:pPr eaLnBrk="1" hangingPunct="1"/>
            <a:endParaRPr lang="en-US" altLang="en-US"/>
          </a:p>
          <a:p>
            <a:pPr eaLnBrk="1" hangingPunct="1"/>
            <a:endParaRPr lang="en-US" altLang="en-US"/>
          </a:p>
          <a:p>
            <a:pPr lvl="1" eaLnBrk="1" hangingPunct="1"/>
            <a:r>
              <a:rPr lang="en-US" altLang="en-US"/>
              <a:t>Each y</a:t>
            </a:r>
            <a:r>
              <a:rPr lang="en-US" altLang="en-US" baseline="-25000"/>
              <a:t>i</a:t>
            </a:r>
            <a:r>
              <a:rPr lang="en-US" altLang="en-US"/>
              <a:t> has some mean </a:t>
            </a:r>
            <a:r>
              <a:rPr lang="en-US" altLang="en-US">
                <a:latin typeface="cmmi10"/>
              </a:rPr>
              <a:t>µ</a:t>
            </a:r>
            <a:r>
              <a:rPr lang="en-US" altLang="en-US" baseline="-5000">
                <a:latin typeface="cmmi10"/>
              </a:rPr>
              <a:t>i</a:t>
            </a:r>
            <a:r>
              <a:rPr lang="en-US" altLang="en-US"/>
              <a:t> = E[y</a:t>
            </a:r>
            <a:r>
              <a:rPr lang="en-US" altLang="en-US" baseline="-25000"/>
              <a:t>i</a:t>
            </a:r>
            <a:r>
              <a:rPr lang="en-US" altLang="en-US"/>
              <a:t>]</a:t>
            </a:r>
            <a:endParaRPr lang="en-US" altLang="en-US">
              <a:latin typeface="cmmi10"/>
            </a:endParaRPr>
          </a:p>
          <a:p>
            <a:pPr lvl="1" eaLnBrk="1" hangingPunct="1"/>
            <a:r>
              <a:rPr lang="en-US" altLang="en-US"/>
              <a:t>Each </a:t>
            </a:r>
            <a:r>
              <a:rPr lang="en-US" altLang="en-US">
                <a:latin typeface="cmmi10"/>
              </a:rPr>
              <a:t>µ</a:t>
            </a:r>
            <a:r>
              <a:rPr lang="en-US" altLang="en-US" baseline="-5000">
                <a:latin typeface="cmmi10"/>
              </a:rPr>
              <a:t>i</a:t>
            </a:r>
            <a:r>
              <a:rPr lang="en-US" altLang="en-US"/>
              <a:t> has some linear structure</a:t>
            </a:r>
          </a:p>
          <a:p>
            <a:pPr lvl="1" eaLnBrk="1" hangingPunct="1"/>
            <a:r>
              <a:rPr lang="en-US" altLang="en-US"/>
              <a:t>There is a statistical distribution N( *, </a:t>
            </a:r>
            <a:r>
              <a:rPr lang="en-US" altLang="en-US">
                <a:latin typeface="cmmi10"/>
              </a:rPr>
              <a:t>¾</a:t>
            </a:r>
            <a:r>
              <a:rPr lang="en-US" altLang="en-US" baseline="30000">
                <a:latin typeface="cmmi10"/>
              </a:rPr>
              <a:t>2</a:t>
            </a:r>
            <a:r>
              <a:rPr lang="en-US" altLang="en-US"/>
              <a:t>) that describes unmodeled variation around </a:t>
            </a:r>
            <a:r>
              <a:rPr lang="en-US" altLang="en-US">
                <a:latin typeface="cmmi10"/>
              </a:rPr>
              <a:t>µ</a:t>
            </a:r>
            <a:r>
              <a:rPr lang="en-US" altLang="en-US" baseline="-25000">
                <a:latin typeface="cmmi10"/>
              </a:rPr>
              <a:t>i</a:t>
            </a:r>
            <a:endParaRPr lang="en-US" altLang="en-US"/>
          </a:p>
          <a:p>
            <a:pPr eaLnBrk="1" hangingPunct="1"/>
            <a:r>
              <a:rPr lang="en-US" altLang="en-US"/>
              <a:t>Obviously y = 0 or 1 cannot have a normal distribution, but we want the same structure!</a:t>
            </a:r>
            <a:endParaRPr lang="en-US" altLang="en-US" baseline="-25000">
              <a:latin typeface="cmmi10"/>
            </a:endParaRPr>
          </a:p>
        </p:txBody>
      </p:sp>
      <p:pic>
        <p:nvPicPr>
          <p:cNvPr id="12294" name="Picture 1">
            <a:extLst>
              <a:ext uri="{FF2B5EF4-FFF2-40B4-BE49-F238E27FC236}">
                <a16:creationId xmlns:a16="http://schemas.microsoft.com/office/drawing/2014/main" id="{5FCB2530-70DE-10D2-6C4E-0C30B332C44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63663" y="2255838"/>
            <a:ext cx="5367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DA3F5761-8855-4CD6-73A6-2490A8A9CA1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769D153-21EE-4B4A-A0A7-C0B090E622EB}" type="slidenum">
              <a:rPr lang="en-US" altLang="en-US" sz="1200" smtClean="0">
                <a:latin typeface="Garamond" panose="02020404030301010803" pitchFamily="18" charset="0"/>
              </a:rPr>
              <a:pPr>
                <a:spcBef>
                  <a:spcPct val="0"/>
                </a:spcBef>
                <a:buClrTx/>
                <a:buSzTx/>
                <a:buFontTx/>
                <a:buNone/>
              </a:pPr>
              <a:t>7</a:t>
            </a:fld>
            <a:endParaRPr lang="en-US" altLang="en-US" sz="1200">
              <a:latin typeface="Garamond" panose="02020404030301010803" pitchFamily="18" charset="0"/>
            </a:endParaRPr>
          </a:p>
        </p:txBody>
      </p:sp>
      <p:sp>
        <p:nvSpPr>
          <p:cNvPr id="14339" name="Date Placeholder 5">
            <a:extLst>
              <a:ext uri="{FF2B5EF4-FFF2-40B4-BE49-F238E27FC236}">
                <a16:creationId xmlns:a16="http://schemas.microsoft.com/office/drawing/2014/main" id="{7F6E9FA7-C7DC-3A9A-F8E9-87F680EA9D2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FE80C7C5-C4C7-422E-8D51-E61B1A3CB399}"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14340" name="Rectangle 2">
            <a:extLst>
              <a:ext uri="{FF2B5EF4-FFF2-40B4-BE49-F238E27FC236}">
                <a16:creationId xmlns:a16="http://schemas.microsoft.com/office/drawing/2014/main" id="{A50FAA61-301C-DE7F-7501-A50C890162D8}"/>
              </a:ext>
            </a:extLst>
          </p:cNvPr>
          <p:cNvSpPr>
            <a:spLocks noGrp="1" noChangeArrowheads="1"/>
          </p:cNvSpPr>
          <p:nvPr>
            <p:ph type="title"/>
          </p:nvPr>
        </p:nvSpPr>
        <p:spPr/>
        <p:txBody>
          <a:bodyPr/>
          <a:lstStyle/>
          <a:p>
            <a:pPr eaLnBrk="1" hangingPunct="1"/>
            <a:r>
              <a:rPr lang="en-US" altLang="en-US"/>
              <a:t>Logistic Regression</a:t>
            </a:r>
          </a:p>
        </p:txBody>
      </p:sp>
      <p:sp>
        <p:nvSpPr>
          <p:cNvPr id="14341" name="Rectangle 3">
            <a:extLst>
              <a:ext uri="{FF2B5EF4-FFF2-40B4-BE49-F238E27FC236}">
                <a16:creationId xmlns:a16="http://schemas.microsoft.com/office/drawing/2014/main" id="{3842D754-771E-055C-5B80-294B6093E099}"/>
              </a:ext>
            </a:extLst>
          </p:cNvPr>
          <p:cNvSpPr>
            <a:spLocks noGrp="1" noChangeArrowheads="1"/>
          </p:cNvSpPr>
          <p:nvPr>
            <p:ph type="body" idx="1"/>
          </p:nvPr>
        </p:nvSpPr>
        <p:spPr>
          <a:xfrm>
            <a:off x="457200" y="1143000"/>
            <a:ext cx="8229600" cy="4987925"/>
          </a:xfrm>
        </p:spPr>
        <p:txBody>
          <a:bodyPr/>
          <a:lstStyle/>
          <a:p>
            <a:pPr eaLnBrk="1" hangingPunct="1">
              <a:lnSpc>
                <a:spcPct val="90000"/>
              </a:lnSpc>
            </a:pPr>
            <a:r>
              <a:rPr lang="en-US" altLang="en-US"/>
              <a:t>By analogy with linear regression, we model as</a:t>
            </a:r>
          </a:p>
          <a:p>
            <a:pPr eaLnBrk="1" hangingPunct="1">
              <a:lnSpc>
                <a:spcPct val="90000"/>
              </a:lnSpc>
            </a:pPr>
            <a:endParaRPr lang="en-US" altLang="en-US"/>
          </a:p>
          <a:p>
            <a:pPr eaLnBrk="1" hangingPunct="1">
              <a:lnSpc>
                <a:spcPct val="90000"/>
              </a:lnSpc>
            </a:pPr>
            <a:endParaRPr lang="en-US" altLang="en-US"/>
          </a:p>
          <a:p>
            <a:pPr eaLnBrk="1" hangingPunct="1">
              <a:lnSpc>
                <a:spcPct val="90000"/>
              </a:lnSpc>
            </a:pPr>
            <a:r>
              <a:rPr lang="en-US" altLang="en-US"/>
              <a:t>Since p</a:t>
            </a:r>
            <a:r>
              <a:rPr lang="en-US" altLang="en-US" baseline="-25000"/>
              <a:t>i</a:t>
            </a:r>
            <a:r>
              <a:rPr lang="en-US" altLang="en-US"/>
              <a:t> </a:t>
            </a:r>
            <a:r>
              <a:rPr lang="en-US" altLang="en-US">
                <a:latin typeface="cmmi10"/>
              </a:rPr>
              <a:t>²</a:t>
            </a:r>
            <a:r>
              <a:rPr lang="en-US" altLang="en-US"/>
              <a:t> [0,1], we often use an S-shaped function to stretch p</a:t>
            </a:r>
            <a:r>
              <a:rPr lang="en-US" altLang="en-US" baseline="-25000"/>
              <a:t>i</a:t>
            </a:r>
            <a:r>
              <a:rPr lang="en-US" altLang="en-US"/>
              <a:t> out to the whole real line (so unrestricted linear modeling is possible)</a:t>
            </a:r>
          </a:p>
          <a:p>
            <a:pPr eaLnBrk="1" hangingPunct="1">
              <a:lnSpc>
                <a:spcPct val="90000"/>
              </a:lnSpc>
            </a:pPr>
            <a:r>
              <a:rPr lang="en-US" altLang="en-US"/>
              <a:t>Some choices:</a:t>
            </a:r>
          </a:p>
          <a:p>
            <a:pPr lvl="1" eaLnBrk="1" hangingPunct="1">
              <a:lnSpc>
                <a:spcPct val="90000"/>
              </a:lnSpc>
            </a:pPr>
            <a:r>
              <a:rPr lang="en-US" altLang="en-US"/>
              <a:t>Tangent function: </a:t>
            </a:r>
          </a:p>
          <a:p>
            <a:pPr lvl="1" eaLnBrk="1" hangingPunct="1">
              <a:lnSpc>
                <a:spcPct val="90000"/>
              </a:lnSpc>
            </a:pPr>
            <a:r>
              <a:rPr lang="en-US" altLang="en-US"/>
              <a:t>Probit function: </a:t>
            </a:r>
          </a:p>
          <a:p>
            <a:pPr lvl="1" eaLnBrk="1" hangingPunct="1">
              <a:lnSpc>
                <a:spcPct val="90000"/>
              </a:lnSpc>
            </a:pPr>
            <a:r>
              <a:rPr lang="en-US" altLang="en-US"/>
              <a:t>Logit function:</a:t>
            </a:r>
          </a:p>
        </p:txBody>
      </p:sp>
      <p:pic>
        <p:nvPicPr>
          <p:cNvPr id="14342" name="Picture 1">
            <a:extLst>
              <a:ext uri="{FF2B5EF4-FFF2-40B4-BE49-F238E27FC236}">
                <a16:creationId xmlns:a16="http://schemas.microsoft.com/office/drawing/2014/main" id="{3791E822-D19C-F4F3-9CAE-21D56A525FC9}"/>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886200" y="4419600"/>
            <a:ext cx="35115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a:extLst>
              <a:ext uri="{FF2B5EF4-FFF2-40B4-BE49-F238E27FC236}">
                <a16:creationId xmlns:a16="http://schemas.microsoft.com/office/drawing/2014/main" id="{AED7A9D3-CA49-51F2-831F-CEDF2992E84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886200" y="4876800"/>
            <a:ext cx="20780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a:extLst>
              <a:ext uri="{FF2B5EF4-FFF2-40B4-BE49-F238E27FC236}">
                <a16:creationId xmlns:a16="http://schemas.microsoft.com/office/drawing/2014/main" id="{CF2E8B6B-05A2-CE48-3EBF-2E4EBA9DC1D8}"/>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886200" y="5334000"/>
            <a:ext cx="2187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
            <a:extLst>
              <a:ext uri="{FF2B5EF4-FFF2-40B4-BE49-F238E27FC236}">
                <a16:creationId xmlns:a16="http://schemas.microsoft.com/office/drawing/2014/main" id="{15D80D88-0984-0973-4959-2C172C71FB0F}"/>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143000" y="1676400"/>
            <a:ext cx="6540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C2CA0A27-F975-5170-2F57-7DCCA9BD674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9DB15A6-5B9F-4651-8F50-6102C1EA4C49}" type="slidenum">
              <a:rPr lang="en-US" altLang="en-US" sz="1200" smtClean="0">
                <a:latin typeface="Garamond" panose="02020404030301010803" pitchFamily="18" charset="0"/>
              </a:rPr>
              <a:pPr>
                <a:spcBef>
                  <a:spcPct val="0"/>
                </a:spcBef>
                <a:buClrTx/>
                <a:buSzTx/>
                <a:buFontTx/>
                <a:buNone/>
              </a:pPr>
              <a:t>8</a:t>
            </a:fld>
            <a:endParaRPr lang="en-US" altLang="en-US" sz="1200">
              <a:latin typeface="Garamond" panose="02020404030301010803" pitchFamily="18" charset="0"/>
            </a:endParaRPr>
          </a:p>
        </p:txBody>
      </p:sp>
      <p:sp>
        <p:nvSpPr>
          <p:cNvPr id="16387" name="Date Placeholder 5">
            <a:extLst>
              <a:ext uri="{FF2B5EF4-FFF2-40B4-BE49-F238E27FC236}">
                <a16:creationId xmlns:a16="http://schemas.microsoft.com/office/drawing/2014/main" id="{FEA6F184-91D8-C529-A6B5-D4762118C1A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1EBEDEEC-4304-4373-A3F1-19CFBF0A05D5}"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16388" name="Rectangle 2">
            <a:extLst>
              <a:ext uri="{FF2B5EF4-FFF2-40B4-BE49-F238E27FC236}">
                <a16:creationId xmlns:a16="http://schemas.microsoft.com/office/drawing/2014/main" id="{74BA6506-F47D-5CEA-02D1-77143A2B73C8}"/>
              </a:ext>
            </a:extLst>
          </p:cNvPr>
          <p:cNvSpPr>
            <a:spLocks noGrp="1" noChangeArrowheads="1"/>
          </p:cNvSpPr>
          <p:nvPr>
            <p:ph type="title"/>
          </p:nvPr>
        </p:nvSpPr>
        <p:spPr/>
        <p:txBody>
          <a:bodyPr/>
          <a:lstStyle/>
          <a:p>
            <a:pPr eaLnBrk="1" hangingPunct="1"/>
            <a:r>
              <a:rPr lang="en-US" altLang="en-US"/>
              <a:t>Aside… S –shaped Functions</a:t>
            </a:r>
          </a:p>
        </p:txBody>
      </p:sp>
      <p:pic>
        <p:nvPicPr>
          <p:cNvPr id="16389" name="Picture 1">
            <a:extLst>
              <a:ext uri="{FF2B5EF4-FFF2-40B4-BE49-F238E27FC236}">
                <a16:creationId xmlns:a16="http://schemas.microsoft.com/office/drawing/2014/main" id="{C8DCCDC9-1033-6914-0E7C-935C808FE6C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63538" y="3663950"/>
            <a:ext cx="2760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0">
            <a:extLst>
              <a:ext uri="{FF2B5EF4-FFF2-40B4-BE49-F238E27FC236}">
                <a16:creationId xmlns:a16="http://schemas.microsoft.com/office/drawing/2014/main" id="{03A82875-F86E-91AA-91A4-3598195A72CC}"/>
              </a:ext>
            </a:extLst>
          </p:cNvPr>
          <p:cNvSpPr txBox="1">
            <a:spLocks noChangeArrowheads="1"/>
          </p:cNvSpPr>
          <p:nvPr/>
        </p:nvSpPr>
        <p:spPr bwMode="auto">
          <a:xfrm>
            <a:off x="908050" y="4248150"/>
            <a:ext cx="7546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2000"/>
              <a:t>curve(tan(pi*(x-1/2)),xlab="p",ylab=expression(tan(pi*(p-1/2))))</a:t>
            </a:r>
          </a:p>
          <a:p>
            <a:pPr eaLnBrk="1" hangingPunct="1">
              <a:spcBef>
                <a:spcPct val="0"/>
              </a:spcBef>
              <a:buClrTx/>
              <a:buSzTx/>
              <a:buFontTx/>
              <a:buNone/>
            </a:pPr>
            <a:r>
              <a:rPr lang="en-US" altLang="en-US" sz="2000"/>
              <a:t>curve(qnorm(x),xlab="p",ylab=expression({Phi^{-1}}(p)))</a:t>
            </a:r>
          </a:p>
          <a:p>
            <a:pPr eaLnBrk="1" hangingPunct="1">
              <a:spcBef>
                <a:spcPct val="0"/>
              </a:spcBef>
              <a:buClrTx/>
              <a:buSzTx/>
              <a:buFontTx/>
              <a:buNone/>
            </a:pPr>
            <a:r>
              <a:rPr lang="en-US" altLang="en-US" sz="2000"/>
              <a:t>curve(log(x/(1-x)),xlab="p",ylab=expression(log(p/(1-p))))</a:t>
            </a:r>
          </a:p>
        </p:txBody>
      </p:sp>
      <p:pic>
        <p:nvPicPr>
          <p:cNvPr id="16391" name="Picture 40" descr="tan">
            <a:extLst>
              <a:ext uri="{FF2B5EF4-FFF2-40B4-BE49-F238E27FC236}">
                <a16:creationId xmlns:a16="http://schemas.microsoft.com/office/drawing/2014/main" id="{BC40CD19-29A2-F9F1-E536-894A51F825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931863"/>
            <a:ext cx="2792412"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1" descr="phi">
            <a:extLst>
              <a:ext uri="{FF2B5EF4-FFF2-40B4-BE49-F238E27FC236}">
                <a16:creationId xmlns:a16="http://schemas.microsoft.com/office/drawing/2014/main" id="{200A7191-3C7B-9227-7D33-4766CDE0C9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971550"/>
            <a:ext cx="2722563"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2" descr="logit">
            <a:extLst>
              <a:ext uri="{FF2B5EF4-FFF2-40B4-BE49-F238E27FC236}">
                <a16:creationId xmlns:a16="http://schemas.microsoft.com/office/drawing/2014/main" id="{D175E68E-9F88-B1B3-C859-2957156FC9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1550" y="973138"/>
            <a:ext cx="27209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
            <a:extLst>
              <a:ext uri="{FF2B5EF4-FFF2-40B4-BE49-F238E27FC236}">
                <a16:creationId xmlns:a16="http://schemas.microsoft.com/office/drawing/2014/main" id="{1DD74690-E89C-2E19-5F39-EDFDFC960598}"/>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3609975" y="3644900"/>
            <a:ext cx="19605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
            <a:extLst>
              <a:ext uri="{FF2B5EF4-FFF2-40B4-BE49-F238E27FC236}">
                <a16:creationId xmlns:a16="http://schemas.microsoft.com/office/drawing/2014/main" id="{FB8F1224-B237-0F8B-27DA-40C60F9F413B}"/>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6462713" y="3692525"/>
            <a:ext cx="19923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4">
            <a:extLst>
              <a:ext uri="{FF2B5EF4-FFF2-40B4-BE49-F238E27FC236}">
                <a16:creationId xmlns:a16="http://schemas.microsoft.com/office/drawing/2014/main" id="{2A03A73B-C17F-728D-A961-6FA96790C29A}"/>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368300" y="5511800"/>
            <a:ext cx="85471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19E2463C-2D8E-BBFD-CE83-283BBE2796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B6FB94E-F0CA-4A81-8CF3-409642E81F71}" type="slidenum">
              <a:rPr lang="en-US" altLang="en-US" sz="1200" smtClean="0">
                <a:latin typeface="Garamond" panose="02020404030301010803" pitchFamily="18" charset="0"/>
              </a:rPr>
              <a:pPr>
                <a:spcBef>
                  <a:spcPct val="0"/>
                </a:spcBef>
                <a:buClrTx/>
                <a:buSzTx/>
                <a:buFontTx/>
                <a:buNone/>
              </a:pPr>
              <a:t>9</a:t>
            </a:fld>
            <a:endParaRPr lang="en-US" altLang="en-US" sz="1200">
              <a:latin typeface="Garamond" panose="02020404030301010803" pitchFamily="18" charset="0"/>
            </a:endParaRPr>
          </a:p>
        </p:txBody>
      </p:sp>
      <p:sp>
        <p:nvSpPr>
          <p:cNvPr id="18435" name="Date Placeholder 5">
            <a:extLst>
              <a:ext uri="{FF2B5EF4-FFF2-40B4-BE49-F238E27FC236}">
                <a16:creationId xmlns:a16="http://schemas.microsoft.com/office/drawing/2014/main" id="{2ED4DDBA-CA83-A0F5-6479-ADCA1FCE6F5E}"/>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3248FC9A-A852-4765-BE93-EEE516B569CF}" type="datetime1">
              <a:rPr lang="en-US" altLang="en-US" sz="1200" smtClean="0">
                <a:latin typeface="Garamond" panose="02020404030301010803" pitchFamily="18" charset="0"/>
              </a:rPr>
              <a:pPr>
                <a:spcBef>
                  <a:spcPct val="0"/>
                </a:spcBef>
                <a:buClrTx/>
                <a:buSzTx/>
                <a:buFontTx/>
                <a:buNone/>
              </a:pPr>
              <a:t>10/3/2022</a:t>
            </a:fld>
            <a:endParaRPr lang="en-US" altLang="en-US" sz="1200">
              <a:latin typeface="Garamond" panose="02020404030301010803" pitchFamily="18" charset="0"/>
            </a:endParaRPr>
          </a:p>
        </p:txBody>
      </p:sp>
      <p:sp>
        <p:nvSpPr>
          <p:cNvPr id="18436" name="Rectangle 2">
            <a:extLst>
              <a:ext uri="{FF2B5EF4-FFF2-40B4-BE49-F238E27FC236}">
                <a16:creationId xmlns:a16="http://schemas.microsoft.com/office/drawing/2014/main" id="{3957A01B-1F11-9D6B-56A8-A3CC245E30DD}"/>
              </a:ext>
            </a:extLst>
          </p:cNvPr>
          <p:cNvSpPr>
            <a:spLocks noGrp="1" noChangeArrowheads="1"/>
          </p:cNvSpPr>
          <p:nvPr>
            <p:ph type="title"/>
          </p:nvPr>
        </p:nvSpPr>
        <p:spPr/>
        <p:txBody>
          <a:bodyPr/>
          <a:lstStyle/>
          <a:p>
            <a:pPr eaLnBrk="1" hangingPunct="1"/>
            <a:r>
              <a:rPr lang="en-US" altLang="en-US"/>
              <a:t>Logistic Regression</a:t>
            </a:r>
          </a:p>
        </p:txBody>
      </p:sp>
      <p:sp>
        <p:nvSpPr>
          <p:cNvPr id="18437" name="Rectangle 3">
            <a:extLst>
              <a:ext uri="{FF2B5EF4-FFF2-40B4-BE49-F238E27FC236}">
                <a16:creationId xmlns:a16="http://schemas.microsoft.com/office/drawing/2014/main" id="{2636CC26-D6D3-B059-79AA-97995ACC3443}"/>
              </a:ext>
            </a:extLst>
          </p:cNvPr>
          <p:cNvSpPr>
            <a:spLocks noGrp="1" noChangeArrowheads="1"/>
          </p:cNvSpPr>
          <p:nvPr>
            <p:ph type="body" idx="1"/>
          </p:nvPr>
        </p:nvSpPr>
        <p:spPr>
          <a:xfrm>
            <a:off x="455613" y="919163"/>
            <a:ext cx="8229600" cy="3573462"/>
          </a:xfrm>
        </p:spPr>
        <p:txBody>
          <a:bodyPr/>
          <a:lstStyle/>
          <a:p>
            <a:pPr eaLnBrk="1" hangingPunct="1">
              <a:lnSpc>
                <a:spcPct val="90000"/>
              </a:lnSpc>
            </a:pPr>
            <a:r>
              <a:rPr lang="en-US" altLang="en-US" sz="3300"/>
              <a:t>The </a:t>
            </a:r>
            <a:r>
              <a:rPr lang="en-US" altLang="en-US" sz="3300" b="1" i="1" u="sng"/>
              <a:t>logistic regression</a:t>
            </a:r>
            <a:r>
              <a:rPr lang="en-US" altLang="en-US" sz="3300"/>
              <a:t> model is:</a:t>
            </a:r>
          </a:p>
          <a:p>
            <a:pPr eaLnBrk="1" hangingPunct="1">
              <a:lnSpc>
                <a:spcPct val="90000"/>
              </a:lnSpc>
            </a:pPr>
            <a:endParaRPr lang="en-US" altLang="en-US" sz="3300"/>
          </a:p>
          <a:p>
            <a:pPr eaLnBrk="1" hangingPunct="1">
              <a:lnSpc>
                <a:spcPct val="90000"/>
              </a:lnSpc>
            </a:pPr>
            <a:endParaRPr lang="en-US" altLang="en-US" sz="3300"/>
          </a:p>
          <a:p>
            <a:pPr eaLnBrk="1" hangingPunct="1">
              <a:lnSpc>
                <a:spcPct val="90000"/>
              </a:lnSpc>
            </a:pPr>
            <a:endParaRPr lang="en-US" altLang="en-US" sz="3300"/>
          </a:p>
          <a:p>
            <a:pPr eaLnBrk="1" hangingPunct="1">
              <a:lnSpc>
                <a:spcPct val="90000"/>
              </a:lnSpc>
            </a:pPr>
            <a:endParaRPr lang="en-US" altLang="en-US" sz="3300"/>
          </a:p>
          <a:p>
            <a:pPr eaLnBrk="1" hangingPunct="1">
              <a:lnSpc>
                <a:spcPct val="90000"/>
              </a:lnSpc>
            </a:pPr>
            <a:r>
              <a:rPr lang="en-US" altLang="en-US" sz="3300"/>
              <a:t>Two useful functions:</a:t>
            </a:r>
          </a:p>
          <a:p>
            <a:pPr eaLnBrk="1" hangingPunct="1">
              <a:lnSpc>
                <a:spcPct val="90000"/>
              </a:lnSpc>
            </a:pPr>
            <a:endParaRPr lang="en-US" altLang="en-US" sz="3300"/>
          </a:p>
          <a:p>
            <a:pPr eaLnBrk="1" hangingPunct="1">
              <a:lnSpc>
                <a:spcPct val="90000"/>
              </a:lnSpc>
            </a:pPr>
            <a:endParaRPr lang="en-US" altLang="en-US" sz="3300"/>
          </a:p>
          <a:p>
            <a:pPr eaLnBrk="1" hangingPunct="1">
              <a:lnSpc>
                <a:spcPct val="90000"/>
              </a:lnSpc>
              <a:buFont typeface="Wingdings" panose="05000000000000000000" pitchFamily="2" charset="2"/>
              <a:buNone/>
            </a:pPr>
            <a:r>
              <a:rPr lang="en-US" altLang="en-US" sz="3300"/>
              <a:t>	(sometimes invlogit known as “expit”…)</a:t>
            </a:r>
          </a:p>
          <a:p>
            <a:pPr eaLnBrk="1" hangingPunct="1">
              <a:lnSpc>
                <a:spcPct val="90000"/>
              </a:lnSpc>
            </a:pPr>
            <a:endParaRPr lang="en-US" altLang="en-US" sz="3300"/>
          </a:p>
        </p:txBody>
      </p:sp>
      <p:pic>
        <p:nvPicPr>
          <p:cNvPr id="18438" name="Picture 1">
            <a:extLst>
              <a:ext uri="{FF2B5EF4-FFF2-40B4-BE49-F238E27FC236}">
                <a16:creationId xmlns:a16="http://schemas.microsoft.com/office/drawing/2014/main" id="{28CA5BD6-C1C7-9CB0-6C5B-97ED8E71609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28738" y="1587500"/>
            <a:ext cx="6284912"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8">
            <a:extLst>
              <a:ext uri="{FF2B5EF4-FFF2-40B4-BE49-F238E27FC236}">
                <a16:creationId xmlns:a16="http://schemas.microsoft.com/office/drawing/2014/main" id="{D6C60310-1925-FEEF-F1C8-237CD32AA335}"/>
              </a:ext>
            </a:extLst>
          </p:cNvPr>
          <p:cNvSpPr txBox="1">
            <a:spLocks noChangeArrowheads="1"/>
          </p:cNvSpPr>
          <p:nvPr/>
        </p:nvSpPr>
        <p:spPr bwMode="auto">
          <a:xfrm>
            <a:off x="431800" y="4340225"/>
            <a:ext cx="8399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2400">
                <a:latin typeface="Courier New" panose="02070309020205020404" pitchFamily="49" charset="0"/>
              </a:rPr>
              <a:t>logit &lt;- function (p) { log(p/(1-p)) }</a:t>
            </a:r>
          </a:p>
          <a:p>
            <a:pPr eaLnBrk="1" hangingPunct="1">
              <a:spcBef>
                <a:spcPct val="0"/>
              </a:spcBef>
              <a:buClrTx/>
              <a:buSzTx/>
              <a:buFontTx/>
              <a:buNone/>
            </a:pPr>
            <a:r>
              <a:rPr lang="en-US" altLang="en-US" sz="2400">
                <a:latin typeface="Courier New" panose="02070309020205020404" pitchFamily="49" charset="0"/>
              </a:rPr>
              <a:t>invlogit &lt;- function(x) {exp(x)/(1 + exp(x))}</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BRIAN@SKGPMENFUVWXY5ML" val="3853"/>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ORIGINALHEIGHT" val="153.7308"/>
  <p:tag name="ORIGINALWIDTH" val="676.4154"/>
  <p:tag name="OUTPUTDPI" val="1200"/>
  <p:tag name="LATEXADDIN" val="\documentclass{article}&#10;\usepackage{amsmath}&#10;\pagestyle{empty}&#10;\begin{document}&#10;&#10;$\theta_i = \log \frac{p_i}{1-p_i}$&#10;&#10;\end{document}"/>
  <p:tag name="IGUANATEXSIZE" val="20"/>
  <p:tag name="IGUANATEXCURSOR" val="116"/>
  <p:tag name="TRANSPARENCY" val="True"/>
  <p:tag name="FILENAME" val=""/>
  <p:tag name="INPUTTYPE" val="0"/>
  <p:tag name="LATEXENGINEID" val="0"/>
  <p:tag name="TEMPFOLDER" val="C:\Users\junke\tmp\"/>
</p:tagLst>
</file>

<file path=ppt/tags/tag11.xml><?xml version="1.0" encoding="utf-8"?>
<p:tagLst xmlns:a="http://schemas.openxmlformats.org/drawingml/2006/main" xmlns:r="http://schemas.openxmlformats.org/officeDocument/2006/relationships" xmlns:p="http://schemas.openxmlformats.org/presentationml/2006/main">
  <p:tag name="ORIGINALHEIGHT" val="125.9843"/>
  <p:tag name="ORIGINALWIDTH" val="4273.716"/>
  <p:tag name="OUTPUTDPI" val="1200"/>
  <p:tag name="LATEXADDIN" val="\documentclass{article}\pagestyle{empty}&#10;\begin{document}&#10;\small&#10;\noindent\sf&#10;Not much difference between $\Phi^{-1}(p)$ and $\log(p/(1-p))$.  We usually use $\log(p/(1-p))$.&#10;\end{document}&#10;"/>
  <p:tag name="IGUANATEXSIZE" val="20"/>
  <p:tag name="IGUANATEXCURSOR" val="190"/>
  <p:tag name="TRANSPARENCY" val="False"/>
  <p:tag name="FILENAME" val=""/>
  <p:tag name="INPUTTYPE" val="0"/>
  <p:tag name="LATEXENGINEID" val="0"/>
  <p:tag name="TEMPFOLDER" val="C:\Users\junke\tmp\"/>
</p:tagLst>
</file>

<file path=ppt/tags/tag12.xml><?xml version="1.0" encoding="utf-8"?>
<p:tagLst xmlns:a="http://schemas.openxmlformats.org/drawingml/2006/main" xmlns:r="http://schemas.openxmlformats.org/officeDocument/2006/relationships" xmlns:p="http://schemas.openxmlformats.org/presentationml/2006/main">
  <p:tag name="ORIGINALHEIGHT" val="625.4218"/>
  <p:tag name="ORIGINALWIDTH" val="2058.493"/>
  <p:tag name="OUTPUTDPI" val="1200"/>
  <p:tag name="LATEXADDIN" val="\documentclass{article}\pagestyle{empty}&#10;\begin{document}&#10;\sf&#10;\begin{eqnarray*}&#10; y_i &amp; \stackrel{indep}{\sim} &amp;Bernoulli(p_i)&#10; ,  ~ i=1,\ldots, n \\&#10; \theta_i &amp; = &amp;  \log\frac{p_i}{1-p_i} ~~~ = ~~~ X_i\beta \\&#10;  &amp; = &amp;  \beta_1 X_{i1} + \cdots \beta_k X_{ik}&#10;\end{eqnarray*}&#10;\end{document}&#10;"/>
  <p:tag name="IGUANATEXSIZE" val="20"/>
  <p:tag name="IGUANATEXCURSOR" val="289"/>
  <p:tag name="TRANSPARENCY" val="False"/>
  <p:tag name="FILENAME" val=""/>
  <p:tag name="INPUTTYPE" val="0"/>
  <p:tag name="LATEXENGINEID" val="0"/>
  <p:tag name="TEMPFOLDER" val="C:\Users\junke\tmp\"/>
</p:tagLst>
</file>

<file path=ppt/tags/tag13.xml><?xml version="1.0" encoding="utf-8"?>
<p:tagLst xmlns:a="http://schemas.openxmlformats.org/drawingml/2006/main" xmlns:r="http://schemas.openxmlformats.org/officeDocument/2006/relationships" xmlns:p="http://schemas.openxmlformats.org/presentationml/2006/main">
  <p:tag name="ORIGINALHEIGHT" val="191.2261"/>
  <p:tag name="ORIGINALWIDTH" val="1006.374"/>
  <p:tag name="OUTPUTDPI" val="1200"/>
  <p:tag name="LATEXADDIN" val="\documentclass{article}&#10;\usepackage{amsmath}&#10;\pagestyle{empty}&#10;\begin{document}&#10;&#10;$p_i = \frac{\exp[\beta_0 + \beta_1 x_i]}{1 + \exp[\beta_0 + \beta_1 x_i]}$&#10;&#10;\end{document}"/>
  <p:tag name="IGUANATEXSIZE" val="20"/>
  <p:tag name="IGUANATEXCURSOR" val="156"/>
  <p:tag name="TRANSPARENCY" val="True"/>
  <p:tag name="FILENAME" val=""/>
  <p:tag name="INPUTTYPE" val="0"/>
  <p:tag name="LATEXENGINEID" val="0"/>
  <p:tag name="TEMPFOLDER" val="C:\Users\junke\tmp\"/>
</p:tagLst>
</file>

<file path=ppt/tags/tag14.xml><?xml version="1.0" encoding="utf-8"?>
<p:tagLst xmlns:a="http://schemas.openxmlformats.org/drawingml/2006/main" xmlns:r="http://schemas.openxmlformats.org/officeDocument/2006/relationships" xmlns:p="http://schemas.openxmlformats.org/presentationml/2006/main">
  <p:tag name="ORIGINALHEIGHT" val="153.7308"/>
  <p:tag name="ORIGINALWIDTH" val="1098.613"/>
  <p:tag name="OUTPUTDPI" val="1200"/>
  <p:tag name="LATEXADDIN" val="\documentclass{article}&#10;\usepackage{amsmath}&#10;\pagestyle{empty}&#10;\begin{document}&#10;&#10;$\log\frac{p_i}{1-p_i} = \beta_0 + \beta_1 x_i$&#10;&#10;\end{document}"/>
  <p:tag name="IGUANATEXSIZE" val="20"/>
  <p:tag name="IGUANATEXCURSOR" val="128"/>
  <p:tag name="TRANSPARENCY" val="True"/>
  <p:tag name="FILENAME" val=""/>
  <p:tag name="INPUTTYPE" val="0"/>
  <p:tag name="LATEXENGINEID" val="0"/>
  <p:tag name="TEMPFOLDER" val="C:\Users\junke\tmp\"/>
</p:tagLst>
</file>

<file path=ppt/tags/tag15.xml><?xml version="1.0" encoding="utf-8"?>
<p:tagLst xmlns:a="http://schemas.openxmlformats.org/drawingml/2006/main" xmlns:r="http://schemas.openxmlformats.org/officeDocument/2006/relationships" xmlns:p="http://schemas.openxmlformats.org/presentationml/2006/main">
  <p:tag name="ORIGINALHEIGHT" val="248.9689"/>
  <p:tag name="ORIGINALWIDTH" val="2854.893"/>
  <p:tag name="OUTPUTDPI" val="1200"/>
  <p:tag name="LATEXADDIN" val="\documentclass{article}\pagestyle{empty}&#10;\begin{document}&#10;\sf&#10;\[&#10; \log\frac{p_i}{1-p_i} =&#10; \beta_1 x_{i1} + \beta_2 x_{i2} + \cdots + \beta_j&#10; x_j + \cdots + \beta_k x_{ik}&#10;\]&#10;\end{document}&#10;"/>
  <p:tag name="IGUANATEXSIZE" val="20"/>
  <p:tag name="IGUANATEXCURSOR" val="191"/>
  <p:tag name="TRANSPARENCY" val="False"/>
  <p:tag name="FILENAME" val=""/>
  <p:tag name="INPUTTYPE" val="0"/>
  <p:tag name="LATEXENGINEID" val="0"/>
  <p:tag name="TEMPFOLDER" val="C:\Users\junke\tmp\"/>
</p:tagLst>
</file>

<file path=ppt/tags/tag16.xml><?xml version="1.0" encoding="utf-8"?>
<p:tagLst xmlns:a="http://schemas.openxmlformats.org/drawingml/2006/main" xmlns:r="http://schemas.openxmlformats.org/officeDocument/2006/relationships" xmlns:p="http://schemas.openxmlformats.org/presentationml/2006/main">
  <p:tag name="ORIGINALHEIGHT" val="293.9632"/>
  <p:tag name="ORIGINALWIDTH" val="2317.21"/>
  <p:tag name="OUTPUTDPI" val="1200"/>
  <p:tag name="LATEXADDIN" val="\documentclass{article}\pagestyle{empty}&#10;\begin{document}&#10;\sf&#10;\[&#10; p_i = \frac{\exp\left\{\beta_1 x_{i1} + \beta_2&#10; x_{i2} + \cdots + \beta_k x_{ik}\right\}}{1 + \exp\left\{&#10; \beta_1 x_{i1} + \beta_2 x_{i2} + \cdots + \beta_k&#10; x_{ik}\right\}}&#10;\]&#10;\end{document}&#10;"/>
  <p:tag name="IGUANATEXSIZE" val="20"/>
  <p:tag name="IGUANATEXCURSOR" val="260"/>
  <p:tag name="TRANSPARENCY" val="False"/>
  <p:tag name="FILENAME" val=""/>
  <p:tag name="INPUTTYPE" val="0"/>
  <p:tag name="LATEXENGINEID" val="0"/>
  <p:tag name="TEMPFOLDER" val="C:\Users\junke\tmp\"/>
</p:tagLst>
</file>

<file path=ppt/tags/tag17.xml><?xml version="1.0" encoding="utf-8"?>
<p:tagLst xmlns:a="http://schemas.openxmlformats.org/drawingml/2006/main" xmlns:r="http://schemas.openxmlformats.org/officeDocument/2006/relationships" xmlns:p="http://schemas.openxmlformats.org/presentationml/2006/main">
  <p:tag name="ORIGINALHEIGHT" val="545.9318"/>
  <p:tag name="ORIGINALWIDTH" val="3253.843"/>
  <p:tag name="OUTPUTDPI" val="1200"/>
  <p:tag name="LATEXADDIN" val="\documentclass{article}\pagestyle{empty}&#10;\begin{document}&#10;\sf&#10;\begin{eqnarray*}&#10; \log\frac{p_1}{1-p_1} &amp; =  &amp;&#10; \beta_1 x_{1} + \beta_2 x_{2} + \cdots + \beta_j&#10; x_j + \cdots + \beta_k x_{k}\\&#10; \log\frac{p_2}{1-p_2} &amp; =  &amp;&#10; \beta_1 x_{1} + \beta_2 x_{2} + \cdots + \beta_j&#10; (x_j+1) + \cdots + \beta_k x_{k}\\&#10;\end{eqnarray*}&#10;\end{document}&#10;"/>
  <p:tag name="IGUANATEXSIZE" val="20"/>
  <p:tag name="IGUANATEXCURSOR" val="339"/>
  <p:tag name="TRANSPARENCY" val="False"/>
  <p:tag name="FILENAME" val=""/>
  <p:tag name="INPUTTYPE" val="0"/>
  <p:tag name="LATEXENGINEID" val="0"/>
  <p:tag name="TEMPFOLDER" val="C:\Users\junke\tmp\"/>
</p:tagLst>
</file>

<file path=ppt/tags/tag18.xml><?xml version="1.0" encoding="utf-8"?>
<p:tagLst xmlns:a="http://schemas.openxmlformats.org/drawingml/2006/main" xmlns:r="http://schemas.openxmlformats.org/officeDocument/2006/relationships" xmlns:p="http://schemas.openxmlformats.org/presentationml/2006/main">
  <p:tag name="ORIGINALHEIGHT" val="248.9689"/>
  <p:tag name="ORIGINALWIDTH" val="2947.882"/>
  <p:tag name="OUTPUTDPI" val="1200"/>
  <p:tag name="LATEXADDIN" val="\documentclass{article}\pagestyle{empty}&#10;\begin{document}&#10;\[&#10; \beta_j = \log \frac{p_2}{1-p_2} - \log \frac{p_1}{1 - p_1} &#10; = \log O_2 / O_1 = \log(OR_{21})&#10;\]&#10;\end{document}&#10;"/>
  <p:tag name="IGUANATEXSIZE" val="20"/>
  <p:tag name="IGUANATEXCURSOR" val="175"/>
  <p:tag name="TRANSPARENCY" val="False"/>
  <p:tag name="FILENAME" val=""/>
  <p:tag name="INPUTTYPE" val="0"/>
  <p:tag name="LATEXENGINEID" val="0"/>
  <p:tag name="TEMPFOLDER" val="C:\Users\junke\tmp\"/>
</p:tagLst>
</file>

<file path=ppt/tags/tag19.xml><?xml version="1.0" encoding="utf-8"?>
<p:tagLst xmlns:a="http://schemas.openxmlformats.org/drawingml/2006/main" xmlns:r="http://schemas.openxmlformats.org/officeDocument/2006/relationships" xmlns:p="http://schemas.openxmlformats.org/presentationml/2006/main">
  <p:tag name="ORIGINALHEIGHT" val="124.4844"/>
  <p:tag name="ORIGINALWIDTH" val="665.9167"/>
  <p:tag name="OUTPUTDPI" val="1200"/>
  <p:tag name="LATEXADDIN" val="\documentclass{article}&#10;\usepackage{amsmath}&#10;\pagestyle{empty}&#10;\begin{document}&#10;&#10;$|y_i - p_i| \approx 0.$&#10;&#10;\end{document}"/>
  <p:tag name="IGUANATEXSIZE" val="20"/>
  <p:tag name="IGUANATEXCURSOR" val="105"/>
  <p:tag name="TRANSPARENCY" val="True"/>
  <p:tag name="FILENAME" val=""/>
  <p:tag name="INPUTTYPE" val="0"/>
  <p:tag name="LATEXENGINEID" val="0"/>
  <p:tag name="TEMPFOLDER" val="C:\Users\junke\tmp\"/>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347.9565"/>
  <p:tag name="ORIGINALWIDTH" val="2190.476"/>
  <p:tag name="OUTPUTDPI" val="1200"/>
  <p:tag name="LATEXADDIN" val="\documentclass{article}\pagestyle{empty}&#10;\begin{document}&#10;\sf&#10;\begin{eqnarray*}&#10; y_i &amp; \stackrel{indep}{\sim} &amp; N(\theta_i,\sigma^2)&#10; ,  ~ i=1,\ldots, n \\&#10; \theta_i &amp; = &amp; X_i\beta ~~~= ~~~\beta_1 X_{i1} + \cdots \beta_k X_{ik}&#10;\end{eqnarray*}&#10;\end{document}&#10;"/>
  <p:tag name="IGUANATEXSIZE" val="20"/>
  <p:tag name="IGUANATEXCURSOR" val="259"/>
  <p:tag name="TRANSPARENCY" val="False"/>
  <p:tag name="FILENAME" val=""/>
  <p:tag name="INPUTTYPE" val="0"/>
  <p:tag name="LATEXENGINEID" val="0"/>
  <p:tag name="TEMPFOLDER" val="C:\Users\junke\tmp\"/>
</p:tagLst>
</file>

<file path=ppt/tags/tag4.xml><?xml version="1.0" encoding="utf-8"?>
<p:tagLst xmlns:a="http://schemas.openxmlformats.org/drawingml/2006/main" xmlns:r="http://schemas.openxmlformats.org/officeDocument/2006/relationships" xmlns:p="http://schemas.openxmlformats.org/presentationml/2006/main">
  <p:tag name="ORIGINALHEIGHT" val="149.9813"/>
  <p:tag name="ORIGINALWIDTH" val="1124.109"/>
  <p:tag name="OUTPUTDPI" val="1200"/>
  <p:tag name="LATEXADDIN" val="\documentclass{article}&#10;\usepackage{amsmath}&#10;\pagestyle{empty}&#10;\begin{document}&#10;&#10;$\theta_i = \tan(\pi\cdot(p_i - \frac12))&#10;$&#10;&#10;\end{document}"/>
  <p:tag name="IGUANATEXSIZE" val="20"/>
  <p:tag name="IGUANATEXCURSOR" val="125"/>
  <p:tag name="TRANSPARENCY" val="True"/>
  <p:tag name="FILENAME" val=""/>
  <p:tag name="INPUTTYPE" val="0"/>
  <p:tag name="LATEXENGINEID" val="0"/>
  <p:tag name="TEMPFOLDER" val="C:\Users\junke\tmp\"/>
</p:tagLst>
</file>

<file path=ppt/tags/tag5.xml><?xml version="1.0" encoding="utf-8"?>
<p:tagLst xmlns:a="http://schemas.openxmlformats.org/drawingml/2006/main" xmlns:r="http://schemas.openxmlformats.org/officeDocument/2006/relationships" xmlns:p="http://schemas.openxmlformats.org/presentationml/2006/main">
  <p:tag name="ORIGINALHEIGHT" val="133.4833"/>
  <p:tag name="ORIGINALWIDTH" val="673.4158"/>
  <p:tag name="OUTPUTDPI" val="1200"/>
  <p:tag name="LATEXADDIN" val="\documentclass{article}&#10;\usepackage{amsmath}&#10;\pagestyle{empty}&#10;\begin{document}&#10;&#10;$\theta_i = \Phi^{-1}(p_i)$&#10;&#10;\end{document}"/>
  <p:tag name="IGUANATEXSIZE" val="20"/>
  <p:tag name="IGUANATEXCURSOR" val="108"/>
  <p:tag name="TRANSPARENCY" val="True"/>
  <p:tag name="FILENAME" val=""/>
  <p:tag name="INPUTTYPE" val="0"/>
  <p:tag name="LATEXENGINEID" val="0"/>
  <p:tag name="TEMPFOLDER" val="C:\Users\junke\tmp\"/>
</p:tagLst>
</file>

<file path=ppt/tags/tag6.xml><?xml version="1.0" encoding="utf-8"?>
<p:tagLst xmlns:a="http://schemas.openxmlformats.org/drawingml/2006/main" xmlns:r="http://schemas.openxmlformats.org/officeDocument/2006/relationships" xmlns:p="http://schemas.openxmlformats.org/presentationml/2006/main">
  <p:tag name="ORIGINALHEIGHT" val="153.7308"/>
  <p:tag name="ORIGINALWIDTH" val="676.4154"/>
  <p:tag name="OUTPUTDPI" val="1200"/>
  <p:tag name="LATEXADDIN" val="\documentclass{article}&#10;\usepackage{amsmath}&#10;\pagestyle{empty}&#10;\begin{document}&#10;&#10;$\theta_i = \log \frac{p_i}{1-p_i}$&#10;&#10;\end{document}"/>
  <p:tag name="IGUANATEXSIZE" val="20"/>
  <p:tag name="IGUANATEXCURSOR" val="116"/>
  <p:tag name="TRANSPARENCY" val="True"/>
  <p:tag name="FILENAME" val=""/>
  <p:tag name="INPUTTYPE" val="0"/>
  <p:tag name="LATEXENGINEID" val="0"/>
  <p:tag name="TEMPFOLDER" val="C:\Users\junke\tmp\"/>
</p:tagLst>
</file>

<file path=ppt/tags/tag7.xml><?xml version="1.0" encoding="utf-8"?>
<p:tagLst xmlns:a="http://schemas.openxmlformats.org/drawingml/2006/main" xmlns:r="http://schemas.openxmlformats.org/officeDocument/2006/relationships" xmlns:p="http://schemas.openxmlformats.org/presentationml/2006/main">
  <p:tag name="ORIGINALHEIGHT" val="304.462"/>
  <p:tag name="ORIGINALWIDTH" val="2067.492"/>
  <p:tag name="OUTPUTDPI" val="1200"/>
  <p:tag name="LATEXADDIN" val="\documentclass{article}\pagestyle{empty}&#10;\begin{document}&#10;\begin{eqnarray*}&#10; y_i &amp; \sim &amp;  \mbox{\sf some distribution depending on}\\&#10;  &amp;&amp; E[y_i] = P(Y_i=1) = p_i&#10;\end{eqnarray*}&#10;\end{document}&#10;"/>
  <p:tag name="IGUANATEXSIZE" val="20"/>
  <p:tag name="IGUANATEXCURSOR" val="195"/>
  <p:tag name="TRANSPARENCY" val="False"/>
  <p:tag name="FILENAME" val=""/>
  <p:tag name="INPUTTYPE" val="0"/>
  <p:tag name="LATEXENGINEID" val="0"/>
  <p:tag name="TEMPFOLDER" val="C:\Users\junke\tmp\"/>
</p:tagLst>
</file>

<file path=ppt/tags/tag8.xml><?xml version="1.0" encoding="utf-8"?>
<p:tagLst xmlns:a="http://schemas.openxmlformats.org/drawingml/2006/main" xmlns:r="http://schemas.openxmlformats.org/officeDocument/2006/relationships" xmlns:p="http://schemas.openxmlformats.org/presentationml/2006/main">
  <p:tag name="ORIGINALHEIGHT" val="149.9813"/>
  <p:tag name="ORIGINALWIDTH" val="1124.109"/>
  <p:tag name="OUTPUTDPI" val="1200"/>
  <p:tag name="LATEXADDIN" val="\documentclass{article}&#10;\usepackage{amsmath}&#10;\pagestyle{empty}&#10;\begin{document}&#10;&#10;$\theta_i = \tan(\pi\cdot(p_i - \frac12))&#10;$&#10;&#10;\end{document}"/>
  <p:tag name="IGUANATEXSIZE" val="20"/>
  <p:tag name="IGUANATEXCURSOR" val="125"/>
  <p:tag name="TRANSPARENCY" val="True"/>
  <p:tag name="FILENAME" val=""/>
  <p:tag name="INPUTTYPE" val="0"/>
  <p:tag name="LATEXENGINEID" val="0"/>
  <p:tag name="TEMPFOLDER" val="C:\Users\junke\tmp\"/>
</p:tagLst>
</file>

<file path=ppt/tags/tag9.xml><?xml version="1.0" encoding="utf-8"?>
<p:tagLst xmlns:a="http://schemas.openxmlformats.org/drawingml/2006/main" xmlns:r="http://schemas.openxmlformats.org/officeDocument/2006/relationships" xmlns:p="http://schemas.openxmlformats.org/presentationml/2006/main">
  <p:tag name="ORIGINALHEIGHT" val="133.4833"/>
  <p:tag name="ORIGINALWIDTH" val="673.4158"/>
  <p:tag name="OUTPUTDPI" val="1200"/>
  <p:tag name="LATEXADDIN" val="\documentclass{article}&#10;\usepackage{amsmath}&#10;\pagestyle{empty}&#10;\begin{document}&#10;&#10;$\theta_i = \Phi^{-1}(p_i)$&#10;&#10;\end{document}"/>
  <p:tag name="IGUANATEXSIZE" val="20"/>
  <p:tag name="IGUANATEXCURSOR" val="108"/>
  <p:tag name="TRANSPARENCY" val="True"/>
  <p:tag name="FILENAME" val=""/>
  <p:tag name="INPUTTYPE" val="0"/>
  <p:tag name="LATEXENGINEID" val="0"/>
  <p:tag name="TEMPFOLDER" val="C:\Users\junke\tmp\"/>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red-edge</Template>
  <TotalTime>3345</TotalTime>
  <Words>5325</Words>
  <Application>Microsoft Office PowerPoint</Application>
  <PresentationFormat>On-screen Show (4:3)</PresentationFormat>
  <Paragraphs>617</Paragraphs>
  <Slides>43</Slides>
  <Notes>29</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43</vt:i4>
      </vt:variant>
    </vt:vector>
  </HeadingPairs>
  <TitlesOfParts>
    <vt:vector size="65" baseType="lpstr">
      <vt:lpstr>cmr9</vt:lpstr>
      <vt:lpstr>Arial</vt:lpstr>
      <vt:lpstr>cmsy6</vt:lpstr>
      <vt:lpstr>cmmi9</vt:lpstr>
      <vt:lpstr>cmmi10</vt:lpstr>
      <vt:lpstr>cmsy10</vt:lpstr>
      <vt:lpstr>cmr6</vt:lpstr>
      <vt:lpstr>cmmi5</vt:lpstr>
      <vt:lpstr>Cambria Math</vt:lpstr>
      <vt:lpstr>cmss10</vt:lpstr>
      <vt:lpstr>cmsy7</vt:lpstr>
      <vt:lpstr>cmr10</vt:lpstr>
      <vt:lpstr>Calibri</vt:lpstr>
      <vt:lpstr>Wingdings</vt:lpstr>
      <vt:lpstr>cmr7</vt:lpstr>
      <vt:lpstr>cmmi7</vt:lpstr>
      <vt:lpstr>Garamond</vt:lpstr>
      <vt:lpstr>cmss9</vt:lpstr>
      <vt:lpstr>cmsy9</vt:lpstr>
      <vt:lpstr>cmr5</vt:lpstr>
      <vt:lpstr>Courier New</vt:lpstr>
      <vt:lpstr>Edge</vt:lpstr>
      <vt:lpstr>36-617: Applied Linear Models </vt:lpstr>
      <vt:lpstr>PowerPoint Presentation</vt:lpstr>
      <vt:lpstr>In the coming days…</vt:lpstr>
      <vt:lpstr>Outline</vt:lpstr>
      <vt:lpstr>Logistic Regression</vt:lpstr>
      <vt:lpstr>Logistic Regression</vt:lpstr>
      <vt:lpstr>Logistic Regression</vt:lpstr>
      <vt:lpstr>Aside… S –shaped Functions</vt:lpstr>
      <vt:lpstr>Logistic Regression</vt:lpstr>
      <vt:lpstr>Interpreting the Coefficients</vt:lpstr>
      <vt:lpstr>Interpreting the Coefficients</vt:lpstr>
      <vt:lpstr>Interpreting the Coefficients</vt:lpstr>
      <vt:lpstr>Digression: Odds Ratios</vt:lpstr>
      <vt:lpstr>Example</vt:lpstr>
      <vt:lpstr>Example, Cont’d</vt:lpstr>
      <vt:lpstr>Interpreting the Coefficients, Cont’d</vt:lpstr>
      <vt:lpstr>Interpreting the Coefficients, Cont’d</vt:lpstr>
      <vt:lpstr>Null &amp; Residual Deviance</vt:lpstr>
      <vt:lpstr>Null &amp; Residual Deviance (cont’d)</vt:lpstr>
      <vt:lpstr>Improving the Model</vt:lpstr>
      <vt:lpstr>Improving the Model</vt:lpstr>
      <vt:lpstr>Improving the Model</vt:lpstr>
      <vt:lpstr>Overfitting and Identifiability</vt:lpstr>
      <vt:lpstr>The Effect of Dichotomization</vt:lpstr>
      <vt:lpstr>Assessing Residuals</vt:lpstr>
      <vt:lpstr>Final Example: Wells in Bangladesh</vt:lpstr>
      <vt:lpstr>Bangladesh Wells – Fitting a Simple Model</vt:lpstr>
      <vt:lpstr>Bangladesh Wells – Plotting P[switch] vs distance to safe well</vt:lpstr>
      <vt:lpstr>Bangladesh Wells – Plotting P[switch] vs distance to safe well</vt:lpstr>
      <vt:lpstr>Bangladesh Wells – Plotting P[switch] vs arsenic level of old well</vt:lpstr>
      <vt:lpstr>Bangladesh Wells – Standard R Residual Plots </vt:lpstr>
      <vt:lpstr>Assessing Residuals</vt:lpstr>
      <vt:lpstr>Bangladesh – Binned Residuals</vt:lpstr>
      <vt:lpstr>Comparing unbinned vs binned resids</vt:lpstr>
      <vt:lpstr>Variable Selection for Arsenic Data…</vt:lpstr>
      <vt:lpstr>Aside: problems with mmps(), fixed with mmplot()</vt:lpstr>
      <vt:lpstr>Variable Selection for Arsenic Data…</vt:lpstr>
      <vt:lpstr>Variable Selection for Arsenic Data…</vt:lpstr>
      <vt:lpstr>Variable Selection for Arsenic Data…</vt:lpstr>
      <vt:lpstr>Variable Selection for Arsenic Data…</vt:lpstr>
      <vt:lpstr>Illustrating glm.3…</vt:lpstr>
      <vt:lpstr>Illustrating glm.3…</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 Junker</cp:lastModifiedBy>
  <cp:revision>154</cp:revision>
  <cp:lastPrinted>2019-10-07T17:01:41Z</cp:lastPrinted>
  <dcterms:created xsi:type="dcterms:W3CDTF">2010-08-21T13:04:59Z</dcterms:created>
  <dcterms:modified xsi:type="dcterms:W3CDTF">2022-10-03T15:34:55Z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