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4" r:id="rId3"/>
    <p:sldId id="312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mex10" panose="020B0604020202020204"/>
      <p:regular r:id="rId33"/>
    </p:embeddedFont>
    <p:embeddedFont>
      <p:font typeface="cmmi10" panose="020B0604020202020204"/>
      <p:regular r:id="rId34"/>
    </p:embeddedFont>
    <p:embeddedFont>
      <p:font typeface="cmmi5" panose="020B0604020202020204"/>
      <p:regular r:id="rId35"/>
    </p:embeddedFont>
    <p:embeddedFont>
      <p:font typeface="cmmi6" panose="020B0604020202020204"/>
      <p:regular r:id="rId36"/>
    </p:embeddedFont>
    <p:embeddedFont>
      <p:font typeface="cmmi7" panose="020B0604020202020204"/>
      <p:regular r:id="rId37"/>
    </p:embeddedFont>
    <p:embeddedFont>
      <p:font typeface="cmmi9" panose="020B0604020202020204"/>
      <p:regular r:id="rId38"/>
    </p:embeddedFont>
    <p:embeddedFont>
      <p:font typeface="cmr10" panose="020B0604020202020204"/>
      <p:regular r:id="rId39"/>
    </p:embeddedFont>
    <p:embeddedFont>
      <p:font typeface="cmr5" panose="020B0604020202020204"/>
      <p:regular r:id="rId40"/>
    </p:embeddedFont>
    <p:embeddedFont>
      <p:font typeface="cmr6" panose="020B0604020202020204"/>
      <p:regular r:id="rId41"/>
    </p:embeddedFont>
    <p:embeddedFont>
      <p:font typeface="cmr7" panose="020B0604020202020204"/>
      <p:regular r:id="rId42"/>
    </p:embeddedFont>
    <p:embeddedFont>
      <p:font typeface="cmr9" panose="020B0604020202020204"/>
      <p:regular r:id="rId43"/>
    </p:embeddedFont>
    <p:embeddedFont>
      <p:font typeface="cmsl10" panose="020B0604020202020204"/>
      <p:regular r:id="rId44"/>
    </p:embeddedFont>
    <p:embeddedFont>
      <p:font typeface="cmss10" panose="020B0604020202020204"/>
      <p:regular r:id="rId45"/>
    </p:embeddedFont>
    <p:embeddedFont>
      <p:font typeface="cmss8" panose="020B0604020202020204"/>
      <p:regular r:id="rId46"/>
    </p:embeddedFont>
    <p:embeddedFont>
      <p:font typeface="cmssi10" panose="020B0604020202020204"/>
      <p:regular r:id="rId47"/>
    </p:embeddedFont>
    <p:embeddedFont>
      <p:font typeface="cmsy10" panose="020B0604020202020204"/>
      <p:regular r:id="rId48"/>
    </p:embeddedFont>
    <p:embeddedFont>
      <p:font typeface="cmsy10orig" panose="020B0604020202020204"/>
      <p:regular r:id="rId49"/>
    </p:embeddedFont>
    <p:embeddedFont>
      <p:font typeface="cmsy5" panose="020B0604020202020204"/>
      <p:regular r:id="rId50"/>
    </p:embeddedFont>
    <p:embeddedFont>
      <p:font typeface="Garamond" panose="02020404030301010803" pitchFamily="18" charset="0"/>
      <p:regular r:id="rId51"/>
      <p:bold r:id="rId52"/>
      <p:italic r:id="rId53"/>
    </p:embeddedFont>
  </p:embeddedFontLst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5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A4242-C67F-4D69-B7CF-48EDC5A3B95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3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A4242-C67F-4D69-B7CF-48EDC5A3B95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2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10/10/2022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Nonparametric Regression 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B584-87FA-4ACE-9251-9FDEA39E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925FB-EAE6-44F9-B9A9-1FF9AE148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lm(y ~ poly(x,10))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Z &lt;-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model.matrix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 &lt;- function(m) sum(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(m))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tr(Z%*%solve(t(Z)%*%Z)%*%t(Z))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11</a:t>
            </a:r>
          </a:p>
          <a:p>
            <a:pPr marL="0" indent="0">
              <a:buNone/>
            </a:pP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)$coef,2)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Estimate Std. Error t value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0.70       0.10    7.02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10)1      6.80       0.99    6.84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10)2      0.52       0.99    0.52     0.60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10)3     -3.78       0.99   -3.81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10)4     -7.43       0.99   -7.47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10)5      1.22       0.99    1.23     0.22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10)6      4.27       0.99    4.30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10)7     -2.28       0.99   -2.29     0.02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10)8     -4.56       0.99   -4.59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10)9      4.22       0.99    4.25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poly(x, 10)10    -0.13       0.99   -0.13     0.90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polyfit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poly(x, 10)1  poly(x, 10)2  poly(x, 10)3  poly(x, 10)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1             1             1             1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poly(x, 10)5  poly(x, 10)6  poly(x, 10)7  poly(x, 10)8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1             1             1             1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poly(x, 10)9  poly(x, 10)10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1             1 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8B5A-3696-4F72-BDF3-179726B49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1CA41-09F8-4310-9D12-9DBD6A1407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C3DB1-7757-4276-B205-3F86FAA5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 b="2525"/>
          <a:stretch/>
        </p:blipFill>
        <p:spPr>
          <a:xfrm>
            <a:off x="5361039" y="888401"/>
            <a:ext cx="2863647" cy="2464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BCBF73-B075-4C40-96C1-8DE0BAECEA31}"/>
              </a:ext>
            </a:extLst>
          </p:cNvPr>
          <p:cNvSpPr txBox="1"/>
          <p:nvPr/>
        </p:nvSpPr>
        <p:spPr>
          <a:xfrm rot="16200000">
            <a:off x="4047659" y="1847415"/>
            <a:ext cx="269403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n-NO" sz="500" dirty="0"/>
              <a:t>y ~ 1 + I(x^1) + I(x^2) + I(x^3) + I(x^4) + I(x^5) + I(x^6) + I(x^7) + I(x^8) + I(x^9) + I(x^10)</a:t>
            </a:r>
            <a:endParaRPr lang="en-US" sz="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A0A9D1-3225-48EC-AF07-DB3FD5704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70" y="3228856"/>
            <a:ext cx="2863648" cy="2863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A84E57-60D8-4806-B1B7-35DA0EBFC051}"/>
              </a:ext>
            </a:extLst>
          </p:cNvPr>
          <p:cNvSpPr txBox="1"/>
          <p:nvPr/>
        </p:nvSpPr>
        <p:spPr>
          <a:xfrm>
            <a:off x="3819832" y="1681316"/>
            <a:ext cx="7269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df =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772D72-C4A6-428D-9A07-35B56973EC75}"/>
                  </a:ext>
                </a:extLst>
              </p:cNvPr>
              <p:cNvSpPr txBox="1"/>
              <p:nvPr/>
            </p:nvSpPr>
            <p:spPr>
              <a:xfrm>
                <a:off x="4120959" y="2971296"/>
                <a:ext cx="1311364" cy="5346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Different, well behaved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772D72-C4A6-428D-9A07-35B56973E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59" y="2971296"/>
                <a:ext cx="1311364" cy="534634"/>
              </a:xfrm>
              <a:prstGeom prst="rect">
                <a:avLst/>
              </a:prstGeom>
              <a:blipFill>
                <a:blip r:embed="rId4"/>
                <a:stretch>
                  <a:fillRect l="-922" r="-19816" b="-1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BDA0BF7-087A-4FAC-887D-0255B6843C67}"/>
              </a:ext>
            </a:extLst>
          </p:cNvPr>
          <p:cNvSpPr txBox="1"/>
          <p:nvPr/>
        </p:nvSpPr>
        <p:spPr>
          <a:xfrm>
            <a:off x="4330336" y="4868907"/>
            <a:ext cx="10274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vif’s</a:t>
            </a:r>
            <a:r>
              <a:rPr lang="en-US" sz="1400" dirty="0">
                <a:solidFill>
                  <a:srgbClr val="FF0000"/>
                </a:solidFill>
              </a:rPr>
              <a:t> all 1’s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B021D-4C30-48F0-AEFA-B8856D8108E1}"/>
              </a:ext>
            </a:extLst>
          </p:cNvPr>
          <p:cNvSpPr txBox="1"/>
          <p:nvPr/>
        </p:nvSpPr>
        <p:spPr>
          <a:xfrm>
            <a:off x="7781613" y="3091205"/>
            <a:ext cx="11804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Same fitted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D6D27-840C-41F6-AA18-A94ABDA23352}"/>
              </a:ext>
            </a:extLst>
          </p:cNvPr>
          <p:cNvSpPr txBox="1"/>
          <p:nvPr/>
        </p:nvSpPr>
        <p:spPr>
          <a:xfrm>
            <a:off x="3185651" y="2281854"/>
            <a:ext cx="131014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Columns of 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F50655-1D6C-4F99-9B68-5426821AF7A7}"/>
              </a:ext>
            </a:extLst>
          </p:cNvPr>
          <p:cNvCxnSpPr/>
          <p:nvPr/>
        </p:nvCxnSpPr>
        <p:spPr>
          <a:xfrm flipH="1" flipV="1">
            <a:off x="7098890" y="1417638"/>
            <a:ext cx="820994" cy="1673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8FE2ED-8275-4A69-93CF-3142CC8BC0FE}"/>
              </a:ext>
            </a:extLst>
          </p:cNvPr>
          <p:cNvCxnSpPr>
            <a:cxnSpLocks/>
          </p:cNvCxnSpPr>
          <p:nvPr/>
        </p:nvCxnSpPr>
        <p:spPr>
          <a:xfrm flipH="1">
            <a:off x="7138219" y="3620443"/>
            <a:ext cx="828371" cy="342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0A95B9-D9A8-44FE-8C05-DA5155A3F2A3}"/>
              </a:ext>
            </a:extLst>
          </p:cNvPr>
          <p:cNvCxnSpPr>
            <a:cxnSpLocks/>
          </p:cNvCxnSpPr>
          <p:nvPr/>
        </p:nvCxnSpPr>
        <p:spPr>
          <a:xfrm flipH="1">
            <a:off x="1037303" y="1813537"/>
            <a:ext cx="2776074" cy="560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4D2FDE-331A-4123-A1AA-510CDFDAF9BC}"/>
              </a:ext>
            </a:extLst>
          </p:cNvPr>
          <p:cNvCxnSpPr>
            <a:cxnSpLocks/>
          </p:cNvCxnSpPr>
          <p:nvPr/>
        </p:nvCxnSpPr>
        <p:spPr>
          <a:xfrm flipH="1">
            <a:off x="836361" y="2487203"/>
            <a:ext cx="2323345" cy="1032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1AA68-75FD-4B3B-9ED7-A30CB2A0BA35}"/>
              </a:ext>
            </a:extLst>
          </p:cNvPr>
          <p:cNvCxnSpPr>
            <a:cxnSpLocks/>
          </p:cNvCxnSpPr>
          <p:nvPr/>
        </p:nvCxnSpPr>
        <p:spPr>
          <a:xfrm flipH="1">
            <a:off x="2127082" y="3275201"/>
            <a:ext cx="1942879" cy="590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1DFC5D-66B0-4AF5-8730-65F139F7D5BC}"/>
              </a:ext>
            </a:extLst>
          </p:cNvPr>
          <p:cNvSpPr txBox="1"/>
          <p:nvPr/>
        </p:nvSpPr>
        <p:spPr>
          <a:xfrm>
            <a:off x="3159705" y="1043360"/>
            <a:ext cx="217091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degree polynomial with orthogonal columns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0CCDE6-F049-45E0-87A9-A5271AFFD0B2}"/>
              </a:ext>
            </a:extLst>
          </p:cNvPr>
          <p:cNvCxnSpPr>
            <a:cxnSpLocks/>
          </p:cNvCxnSpPr>
          <p:nvPr/>
        </p:nvCxnSpPr>
        <p:spPr>
          <a:xfrm flipH="1">
            <a:off x="2260827" y="1302914"/>
            <a:ext cx="861708" cy="328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366838-A12D-422C-9D2F-78036219CE7B}"/>
              </a:ext>
            </a:extLst>
          </p:cNvPr>
          <p:cNvCxnSpPr>
            <a:cxnSpLocks/>
          </p:cNvCxnSpPr>
          <p:nvPr/>
        </p:nvCxnSpPr>
        <p:spPr>
          <a:xfrm flipH="1">
            <a:off x="2635045" y="5059588"/>
            <a:ext cx="1644293" cy="574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929D5C-1C40-40A0-B03D-66D9B018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9" y="1333476"/>
            <a:ext cx="3102077" cy="3102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F3188E-2368-4F2C-8D09-646E37A7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333476"/>
            <a:ext cx="3102077" cy="3102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699BE-93FC-4203-84BB-1047A78A9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27" y="1381407"/>
            <a:ext cx="3006213" cy="30062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28F1E20-82DA-4F76-8980-A1FEE29F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Polynomials tend to get too wiggly as the degree increases…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B772E3-2045-4BC5-BEB4-C48CA33F6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22483"/>
                <a:ext cx="8229600" cy="1729786"/>
              </a:xfrm>
            </p:spPr>
            <p:txBody>
              <a:bodyPr/>
              <a:lstStyle/>
              <a:p>
                <a:r>
                  <a:rPr lang="en-US" dirty="0"/>
                  <a:t>A polynomial with enough flexibility to track the more complex parts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starts to interpolate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and becomes too wiggly for the less complex parts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B772E3-2045-4BC5-BEB4-C48CA33F6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22483"/>
                <a:ext cx="8229600" cy="1729786"/>
              </a:xfrm>
              <a:blipFill>
                <a:blip r:embed="rId5"/>
                <a:stretch>
                  <a:fillRect l="-593" t="-4225" r="-519" b="-2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8718C-48B5-4D9F-A616-3EAFD244D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D4EBE9-9EDD-4C69-8532-49A47E337B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27A6-777B-4264-87C5-42BA3AA0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Digression: Review of 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0A49B-4F07-4531-B4F4-0B5C52D872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8759"/>
                <a:ext cx="8229600" cy="4854676"/>
              </a:xfrm>
            </p:spPr>
            <p:txBody>
              <a:bodyPr/>
              <a:lstStyle/>
              <a:p>
                <a:r>
                  <a:rPr lang="en-US" sz="2400" dirty="0"/>
                  <a:t>Recall that in Ridge Regression we are minimizing the penalized RSS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=  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Setting the derivative </a:t>
                </a:r>
                <a:r>
                  <a:rPr lang="en-US" sz="2400" dirty="0" err="1"/>
                  <a:t>w.r.t.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equal to 0,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i="1" dirty="0"/>
                  <a:t>We are effectively dividing by a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i="1" dirty="0"/>
                  <a:t> , and 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shrinks toward zero.</a:t>
                </a:r>
              </a:p>
              <a:p>
                <a:r>
                  <a:rPr lang="en-US" sz="2400" dirty="0"/>
                  <a:t>The hat matrix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, and we </a:t>
                </a:r>
                <a:r>
                  <a:rPr lang="en-US" sz="2400" b="1" i="1" u="sng" dirty="0"/>
                  <a:t>define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𝑒𝑓𝑓𝑒𝑐𝑡𝑖𝑣𝑒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0A49B-4F07-4531-B4F4-0B5C52D87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8759"/>
                <a:ext cx="8229600" cy="4854676"/>
              </a:xfrm>
              <a:blipFill>
                <a:blip r:embed="rId2"/>
                <a:stretch>
                  <a:fillRect l="-296" t="-1004" b="-6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2D21-3D54-4E71-893D-BA1F989AE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AB6AC-2BC3-46CF-B32D-2265DA4B873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10085-49C0-4231-BE10-293977EBB9BE}"/>
              </a:ext>
            </a:extLst>
          </p:cNvPr>
          <p:cNvSpPr txBox="1"/>
          <p:nvPr/>
        </p:nvSpPr>
        <p:spPr>
          <a:xfrm>
            <a:off x="3793253" y="6289837"/>
            <a:ext cx="431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the r file for this lecture I show how you can fit a ridge regression with nothing more than the lm() function in R.</a:t>
            </a:r>
          </a:p>
        </p:txBody>
      </p:sp>
    </p:spTree>
    <p:extLst>
      <p:ext uri="{BB962C8B-B14F-4D97-AF65-F5344CB8AC3E}">
        <p14:creationId xmlns:p14="http://schemas.microsoft.com/office/powerpoint/2010/main" val="89227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ABD079-2994-4899-BE20-74B225D8C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8" b="7103"/>
          <a:stretch/>
        </p:blipFill>
        <p:spPr>
          <a:xfrm>
            <a:off x="3315672" y="3824748"/>
            <a:ext cx="2701926" cy="2246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27954-3456-4AFB-A344-4131BC643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1" b="8558"/>
          <a:stretch/>
        </p:blipFill>
        <p:spPr>
          <a:xfrm>
            <a:off x="424477" y="3765755"/>
            <a:ext cx="2701926" cy="2222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95F4D-0691-4A64-B14B-A2B75047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71" y="1219663"/>
            <a:ext cx="2701925" cy="2701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26E87-2C90-48E0-9D5A-4E6220E1D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1"/>
          <a:stretch/>
        </p:blipFill>
        <p:spPr>
          <a:xfrm>
            <a:off x="3271813" y="1474839"/>
            <a:ext cx="2701925" cy="245658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5E193F-8EAB-4670-A045-C18039D5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444" b="5767"/>
          <a:stretch/>
        </p:blipFill>
        <p:spPr>
          <a:xfrm>
            <a:off x="468336" y="1474839"/>
            <a:ext cx="2701925" cy="22909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ECED51-42BA-4365-9B84-824E5448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Try to use ridge regression to control </a:t>
            </a:r>
            <a:r>
              <a:rPr lang="en-US" sz="4000" dirty="0" err="1"/>
              <a:t>wiggliness</a:t>
            </a:r>
            <a:r>
              <a:rPr lang="en-US" sz="4000" dirty="0"/>
              <a:t>/roughness of polynomial…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5E852-EB44-4A95-9D8C-7EC8924FD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93594-9C9A-4B63-81C4-DB55155C50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E1811-2DBF-4EF1-A7AF-88AA635B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9" b="6738"/>
          <a:stretch/>
        </p:blipFill>
        <p:spPr>
          <a:xfrm>
            <a:off x="3285919" y="3696932"/>
            <a:ext cx="2701926" cy="2349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CB60CE-3430-4520-9B4E-227B0EFD5D3C}"/>
                  </a:ext>
                </a:extLst>
              </p:cNvPr>
              <p:cNvSpPr txBox="1"/>
              <p:nvPr/>
            </p:nvSpPr>
            <p:spPr>
              <a:xfrm>
                <a:off x="6115665" y="1455171"/>
                <a:ext cx="276040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corresponds to the least-squares fit (no shrinkage)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small positive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, we reduce the scale of the </a:t>
                </a:r>
                <a:r>
                  <a:rPr lang="en-US" sz="1600" dirty="0" err="1"/>
                  <a:t>wiggliness</a:t>
                </a:r>
                <a:r>
                  <a:rPr lang="en-US" sz="1600" dirty="0"/>
                  <a:t> at the expense of some bias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larger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, the curve is clearly shrinking towards a constant (the intercept,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/>
                  <a:t> 0.70)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Note how the (effective) df decreases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 increases.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CB60CE-3430-4520-9B4E-227B0EFD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65" y="1455171"/>
                <a:ext cx="2760402" cy="4524315"/>
              </a:xfrm>
              <a:prstGeom prst="rect">
                <a:avLst/>
              </a:prstGeom>
              <a:blipFill>
                <a:blip r:embed="rId6"/>
                <a:stretch>
                  <a:fillRect l="-883" t="-404" r="-110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96615A-FD1D-4BFB-A9E9-D0B4212F5EDB}"/>
                  </a:ext>
                </a:extLst>
              </p:cNvPr>
              <p:cNvSpPr txBox="1"/>
              <p:nvPr/>
            </p:nvSpPr>
            <p:spPr>
              <a:xfrm>
                <a:off x="4345912" y="6237617"/>
                <a:ext cx="3732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We </a:t>
                </a:r>
                <a:r>
                  <a:rPr lang="en-US" sz="1400" i="1" dirty="0"/>
                  <a:t>increase</a:t>
                </a:r>
                <a:r>
                  <a:rPr lang="en-US" sz="1400" dirty="0"/>
                  <a:t> df by increasing the polynomial degree; we </a:t>
                </a:r>
                <a:r>
                  <a:rPr lang="en-US" sz="1400" i="1" dirty="0"/>
                  <a:t>decrease</a:t>
                </a:r>
                <a:r>
                  <a:rPr lang="en-US" sz="1400" dirty="0"/>
                  <a:t> df by increasing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96615A-FD1D-4BFB-A9E9-D0B4212F5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12" y="6237617"/>
                <a:ext cx="3732963" cy="523220"/>
              </a:xfrm>
              <a:prstGeom prst="rect">
                <a:avLst/>
              </a:prstGeom>
              <a:blipFill>
                <a:blip r:embed="rId7"/>
                <a:stretch>
                  <a:fillRect l="-490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D57620-655A-4594-B175-88F61487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52" y="1795824"/>
            <a:ext cx="2325328" cy="2325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8FEE7-2BC7-49C2-9A2A-312E6286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“local” approach…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77A6-09EC-4BC5-A293-0D188381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4005"/>
            <a:ext cx="8229600" cy="4530725"/>
          </a:xfrm>
        </p:spPr>
        <p:txBody>
          <a:bodyPr/>
          <a:lstStyle/>
          <a:p>
            <a:r>
              <a:rPr lang="en-US" dirty="0"/>
              <a:t>Instead of fitting one curve to all the data, fit different curves to different sections of the data</a:t>
            </a:r>
          </a:p>
          <a:p>
            <a:pPr lvl="1"/>
            <a:r>
              <a:rPr lang="en-US" dirty="0"/>
              <a:t>Piecewise constant not</a:t>
            </a:r>
            <a:br>
              <a:rPr lang="en-US" dirty="0"/>
            </a:br>
            <a:r>
              <a:rPr lang="en-US" dirty="0"/>
              <a:t>very satisfying…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Piecewise polynomial</a:t>
            </a:r>
            <a:br>
              <a:rPr lang="en-US" dirty="0"/>
            </a:br>
            <a:r>
              <a:rPr lang="en-US" dirty="0"/>
              <a:t>still suffers from </a:t>
            </a:r>
            <a:br>
              <a:rPr lang="en-US" dirty="0"/>
            </a:br>
            <a:r>
              <a:rPr lang="en-US" dirty="0"/>
              <a:t>discontinuities…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Impose continuity and</a:t>
            </a:r>
            <a:br>
              <a:rPr lang="en-US" dirty="0"/>
            </a:br>
            <a:r>
              <a:rPr lang="en-US" dirty="0"/>
              <a:t>smoothness constraints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4F10F-F27F-4F29-B409-9AE56E5F4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89AB6-D9CE-4A2D-A988-5B4FD768EF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5A085-D7F5-4747-B889-1B2473802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0"/>
          <a:stretch/>
        </p:blipFill>
        <p:spPr>
          <a:xfrm>
            <a:off x="5801033" y="3974597"/>
            <a:ext cx="2281084" cy="2151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D3529-4181-40FE-832F-89158C950F06}"/>
              </a:ext>
            </a:extLst>
          </p:cNvPr>
          <p:cNvSpPr txBox="1"/>
          <p:nvPr/>
        </p:nvSpPr>
        <p:spPr>
          <a:xfrm rot="16200000">
            <a:off x="5008722" y="2871086"/>
            <a:ext cx="1560042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/>
              <a:t>Piecewise constant on 12 intervals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CF582-CEF0-4A29-B6EE-312BF9A6B00B}"/>
              </a:ext>
            </a:extLst>
          </p:cNvPr>
          <p:cNvSpPr txBox="1"/>
          <p:nvPr/>
        </p:nvSpPr>
        <p:spPr>
          <a:xfrm rot="16200000">
            <a:off x="5014227" y="4891609"/>
            <a:ext cx="153920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/>
              <a:t>Piecewise quadratic on 6 intervals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A0740-BE56-48E7-88DF-E99C3A6C5AE3}"/>
              </a:ext>
            </a:extLst>
          </p:cNvPr>
          <p:cNvSpPr txBox="1"/>
          <p:nvPr/>
        </p:nvSpPr>
        <p:spPr>
          <a:xfrm>
            <a:off x="4036142" y="6237617"/>
            <a:ext cx="40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increase df either by increasing the number of intervals, or by increasing the polynomial degree </a:t>
            </a:r>
          </a:p>
        </p:txBody>
      </p:sp>
    </p:spTree>
    <p:extLst>
      <p:ext uri="{BB962C8B-B14F-4D97-AF65-F5344CB8AC3E}">
        <p14:creationId xmlns:p14="http://schemas.microsoft.com/office/powerpoint/2010/main" val="308882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ACCC-4920-439C-B3A3-7E65DE38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 Regression Splines*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A35CC-CB11-4823-9E4C-E0A6FCD57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5798"/>
                <a:ext cx="8229600" cy="4877312"/>
              </a:xfrm>
            </p:spPr>
            <p:txBody>
              <a:bodyPr/>
              <a:lstStyle/>
              <a:p>
                <a:r>
                  <a:rPr lang="en-US" dirty="0"/>
                  <a:t>Divide x up into m+1 intervals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=−∞,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d>
                  </m:oMath>
                </a14:m>
                <a:br>
                  <a:rPr lang="en-US" sz="2800" b="0" dirty="0"/>
                </a:br>
                <a:r>
                  <a:rPr lang="en-US" sz="2800" b="0" dirty="0"/>
                  <a:t>according to the </a:t>
                </a:r>
                <a:r>
                  <a:rPr lang="en-US" sz="2800" b="0" i="1" u="sng" dirty="0"/>
                  <a:t>knots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consider the 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subject to the constraints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A35CC-CB11-4823-9E4C-E0A6FCD57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5798"/>
                <a:ext cx="8229600" cy="4877312"/>
              </a:xfrm>
              <a:blipFill>
                <a:blip r:embed="rId2"/>
                <a:stretch>
                  <a:fillRect l="-593" t="-1500" r="-2593" b="-6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ECFF0-6299-4762-BC0E-9BA7754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2EBAD-3F3A-4EDB-B7DD-63A09F5E76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87560-1132-4390-9832-AA82112DEBB3}"/>
                  </a:ext>
                </a:extLst>
              </p:cNvPr>
              <p:cNvSpPr txBox="1"/>
              <p:nvPr/>
            </p:nvSpPr>
            <p:spPr>
              <a:xfrm>
                <a:off x="3549445" y="6277897"/>
                <a:ext cx="4572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*Cubic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/>
                  <a:t> are most popular, but obviously we could do something similar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/>
                  <a:t> of any degree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87560-1132-4390-9832-AA82112DE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45" y="6277897"/>
                <a:ext cx="4572001" cy="523220"/>
              </a:xfrm>
              <a:prstGeom prst="rect">
                <a:avLst/>
              </a:prstGeom>
              <a:blipFill>
                <a:blip r:embed="rId3"/>
                <a:stretch>
                  <a:fillRect l="-400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1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7187-6A7A-479B-8080-B19454E4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degrees of freedom?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A6F2-0CA5-44D8-B7E3-8B7138B21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9095"/>
                <a:ext cx="8229600" cy="5528183"/>
              </a:xfrm>
            </p:spPr>
            <p:txBody>
              <a:bodyPr/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/>
                  <a:t>and let X be the matrix of functions of x, so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’s with 4 parameters each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 columns in the X matrix</a:t>
                </a:r>
              </a:p>
              <a:p>
                <a:r>
                  <a:rPr lang="en-US" sz="2800" dirty="0"/>
                  <a:t>There are 3 linear constraints on the parameters at 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knots.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linear constraints on the columns of X</a:t>
                </a:r>
              </a:p>
              <a:p>
                <a:r>
                  <a:rPr lang="en-US" sz="2800" dirty="0"/>
                  <a:t>So we can replace the columns of X with a basis for the same subspace with only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columns: </a:t>
                </a:r>
                <a:r>
                  <a:rPr lang="en-US" sz="2800" i="1" dirty="0"/>
                  <a:t>the df for the spline on m knots is m+4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A6F2-0CA5-44D8-B7E3-8B7138B21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095"/>
                <a:ext cx="8229600" cy="5528183"/>
              </a:xfrm>
              <a:blipFill>
                <a:blip r:embed="rId2"/>
                <a:stretch>
                  <a:fillRect l="-444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E6BB5-0871-4114-9289-796E4FCF9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BD02D-19E0-4ADE-BCE6-6F7C8592E9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3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FFF5-882D-417A-9DE4-668C7D38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columns of the reduced X matrix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C9C8B2-7DC6-4DDB-9B87-93BFB4E469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a little calculus*, one can show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columns of the reduced X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/>
                  <a:t>,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“basis” for X suffers from collinearity problems, and an almost-orthogonal basis of </a:t>
                </a:r>
                <a:br>
                  <a:rPr lang="en-US" dirty="0"/>
                </a:br>
                <a:r>
                  <a:rPr lang="en-US" dirty="0"/>
                  <a:t>“B-splines” is usually used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C9C8B2-7DC6-4DDB-9B87-93BFB4E46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C3E9-8DA2-4F26-8C37-565F2F8C8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867F7-8BCF-4038-8920-039740AA59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C659F-AD1A-43F7-8F5D-8629FF03B81D}"/>
              </a:ext>
            </a:extLst>
          </p:cNvPr>
          <p:cNvSpPr txBox="1"/>
          <p:nvPr/>
        </p:nvSpPr>
        <p:spPr>
          <a:xfrm>
            <a:off x="4311446" y="6265751"/>
            <a:ext cx="28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*See exercise #1 on pp. 321ff of Ch 7 of James et al.’s </a:t>
            </a:r>
            <a:r>
              <a:rPr lang="en-US" sz="1400" i="1" dirty="0"/>
              <a:t>ISLR</a:t>
            </a:r>
            <a:r>
              <a:rPr lang="en-US" sz="1400" dirty="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401506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75DF48-0FC9-41EE-B40F-D4425DF3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579" y="4148700"/>
            <a:ext cx="2003323" cy="200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332AE-A1AE-4EA4-A752-BF53688C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56" y="4148699"/>
            <a:ext cx="2003323" cy="200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17230-87E1-44F2-926C-134F1E40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running example with cubic regression splines…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1A935-4B81-4E60-86D7-4CAAF8189E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&gt; library(splines)   ## for B-spline function bs()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knots &lt;- seq(.1,.9,by=.2) ; m &lt;- length(knots)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pos.part</a:t>
            </a:r>
            <a:r>
              <a:rPr lang="en-US" sz="1100" dirty="0"/>
              <a:t> &lt;- function(x) (</a:t>
            </a:r>
            <a:r>
              <a:rPr lang="en-US" sz="1100" dirty="0" err="1"/>
              <a:t>x+abs</a:t>
            </a:r>
            <a:r>
              <a:rPr lang="en-US" sz="1100" dirty="0"/>
              <a:t>(x))/2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B &lt;- </a:t>
            </a:r>
            <a:r>
              <a:rPr lang="en-US" sz="1100" dirty="0" err="1"/>
              <a:t>data.frame</a:t>
            </a:r>
            <a:r>
              <a:rPr lang="en-US" sz="1100" dirty="0"/>
              <a:t>(x=x,x2=x^2,x3=x^3) ## R supplies the intercept...</a:t>
            </a:r>
          </a:p>
          <a:p>
            <a:pPr marL="0" indent="0">
              <a:buNone/>
            </a:pPr>
            <a:r>
              <a:rPr lang="en-US" sz="1100" dirty="0"/>
              <a:t>&gt; for (k in knots) { B &lt;- </a:t>
            </a:r>
            <a:r>
              <a:rPr lang="en-US" sz="1100" dirty="0" err="1"/>
              <a:t>cbind</a:t>
            </a:r>
            <a:r>
              <a:rPr lang="en-US" sz="1100" dirty="0"/>
              <a:t>(</a:t>
            </a:r>
            <a:r>
              <a:rPr lang="en-US" sz="1100" dirty="0" err="1"/>
              <a:t>B,pos.part</a:t>
            </a:r>
            <a:r>
              <a:rPr lang="en-US" sz="1100" dirty="0"/>
              <a:t>(x-k)^3) } ; B &lt;- </a:t>
            </a:r>
            <a:r>
              <a:rPr lang="en-US" sz="1100" dirty="0" err="1"/>
              <a:t>as.matrix</a:t>
            </a:r>
            <a:r>
              <a:rPr lang="en-US" sz="1100" dirty="0"/>
              <a:t>(B)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bjfit0 &lt;- lm(y ~ B)</a:t>
            </a:r>
          </a:p>
          <a:p>
            <a:pPr marL="0" indent="0">
              <a:buNone/>
            </a:pPr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(bjfit0)</a:t>
            </a:r>
          </a:p>
          <a:p>
            <a:pPr marL="0" indent="0">
              <a:buNone/>
            </a:pPr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pPr marL="0" indent="0">
              <a:buNone/>
            </a:pPr>
            <a:r>
              <a:rPr lang="en-US" sz="1100" dirty="0"/>
              <a:t>&gt; ## setup() on the next line plots f(x) and the data…</a:t>
            </a:r>
          </a:p>
          <a:p>
            <a:pPr marL="0" indent="0">
              <a:buNone/>
            </a:pPr>
            <a:r>
              <a:rPr lang="en-US" sz="1100" dirty="0"/>
              <a:t>&gt; setup(paste("handmade regression spline with", </a:t>
            </a:r>
            <a:br>
              <a:rPr lang="en-US" sz="1100" dirty="0"/>
            </a:br>
            <a:r>
              <a:rPr lang="en-US" sz="1100" dirty="0"/>
              <a:t>+ length(knots), "knots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pPr marL="0" indent="0">
              <a:buNone/>
            </a:pPr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(bjfit0))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bsfit0 &lt;- lm(y ~ bs(</a:t>
            </a:r>
            <a:r>
              <a:rPr lang="en-US" sz="1100" dirty="0" err="1"/>
              <a:t>x,knots</a:t>
            </a:r>
            <a:r>
              <a:rPr lang="en-US" sz="1100" dirty="0"/>
              <a:t>=knots))</a:t>
            </a:r>
          </a:p>
          <a:p>
            <a:pPr marL="0" indent="0">
              <a:buNone/>
            </a:pPr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(bsfit0)</a:t>
            </a:r>
          </a:p>
          <a:p>
            <a:pPr marL="0" indent="0">
              <a:buNone/>
            </a:pPr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pPr marL="0" indent="0">
              <a:buNone/>
            </a:pPr>
            <a:r>
              <a:rPr lang="en-US" sz="1100" dirty="0"/>
              <a:t>&gt; setup(paste("R's regression spline </a:t>
            </a:r>
            <a:r>
              <a:rPr lang="en-US" sz="1100" dirty="0" err="1"/>
              <a:t>with",m,"knots</a:t>
            </a:r>
            <a:r>
              <a:rPr lang="en-US" sz="1100" dirty="0"/>
              <a:t>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pPr marL="0" indent="0">
              <a:buNone/>
            </a:pPr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(bsfit0))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2B5A8D-3323-41AC-89E1-D41C0485E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&gt; round(</a:t>
            </a:r>
            <a:r>
              <a:rPr lang="en-US" sz="1100" dirty="0" err="1"/>
              <a:t>vif</a:t>
            </a:r>
            <a:r>
              <a:rPr lang="en-US" sz="1100" dirty="0"/>
              <a:t>(bjfit0),2)</a:t>
            </a:r>
          </a:p>
          <a:p>
            <a:pPr marL="0" indent="0">
              <a:buNone/>
            </a:pPr>
            <a:r>
              <a:rPr lang="en-US" sz="1100" dirty="0"/>
              <a:t>                x                        x^2                         x^3             (x – k</a:t>
            </a:r>
            <a:r>
              <a:rPr lang="en-US" sz="1100" baseline="-25000" dirty="0"/>
              <a:t>1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</a:t>
            </a:r>
          </a:p>
          <a:p>
            <a:pPr marL="0" indent="0">
              <a:buNone/>
            </a:pPr>
            <a:r>
              <a:rPr lang="en-US" sz="1100" dirty="0"/>
              <a:t> 34715.01         5734082.57        67249875.68        38208202.68 </a:t>
            </a:r>
          </a:p>
          <a:p>
            <a:pPr marL="0" indent="0">
              <a:buNone/>
            </a:pPr>
            <a:r>
              <a:rPr lang="en-US" sz="1100" dirty="0"/>
              <a:t>(x – k</a:t>
            </a:r>
            <a:r>
              <a:rPr lang="en-US" sz="1100" baseline="-25000" dirty="0"/>
              <a:t>2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       (x – k</a:t>
            </a:r>
            <a:r>
              <a:rPr lang="en-US" sz="1100" baseline="-25000" dirty="0"/>
              <a:t>3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      (x – k</a:t>
            </a:r>
            <a:r>
              <a:rPr lang="en-US" sz="1100" baseline="-25000" dirty="0"/>
              <a:t>4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   (x – k</a:t>
            </a:r>
            <a:r>
              <a:rPr lang="en-US" sz="1100" baseline="-25000" dirty="0"/>
              <a:t>5</a:t>
            </a:r>
            <a:r>
              <a:rPr lang="en-US" sz="1100" dirty="0"/>
              <a:t>)</a:t>
            </a:r>
            <a:r>
              <a:rPr lang="en-US" sz="1100" baseline="-25000" dirty="0"/>
              <a:t>+</a:t>
            </a:r>
            <a:r>
              <a:rPr lang="en-US" sz="1100" dirty="0"/>
              <a:t>^3 </a:t>
            </a:r>
          </a:p>
          <a:p>
            <a:pPr marL="0" indent="0">
              <a:buNone/>
            </a:pPr>
            <a:r>
              <a:rPr lang="en-US" sz="1100" dirty="0"/>
              <a:t> 66989.68            3094.03             136.76               3.97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&gt; round(</a:t>
            </a:r>
            <a:r>
              <a:rPr lang="en-US" sz="1100" dirty="0" err="1"/>
              <a:t>vif</a:t>
            </a:r>
            <a:r>
              <a:rPr lang="en-US" sz="1100" dirty="0"/>
              <a:t>(bsfit0),2)</a:t>
            </a:r>
          </a:p>
          <a:p>
            <a:pPr marL="0" indent="0">
              <a:buNone/>
            </a:pPr>
            <a:r>
              <a:rPr lang="en-US" sz="1100" dirty="0"/>
              <a:t>bs(x, knots = knots)1 bs(x, knots = knots)2 bs(x, knots = knots)3 </a:t>
            </a:r>
          </a:p>
          <a:p>
            <a:pPr marL="0" indent="0">
              <a:buNone/>
            </a:pPr>
            <a:r>
              <a:rPr lang="en-US" sz="1100" dirty="0"/>
              <a:t>                             2.72                              3.81                             4.51 </a:t>
            </a:r>
          </a:p>
          <a:p>
            <a:pPr marL="0" indent="0">
              <a:buNone/>
            </a:pPr>
            <a:r>
              <a:rPr lang="en-US" sz="1100" dirty="0"/>
              <a:t>bs(x, knots = knots)4 bs(x, knots = knots)5 bs(x, knots = knots)6 </a:t>
            </a:r>
          </a:p>
          <a:p>
            <a:pPr marL="0" indent="0">
              <a:buNone/>
            </a:pPr>
            <a:r>
              <a:rPr lang="en-US" sz="1100" dirty="0"/>
              <a:t>                             3.64                             3.59                              4.10 </a:t>
            </a:r>
          </a:p>
          <a:p>
            <a:pPr marL="0" indent="0">
              <a:buNone/>
            </a:pPr>
            <a:r>
              <a:rPr lang="en-US" sz="1100" dirty="0"/>
              <a:t>bs(x, knots = knots)7 bs(x, knots = knots)8 </a:t>
            </a:r>
          </a:p>
          <a:p>
            <a:pPr marL="0" indent="0">
              <a:buNone/>
            </a:pPr>
            <a:r>
              <a:rPr lang="en-US" sz="1100" dirty="0"/>
              <a:t>                             2.90                              1.53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DC42F-06A5-4653-BE86-8AB237E8B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DED91-0AA4-442E-9FB2-07AF1B8523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2EA3B8-048E-4264-9A05-9C4929A9525F}"/>
              </a:ext>
            </a:extLst>
          </p:cNvPr>
          <p:cNvCxnSpPr/>
          <p:nvPr/>
        </p:nvCxnSpPr>
        <p:spPr>
          <a:xfrm>
            <a:off x="3618271" y="4326194"/>
            <a:ext cx="703006" cy="339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FEF78E-BBE8-4D5D-BB36-CBAF7068628C}"/>
              </a:ext>
            </a:extLst>
          </p:cNvPr>
          <p:cNvSpPr/>
          <p:nvPr/>
        </p:nvSpPr>
        <p:spPr>
          <a:xfrm>
            <a:off x="3760839" y="5702710"/>
            <a:ext cx="2994265" cy="805484"/>
          </a:xfrm>
          <a:custGeom>
            <a:avLst/>
            <a:gdLst>
              <a:gd name="connsiteX0" fmla="*/ 0 w 2994265"/>
              <a:gd name="connsiteY0" fmla="*/ 0 h 805484"/>
              <a:gd name="connsiteX1" fmla="*/ 712838 w 2994265"/>
              <a:gd name="connsiteY1" fmla="*/ 698090 h 805484"/>
              <a:gd name="connsiteX2" fmla="*/ 1986116 w 2994265"/>
              <a:gd name="connsiteY2" fmla="*/ 776748 h 805484"/>
              <a:gd name="connsiteX3" fmla="*/ 2890684 w 2994265"/>
              <a:gd name="connsiteY3" fmla="*/ 432619 h 805484"/>
              <a:gd name="connsiteX4" fmla="*/ 2989006 w 2994265"/>
              <a:gd name="connsiteY4" fmla="*/ 358877 h 80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65" h="805484">
                <a:moveTo>
                  <a:pt x="0" y="0"/>
                </a:moveTo>
                <a:cubicBezTo>
                  <a:pt x="190909" y="284316"/>
                  <a:pt x="381819" y="568632"/>
                  <a:pt x="712838" y="698090"/>
                </a:cubicBezTo>
                <a:cubicBezTo>
                  <a:pt x="1043857" y="827548"/>
                  <a:pt x="1623142" y="820993"/>
                  <a:pt x="1986116" y="776748"/>
                </a:cubicBezTo>
                <a:cubicBezTo>
                  <a:pt x="2349090" y="732503"/>
                  <a:pt x="2723536" y="502264"/>
                  <a:pt x="2890684" y="432619"/>
                </a:cubicBezTo>
                <a:cubicBezTo>
                  <a:pt x="3057832" y="362974"/>
                  <a:pt x="2966884" y="381819"/>
                  <a:pt x="2989006" y="3588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54E09-BF58-4956-BC53-416F806F9102}"/>
              </a:ext>
            </a:extLst>
          </p:cNvPr>
          <p:cNvCxnSpPr>
            <a:stCxn id="16" idx="3"/>
          </p:cNvCxnSpPr>
          <p:nvPr/>
        </p:nvCxnSpPr>
        <p:spPr>
          <a:xfrm flipV="1">
            <a:off x="6651523" y="6076335"/>
            <a:ext cx="103581" cy="589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8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6E5950-DA30-4961-A1E8-2E614C8FE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91" y="781151"/>
            <a:ext cx="2625212" cy="2625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EC534-BFBC-4EBB-9C84-83A74CE8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on regression splines…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2340E-86FC-4FE7-A506-8EE541E9411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114800" cy="4530725"/>
              </a:xfrm>
            </p:spPr>
            <p:txBody>
              <a:bodyPr/>
              <a:lstStyle/>
              <a:p>
                <a:r>
                  <a:rPr lang="en-US" sz="2000" b="1" i="1" u="sng" dirty="0"/>
                  <a:t>Natural splines </a:t>
                </a:r>
                <a:r>
                  <a:rPr lang="en-US" sz="2000" dirty="0"/>
                  <a:t>spend 2 more df to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to be linear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you specify df instead of knots, you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df equally spaced knots.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2340E-86FC-4FE7-A506-8EE541E94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114800" cy="4530725"/>
              </a:xfrm>
              <a:blipFill>
                <a:blip r:embed="rId4"/>
                <a:stretch>
                  <a:fillRect t="-80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6E261-DCE8-43A4-AB14-9482F277E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922C8B-218E-44E7-A495-56FF24FA4E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01D35-FA36-487B-8E57-C3E2E5E9D5E9}"/>
              </a:ext>
            </a:extLst>
          </p:cNvPr>
          <p:cNvSpPr txBox="1"/>
          <p:nvPr/>
        </p:nvSpPr>
        <p:spPr>
          <a:xfrm>
            <a:off x="752584" y="2648676"/>
            <a:ext cx="38956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&gt; knots &lt;- seq(.1,.9,by=.2)</a:t>
            </a:r>
          </a:p>
          <a:p>
            <a:r>
              <a:rPr lang="en-US" sz="1100" dirty="0"/>
              <a:t>&gt; m &lt;- length(knots)</a:t>
            </a:r>
          </a:p>
          <a:p>
            <a:r>
              <a:rPr lang="en-US" sz="1100" dirty="0"/>
              <a:t>&gt; nsfit0 &lt;- lm(y ~ ns(</a:t>
            </a:r>
            <a:r>
              <a:rPr lang="en-US" sz="1100" dirty="0" err="1"/>
              <a:t>x,knots</a:t>
            </a:r>
            <a:r>
              <a:rPr lang="en-US" sz="1100" dirty="0"/>
              <a:t>=knots))</a:t>
            </a:r>
          </a:p>
          <a:p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(nsfit0)</a:t>
            </a:r>
          </a:p>
          <a:p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r>
              <a:rPr lang="en-US" sz="1100" dirty="0"/>
              <a:t>&gt; setup(paste("R's natural spline </a:t>
            </a:r>
            <a:r>
              <a:rPr lang="en-US" sz="1100" dirty="0" err="1"/>
              <a:t>with",m,"knots</a:t>
            </a:r>
            <a:r>
              <a:rPr lang="en-US" sz="1100" dirty="0"/>
              <a:t>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(bsfit0))</a:t>
            </a:r>
          </a:p>
          <a:p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C560E-FD50-49A9-A7BC-B0CC2338310A}"/>
              </a:ext>
            </a:extLst>
          </p:cNvPr>
          <p:cNvSpPr txBox="1"/>
          <p:nvPr/>
        </p:nvSpPr>
        <p:spPr>
          <a:xfrm>
            <a:off x="816494" y="4741606"/>
            <a:ext cx="495680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&gt; </a:t>
            </a:r>
            <a:r>
              <a:rPr lang="en-US" sz="1100" dirty="0" err="1"/>
              <a:t>df.req</a:t>
            </a:r>
            <a:r>
              <a:rPr lang="en-US" sz="1100" dirty="0"/>
              <a:t> &lt;- 9 ## select knots at (</a:t>
            </a:r>
            <a:r>
              <a:rPr lang="en-US" sz="1100" dirty="0" err="1"/>
              <a:t>df.req</a:t>
            </a:r>
            <a:r>
              <a:rPr lang="en-US" sz="1100" dirty="0"/>
              <a:t> – 3) quantiles of x</a:t>
            </a:r>
          </a:p>
          <a:p>
            <a:r>
              <a:rPr lang="en-US" sz="1100" dirty="0"/>
              <a:t>&gt; bsfit1 &lt;- lm(y ~ bs(</a:t>
            </a:r>
            <a:r>
              <a:rPr lang="en-US" sz="1100" dirty="0" err="1"/>
              <a:t>x,df</a:t>
            </a:r>
            <a:r>
              <a:rPr lang="en-US" sz="1100" dirty="0"/>
              <a:t>=</a:t>
            </a:r>
            <a:r>
              <a:rPr lang="en-US" sz="1100" dirty="0" err="1"/>
              <a:t>df.req</a:t>
            </a:r>
            <a:r>
              <a:rPr lang="en-US" sz="1100" dirty="0"/>
              <a:t>))</a:t>
            </a:r>
          </a:p>
          <a:p>
            <a:r>
              <a:rPr lang="en-US" sz="1100" dirty="0"/>
              <a:t>&gt; X &lt;- </a:t>
            </a:r>
            <a:r>
              <a:rPr lang="en-US" sz="1100" dirty="0" err="1"/>
              <a:t>model.matrix</a:t>
            </a:r>
            <a:r>
              <a:rPr lang="en-US" sz="1100" dirty="0"/>
              <a:t>(bsfit1)</a:t>
            </a:r>
          </a:p>
          <a:p>
            <a:r>
              <a:rPr lang="en-US" sz="1100" dirty="0"/>
              <a:t>&gt; df &lt;- round(sum(</a:t>
            </a:r>
            <a:r>
              <a:rPr lang="en-US" sz="1100" dirty="0" err="1"/>
              <a:t>diag</a:t>
            </a:r>
            <a:r>
              <a:rPr lang="en-US" sz="1100" dirty="0"/>
              <a:t>(X%*%solve(t(X)%*%X)%*%t(X))),2)</a:t>
            </a:r>
          </a:p>
          <a:p>
            <a:r>
              <a:rPr lang="en-US" sz="1100" dirty="0"/>
              <a:t>&gt; setup(paste("R's regression spline </a:t>
            </a:r>
            <a:r>
              <a:rPr lang="en-US" sz="1100" dirty="0" err="1"/>
              <a:t>with",df.req,"knots</a:t>
            </a:r>
            <a:r>
              <a:rPr lang="en-US" sz="1100" dirty="0"/>
              <a:t> requested &amp;",</a:t>
            </a:r>
            <a:r>
              <a:rPr lang="en-US" sz="1100" dirty="0" err="1"/>
              <a:t>df,"df</a:t>
            </a:r>
            <a:r>
              <a:rPr lang="en-US" sz="1100" dirty="0"/>
              <a:t>"))</a:t>
            </a:r>
          </a:p>
          <a:p>
            <a:r>
              <a:rPr lang="en-US" sz="1100" dirty="0"/>
              <a:t>&gt; lines(</a:t>
            </a:r>
            <a:r>
              <a:rPr lang="en-US" sz="1100" dirty="0" err="1"/>
              <a:t>x,predict</a:t>
            </a:r>
            <a:r>
              <a:rPr lang="en-US" sz="1100" dirty="0"/>
              <a:t>(bsfit1))</a:t>
            </a:r>
          </a:p>
          <a:p>
            <a:r>
              <a:rPr lang="en-US" sz="1100" dirty="0"/>
              <a:t>&gt; </a:t>
            </a:r>
            <a:r>
              <a:rPr lang="en-US" sz="1100" dirty="0">
                <a:solidFill>
                  <a:srgbClr val="FF0000"/>
                </a:solidFill>
              </a:rPr>
              <a:t>## plot not shown; similar to others…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9B05E-A153-4EF0-9B53-84A799465090}"/>
              </a:ext>
            </a:extLst>
          </p:cNvPr>
          <p:cNvCxnSpPr>
            <a:cxnSpLocks/>
          </p:cNvCxnSpPr>
          <p:nvPr/>
        </p:nvCxnSpPr>
        <p:spPr>
          <a:xfrm>
            <a:off x="4648202" y="3565167"/>
            <a:ext cx="1010263" cy="530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56493-FD8A-450A-A2AC-C6B1AAD3B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459" y="3429000"/>
            <a:ext cx="2672455" cy="26724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B83674-7201-479E-B896-901D204B2102}"/>
              </a:ext>
            </a:extLst>
          </p:cNvPr>
          <p:cNvSpPr txBox="1"/>
          <p:nvPr/>
        </p:nvSpPr>
        <p:spPr>
          <a:xfrm>
            <a:off x="5153333" y="6286170"/>
            <a:ext cx="218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increase df by increasing the number of knots</a:t>
            </a:r>
          </a:p>
        </p:txBody>
      </p:sp>
    </p:spTree>
    <p:extLst>
      <p:ext uri="{BB962C8B-B14F-4D97-AF65-F5344CB8AC3E}">
        <p14:creationId xmlns:p14="http://schemas.microsoft.com/office/powerpoint/2010/main" val="255143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4101D0-D826-4323-BBF2-2421E7654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60254C4-870E-4957-9069-295479E08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36650"/>
            <a:ext cx="8621713" cy="4878388"/>
          </a:xfrm>
        </p:spPr>
        <p:txBody>
          <a:bodyPr/>
          <a:lstStyle/>
          <a:p>
            <a:r>
              <a:rPr lang="en-US" altLang="en-US" sz="2400" dirty="0"/>
              <a:t>Work that is due:</a:t>
            </a:r>
          </a:p>
          <a:p>
            <a:pPr lvl="1"/>
            <a:r>
              <a:rPr lang="en-US" altLang="en-US" sz="2000" dirty="0"/>
              <a:t>Midterm solutions are (or will be) out today</a:t>
            </a:r>
          </a:p>
          <a:p>
            <a:pPr lvl="1"/>
            <a:r>
              <a:rPr lang="en-US" altLang="en-US" sz="2000" dirty="0"/>
              <a:t>The “Quiz” (Quiz 05) today will be a for-credit class survey</a:t>
            </a:r>
          </a:p>
          <a:p>
            <a:pPr lvl="1"/>
            <a:r>
              <a:rPr lang="en-US" altLang="en-US" sz="2000" dirty="0"/>
              <a:t>HW05 due Weds at 1159pm</a:t>
            </a:r>
          </a:p>
          <a:p>
            <a:r>
              <a:rPr lang="en-US" altLang="en-US" sz="2400" dirty="0"/>
              <a:t>Midterm grades:</a:t>
            </a:r>
          </a:p>
          <a:p>
            <a:pPr lvl="1"/>
            <a:r>
              <a:rPr lang="en-US" altLang="en-US" sz="2000" dirty="0"/>
              <a:t>HW01-04, Quiz01-05, Participation, Take-home Midterm</a:t>
            </a:r>
          </a:p>
          <a:p>
            <a:r>
              <a:rPr lang="en-US" altLang="en-US" sz="2400" dirty="0"/>
              <a:t>Over the fall break:</a:t>
            </a:r>
          </a:p>
          <a:p>
            <a:pPr lvl="1"/>
            <a:r>
              <a:rPr lang="en-US" altLang="en-US" sz="2000" dirty="0"/>
              <a:t>No </a:t>
            </a:r>
            <a:r>
              <a:rPr lang="en-US" altLang="en-US" sz="2000" dirty="0" err="1"/>
              <a:t>hw</a:t>
            </a:r>
            <a:r>
              <a:rPr lang="en-US" altLang="en-US" sz="2000" dirty="0"/>
              <a:t> assigned or due </a:t>
            </a:r>
          </a:p>
          <a:p>
            <a:pPr lvl="1"/>
            <a:r>
              <a:rPr lang="en-US" altLang="en-US" sz="2000" dirty="0"/>
              <a:t>No quiz on Mon after break</a:t>
            </a:r>
          </a:p>
          <a:p>
            <a:r>
              <a:rPr lang="en-US" altLang="en-US" sz="2400" dirty="0"/>
              <a:t>Reading:</a:t>
            </a:r>
          </a:p>
          <a:p>
            <a:pPr lvl="1"/>
            <a:r>
              <a:rPr lang="en-US" altLang="en-US" sz="2000" dirty="0"/>
              <a:t>This week: </a:t>
            </a:r>
            <a:r>
              <a:rPr lang="en-US" altLang="en-US" sz="2000" dirty="0" err="1"/>
              <a:t>Sheather</a:t>
            </a:r>
            <a:r>
              <a:rPr lang="en-US" altLang="en-US" sz="2000" dirty="0"/>
              <a:t> Appx; ISLR Ch 7</a:t>
            </a:r>
          </a:p>
          <a:p>
            <a:pPr lvl="1"/>
            <a:r>
              <a:rPr lang="en-US" altLang="en-US" sz="2000" dirty="0"/>
              <a:t>Next week: Gelman &amp; Hill Ch 9 &amp; 10 (copies in week07 folder)</a:t>
            </a:r>
          </a:p>
          <a:p>
            <a:pPr lvl="2"/>
            <a:r>
              <a:rPr lang="en-US" altLang="en-US" sz="1600" dirty="0"/>
              <a:t>(read to get a sense rather than to get every detail)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E52F4-FDD9-4579-987F-2CE6263E2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1A2850-6B3C-48E3-9D10-74663CAA121A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32D53D2-6499-493B-AAD9-CB307E6E96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29358-0FED-40D6-AAC2-3A6C6E2F3367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313A-7AE6-4839-9A4C-950AC390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Aside: Residual diagnostics, F-test, LRT, AIC, BIC still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A837-3403-4D0A-8310-7A683C78A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&gt; par(</a:t>
            </a:r>
            <a:r>
              <a:rPr lang="en-US" sz="1600" dirty="0" err="1"/>
              <a:t>mfrow</a:t>
            </a:r>
            <a:r>
              <a:rPr lang="en-US" sz="1600" dirty="0"/>
              <a:t>=c(2,2))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&gt; plot(nsfit0)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&gt; plot(bsfit0)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&gt; </a:t>
            </a:r>
            <a:r>
              <a:rPr lang="en-US" sz="1600" dirty="0" err="1"/>
              <a:t>anova</a:t>
            </a:r>
            <a:r>
              <a:rPr lang="en-US" sz="1600" dirty="0"/>
              <a:t>(nsfit0, bsfit0)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Analysis of Variance Table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Model 1: y ~ ns(x, knots = knots)</a:t>
            </a:r>
          </a:p>
          <a:p>
            <a:pPr marL="0" indent="0">
              <a:buNone/>
            </a:pPr>
            <a:r>
              <a:rPr lang="en-US" sz="1600" dirty="0"/>
              <a:t>Model 2: y ~ bs(x, knots = knots)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err="1"/>
              <a:t>Res.Df</a:t>
            </a:r>
            <a:r>
              <a:rPr lang="en-US" sz="1600" dirty="0"/>
              <a:t>       RSS Df Sum of Sq           F     </a:t>
            </a:r>
            <a:r>
              <a:rPr lang="en-US" sz="1600" dirty="0" err="1"/>
              <a:t>Pr</a:t>
            </a:r>
            <a:r>
              <a:rPr lang="en-US" sz="1600" dirty="0"/>
              <a:t>(&gt;F)  </a:t>
            </a:r>
          </a:p>
          <a:p>
            <a:pPr marL="0" indent="0">
              <a:buNone/>
            </a:pPr>
            <a:r>
              <a:rPr lang="en-US" sz="1600" dirty="0"/>
              <a:t>1       93 115.16                              </a:t>
            </a:r>
          </a:p>
          <a:p>
            <a:pPr marL="0" indent="0">
              <a:buNone/>
            </a:pPr>
            <a:r>
              <a:rPr lang="en-US" sz="1600" dirty="0"/>
              <a:t>2       91 108.05   2      7.1084 2.9933 0.05508 .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61371-2A56-4E3E-BA95-FE17BBE6B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8DAFBB-68D2-472C-AA1D-A8F0366F2F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58D41-9416-4F4D-BBE0-D69450E7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08" y="3429000"/>
            <a:ext cx="2454733" cy="2454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86611-C49B-4A67-8796-6CEAF8A8A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508" y="969706"/>
            <a:ext cx="2459294" cy="2459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CFC45-B993-4E66-867C-C45C36ED989E}"/>
              </a:ext>
            </a:extLst>
          </p:cNvPr>
          <p:cNvSpPr txBox="1"/>
          <p:nvPr/>
        </p:nvSpPr>
        <p:spPr>
          <a:xfrm>
            <a:off x="4621162" y="6272982"/>
            <a:ext cx="295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 careful with F-test and LRT that the models are really nested!</a:t>
            </a:r>
          </a:p>
        </p:txBody>
      </p:sp>
    </p:spTree>
    <p:extLst>
      <p:ext uri="{BB962C8B-B14F-4D97-AF65-F5344CB8AC3E}">
        <p14:creationId xmlns:p14="http://schemas.microsoft.com/office/powerpoint/2010/main" val="333864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A12116-E7B9-4452-AC45-D941FF61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83BF18F-7D98-4708-9DF1-2E3B5CC19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085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A slightly different approach to splines is to try to find a smooth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that minimizes the “Ridge-like” penalized RSS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penalizes </a:t>
                </a:r>
                <a:r>
                  <a:rPr lang="en-US" sz="2400" dirty="0" err="1"/>
                  <a:t>wiggliness</a:t>
                </a:r>
                <a:r>
                  <a:rPr lang="en-US" sz="2400" dirty="0"/>
                  <a:t> or roughness: the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is, the more linear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must be.</a:t>
                </a:r>
              </a:p>
              <a:p>
                <a:pPr lvl="1"/>
                <a:r>
                  <a:rPr lang="en-US" sz="2400" dirty="0"/>
                  <a:t>It turns out that </a:t>
                </a:r>
              </a:p>
              <a:p>
                <a:pPr marL="671512" lvl="2" indent="0">
                  <a:buNone/>
                </a:pPr>
                <a:r>
                  <a:rPr lang="en-US" sz="2000" i="1" dirty="0"/>
                  <a:t>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1" dirty="0"/>
                  <a:t> that minimizes (*) is a natural cubic spline, with knots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 at every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, and coefficients shrunken toward a linear form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. </a:t>
                </a:r>
              </a:p>
              <a:p>
                <a:pPr marL="344487" lvl="1" indent="0">
                  <a:buNone/>
                </a:pPr>
                <a:r>
                  <a:rPr lang="en-US" sz="2400" i="1" dirty="0"/>
                  <a:t>    </a:t>
                </a:r>
                <a:r>
                  <a:rPr lang="en-US" sz="2400" dirty="0"/>
                  <a:t>(how much shrinkage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83BF18F-7D98-4708-9DF1-2E3B5CC19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085"/>
                <a:ext cx="8229600" cy="4530725"/>
              </a:xfrm>
              <a:blipFill>
                <a:blip r:embed="rId2"/>
                <a:stretch>
                  <a:fillRect l="-593" t="-1615" r="-1704" b="-15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7ECFE-011C-4075-892F-AF39524EB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1A792-7FD1-4392-8828-8F5D719A49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BC6EC-3E40-4158-B629-E8727E808ED2}"/>
              </a:ext>
            </a:extLst>
          </p:cNvPr>
          <p:cNvSpPr txBox="1"/>
          <p:nvPr/>
        </p:nvSpPr>
        <p:spPr>
          <a:xfrm>
            <a:off x="7959212" y="2871016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317238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B0B4-DB81-4D54-84E8-10265FD7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Splines and df…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B045E-9D0A-403D-A926-CB72B36D3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3175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is a natural cubic spline with knots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the penalized RSS (*) turns out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the X-matrix from a natural spline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is a matrix with entries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r>
                  <a:rPr lang="en-US" sz="2800" dirty="0"/>
                  <a:t>Following the same calculus as for Ridge Regression,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𝑤h𝑒𝑟𝑒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i="1" dirty="0"/>
                  <a:t>(Effective)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B045E-9D0A-403D-A926-CB72B36D3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3175"/>
                <a:ext cx="8229600" cy="4530725"/>
              </a:xfrm>
              <a:blipFill>
                <a:blip r:embed="rId3"/>
                <a:stretch>
                  <a:fillRect l="-444" t="-1346" r="-593" b="-1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20AA9-A305-4BEC-A9F7-6134EEB2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CC43F-6237-4111-862D-1D32C6B3CD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78EBB-8EED-4BBE-9414-B3CAD0F28731}"/>
                  </a:ext>
                </a:extLst>
              </p:cNvPr>
              <p:cNvSpPr txBox="1"/>
              <p:nvPr/>
            </p:nvSpPr>
            <p:spPr>
              <a:xfrm>
                <a:off x="4345912" y="6237617"/>
                <a:ext cx="376570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We </a:t>
                </a:r>
                <a:r>
                  <a:rPr lang="en-US" sz="1100" i="1" dirty="0"/>
                  <a:t>increase</a:t>
                </a:r>
                <a:r>
                  <a:rPr lang="en-US" sz="1100" dirty="0"/>
                  <a:t> df by increasing the sample size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100" dirty="0"/>
                  <a:t>; we </a:t>
                </a:r>
                <a:r>
                  <a:rPr lang="en-US" sz="1100" i="1" dirty="0"/>
                  <a:t>decrease</a:t>
                </a:r>
                <a:r>
                  <a:rPr lang="en-US" sz="1100" dirty="0"/>
                  <a:t> df by increasing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/>
                  <a:t>, or by using fewer knots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100" dirty="0"/>
                  <a:t> (at possibly different locations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100" dirty="0"/>
                  <a:t>’s).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78EBB-8EED-4BBE-9414-B3CAD0F28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12" y="6237617"/>
                <a:ext cx="3765701" cy="600164"/>
              </a:xfrm>
              <a:prstGeom prst="rect">
                <a:avLst/>
              </a:prstGeom>
              <a:blipFill>
                <a:blip r:embed="rId4"/>
                <a:stretch>
                  <a:fillRect t="-1010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2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5AC4-C322-4F7B-8B50-174379F9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593394" cy="1139825"/>
          </a:xfrm>
        </p:spPr>
        <p:txBody>
          <a:bodyPr/>
          <a:lstStyle/>
          <a:p>
            <a:r>
              <a:rPr lang="en-US" sz="4000" dirty="0"/>
              <a:t>Our running example: smoothing splines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03E77-2D42-4A23-9E61-F8625E700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0485"/>
            <a:ext cx="41910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&gt; par(</a:t>
            </a:r>
            <a:r>
              <a:rPr lang="en-US" sz="1100" dirty="0" err="1"/>
              <a:t>mfcol</a:t>
            </a:r>
            <a:r>
              <a:rPr lang="en-US" sz="1100" dirty="0"/>
              <a:t>=c(3,2))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maximum knots, LOOCV  ",</a:t>
            </a:r>
            <a:br>
              <a:rPr lang="en-US" sz="1100" dirty="0"/>
            </a:br>
            <a:r>
              <a:rPr lang="en-US" sz="1100" dirty="0"/>
              <a:t>+ lambda)))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x,y,all.knots</a:t>
            </a:r>
            <a:r>
              <a:rPr lang="en-US" sz="1100" dirty="0"/>
              <a:t>=T))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  ## [1] 14.76477</a:t>
            </a:r>
          </a:p>
          <a:p>
            <a:pPr marL="0" indent="0">
              <a:buNone/>
            </a:pPr>
            <a:r>
              <a:rPr lang="en-US" sz="1100" dirty="0"/>
              <a:t>&gt; setup(expression(paste(“natural spline:  maximum knots,  ",</a:t>
            </a:r>
            <a:br>
              <a:rPr lang="en-US" sz="1100" dirty="0"/>
            </a:br>
            <a:r>
              <a:rPr lang="en-US" sz="1100" dirty="0"/>
              <a:t>+ lambda==0)))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x,y,lambda</a:t>
            </a:r>
            <a:r>
              <a:rPr lang="en-US" sz="1100" dirty="0"/>
              <a:t>=0))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 ## [1] 64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maximum knots,  ",</a:t>
            </a:r>
            <a:br>
              <a:rPr lang="en-US" sz="1100" dirty="0"/>
            </a:br>
            <a:r>
              <a:rPr lang="en-US" sz="1100" dirty="0"/>
              <a:t>+ lambda==100)))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x,y,lambda</a:t>
            </a:r>
            <a:r>
              <a:rPr lang="en-US" sz="1100" dirty="0"/>
              <a:t>=100))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 ## [1] 2.002092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 ",lambda,</a:t>
            </a:r>
            <a:br>
              <a:rPr lang="en-US" sz="1100" dirty="0"/>
            </a:br>
            <a:r>
              <a:rPr lang="en-US" sz="1100" dirty="0"/>
              <a:t>+ "  chosen </a:t>
            </a:r>
            <a:r>
              <a:rPr lang="en-US" sz="1100" dirty="0" err="1"/>
              <a:t>s.t.</a:t>
            </a:r>
            <a:r>
              <a:rPr lang="en-US" sz="1100" dirty="0"/>
              <a:t>  ",tr(H)==12)))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x,y,df</a:t>
            </a:r>
            <a:r>
              <a:rPr lang="en-US" sz="1100" dirty="0"/>
              <a:t>=12))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## [1] 11.99843</a:t>
            </a:r>
          </a:p>
          <a:p>
            <a:pPr marL="0" indent="0">
              <a:buNone/>
            </a:pPr>
            <a:r>
              <a:rPr lang="en-US" sz="1100" dirty="0"/>
              <a:t>&gt; setup(expression(paste("smooth spline: 5 knots, LOOCV  “, </a:t>
            </a:r>
            <a:br>
              <a:rPr lang="en-US" sz="1100" dirty="0"/>
            </a:br>
            <a:r>
              <a:rPr lang="en-US" sz="1100" dirty="0"/>
              <a:t>+ lambda)))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x,y,nknots</a:t>
            </a:r>
            <a:r>
              <a:rPr lang="en-US" sz="1100" dirty="0"/>
              <a:t>=5))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## [1] 5.784098</a:t>
            </a:r>
          </a:p>
          <a:p>
            <a:pPr marL="0" indent="0">
              <a:buNone/>
            </a:pPr>
            <a:r>
              <a:rPr lang="en-US" sz="1100" dirty="0"/>
              <a:t>&gt; setup(expression(paste(“natural spline: 5 knots,  ",</a:t>
            </a:r>
            <a:br>
              <a:rPr lang="en-US" sz="1100" dirty="0"/>
            </a:br>
            <a:r>
              <a:rPr lang="en-US" sz="1100" dirty="0"/>
              <a:t>+ lambda==0)))</a:t>
            </a:r>
          </a:p>
          <a:p>
            <a:pPr marL="0" indent="0">
              <a:buNone/>
            </a:pPr>
            <a:r>
              <a:rPr lang="en-US" sz="1100" dirty="0"/>
              <a:t>&gt; lines(ss &lt;- </a:t>
            </a:r>
            <a:r>
              <a:rPr lang="en-US" sz="1100" dirty="0" err="1"/>
              <a:t>smooth.spline</a:t>
            </a:r>
            <a:r>
              <a:rPr lang="en-US" sz="1100" dirty="0"/>
              <a:t>(</a:t>
            </a:r>
            <a:r>
              <a:rPr lang="en-US" sz="1100" dirty="0" err="1"/>
              <a:t>x,y,nknots</a:t>
            </a:r>
            <a:r>
              <a:rPr lang="en-US" sz="1100" dirty="0"/>
              <a:t>=5,lambda=0))</a:t>
            </a:r>
          </a:p>
          <a:p>
            <a:pPr marL="0" indent="0">
              <a:buNone/>
            </a:pPr>
            <a:r>
              <a:rPr lang="en-US" sz="1100" dirty="0"/>
              <a:t>&gt; </a:t>
            </a:r>
            <a:r>
              <a:rPr lang="en-US" sz="1100" dirty="0" err="1"/>
              <a:t>ss$df</a:t>
            </a:r>
            <a:r>
              <a:rPr lang="en-US" sz="1100" dirty="0"/>
              <a:t>    ## [1]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6B97-9464-43B7-86D0-17D066374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2CB77-1799-4471-AF6D-656E0686D1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298-F99C-40E5-91D4-596D4C5F1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897" y="1112198"/>
            <a:ext cx="3859922" cy="5014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51A609-4A50-4834-B962-4E72464DFDE6}"/>
              </a:ext>
            </a:extLst>
          </p:cNvPr>
          <p:cNvSpPr txBox="1"/>
          <p:nvPr/>
        </p:nvSpPr>
        <p:spPr>
          <a:xfrm>
            <a:off x="4129549" y="6220211"/>
            <a:ext cx="421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By default, </a:t>
            </a:r>
            <a:r>
              <a:rPr lang="en-US" sz="1000" dirty="0" err="1"/>
              <a:t>smooth.spline</a:t>
            </a:r>
            <a:r>
              <a:rPr lang="en-US" sz="1000" dirty="0"/>
              <a:t>() chooses as many equally-spaced knots as it can, up to the sample size n.  If you set </a:t>
            </a:r>
            <a:r>
              <a:rPr lang="en-US" sz="1000" dirty="0" err="1"/>
              <a:t>all.knots</a:t>
            </a:r>
            <a:r>
              <a:rPr lang="en-US" sz="1000" dirty="0"/>
              <a:t>=TRUE, </a:t>
            </a:r>
            <a:r>
              <a:rPr lang="en-US" sz="1000" dirty="0" err="1"/>
              <a:t>smooth.spline</a:t>
            </a:r>
            <a:r>
              <a:rPr lang="en-US" sz="1000" dirty="0"/>
              <a:t>() uses all the data points as knots.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A0C4D-D765-4C10-B7BF-102A3598B878}"/>
              </a:ext>
            </a:extLst>
          </p:cNvPr>
          <p:cNvSpPr txBox="1"/>
          <p:nvPr/>
        </p:nvSpPr>
        <p:spPr>
          <a:xfrm>
            <a:off x="1736007" y="6243638"/>
            <a:ext cx="170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smooth.spline</a:t>
            </a:r>
            <a:r>
              <a:rPr lang="en-US" sz="1100" dirty="0"/>
              <a:t>() is part of the base 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08301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25DCF8-910E-44A6-96A6-068F84F2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</p:spPr>
            <p:txBody>
              <a:bodyPr/>
              <a:lstStyle/>
              <a:p>
                <a:r>
                  <a:rPr lang="en-US" sz="2500" dirty="0"/>
                  <a:t>Two meanings of “Linear” model / linear smoother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en-US" sz="2200" dirty="0"/>
                      <m:t>,    </m:t>
                    </m:r>
                    <m:r>
                      <m:rPr>
                        <m:nor/>
                      </m:rPr>
                      <a:rPr lang="en-US" sz="2200" dirty="0"/>
                      <m:t>vs</m:t>
                    </m:r>
                    <m:r>
                      <m:rPr>
                        <m:nor/>
                      </m:rPr>
                      <a:rPr lang="en-US" sz="2200" dirty="0"/>
                      <m:t>.  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altLang="en-US" sz="2500" dirty="0"/>
                  <a:t>Polynomial Regression</a:t>
                </a:r>
              </a:p>
              <a:p>
                <a:r>
                  <a:rPr lang="en-US" altLang="en-US" sz="2500" dirty="0"/>
                  <a:t>Fixing Collinearity: Orthogonal basis for X</a:t>
                </a:r>
              </a:p>
              <a:p>
                <a:r>
                  <a:rPr lang="en-US" altLang="en-US" sz="2500" dirty="0"/>
                  <a:t>Ridge Regression as a </a:t>
                </a:r>
                <a:r>
                  <a:rPr lang="en-US" altLang="en-US" sz="2500" dirty="0" err="1"/>
                  <a:t>wiggliness</a:t>
                </a:r>
                <a:r>
                  <a:rPr lang="en-US" altLang="en-US" sz="2500" dirty="0"/>
                  <a:t>/roughness penalty</a:t>
                </a:r>
              </a:p>
              <a:p>
                <a:pPr lvl="1"/>
                <a:r>
                  <a:rPr lang="en-US" altLang="en-US" sz="2200" dirty="0"/>
                  <a:t>Effective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2200" i="1" baseline="-25000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baseline="-25000" dirty="0"/>
              </a:p>
              <a:p>
                <a:r>
                  <a:rPr lang="en-US" altLang="en-US" sz="2500" dirty="0"/>
                  <a:t>Cubic Regression Splines</a:t>
                </a:r>
              </a:p>
              <a:p>
                <a:r>
                  <a:rPr lang="en-US" altLang="en-US" sz="2500" dirty="0"/>
                  <a:t>Variations </a:t>
                </a:r>
              </a:p>
              <a:p>
                <a:pPr lvl="1"/>
                <a:r>
                  <a:rPr lang="en-US" altLang="en-US" sz="2200" dirty="0"/>
                  <a:t>Natural Splines</a:t>
                </a:r>
              </a:p>
              <a:p>
                <a:pPr lvl="1"/>
                <a:r>
                  <a:rPr lang="en-US" altLang="en-US" sz="2200" dirty="0"/>
                  <a:t>Specifying the number of knots instead of the locations</a:t>
                </a:r>
              </a:p>
              <a:p>
                <a:r>
                  <a:rPr lang="en-US" altLang="en-US" sz="2500" dirty="0"/>
                  <a:t>Smoothing Splines</a:t>
                </a:r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  <a:blipFill>
                <a:blip r:embed="rId2"/>
                <a:stretch>
                  <a:fillRect l="-296"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A83E4E-884D-455E-8C9A-BA3849A93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6383E-F4BD-4FFB-BA12-DE55FC18D603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D7EF538A-E185-443A-BC0C-E5FE8B963A9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D9768-F21F-47F6-8825-E143D1D4552F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0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25DCF8-910E-44A6-96A6-068F84F2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</p:spPr>
            <p:txBody>
              <a:bodyPr/>
              <a:lstStyle/>
              <a:p>
                <a:r>
                  <a:rPr lang="en-US" sz="2500" dirty="0"/>
                  <a:t>Two meanings of “Linear” model / linear smoother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,    v</a:t>
                </a:r>
                <a:r>
                  <a:rPr lang="en-US" sz="2200" b="0" dirty="0"/>
                  <a:t>s.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altLang="en-US" sz="2500" dirty="0"/>
                  <a:t>Polynomial Regression</a:t>
                </a:r>
              </a:p>
              <a:p>
                <a:r>
                  <a:rPr lang="en-US" altLang="en-US" sz="2500" dirty="0"/>
                  <a:t>Fixing Collinearity: Orthogonal basis for X</a:t>
                </a:r>
              </a:p>
              <a:p>
                <a:r>
                  <a:rPr lang="en-US" altLang="en-US" sz="2500" dirty="0"/>
                  <a:t>Ridge Regression as a </a:t>
                </a:r>
                <a:r>
                  <a:rPr lang="en-US" altLang="en-US" sz="2500" dirty="0" err="1"/>
                  <a:t>wiggliness</a:t>
                </a:r>
                <a:r>
                  <a:rPr lang="en-US" altLang="en-US" sz="2500" dirty="0"/>
                  <a:t>/roughness penalty</a:t>
                </a:r>
              </a:p>
              <a:p>
                <a:pPr lvl="1"/>
                <a:r>
                  <a:rPr lang="en-US" altLang="en-US" sz="2200" dirty="0"/>
                  <a:t>Effective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2200" i="1" baseline="-25000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baseline="-25000" dirty="0"/>
              </a:p>
              <a:p>
                <a:r>
                  <a:rPr lang="en-US" altLang="en-US" sz="2500" dirty="0"/>
                  <a:t>Cubic Regression Splines</a:t>
                </a:r>
              </a:p>
              <a:p>
                <a:r>
                  <a:rPr lang="en-US" altLang="en-US" sz="2500" dirty="0"/>
                  <a:t>Variations </a:t>
                </a:r>
              </a:p>
              <a:p>
                <a:pPr lvl="1"/>
                <a:r>
                  <a:rPr lang="en-US" altLang="en-US" sz="2200" dirty="0"/>
                  <a:t>Natural Splines</a:t>
                </a:r>
              </a:p>
              <a:p>
                <a:pPr lvl="1"/>
                <a:r>
                  <a:rPr lang="en-US" altLang="en-US" sz="2200" dirty="0"/>
                  <a:t>Specifying the number of knots instead of the locations</a:t>
                </a:r>
              </a:p>
              <a:p>
                <a:r>
                  <a:rPr lang="en-US" altLang="en-US" sz="2500" dirty="0"/>
                  <a:t>Smoothing Splines</a:t>
                </a:r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D3897A6F-2C19-46E7-974E-C56F7A744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4068"/>
                <a:ext cx="8229600" cy="5702710"/>
              </a:xfrm>
              <a:blipFill>
                <a:blip r:embed="rId2"/>
                <a:stretch>
                  <a:fillRect l="-296" t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A83E4E-884D-455E-8C9A-BA3849A93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6383E-F4BD-4FFB-BA12-DE55FC18D603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D7EF538A-E185-443A-BC0C-E5FE8B963A9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D9768-F21F-47F6-8825-E143D1D4552F}" type="datetime1">
              <a:rPr lang="en-US" altLang="en-US" smtClean="0">
                <a:latin typeface="Garamond" panose="02020404030301010803" pitchFamily="18" charset="0"/>
              </a:rPr>
              <a:pPr/>
              <a:t>10/10/2022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1347-DB9F-4656-9217-BE2A5B8B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meanings of “Linear”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5D9BB-DC6F-482F-9ADF-0CBC1C577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423"/>
                <a:ext cx="8229600" cy="4530725"/>
              </a:xfrm>
            </p:spPr>
            <p:txBody>
              <a:bodyPr/>
              <a:lstStyle/>
              <a:p>
                <a:r>
                  <a:rPr lang="en-US" sz="2600" dirty="0"/>
                  <a:t>Informally, we say a “linear” model involves a linear relationship (plus error) between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: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r>
                  <a:rPr lang="en-US" sz="2600" b="0" dirty="0"/>
                  <a:t>A more </a:t>
                </a:r>
                <a:r>
                  <a:rPr lang="en-US" sz="2600" dirty="0"/>
                  <a:t>precise and generalizable</a:t>
                </a:r>
                <a:r>
                  <a:rPr lang="en-US" sz="2600" b="0" dirty="0"/>
                  <a:t> definition is that the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600" b="0" dirty="0"/>
                  <a:t> is a linear function of the vector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b="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𝐻𝑦</m:t>
                      </m:r>
                    </m:oMath>
                  </m:oMathPara>
                </a14:m>
                <a:br>
                  <a:rPr lang="en-US" sz="2600" b="0" dirty="0"/>
                </a:br>
                <a:endParaRPr lang="en-US" sz="2600" b="0" dirty="0"/>
              </a:p>
              <a:p>
                <a:pPr marL="0" indent="0">
                  <a:buNone/>
                </a:pPr>
                <a:r>
                  <a:rPr lang="en-US" sz="2600" dirty="0"/>
                  <a:t>    </a:t>
                </a:r>
                <a:r>
                  <a:rPr lang="en-US" sz="2600" b="0" dirty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600" b="0" dirty="0"/>
                  <a:t>.  Recall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𝑑𝑓</m:t>
                      </m:r>
                    </m:oMath>
                  </m:oMathPara>
                </a14:m>
                <a:endParaRPr lang="en-US" sz="2600" b="0" dirty="0"/>
              </a:p>
              <a:p>
                <a:r>
                  <a:rPr lang="en-US" sz="2600" dirty="0"/>
                  <a:t>We will consider </a:t>
                </a:r>
                <a:r>
                  <a:rPr lang="en-US" sz="2600" i="1" dirty="0"/>
                  <a:t>linear models</a:t>
                </a:r>
                <a:r>
                  <a:rPr lang="en-US" sz="2600" dirty="0"/>
                  <a:t> and </a:t>
                </a:r>
                <a:r>
                  <a:rPr lang="en-US" sz="2600" i="1" dirty="0"/>
                  <a:t>linear smoothers</a:t>
                </a:r>
                <a:r>
                  <a:rPr lang="en-US" sz="2600" dirty="0"/>
                  <a:t> that generalize “linear” in the sense of (1) but preserve “linear” in the sense of (2)!</a:t>
                </a: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5D9BB-DC6F-482F-9ADF-0CBC1C577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423"/>
                <a:ext cx="8229600" cy="4530725"/>
              </a:xfrm>
              <a:blipFill>
                <a:blip r:embed="rId2"/>
                <a:stretch>
                  <a:fillRect l="-296" t="-1075" r="-1185" b="-17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BCF3D-171E-45E4-AF28-C1CF646C8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5B227-0893-4366-AE07-A547E06FA2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D0FFA-4231-4171-9A1A-C96379DDE3C5}"/>
              </a:ext>
            </a:extLst>
          </p:cNvPr>
          <p:cNvSpPr txBox="1"/>
          <p:nvPr/>
        </p:nvSpPr>
        <p:spPr>
          <a:xfrm>
            <a:off x="8008374" y="20121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3E719-D791-41E0-87F6-22364BC58B7A}"/>
              </a:ext>
            </a:extLst>
          </p:cNvPr>
          <p:cNvSpPr txBox="1"/>
          <p:nvPr/>
        </p:nvSpPr>
        <p:spPr>
          <a:xfrm>
            <a:off x="8008374" y="33093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22144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6C20-F7AC-4C64-8E72-656EC69E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721D1-BA45-4B83-BD14-CC6C7738E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3090"/>
                <a:ext cx="8229600" cy="4924532"/>
              </a:xfrm>
            </p:spPr>
            <p:txBody>
              <a:bodyPr/>
              <a:lstStyle/>
              <a:p>
                <a:r>
                  <a:rPr lang="en-US" sz="2800" dirty="0"/>
                  <a:t>We already know about polynomial regression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+⋯+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This is just multiple regression where the columns of the X matrix are powers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Good for estimating some nonlinear functions; but</a:t>
                </a:r>
              </a:p>
              <a:p>
                <a:pPr lvl="1"/>
                <a:r>
                  <a:rPr lang="en-US" sz="2400" dirty="0" err="1"/>
                  <a:t>Vif’s</a:t>
                </a:r>
                <a:r>
                  <a:rPr lang="en-US" sz="2400" dirty="0"/>
                  <a:t> tend to be large</a:t>
                </a:r>
              </a:p>
              <a:p>
                <a:pPr lvl="1"/>
                <a:r>
                  <a:rPr lang="en-US" sz="2400" dirty="0"/>
                  <a:t>Can be overly “wiggly” or “rough”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6721D1-BA45-4B83-BD14-CC6C7738E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3090"/>
                <a:ext cx="8229600" cy="4924532"/>
              </a:xfrm>
              <a:blipFill>
                <a:blip r:embed="rId2"/>
                <a:stretch>
                  <a:fillRect l="-444" t="-1114" r="-1111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5388E-9B24-404B-9694-403AE2DDD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E4DE8-1694-44FC-96AD-C930DC8839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5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D20039-8E93-4EAD-B60B-BF312D06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800" y="2979841"/>
            <a:ext cx="3151085" cy="3151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8EBDC-AB40-4A01-B9E3-5E0B169E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8" y="2919618"/>
            <a:ext cx="3202705" cy="3202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E99D2-2BA7-4229-A221-0818AB5A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59C6F-FEF2-4DCC-8BBC-11BDC9675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2724"/>
                <a:ext cx="8229600" cy="5093622"/>
              </a:xfrm>
            </p:spPr>
            <p:txBody>
              <a:bodyPr/>
              <a:lstStyle/>
              <a:p>
                <a:r>
                  <a:rPr lang="en-US" dirty="0"/>
                  <a:t>For most of this lecture we will try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0.25+0.75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=1…100</m:t>
                    </m:r>
                  </m:oMath>
                </a14:m>
                <a:r>
                  <a:rPr lang="en-US" dirty="0"/>
                  <a:t>  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59C6F-FEF2-4DCC-8BBC-11BDC9675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2724"/>
                <a:ext cx="8229600" cy="5093622"/>
              </a:xfrm>
              <a:blipFill>
                <a:blip r:embed="rId4"/>
                <a:stretch>
                  <a:fillRect l="-593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860AD-4D29-49FF-A89D-7E3DAEF50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51611-D715-4DA2-87D5-FB43A6AF10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D1A7C-801C-4BC6-AED5-01641EA6DC4F}"/>
              </a:ext>
            </a:extLst>
          </p:cNvPr>
          <p:cNvSpPr txBox="1"/>
          <p:nvPr/>
        </p:nvSpPr>
        <p:spPr>
          <a:xfrm>
            <a:off x="4724399" y="6280495"/>
            <a:ext cx="297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the r file for this lecture for all sorts of computational details…</a:t>
            </a:r>
          </a:p>
        </p:txBody>
      </p:sp>
    </p:spTree>
    <p:extLst>
      <p:ext uri="{BB962C8B-B14F-4D97-AF65-F5344CB8AC3E}">
        <p14:creationId xmlns:p14="http://schemas.microsoft.com/office/powerpoint/2010/main" val="40348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6EF980-2736-4353-844D-8664E599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 b="2525"/>
          <a:stretch/>
        </p:blipFill>
        <p:spPr>
          <a:xfrm>
            <a:off x="5361039" y="3680746"/>
            <a:ext cx="2863647" cy="2464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4FA09-23C3-40B2-93A5-09E97F7CC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3" b="2905"/>
          <a:stretch/>
        </p:blipFill>
        <p:spPr>
          <a:xfrm>
            <a:off x="436306" y="3618270"/>
            <a:ext cx="2902667" cy="2536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49019-35F6-42A0-A453-C06F9521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Polynomial regression of order 1,4,7,10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F420-0CA9-4A05-83B2-493E50DFC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097A-E104-43D8-8AB5-714830EDDA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F8418-EB7C-460B-978D-8DD090A12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7"/>
          <a:stretch/>
        </p:blipFill>
        <p:spPr>
          <a:xfrm>
            <a:off x="457200" y="837893"/>
            <a:ext cx="2863645" cy="2780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E512E-AB7F-4D68-AECD-1F29EB02E6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07"/>
          <a:stretch/>
        </p:blipFill>
        <p:spPr>
          <a:xfrm>
            <a:off x="5365954" y="847725"/>
            <a:ext cx="2863646" cy="27803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855B50-A32E-495E-8F04-3E49D8F8A95A}"/>
              </a:ext>
            </a:extLst>
          </p:cNvPr>
          <p:cNvSpPr txBox="1"/>
          <p:nvPr/>
        </p:nvSpPr>
        <p:spPr>
          <a:xfrm rot="16200000">
            <a:off x="4047659" y="4639760"/>
            <a:ext cx="269403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n-NO" sz="500" dirty="0"/>
              <a:t>y ~ 1 + I(x^1) + I(x^2) + I(x^3) + I(x^4) + I(x^5) + I(x^6) + I(x^7) + I(x^8) + I(x^9) + I(x^10)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4709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DA4FC-1CE4-48A5-BFED-E7AB4F17C7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Powers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have a lot of collinearity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CDA4FC-1CE4-48A5-BFED-E7AB4F17C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6F660-EC45-46C0-88BA-08378BB09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fits the 10th degree polynomial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model.matrix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 &lt;- function(m) sum(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(m))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tr(X%*%solve(t(X)%*%X)%*%t(X))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10.9998      ## = 11, up to floating point error</a:t>
            </a:r>
          </a:p>
          <a:p>
            <a:pPr marL="0" indent="0">
              <a:buNone/>
            </a:pP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)$coef,2)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Estimate Std. Error t value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-5.93       1.90   -3.12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I(x^1)           379.17     128.10    2.96     0.00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I(x^2)         -7315.39    2696.74   -2.71     0.01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I(x^3)         63240.23   26773.03    2.36     0.02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I(x^4)       -290224.39  148518.47   -1.95     0.05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I(x^5)        771227.11  499693.74    1.54     0.13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I(x^6)      -1233102.85 1058658.55   -1.16     0.25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I(x^7)       1183276.84 1419406.84    0.83     0.41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I(x^8)       -645684.02 1167866.53   -0.55     0.58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I(x^9)        171639.32  537883.43    0.32     0.75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I(x^10)       -13430.82  106143.90   -0.13     0.90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lmfit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I(x^1)       I(x^2)       I(x^3)       I(x^4)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1.466822e+05 7.209028e+07 6.345761e+09 1.680260e+11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I(x^5)       I(x^6)       I(x^7)       I(x^8)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1.634700e+12 6.343098e+12 1.000800e+13 5.972944e+12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I(x^9)      I(x^10) 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1.130705e+12 3.958930e+10 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3C1BF9-0F6F-4114-B6A7-23E97893B83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199" y="1600200"/>
                <a:ext cx="4215581" cy="4530725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degrees of freedom are p+1 = 11, as expected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’s and their SE’s </a:t>
                </a:r>
                <a:br>
                  <a:rPr lang="en-US" dirty="0"/>
                </a:br>
                <a:r>
                  <a:rPr lang="en-US" dirty="0"/>
                  <a:t>are huge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vif’s</a:t>
                </a:r>
                <a:r>
                  <a:rPr lang="en-US" dirty="0"/>
                  <a:t> are enormous!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3C1BF9-0F6F-4114-B6A7-23E97893B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199" y="1600200"/>
                <a:ext cx="4215581" cy="4530725"/>
              </a:xfrm>
              <a:blipFill>
                <a:blip r:embed="rId3"/>
                <a:stretch>
                  <a:fillRect l="-867" r="-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F6A-D211-48A6-8C1F-5C3040EF6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B56F0-733E-4D36-81FA-5784F78900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4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0F12-D62A-4C2A-91B3-966C01F5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Fixing collinearity: Orthogonal basis for 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93F339-74F2-4825-8031-59ACEA186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8587"/>
                <a:ext cx="8229600" cy="4530725"/>
              </a:xfrm>
            </p:spPr>
            <p:txBody>
              <a:bodyPr/>
              <a:lstStyle/>
              <a:p>
                <a:r>
                  <a:rPr lang="en-US" sz="2600" dirty="0"/>
                  <a:t>The columns of X form a basis for a p+1 dimensional subspace 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If we </a:t>
                </a:r>
                <a:r>
                  <a:rPr lang="en-US" sz="2600" i="1" dirty="0"/>
                  <a:t>replace the columns of X with orthogonal columns* that form a basis for the same space S </a:t>
                </a:r>
                <a:r>
                  <a:rPr lang="en-US" sz="2600" dirty="0"/>
                  <a:t>and use them to make a model matrix Z,</a:t>
                </a:r>
              </a:p>
              <a:p>
                <a:pPr lvl="1"/>
                <a:r>
                  <a:rPr lang="en-US" sz="2200" dirty="0"/>
                  <a:t>Fit, prediction, etc. for the model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will be the same</a:t>
                </a:r>
              </a:p>
              <a:p>
                <a:pPr lvl="1"/>
                <a:r>
                  <a:rPr lang="en-US" sz="2200" dirty="0"/>
                  <a:t>The </a:t>
                </a:r>
                <a:r>
                  <a:rPr lang="en-US" sz="2200" dirty="0" err="1"/>
                  <a:t>vif’s</a:t>
                </a:r>
                <a:r>
                  <a:rPr lang="en-US" sz="2200" dirty="0"/>
                  <a:t> should all be 1’s</a:t>
                </a:r>
              </a:p>
              <a:p>
                <a:pPr lvl="1"/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200" dirty="0"/>
                  <a:t>’s,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/>
                  <a:t>’s,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’s will be different, but who cares? </a:t>
                </a:r>
              </a:p>
              <a:p>
                <a:r>
                  <a:rPr lang="en-US" sz="2600" dirty="0"/>
                  <a:t>The columns of Z are called “</a:t>
                </a:r>
                <a:r>
                  <a:rPr lang="en-US" sz="2600" i="1" dirty="0"/>
                  <a:t>orthogonal polynomials over x</a:t>
                </a:r>
                <a:r>
                  <a:rPr lang="en-US" sz="2600" dirty="0"/>
                  <a:t>”</a:t>
                </a:r>
              </a:p>
              <a:p>
                <a:r>
                  <a:rPr lang="en-US" sz="2600" dirty="0"/>
                  <a:t>The R function 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poly(</a:t>
                </a:r>
                <a:r>
                  <a:rPr lang="en-US" sz="2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x,p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600" dirty="0"/>
                  <a:t>provides a set of orthogonal polynomials for us.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93F339-74F2-4825-8031-59ACEA186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8587"/>
                <a:ext cx="8229600" cy="4530725"/>
              </a:xfrm>
              <a:blipFill>
                <a:blip r:embed="rId2"/>
                <a:stretch>
                  <a:fillRect l="-296" t="-1077" r="-889" b="-16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4E5A9-2F68-45F6-A640-D6225FC7B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6FB863-2885-43F3-8F79-FBE8EC2B66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10/10/2022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6BF07-4D54-4190-A648-A1F814F17174}"/>
              </a:ext>
            </a:extLst>
          </p:cNvPr>
          <p:cNvSpPr txBox="1"/>
          <p:nvPr/>
        </p:nvSpPr>
        <p:spPr>
          <a:xfrm>
            <a:off x="4719484" y="6248708"/>
            <a:ext cx="311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*One way (among many) to do this is “Gram-Schmidt orthogonalization”</a:t>
            </a:r>
          </a:p>
        </p:txBody>
      </p:sp>
    </p:spTree>
    <p:extLst>
      <p:ext uri="{BB962C8B-B14F-4D97-AF65-F5344CB8AC3E}">
        <p14:creationId xmlns:p14="http://schemas.microsoft.com/office/powerpoint/2010/main" val="919951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8696</TotalTime>
  <Words>3602</Words>
  <Application>Microsoft Office PowerPoint</Application>
  <PresentationFormat>On-screen Show (4:3)</PresentationFormat>
  <Paragraphs>364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cmr10</vt:lpstr>
      <vt:lpstr>cmex10</vt:lpstr>
      <vt:lpstr>Calibri</vt:lpstr>
      <vt:lpstr>cmr7</vt:lpstr>
      <vt:lpstr>Wingdings</vt:lpstr>
      <vt:lpstr>cmsy10orig</vt:lpstr>
      <vt:lpstr>cmr6</vt:lpstr>
      <vt:lpstr>cmmi10</vt:lpstr>
      <vt:lpstr>Garamond</vt:lpstr>
      <vt:lpstr>cmmi6</vt:lpstr>
      <vt:lpstr>cmsy10</vt:lpstr>
      <vt:lpstr>cmsl10</vt:lpstr>
      <vt:lpstr>Courier New</vt:lpstr>
      <vt:lpstr>cmr9</vt:lpstr>
      <vt:lpstr>cmmi5</vt:lpstr>
      <vt:lpstr>cmsy5</vt:lpstr>
      <vt:lpstr>cmss10</vt:lpstr>
      <vt:lpstr>cmmi9</vt:lpstr>
      <vt:lpstr>Arial</vt:lpstr>
      <vt:lpstr>cmmi7</vt:lpstr>
      <vt:lpstr>cmssi10</vt:lpstr>
      <vt:lpstr>cmr5</vt:lpstr>
      <vt:lpstr>cmss8</vt:lpstr>
      <vt:lpstr>Cambria Math</vt:lpstr>
      <vt:lpstr>Edge</vt:lpstr>
      <vt:lpstr>36-617: Applied Linear Models </vt:lpstr>
      <vt:lpstr>Announcements</vt:lpstr>
      <vt:lpstr>Outline</vt:lpstr>
      <vt:lpstr>Two meanings of “Linear” models</vt:lpstr>
      <vt:lpstr>Polynomial Regression</vt:lpstr>
      <vt:lpstr>A Running Example…</vt:lpstr>
      <vt:lpstr>Polynomial regression of order 1,4,7,10</vt:lpstr>
      <vt:lpstr>Powers of x have a lot of collinearity</vt:lpstr>
      <vt:lpstr>Fixing collinearity: Orthogonal basis for X </vt:lpstr>
      <vt:lpstr>Let’s try it…</vt:lpstr>
      <vt:lpstr>Polynomials tend to get too wiggly as the degree increases…</vt:lpstr>
      <vt:lpstr>Digression: Review of Ridge Regression</vt:lpstr>
      <vt:lpstr>Try to use ridge regression to control wiggliness/roughness of polynomial…</vt:lpstr>
      <vt:lpstr>A more “local” approach…</vt:lpstr>
      <vt:lpstr>Cubic Regression Splines*</vt:lpstr>
      <vt:lpstr>What are the degrees of freedom?</vt:lpstr>
      <vt:lpstr>What should the columns of the reduced X matrix be?</vt:lpstr>
      <vt:lpstr>Our running example with cubic regression splines…</vt:lpstr>
      <vt:lpstr>Variations on regression splines…</vt:lpstr>
      <vt:lpstr>Aside: Residual diagnostics, F-test, LRT, AIC, BIC still work…</vt:lpstr>
      <vt:lpstr>Smoothing Splines</vt:lpstr>
      <vt:lpstr>Smoothing Splines and df…</vt:lpstr>
      <vt:lpstr>Our running example: smoothing splines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367</cp:revision>
  <cp:lastPrinted>2017-11-07T17:54:19Z</cp:lastPrinted>
  <dcterms:created xsi:type="dcterms:W3CDTF">2010-08-21T13:04:59Z</dcterms:created>
  <dcterms:modified xsi:type="dcterms:W3CDTF">2022-10-10T15:49:20Z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