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4" r:id="rId3"/>
    <p:sldId id="336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47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46" r:id="rId33"/>
    <p:sldId id="369" r:id="rId3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cmex10" panose="020B0604020202020204"/>
      <p:regular r:id="rId42"/>
    </p:embeddedFont>
    <p:embeddedFont>
      <p:font typeface="cmmi10" panose="020B0604020202020204"/>
      <p:regular r:id="rId43"/>
    </p:embeddedFont>
    <p:embeddedFont>
      <p:font typeface="cmmi5" panose="020B0604020202020204"/>
      <p:regular r:id="rId44"/>
    </p:embeddedFont>
    <p:embeddedFont>
      <p:font typeface="cmmi6" panose="020B0604020202020204"/>
      <p:regular r:id="rId45"/>
    </p:embeddedFont>
    <p:embeddedFont>
      <p:font typeface="cmmi7" panose="020B0604020202020204"/>
      <p:regular r:id="rId46"/>
    </p:embeddedFont>
    <p:embeddedFont>
      <p:font typeface="cmmi9" panose="020B0604020202020204"/>
      <p:regular r:id="rId47"/>
    </p:embeddedFont>
    <p:embeddedFont>
      <p:font typeface="cmr10" panose="020B0604020202020204"/>
      <p:regular r:id="rId48"/>
    </p:embeddedFont>
    <p:embeddedFont>
      <p:font typeface="cmr5" panose="020B0604020202020204"/>
      <p:regular r:id="rId49"/>
    </p:embeddedFont>
    <p:embeddedFont>
      <p:font typeface="cmr6" panose="020B0604020202020204"/>
      <p:regular r:id="rId50"/>
    </p:embeddedFont>
    <p:embeddedFont>
      <p:font typeface="cmr7" panose="020B0604020202020204"/>
      <p:regular r:id="rId51"/>
    </p:embeddedFont>
    <p:embeddedFont>
      <p:font typeface="cmr9" panose="020B0604020202020204"/>
      <p:regular r:id="rId52"/>
    </p:embeddedFont>
    <p:embeddedFont>
      <p:font typeface="cmsl10" panose="020B0604020202020204"/>
      <p:regular r:id="rId53"/>
    </p:embeddedFont>
    <p:embeddedFont>
      <p:font typeface="cmss10" panose="020B0604020202020204"/>
      <p:regular r:id="rId54"/>
    </p:embeddedFont>
    <p:embeddedFont>
      <p:font typeface="cmss8" panose="020B0604020202020204"/>
      <p:regular r:id="rId55"/>
    </p:embeddedFont>
    <p:embeddedFont>
      <p:font typeface="cmssi10" panose="020B0604020202020204"/>
      <p:regular r:id="rId56"/>
    </p:embeddedFont>
    <p:embeddedFont>
      <p:font typeface="cmsy10" panose="020B0604020202020204"/>
      <p:regular r:id="rId57"/>
    </p:embeddedFont>
    <p:embeddedFont>
      <p:font typeface="cmsy10orig" panose="020B0604020202020204"/>
      <p:regular r:id="rId58"/>
    </p:embeddedFont>
    <p:embeddedFont>
      <p:font typeface="cmsy5" panose="020B0604020202020204"/>
      <p:regular r:id="rId59"/>
    </p:embeddedFont>
    <p:embeddedFont>
      <p:font typeface="Garamond" panose="02020404030301010803" pitchFamily="18" charset="0"/>
      <p:regular r:id="rId60"/>
      <p:bold r:id="rId61"/>
      <p:italic r:id="rId62"/>
    </p:embeddedFont>
  </p:embeddedFontLst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10/12/2022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threaded.stitchfix.com/blog/2015/07/30/gam/" TargetMode="External"/><Relationship Id="rId2" Type="http://schemas.openxmlformats.org/officeDocument/2006/relationships/hyperlink" Target="https://www.mainard.co.uk/post/why-mgcv-is-awesom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10/12/2022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Nonparametric Regression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ABF9F7-B181-4AC4-8DAB-D2391C59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 local regression a linear smoother?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6A26E8B-72AC-48F7-A9EC-5DFDE357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6858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If we apply the N-W Kernel smooth to the original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we get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So N-W kernel smooth is linear,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𝐻𝑦</m:t>
                    </m:r>
                  </m:oMath>
                </a14:m>
                <a:r>
                  <a:rPr lang="en-US" sz="2800" dirty="0"/>
                  <a:t>, where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For general local regression, we can get similar expressions for each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also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 </a:t>
                </a:r>
              </a:p>
              <a:p>
                <a:pPr lvl="1"/>
                <a:r>
                  <a:rPr lang="en-US" sz="2400" i="1" dirty="0"/>
                  <a:t>Local regression and Kernel smoothing </a:t>
                </a:r>
                <a:r>
                  <a:rPr lang="en-US" sz="2400" b="1" i="1" u="sng" dirty="0"/>
                  <a:t>are</a:t>
                </a:r>
                <a:r>
                  <a:rPr lang="en-US" sz="2400" i="1" dirty="0"/>
                  <a:t> linear!</a:t>
                </a:r>
              </a:p>
              <a:p>
                <a:pPr lvl="1"/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(or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) decreases, the effective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goes up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6A26E8B-72AC-48F7-A9EC-5DFDE357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6858"/>
                <a:ext cx="8229600" cy="4530725"/>
              </a:xfrm>
              <a:blipFill>
                <a:blip r:embed="rId2"/>
                <a:stretch>
                  <a:fillRect l="-444" t="-1210" b="-20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65446-AF6D-404F-8843-54B0BB8CC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7CA8F3-6FF0-4582-88B4-2EB398D8C3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D77641-C142-459D-9A59-AE9A3663B235}"/>
                  </a:ext>
                </a:extLst>
              </p:cNvPr>
              <p:cNvSpPr txBox="1"/>
              <p:nvPr/>
            </p:nvSpPr>
            <p:spPr>
              <a:xfrm>
                <a:off x="2285999" y="2033991"/>
                <a:ext cx="4807975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D77641-C142-459D-9A59-AE9A3663B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2033991"/>
                <a:ext cx="4807975" cy="836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741AE-0169-423C-87F1-386A0A439750}"/>
                  </a:ext>
                </a:extLst>
              </p:cNvPr>
              <p:cNvSpPr txBox="1"/>
              <p:nvPr/>
            </p:nvSpPr>
            <p:spPr>
              <a:xfrm>
                <a:off x="2084438" y="3412952"/>
                <a:ext cx="4807975" cy="1036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741AE-0169-423C-87F1-386A0A439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38" y="3412952"/>
                <a:ext cx="4807975" cy="1036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08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AAC5-9112-4206-A738-6E04D66C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 of linear smoothers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DC3C346-66BC-4856-BC53-42DBDC70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1006"/>
            <a:ext cx="8445910" cy="2379919"/>
          </a:xfrm>
        </p:spPr>
        <p:txBody>
          <a:bodyPr/>
          <a:lstStyle/>
          <a:p>
            <a:r>
              <a:rPr lang="en-US" sz="1800" dirty="0"/>
              <a:t>First three columns: Spline-based regression</a:t>
            </a:r>
          </a:p>
          <a:p>
            <a:pPr lvl="1"/>
            <a:r>
              <a:rPr lang="en-US" sz="1600" dirty="0"/>
              <a:t>Relatively simple specification (generalizes ordinary regression methods—not so intuitive?)</a:t>
            </a:r>
          </a:p>
          <a:p>
            <a:pPr lvl="1"/>
            <a:r>
              <a:rPr lang="en-US" sz="1600" dirty="0"/>
              <a:t>Makes efficient use of the data</a:t>
            </a:r>
          </a:p>
          <a:p>
            <a:pPr lvl="1"/>
            <a:r>
              <a:rPr lang="en-US" sz="1600" dirty="0"/>
              <a:t>Easy to incorporate into other linear regression models</a:t>
            </a:r>
          </a:p>
          <a:p>
            <a:r>
              <a:rPr lang="en-US" sz="1800" dirty="0"/>
              <a:t>Last three columns: Local regression</a:t>
            </a:r>
          </a:p>
          <a:p>
            <a:pPr lvl="1"/>
            <a:r>
              <a:rPr lang="en-US" sz="1600" dirty="0"/>
              <a:t>More complex specification (generalizes moving averages—more intuitive?)</a:t>
            </a:r>
          </a:p>
          <a:p>
            <a:pPr lvl="1"/>
            <a:r>
              <a:rPr lang="en-US" sz="1600" dirty="0"/>
              <a:t>Makes intensive/nonefficient use of the data</a:t>
            </a:r>
          </a:p>
          <a:p>
            <a:pPr lvl="1"/>
            <a:r>
              <a:rPr lang="en-US" sz="1600" dirty="0"/>
              <a:t>May require </a:t>
            </a:r>
            <a:r>
              <a:rPr lang="en-US" sz="1600" i="1" dirty="0"/>
              <a:t>backfitting</a:t>
            </a:r>
            <a:r>
              <a:rPr lang="en-US" sz="1600" dirty="0"/>
              <a:t> or similar to incorporate into other lin. reg.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DED90-6862-4ECC-B5D0-B336C58C1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54264-554B-4CFD-8491-E5A5D9EC49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C8D7DD-D931-45F4-99A9-7C62D426EB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9" y="1079911"/>
            <a:ext cx="7935407" cy="2635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4EFEF-9657-4FCD-AF4F-174C1A7AF576}"/>
              </a:ext>
            </a:extLst>
          </p:cNvPr>
          <p:cNvSpPr txBox="1"/>
          <p:nvPr/>
        </p:nvSpPr>
        <p:spPr>
          <a:xfrm>
            <a:off x="1582994" y="1882878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36574-2D08-4D4E-B62E-8D05063FCF52}"/>
                  </a:ext>
                </a:extLst>
              </p:cNvPr>
              <p:cNvSpPr txBox="1"/>
              <p:nvPr/>
            </p:nvSpPr>
            <p:spPr>
              <a:xfrm>
                <a:off x="3744306" y="6267667"/>
                <a:ext cx="42640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*Knot location is somewhat of a dark art, but good defaults are either (a) uniformly across the range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050" dirty="0"/>
                  <a:t>; or (b) uniform quantiles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05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36574-2D08-4D4E-B62E-8D05063FC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06" y="6267667"/>
                <a:ext cx="4264066" cy="415498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D3B5-5EA7-4055-9148-BE96268E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Using smoothers to transform variables in regression: </a:t>
            </a:r>
            <a:r>
              <a:rPr lang="en-US" sz="3600" b="1" i="1" dirty="0"/>
              <a:t>Generalized Additive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C76A-6310-40D8-82C5-9F9C1F88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Regression splines and natural splines (without penalties) just generate columns of the X matrix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Can incorporate directly into lm() fits – we only need ordinary least-squares to fit these models.</a:t>
            </a:r>
            <a:br>
              <a:rPr lang="en-US" sz="2400" dirty="0"/>
            </a:br>
            <a:endParaRPr lang="en-US" sz="1100" dirty="0"/>
          </a:p>
          <a:p>
            <a:r>
              <a:rPr lang="en-US" sz="2400" dirty="0"/>
              <a:t>(Generalized) linear models that have one or more predictors transformed by a nonparametric smooth are called </a:t>
            </a:r>
            <a:r>
              <a:rPr lang="en-US" sz="2400" i="1" dirty="0"/>
              <a:t>(generalized) additive models, </a:t>
            </a:r>
            <a:r>
              <a:rPr lang="en-US" sz="2400" dirty="0"/>
              <a:t>or</a:t>
            </a:r>
            <a:r>
              <a:rPr lang="en-US" sz="2400" i="1" dirty="0"/>
              <a:t> GAMs</a:t>
            </a:r>
            <a:r>
              <a:rPr lang="en-US" sz="2400" dirty="0"/>
              <a:t>.</a:t>
            </a:r>
          </a:p>
          <a:p>
            <a:endParaRPr lang="en-US" sz="1050" dirty="0"/>
          </a:p>
          <a:p>
            <a:r>
              <a:rPr lang="en-US" sz="2400" dirty="0"/>
              <a:t>Good places online to start to learn about GAMs:</a:t>
            </a:r>
          </a:p>
          <a:p>
            <a:pPr lvl="1"/>
            <a:r>
              <a:rPr lang="en-US" sz="2000" dirty="0">
                <a:hlinkClick r:id="rId2"/>
              </a:rPr>
              <a:t>https://www.mainard.co.uk/post/why-mgcv-is-awesome/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https://multithreaded.stitchfix.com/blog/2015/07/30/gam/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3D61-8414-4827-BC0A-75ADCAF02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6F89B-5C58-4D5D-AE15-0812FE0F29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C34B8-E17C-45A6-B629-52FF84963BC2}"/>
              </a:ext>
            </a:extLst>
          </p:cNvPr>
          <p:cNvSpPr txBox="1"/>
          <p:nvPr/>
        </p:nvSpPr>
        <p:spPr>
          <a:xfrm>
            <a:off x="4572000" y="6243638"/>
            <a:ext cx="318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Both blog posts have links to other really useful resources.</a:t>
            </a:r>
          </a:p>
        </p:txBody>
      </p:sp>
    </p:spTree>
    <p:extLst>
      <p:ext uri="{BB962C8B-B14F-4D97-AF65-F5344CB8AC3E}">
        <p14:creationId xmlns:p14="http://schemas.microsoft.com/office/powerpoint/2010/main" val="427943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58F-04C4-4A3E-B535-8B95AAC1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The Heights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085FD-46DC-4EBC-9EAA-4FA6DCC1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468"/>
            <a:ext cx="8229600" cy="4530725"/>
          </a:xfrm>
        </p:spPr>
        <p:txBody>
          <a:bodyPr/>
          <a:lstStyle/>
          <a:p>
            <a:r>
              <a:rPr lang="en-US" dirty="0"/>
              <a:t>Recall the “</a:t>
            </a:r>
            <a:r>
              <a:rPr lang="en-US" dirty="0" err="1"/>
              <a:t>heights.dta</a:t>
            </a:r>
            <a:r>
              <a:rPr lang="en-US" dirty="0"/>
              <a:t>” data, in which we wanted to predict earnings from several demographic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str(heights)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':   1186 obs. of  7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earn  : num  50000 60000 30000 51000 9000 29000 32000 2000 27000 6530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sex   : num  0 = Female, 1 = Male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race  : Factor w/ 4 levels "1","2","3","4"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: num  0 = not Hispanic, 1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hispanic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ed    : num  Number of years of education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num  e.g. 45 means 1945, 32 means 1932, etc.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height: num  Height, in inches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3B1B0-8857-4E82-BED2-785DBAA1D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D2418-C81A-4FCC-A6A1-989C5B9DC1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0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9725C-3896-4A3B-8D3B-A958BA3D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41" y="786188"/>
            <a:ext cx="3991965" cy="5322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7C9BB-9A41-4B2E-B94D-8891C019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the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DB73-C423-4168-89EA-DABA7F0E6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632"/>
            <a:ext cx="4038600" cy="4530725"/>
          </a:xfrm>
        </p:spPr>
        <p:txBody>
          <a:bodyPr/>
          <a:lstStyle/>
          <a:p>
            <a:r>
              <a:rPr lang="en-US" dirty="0"/>
              <a:t>log(earn)</a:t>
            </a:r>
          </a:p>
          <a:p>
            <a:r>
              <a:rPr lang="en-US" dirty="0"/>
              <a:t>Box-Cox transforms:</a:t>
            </a:r>
          </a:p>
          <a:p>
            <a:pPr lvl="1"/>
            <a:r>
              <a:rPr lang="en-US" dirty="0"/>
              <a:t>(ed)</a:t>
            </a:r>
            <a:r>
              <a:rPr lang="en-US" baseline="30000" dirty="0"/>
              <a:t>1.31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yearbn</a:t>
            </a:r>
            <a:r>
              <a:rPr lang="en-US" dirty="0"/>
              <a:t>)</a:t>
            </a:r>
            <a:r>
              <a:rPr lang="en-US" baseline="30000" dirty="0"/>
              <a:t>1.67</a:t>
            </a:r>
          </a:p>
          <a:p>
            <a:pPr lvl="1"/>
            <a:r>
              <a:rPr lang="en-US" dirty="0"/>
              <a:t>(height)</a:t>
            </a:r>
            <a:r>
              <a:rPr lang="en-US" baseline="30000" dirty="0"/>
              <a:t>-1.01</a:t>
            </a:r>
          </a:p>
          <a:p>
            <a:r>
              <a:rPr lang="en-US" dirty="0"/>
              <a:t>These transforms are intended to </a:t>
            </a:r>
            <a:r>
              <a:rPr lang="en-US" i="1" dirty="0"/>
              <a:t>improve normality</a:t>
            </a:r>
            <a:r>
              <a:rPr lang="en-US" dirty="0"/>
              <a:t> of the variables, </a:t>
            </a:r>
            <a:r>
              <a:rPr lang="en-US" i="1" dirty="0"/>
              <a:t>not their predictive power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4695E-1FB9-447C-A154-2ECFBF2C0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25F41-EACE-4ABD-9189-2B21EFBB4B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7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3C5C-FA8A-4B88-997F-33CDE3B9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Box-Cox transforms…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2EC8-843F-4CC7-8E64-26304B9B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1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lm.0 &lt;- lm(log(earn) ~ sex + race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I(ed^1.31) + I(yearbn^1.67) + I(height^-1.01),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round(summary(lm.0)$coef,2)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Est  S.E.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        10.05  0.61 16.61 0.00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sex          -0.45  0.07 -6.72 0.00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race2        -0.04  0.08 -0.45 0.65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race3         0.15  0.22  0.68 0.50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race4        -0.37  0.25 -1.52 0.13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0.14  0.10  1.37 0.17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ed^1.31       0.04  0.00 12.26 0.00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ybn^1.67      0.00  0.00 -7.66 0.00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hgt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^-1.01   -75.50 40.84 -1.85 0.06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plot(lm.0)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B801F-E253-43AE-BA80-4F8B024F2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D592D-75D0-48D7-B116-DC350E84D4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9134E-BFF8-4FE7-892F-5F29296B4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88" y="2312893"/>
            <a:ext cx="3608792" cy="34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0C61-011C-4CD4-9256-804536B1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transformations would we get from polynomial regression?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A489-0033-4FE6-BD3D-649104D1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lm.poly2 &lt;- lm(log(earn) ~ sex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poly(ed,2)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poly(yearbn,2)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poly(height,2),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lm.poly3 &lt;- lm(log(earn) ~ sex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poly(ed,3)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poly(yearbn,3)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poly(height,3),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On the right we compare the Box-Cox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transforms with these 2 and 3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degree polynomial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tranforms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(the code to do this is in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the R file for this lecture)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3E34-6C08-4269-8668-DF6221F7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AE742-2F39-4EEA-ADD5-4102E6AC29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2C90D-48D4-4D27-88D6-257877CC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98" y="1690487"/>
            <a:ext cx="3111442" cy="41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951E-3FFB-4F82-927B-3C4BEB9D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Digression: Partial Residual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5D360-AD59-4190-92BF-5DE8ABAD3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884" y="1046952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Recall our discussion of </a:t>
                </a:r>
                <a:r>
                  <a:rPr lang="en-US" i="1" dirty="0"/>
                  <a:t>added variable plots</a:t>
                </a:r>
              </a:p>
              <a:p>
                <a:pPr lvl="1"/>
                <a:r>
                  <a:rPr lang="en-US" dirty="0"/>
                  <a:t>The terms in a regression do not directly predict y</a:t>
                </a:r>
              </a:p>
              <a:p>
                <a:pPr lvl="1"/>
                <a:r>
                  <a:rPr lang="en-US" dirty="0"/>
                  <a:t>They predict the residual after regressing y on all the other terms – these are called </a:t>
                </a:r>
                <a:r>
                  <a:rPr lang="en-US" i="1" dirty="0"/>
                  <a:t>partial residuals</a:t>
                </a:r>
              </a:p>
              <a:p>
                <a:r>
                  <a:rPr lang="en-US" dirty="0"/>
                  <a:t>In the fitted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coefficient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we regress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−(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+⋯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𝑐𝑜𝑛𝑠𝑡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Plotting a transform against its partial residual tells us what it is actually predicting in the model!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5D360-AD59-4190-92BF-5DE8ABAD3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84" y="1046952"/>
                <a:ext cx="8229600" cy="4530725"/>
              </a:xfrm>
              <a:blipFill>
                <a:blip r:embed="rId2"/>
                <a:stretch>
                  <a:fillRect l="-593" t="-1615" r="-2370" b="-19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2642-4824-47E4-BFFA-F6B96F9AC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21E54-A224-4D5B-B670-E93B4A9A9C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1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EA6E-5448-477D-84AC-CEB7510F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Partial Residual Plots…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030C4-DB8F-4C89-BEA0-F3F0A6678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5372"/>
            <a:ext cx="4491318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=c(3,3))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(lm.0,se=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(lm.poly2,se=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(lm.poly3,se=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r>
              <a:rPr lang="en-US" dirty="0"/>
              <a:t>Box-Cox vs polynomials:</a:t>
            </a:r>
          </a:p>
          <a:p>
            <a:pPr lvl="1"/>
            <a:r>
              <a:rPr lang="en-US" dirty="0"/>
              <a:t>Agree(?) on ed, height</a:t>
            </a:r>
          </a:p>
          <a:p>
            <a:pPr lvl="1"/>
            <a:r>
              <a:rPr lang="en-US" dirty="0"/>
              <a:t>Disagree on </a:t>
            </a:r>
            <a:r>
              <a:rPr lang="en-US" dirty="0" err="1"/>
              <a:t>yearbn</a:t>
            </a:r>
            <a:r>
              <a:rPr lang="en-US" dirty="0"/>
              <a:t>!</a:t>
            </a:r>
          </a:p>
          <a:p>
            <a:r>
              <a:rPr lang="en-US" dirty="0"/>
              <a:t>The part of log(earn) not explained by the other variables:</a:t>
            </a:r>
          </a:p>
          <a:p>
            <a:pPr lvl="1"/>
            <a:r>
              <a:rPr lang="en-US" dirty="0"/>
              <a:t>BC: Goes up with age</a:t>
            </a:r>
          </a:p>
          <a:p>
            <a:pPr lvl="1"/>
            <a:r>
              <a:rPr lang="en-US" dirty="0"/>
              <a:t>Poly2: Goes up then down</a:t>
            </a:r>
          </a:p>
          <a:p>
            <a:pPr lvl="1"/>
            <a:r>
              <a:rPr lang="en-US" dirty="0"/>
              <a:t>Poly3: up, plateau, up more?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4D05-03A3-4340-AEBD-BBB2459AF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E7BAC-E59F-4F5B-AEB3-E198C57877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BC4B54-CD34-4729-B2AE-7AF502F3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25" y="972238"/>
            <a:ext cx="3675384" cy="49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6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BDFE-F07A-4631-A619-A39FA14E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tracking the data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F4A8-E8D8-4F0B-96A5-8C92A748C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590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library(splines)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df &lt;- 5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lm.bs &lt;- lm(log(earn) ~ sex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ed,df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=df)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yearbn,df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=df)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height,df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=df),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=c(3,4))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(lm.0,se=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(lm.poly2,se=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(lm.poly3,se=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lm.bs,se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The </a:t>
            </a:r>
            <a:r>
              <a:rPr lang="en-US" sz="2000" dirty="0" err="1">
                <a:cs typeface="Courier New" panose="02070309020205020404" pitchFamily="49" charset="0"/>
              </a:rPr>
              <a:t>bspline</a:t>
            </a:r>
            <a:r>
              <a:rPr lang="en-US" sz="2000" dirty="0">
                <a:cs typeface="Courier New" panose="02070309020205020404" pitchFamily="49" charset="0"/>
              </a:rPr>
              <a:t> with 5 df requested seems to confirm the cubic fit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We only guessed the df; we will use smoothing splines to check.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3C8FA-25BC-4E7C-B01A-EDD80DD35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5A02AC-26EE-4646-AD8A-F4D798D9AC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E4266-4CD2-4219-AE67-AC0B8EC8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76" y="991240"/>
            <a:ext cx="3790722" cy="5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4101D0-D826-4323-BBF2-2421E7654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60254C4-870E-4957-9069-295479E08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0138"/>
            <a:ext cx="8621713" cy="4914900"/>
          </a:xfrm>
        </p:spPr>
        <p:txBody>
          <a:bodyPr/>
          <a:lstStyle/>
          <a:p>
            <a:r>
              <a:rPr lang="en-US" altLang="en-US" sz="2400" dirty="0"/>
              <a:t>Work that is due:</a:t>
            </a:r>
          </a:p>
          <a:p>
            <a:pPr lvl="1"/>
            <a:r>
              <a:rPr lang="en-US" altLang="en-US" sz="2000" dirty="0"/>
              <a:t>HW05 due tonight at 1159pm</a:t>
            </a:r>
          </a:p>
          <a:p>
            <a:r>
              <a:rPr lang="en-US" altLang="en-US" sz="2400" dirty="0"/>
              <a:t>Midterm grades:</a:t>
            </a:r>
          </a:p>
          <a:p>
            <a:pPr lvl="1"/>
            <a:r>
              <a:rPr lang="en-US" altLang="en-US" sz="2000" dirty="0"/>
              <a:t>HW01-04, Quiz01-05, Participation, Take-home Midterm</a:t>
            </a:r>
          </a:p>
          <a:p>
            <a:r>
              <a:rPr lang="en-US" altLang="en-US" sz="2400" dirty="0"/>
              <a:t>Over the fall break:</a:t>
            </a:r>
          </a:p>
          <a:p>
            <a:pPr lvl="1"/>
            <a:r>
              <a:rPr lang="en-US" altLang="en-US" sz="2000" dirty="0"/>
              <a:t>No </a:t>
            </a:r>
            <a:r>
              <a:rPr lang="en-US" altLang="en-US" sz="2000" dirty="0" err="1"/>
              <a:t>hw</a:t>
            </a:r>
            <a:r>
              <a:rPr lang="en-US" altLang="en-US" sz="2000" dirty="0"/>
              <a:t> assigned or due </a:t>
            </a:r>
          </a:p>
          <a:p>
            <a:pPr lvl="1"/>
            <a:r>
              <a:rPr lang="en-US" altLang="en-US" sz="2000" dirty="0"/>
              <a:t>No quiz on Mon after break</a:t>
            </a:r>
          </a:p>
          <a:p>
            <a:r>
              <a:rPr lang="en-US" altLang="en-US" sz="2400" dirty="0"/>
              <a:t>Reading:</a:t>
            </a:r>
          </a:p>
          <a:p>
            <a:pPr lvl="1"/>
            <a:r>
              <a:rPr lang="en-US" altLang="en-US" sz="2000" dirty="0"/>
              <a:t>This week: </a:t>
            </a:r>
            <a:r>
              <a:rPr lang="en-US" altLang="en-US" sz="2000" dirty="0" err="1"/>
              <a:t>Sheather</a:t>
            </a:r>
            <a:r>
              <a:rPr lang="en-US" altLang="en-US" sz="2000" dirty="0"/>
              <a:t> Appx; ISLR Ch 7</a:t>
            </a:r>
          </a:p>
          <a:p>
            <a:pPr lvl="1"/>
            <a:r>
              <a:rPr lang="en-US" altLang="en-US" sz="2000" dirty="0"/>
              <a:t>Next week: Gelman &amp; Hill Ch 9 &amp; 10 (copies in week07 folder)</a:t>
            </a:r>
          </a:p>
          <a:p>
            <a:pPr lvl="2"/>
            <a:r>
              <a:rPr lang="en-US" altLang="en-US" sz="1600" dirty="0"/>
              <a:t>(read to get a sense rather than to get every detail)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E52F4-FDD9-4579-987F-2CE6263E2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1A2850-6B3C-48E3-9D10-74663CAA121A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32D53D2-6499-493B-AAD9-CB307E6E96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29358-0FED-40D6-AAC2-3A6C6E2F3367}" type="datetime1">
              <a:rPr lang="en-US" altLang="en-US" smtClean="0">
                <a:latin typeface="Garamond" panose="02020404030301010803" pitchFamily="18" charset="0"/>
              </a:rPr>
              <a:pPr/>
              <a:t>10/12/2022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097CDE-832D-4014-A143-DFCAF564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smoothing splines to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0082CB3-7FA2-4C9C-BA11-E3B9C36CA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4096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Smoothing splines no longer simply add columns to the X matrix.  </a:t>
                </a:r>
                <a:r>
                  <a:rPr lang="en-US" i="1" dirty="0"/>
                  <a:t>They also shrink the coefficients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can no longer fit using simple least-squares.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 Backfitting</a:t>
                </a:r>
                <a:r>
                  <a:rPr lang="en-US" dirty="0"/>
                  <a:t> algorithm is used instead:</a:t>
                </a:r>
              </a:p>
              <a:p>
                <a:pPr lvl="1"/>
                <a:r>
                  <a:rPr lang="en-US" dirty="0"/>
                  <a:t>Choose starting values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Regress partial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Regress partial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updates until no more changes.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0082CB3-7FA2-4C9C-BA11-E3B9C36CA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4096"/>
                <a:ext cx="8229600" cy="4530725"/>
              </a:xfrm>
              <a:blipFill>
                <a:blip r:embed="rId2"/>
                <a:stretch>
                  <a:fillRect l="-593" t="-1615" r="-667" b="-6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81020-3268-4CD4-887E-474FAA22D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D38277-9892-47E1-82D2-790FD663CB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2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68E5-82E7-4D3C-9622-61CC5D04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packages that use backfitting to fit GAMs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968FB-7A3E-4297-82E3-7CA99A75F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6699"/>
                <a:ext cx="8229600" cy="4771785"/>
              </a:xfrm>
            </p:spPr>
            <p:txBody>
              <a:bodyPr/>
              <a:lstStyle/>
              <a:p>
                <a:r>
                  <a:rPr lang="en-US" dirty="0"/>
                  <a:t>library(gam)</a:t>
                </a:r>
              </a:p>
              <a:p>
                <a:pPr lvl="1"/>
                <a:r>
                  <a:rPr lang="en-US" sz="2500" dirty="0"/>
                  <a:t>Built &amp; maintained by Trevor Hastie, since ca. 1990</a:t>
                </a:r>
              </a:p>
              <a:p>
                <a:pPr lvl="1"/>
                <a:r>
                  <a:rPr lang="en-US" sz="2500" dirty="0"/>
                  <a:t>Uses </a:t>
                </a:r>
                <a:r>
                  <a:rPr lang="en-US" sz="2500" dirty="0" err="1"/>
                  <a:t>smooth.spline</a:t>
                </a:r>
                <a:r>
                  <a:rPr lang="en-US" sz="2500" dirty="0"/>
                  <a:t> and loess as smoothers</a:t>
                </a:r>
              </a:p>
              <a:p>
                <a:pPr lvl="1"/>
                <a:r>
                  <a:rPr lang="en-US" sz="2500" dirty="0"/>
                  <a:t>Has methods for stepwise and for imputing NA’s</a:t>
                </a:r>
              </a:p>
              <a:p>
                <a:r>
                  <a:rPr lang="en-US" dirty="0"/>
                  <a:t>library(</a:t>
                </a:r>
                <a:r>
                  <a:rPr lang="en-US" dirty="0" err="1"/>
                  <a:t>mgcv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sz="2500" dirty="0"/>
                  <a:t>Built &amp; maintained by Simon Wood, since mid-2000’s</a:t>
                </a:r>
              </a:p>
              <a:p>
                <a:pPr lvl="1"/>
                <a:r>
                  <a:rPr lang="en-US" sz="2500" dirty="0"/>
                  <a:t>Can use cubic smoothing splines (like </a:t>
                </a:r>
                <a:r>
                  <a:rPr lang="en-US" sz="2500" dirty="0" err="1"/>
                  <a:t>smooth.spline</a:t>
                </a:r>
                <a:r>
                  <a:rPr lang="en-US" sz="2500" dirty="0"/>
                  <a:t>) but is built around “thin-plate splines”.  </a:t>
                </a:r>
              </a:p>
              <a:p>
                <a:pPr lvl="1"/>
                <a:r>
                  <a:rPr lang="en-US" sz="2500" dirty="0"/>
                  <a:t>Modern methods for choosing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500" dirty="0"/>
                  <a:t>, for assessing model fit, for nonparametric interactions, and for big data sets.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968FB-7A3E-4297-82E3-7CA99A75F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6699"/>
                <a:ext cx="8229600" cy="4771785"/>
              </a:xfrm>
              <a:blipFill>
                <a:blip r:embed="rId2"/>
                <a:stretch>
                  <a:fillRect l="-593" t="-153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640B-86F3-4E12-BB3E-F9AFC2ACB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76B48-FE88-4B0A-8195-995C69D4CB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ED662-72C2-41FF-B15E-E0162D11F2C6}"/>
              </a:ext>
            </a:extLst>
          </p:cNvPr>
          <p:cNvSpPr txBox="1"/>
          <p:nvPr/>
        </p:nvSpPr>
        <p:spPr>
          <a:xfrm>
            <a:off x="3465688" y="6273387"/>
            <a:ext cx="464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These libraries are </a:t>
            </a:r>
            <a:r>
              <a:rPr lang="en-US" sz="1400" b="1" i="1" u="sng" dirty="0">
                <a:solidFill>
                  <a:srgbClr val="FF0000"/>
                </a:solidFill>
              </a:rPr>
              <a:t>very incompatible</a:t>
            </a:r>
            <a:r>
              <a:rPr lang="en-US" sz="1400" dirty="0">
                <a:solidFill>
                  <a:srgbClr val="FF0000"/>
                </a:solidFill>
              </a:rPr>
              <a:t>.  To switch from one to the other, you have to quit and restart R.</a:t>
            </a:r>
          </a:p>
        </p:txBody>
      </p:sp>
    </p:spTree>
    <p:extLst>
      <p:ext uri="{BB962C8B-B14F-4D97-AF65-F5344CB8AC3E}">
        <p14:creationId xmlns:p14="http://schemas.microsoft.com/office/powerpoint/2010/main" val="306841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C417-BCED-438B-A96E-4EFCDFAC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our models with smooth spline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AC13-ECDC-47C1-A2ED-7DFFFA6B95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mgcv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gam(log(earn) ~ sex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 +   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 +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heights,method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GCV.Cp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=c(3,4))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(lm.0,se=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(lm.poly3,se=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lm.bs,se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mgcv’s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bs=“</a:t>
            </a:r>
            <a:r>
              <a:rPr lang="en-US" sz="1300" dirty="0" err="1">
                <a:cs typeface="Courier New" panose="02070309020205020404" pitchFamily="49" charset="0"/>
              </a:rPr>
              <a:t>cr</a:t>
            </a:r>
            <a:r>
              <a:rPr lang="en-US" sz="1300" dirty="0">
                <a:cs typeface="Courier New" panose="02070309020205020404" pitchFamily="49" charset="0"/>
              </a:rPr>
              <a:t>” chooses cubic regression splines.  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By default, s() chooses an optimal lambda for smoothing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The df for each smooth is shown on the y label; 5 df wasn’t too far off…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Generally the smooth-spline solution is the same as the </a:t>
            </a:r>
            <a:r>
              <a:rPr lang="en-US" sz="1300" dirty="0" err="1">
                <a:cs typeface="Courier New" panose="02070309020205020404" pitchFamily="49" charset="0"/>
              </a:rPr>
              <a:t>bspline</a:t>
            </a:r>
            <a:r>
              <a:rPr lang="en-US" sz="1300" dirty="0">
                <a:cs typeface="Courier New" panose="02070309020205020404" pitchFamily="49" charset="0"/>
              </a:rPr>
              <a:t> and cubic solution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Next we examine which model provides the best fit…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BE48-2EFE-42A2-B165-62A1AFF0C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21157-D96A-4EC3-AFD4-0C78FDEE96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434C4-0D1F-429D-B586-E64D0F64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930" y="1066800"/>
            <a:ext cx="3741914" cy="4994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A7803-87E3-E883-AB33-EAB6A6704520}"/>
              </a:ext>
            </a:extLst>
          </p:cNvPr>
          <p:cNvSpPr txBox="1"/>
          <p:nvPr/>
        </p:nvSpPr>
        <p:spPr>
          <a:xfrm>
            <a:off x="3303142" y="2157573"/>
            <a:ext cx="1700373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Use cubic regression splines (“</a:t>
            </a:r>
            <a:r>
              <a:rPr lang="en-US" sz="1100" dirty="0" err="1">
                <a:solidFill>
                  <a:srgbClr val="FF0000"/>
                </a:solidFill>
              </a:rPr>
              <a:t>cr</a:t>
            </a:r>
            <a:r>
              <a:rPr lang="en-US" sz="1100" dirty="0">
                <a:solidFill>
                  <a:srgbClr val="FF0000"/>
                </a:solidFill>
              </a:rPr>
              <a:t>”) rather than thin-plate splines (“</a:t>
            </a:r>
            <a:r>
              <a:rPr lang="en-US" sz="1100" dirty="0" err="1">
                <a:solidFill>
                  <a:srgbClr val="FF0000"/>
                </a:solidFill>
              </a:rPr>
              <a:t>tp</a:t>
            </a:r>
            <a:r>
              <a:rPr lang="en-US" sz="1100" dirty="0">
                <a:solidFill>
                  <a:srgbClr val="FF0000"/>
                </a:solidFill>
              </a:rPr>
              <a:t>”)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247529-2651-F2B8-89C0-E3FAF24034D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147299" y="2347645"/>
            <a:ext cx="1155843" cy="110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3B81B-475B-8704-6B87-A230FF9701B5}"/>
              </a:ext>
            </a:extLst>
          </p:cNvPr>
          <p:cNvCxnSpPr/>
          <p:nvPr/>
        </p:nvCxnSpPr>
        <p:spPr>
          <a:xfrm flipH="1">
            <a:off x="2522306" y="2457655"/>
            <a:ext cx="780836" cy="85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4E8BE6-CF6F-4186-F41C-1F5BF69446E1}"/>
              </a:ext>
            </a:extLst>
          </p:cNvPr>
          <p:cNvCxnSpPr/>
          <p:nvPr/>
        </p:nvCxnSpPr>
        <p:spPr>
          <a:xfrm flipH="1">
            <a:off x="2409290" y="2457655"/>
            <a:ext cx="893852" cy="300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EF6A-A525-4655-9608-2540F79D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model fits…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D113-052C-4F9E-A834-8F30920CC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3221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By default,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for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mgcv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uses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F tests that are hard to interpret.  &gt; ## If we set test="Cp" we can compare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models with Mallows' Cp, which is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similar to AIC.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(lm.0, lm.poly2, lm.poly3, lm.bs,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test="Cp")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RSS     Df Sum of Sq     Cp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1 1177.0 781.18                  791.36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2 1174.0 718.27 3.0000    62.906 731.85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3 1171.0 675.78 3.0000    42.490 692.76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4 1165.0 659.23 6.0000    16.555 683.00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5 1163.6 658.52 1.4062     0.702 683.89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Or we can compare with AIC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directly...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53FA2-D23D-4D03-A865-6C24A636E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423221"/>
            <a:ext cx="4141839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models &lt;- list(lm.0, lm.poly2,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lm.poly3, lm.bs,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names(models)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strsplit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"lm.0,lm.poly2,lm.poly3,lm.bs,gam.ss",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",")[[1]]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df=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function(x) attributes(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(x))$df),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AIC=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models,AIC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BIC=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models,BIC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&lt;- names(models)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round(my.anova,2)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df     AIC     BIC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lm.0     -1435.26 10.00 2890.52 2941.30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lm.poly2 -1385.47 13.00 2796.95 2862.97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lm.poly3 -1349.31 16.00 2730.63 2811.88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lm.bs    -1334.61 22.00 2713.21 2824.94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-1333.98 23.41 2714.76 2833.63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D31A7-D8D1-4EC7-9DF3-979F32996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A362CC-4863-401A-BE90-F2613F1373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FD734E-5105-44DD-AC02-D2ACE973A5EE}"/>
              </a:ext>
            </a:extLst>
          </p:cNvPr>
          <p:cNvSpPr/>
          <p:nvPr/>
        </p:nvSpPr>
        <p:spPr>
          <a:xfrm>
            <a:off x="3529781" y="4090219"/>
            <a:ext cx="678425" cy="22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026918-BD74-4BB0-BA12-1919A5FC9538}"/>
              </a:ext>
            </a:extLst>
          </p:cNvPr>
          <p:cNvSpPr/>
          <p:nvPr/>
        </p:nvSpPr>
        <p:spPr>
          <a:xfrm>
            <a:off x="3598607" y="2585884"/>
            <a:ext cx="678425" cy="22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3170BE-1C34-46B3-80C5-5D30AA019E39}"/>
              </a:ext>
            </a:extLst>
          </p:cNvPr>
          <p:cNvSpPr/>
          <p:nvPr/>
        </p:nvSpPr>
        <p:spPr>
          <a:xfrm>
            <a:off x="6892413" y="5395451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E73581-4074-460D-9817-E2F0DE14DF6F}"/>
              </a:ext>
            </a:extLst>
          </p:cNvPr>
          <p:cNvSpPr/>
          <p:nvPr/>
        </p:nvSpPr>
        <p:spPr>
          <a:xfrm>
            <a:off x="7629832" y="5169668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6B13-5136-4F10-9EA7-8A1C2786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Aside: Comparing </a:t>
            </a:r>
            <a:r>
              <a:rPr lang="en-US" sz="4000" dirty="0" err="1"/>
              <a:t>mgcv’s</a:t>
            </a:r>
            <a:r>
              <a:rPr lang="en-US" sz="4000" dirty="0"/>
              <a:t> summary() with base-R’s summary()…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F3D47-123F-4261-BD60-FCCF8534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4612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Parametric 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Est         SE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9.97    0.09978  99.883  &lt; 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sex   -0.51    0.06584  -7.700 2.89e-14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race2 -0.05    0.07544  -0.663   0.5074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race3  0.06    0.20646   0.278   0.7811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race4 -0.40    0.23152  -1.742   0.0817   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0.05    0.09710   0.506   0.6126    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Approximate significance of smooth terms: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F p-value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s(ed)     4.505  5.437 23.27  &lt;2e-16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7.021  8.002 31.96  &lt;2e-16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s(height) 4.880  5.976  1.19   0.317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Interpret the F stat and its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like we do the t stat and its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We are testing whether to add this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term in the model, *after* adding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other terms.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816240-D7B3-4796-AE11-0C5018C0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4612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round(summary(lm.bs)$coef,2)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Est      SE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(Int)        7.67    0.64   11.94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sex         -0.50    0.07   -7.56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race2       -0.04    0.08   -0.59     0.56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race3        0.04    0.21    0.19     0.85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race4       -0.40    0.23   -1.75     0.08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0.06    0.10    0.57     0.57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bs(ed)1      1.57    0.80    1.97     0.05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bs(ed)2      1.66    0.49    3.38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bs(ed)3      2.38    0.54    4.40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bs(ed)4      2.08    0.51    4.04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bs(ed)5      2.72    0.52    5.26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)1 -1.41    0.51   -2.80     0.01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)2  0.07    0.26    0.27     0.78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)3 -0.57    0.34   -1.69     0.09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)4 -0.66    0.30   -2.23     0.03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)5 -2.24    0.33   -6.77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bs(height)1  1.15    0.45    2.58     0.01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bs(height)2  0.45    0.27    1.65     0.10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bs(height)3  1.07    0.37    2.88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bs(height)4  0.58    0.33    1.74     0.08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bs(height)5  1.01    0.42    2.41     0.02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90F8E-93D0-4B1C-B90C-941E39956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4FB8FF-08A0-45BC-9B95-9EED845640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8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EB73-18C9-403B-B938-CBE034A0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Residual plots for the best two models: lm.poly3 and lm.bs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68E19-B8AF-409C-A3EF-D22A06B5A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plot(lm.poly3)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plot(lm.bs)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The residuals for lm.bs look just slightly better than for lm.poly3 and lm.0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All the models have a problem with extreme low outliers in the residuals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There may be a predictor we don’t have in the data 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50583-9CDA-4189-BDAC-5200D7CAD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E02B77-476F-4701-869E-82DFB33500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D11ED-F3C4-4E93-B974-4CB052F1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86" y="1028052"/>
            <a:ext cx="3025672" cy="2480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25C0D-EAA1-4DBD-AED3-33CA2DC2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87" y="3508360"/>
            <a:ext cx="3025671" cy="24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75EC-3123-468A-B00A-0AD91DC1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 #2: The Wells data…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20A8B3-ABF8-423B-9BC0-8045FEA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dirty="0"/>
              <a:t>After educating families in Bangladesh about the harmful effects of arsenic, do they switch water wells?</a:t>
            </a:r>
          </a:p>
          <a:p>
            <a:pPr marL="0" indent="0">
              <a:buNone/>
            </a:pP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':   3020 obs. of  5 variables: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switch : int  1 = switched to a new well; 0 = didn’t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arsenic: num  arsenic level in the old well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: num  distance to nearest safe well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: int  1 = head of household is comm. leader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educ   : int  years of schooling of head of household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8B7D5-90CE-4378-98E5-93EEA5010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3EB07D-B221-4B0E-BE80-DF845F4666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361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36319C-AE2F-4B9A-8FC7-887C7BFA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68" y="1266189"/>
            <a:ext cx="4088733" cy="335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348D1-D855-4364-8E79-D0072F2C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our last model for this data, and see if gam can improve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D9C33-CB10-408F-B6E0-2EF59916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The model we liked before was: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glm.3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(switch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poly(arsenic,2),data=wells,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family=binomial)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let's try smooth spline for arsenic...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gam.3 &lt;- gam(switch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arsenic,bs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 data=wells,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family=binomial)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(glm.3,se=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plot(gam.3)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Now let’s see how the predict P[switch}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Please see the r file for this lecture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for the details of building these plots…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BCBA-9DA2-45C7-B994-23E798AA8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B4837-A4B6-4F1B-BB4D-6A11820E06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3BB97-D256-455C-AF8A-3C489F2B644C}"/>
              </a:ext>
            </a:extLst>
          </p:cNvPr>
          <p:cNvSpPr txBox="1"/>
          <p:nvPr/>
        </p:nvSpPr>
        <p:spPr>
          <a:xfrm>
            <a:off x="4876799" y="4562169"/>
            <a:ext cx="3989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ourier New" panose="02070309020205020404" pitchFamily="49" charset="0"/>
              </a:rPr>
              <a:t>The smooth spline has a better interpretation than the quadratic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ourier New" panose="02070309020205020404" pitchFamily="49" charset="0"/>
              </a:rPr>
              <a:t>Increasing arsenic increases the prob of switching, up to a point, and then it levels off.</a:t>
            </a:r>
          </a:p>
        </p:txBody>
      </p:sp>
    </p:spTree>
    <p:extLst>
      <p:ext uri="{BB962C8B-B14F-4D97-AF65-F5344CB8AC3E}">
        <p14:creationId xmlns:p14="http://schemas.microsoft.com/office/powerpoint/2010/main" val="3713039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8042DA-3785-4D93-B2FA-366B3672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02" y="793954"/>
            <a:ext cx="4149646" cy="5329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3B8E2-432D-4486-8089-E2FDAD0F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Let’s see what happens if we use all the predictors…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A443E-4D27-4F7F-AA38-097DEB4B0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glm.all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(switch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arsenic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educ,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wells,family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=binomial)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gam(switch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dist,bs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arsenic,bs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educ,bs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wells,family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=binomial)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=c(3,2))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gam.all,se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T,ask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=F)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attach(wells)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code for generating the rest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of the plot is in the r file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for this lecture…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1E940-51B2-4B9E-BA8D-8E3EA740A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C34CC-9F55-411F-8DC1-C7FE13B819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7A41-032F-4A6C-9F96-E231C8A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comparisons…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046A-CD47-4238-B703-BDACFD4F9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4173"/>
            <a:ext cx="4340942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models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list(glm.3,glm.all,gam.3,gam.all)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names(models)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strsplit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("glm.3,glm.all,gam.3,gam.all",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",")[[1]]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df=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function(x) attributes(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(x))$df),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AIC=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models,AIC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BIC=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models,BIC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&lt;- names(models)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round(my.anova,2)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df     AIC     BIC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glm.3   -1955.68  4.00 3919.35 3943.40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glm.all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-1953.91  5.00 3917.83 3947.89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gam.3   -1947.70  7.03 3909.46 3951.76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gam.all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-1918.10 16.90 3870.01 3971.65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invisible(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(glm.3,plot=T))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invisible(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(gam.3,plot=T))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BAFCE-98A3-4864-B7B5-8EA914182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68CDFA-A09B-400A-83AB-2C0C002EB6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70EE19-BC6E-41B2-8270-F79836041B06}"/>
              </a:ext>
            </a:extLst>
          </p:cNvPr>
          <p:cNvSpPr/>
          <p:nvPr/>
        </p:nvSpPr>
        <p:spPr>
          <a:xfrm>
            <a:off x="2625213" y="4805528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22A772-28FF-4000-9C0E-36554DDC36FD}"/>
              </a:ext>
            </a:extLst>
          </p:cNvPr>
          <p:cNvSpPr/>
          <p:nvPr/>
        </p:nvSpPr>
        <p:spPr>
          <a:xfrm>
            <a:off x="3367548" y="4373627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2F76D-61B4-43C7-97B6-E71D0AE4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75" y="604685"/>
            <a:ext cx="3500284" cy="2750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6A6E7-89E7-422D-BF2A-BF0922FA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0" y="3394236"/>
            <a:ext cx="3416131" cy="26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2089-4B4F-4B98-9FD7-D9A7E62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B207-9A22-409D-92B9-D3D95650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370"/>
            <a:ext cx="8229600" cy="4901480"/>
          </a:xfrm>
        </p:spPr>
        <p:txBody>
          <a:bodyPr/>
          <a:lstStyle/>
          <a:p>
            <a:r>
              <a:rPr lang="en-US" dirty="0"/>
              <a:t>Other nonparametric linear smoothing methods</a:t>
            </a:r>
          </a:p>
          <a:p>
            <a:pPr lvl="1"/>
            <a:r>
              <a:rPr lang="en-US" dirty="0"/>
              <a:t>Local Regression Smoothers</a:t>
            </a:r>
          </a:p>
          <a:p>
            <a:pPr lvl="2"/>
            <a:r>
              <a:rPr lang="en-US" dirty="0"/>
              <a:t>loess()</a:t>
            </a:r>
          </a:p>
          <a:p>
            <a:pPr lvl="2"/>
            <a:r>
              <a:rPr lang="en-US" dirty="0"/>
              <a:t>Kernel Smoothed Regression</a:t>
            </a:r>
          </a:p>
          <a:p>
            <a:r>
              <a:rPr lang="en-US" dirty="0"/>
              <a:t>A Comparison of Linear Smoothers</a:t>
            </a:r>
          </a:p>
          <a:p>
            <a:r>
              <a:rPr lang="en-US" dirty="0"/>
              <a:t>Generalized Additive Models (GAMs)</a:t>
            </a:r>
          </a:p>
          <a:p>
            <a:pPr lvl="1"/>
            <a:r>
              <a:rPr lang="en-US" dirty="0"/>
              <a:t>Nonparametric transformations for the Heights data</a:t>
            </a:r>
          </a:p>
          <a:p>
            <a:pPr lvl="1"/>
            <a:r>
              <a:rPr lang="en-US" dirty="0"/>
              <a:t>Nonparametric transformations for the Wells data</a:t>
            </a:r>
          </a:p>
          <a:p>
            <a:r>
              <a:rPr lang="en-US" dirty="0"/>
              <a:t>And beyond… (nonparametric interactions)</a:t>
            </a:r>
          </a:p>
          <a:p>
            <a:r>
              <a:rPr lang="en-US" dirty="0"/>
              <a:t>Advice on nonparametric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BD9E-3802-4A43-922E-0BD997A12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1085-1259-4CBE-AE2C-FDC4AF4CA2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00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4149-8772-4D1B-9AC7-AE62BBEA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model summaries…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9589-5725-4DAB-BF98-ECBE4256B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8724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summary(gam.3)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Parametric 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Estimate      SE z-value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0.798   0.065  12.286     &lt;2e-16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-0.010   0.001  -9.231     &lt;2e-16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Approximate significance of smooth terms: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Chi.sq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p-value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s(arsenic) 5.035  6.053  165.9  &lt;2e-16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 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R-sq.(adj) =   0.07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explained = 5.41%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UBRE = 0.29452  Scale est. = 1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 = 3020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6AE44-9D3A-4574-82C2-FF9F85EA2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8724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summary(glm.3)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Estimate SE   z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0.792 0.065  12.204  &lt; 2e-16 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-0.010 0.001  -9.079  &lt; 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poly(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)1  26.21  2.330  11.249  &lt; 2e-16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poly(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)2 -10.50  2.204  -4.765 1.89e-06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4118.1  on 3019  df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3911.4  on 3016  df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AIC: 3919.4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4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F1432-9DFA-4E1A-BE15-A90CA3C09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222427-27B8-46F1-9370-CAA9F002CE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20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BC54-6C95-4A64-8969-32457B10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Just a quick taste of nonparametric interactions…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F467-F0A8-4530-A856-39781CE22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8137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gam.int &lt;- gam(switch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s(arsenic)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dist,arsenic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s(educ),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wells,family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=binomial)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summary(gam.int)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Parametric 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Est    SE      z-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0.373    0.051   7.250 4.15e-13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-0.094    0.079  -1.191    0.233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Approximate significance of smooth terms: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Chi.sq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p-value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  1.005  1.005   1.284  0.2618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s(arsenic)   4.466  5.488 111.843  &lt;2e-16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dist,ars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18.308 27.000  30.965  0.0125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s(educ)      4.270  5.166  42.773  &lt;2e-16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gam.int,scheme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=1,pages=1)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CCD02-638D-466B-A276-C623FDB45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12B613-3BB3-48BF-B887-03CC250D2D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217271-B660-4572-8045-87750009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54" y="1160190"/>
            <a:ext cx="3929997" cy="4661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A24652-D8D4-4F27-B176-5BA794E10B15}"/>
              </a:ext>
            </a:extLst>
          </p:cNvPr>
          <p:cNvSpPr txBox="1"/>
          <p:nvPr/>
        </p:nvSpPr>
        <p:spPr>
          <a:xfrm>
            <a:off x="3967317" y="6292645"/>
            <a:ext cx="365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Since I did not specify bs=“</a:t>
            </a:r>
            <a:r>
              <a:rPr lang="en-US" sz="1200" dirty="0" err="1"/>
              <a:t>cr</a:t>
            </a:r>
            <a:r>
              <a:rPr lang="en-US" sz="1200" dirty="0"/>
              <a:t>” in the s() functions, the splines are all thin plate splines.</a:t>
            </a:r>
          </a:p>
        </p:txBody>
      </p:sp>
    </p:spTree>
    <p:extLst>
      <p:ext uri="{BB962C8B-B14F-4D97-AF65-F5344CB8AC3E}">
        <p14:creationId xmlns:p14="http://schemas.microsoft.com/office/powerpoint/2010/main" val="272035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24A3-8297-4BEB-956D-21833E16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nonparametric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2FB93-59C5-4325-A783-6FDAB2CED4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4195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Although there are many technical details, nonparametric methods are flexible &amp; play well with </a:t>
                </a:r>
                <a:r>
                  <a:rPr lang="en-US" sz="2400" dirty="0" err="1"/>
                  <a:t>lm’s</a:t>
                </a:r>
                <a:r>
                  <a:rPr lang="en-US" sz="2400" dirty="0"/>
                  <a:t> &amp; </a:t>
                </a:r>
                <a:r>
                  <a:rPr lang="en-US" sz="2400" dirty="0" err="1"/>
                  <a:t>glm’s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GAMs!</a:t>
                </a:r>
                <a:endParaRPr lang="en-US" sz="2400" dirty="0"/>
              </a:p>
              <a:p>
                <a:r>
                  <a:rPr lang="en-US" sz="2400" dirty="0"/>
                  <a:t>There are usually “tuning parameters”:</a:t>
                </a:r>
              </a:p>
              <a:p>
                <a:pPr lvl="1"/>
                <a:r>
                  <a:rPr lang="en-US" sz="2000" b="1" u="sng" dirty="0"/>
                  <a:t>Functional forms</a:t>
                </a:r>
                <a:r>
                  <a:rPr lang="en-US" sz="2000" dirty="0"/>
                  <a:t>: degree of spline, endpoint conditions, location of knots, degree of local regression, choice of kernel function – </a:t>
                </a:r>
                <a:r>
                  <a:rPr lang="en-US" sz="2000" i="1" dirty="0"/>
                  <a:t>choose these based on defaults/experience/need</a:t>
                </a:r>
              </a:p>
              <a:p>
                <a:pPr lvl="1"/>
                <a:r>
                  <a:rPr lang="en-US" sz="2000" b="1" u="sng" dirty="0"/>
                  <a:t>df-driving parameters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(number of knots),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en-US" sz="2000" i="1" dirty="0"/>
                  <a:t>choose these based on guess-and-check, K-fold CV, LOOCV, etc.</a:t>
                </a:r>
              </a:p>
              <a:p>
                <a:r>
                  <a:rPr lang="en-US" sz="2400" dirty="0"/>
                  <a:t>In GAM’s:</a:t>
                </a:r>
              </a:p>
              <a:p>
                <a:pPr lvl="1"/>
                <a:r>
                  <a:rPr lang="en-US" sz="2000" dirty="0"/>
                  <a:t>For terms that have not been smoothed, interpret coefficients as usual</a:t>
                </a:r>
              </a:p>
              <a:p>
                <a:pPr lvl="1"/>
                <a:r>
                  <a:rPr lang="en-US" sz="2000" dirty="0"/>
                  <a:t>For smoothed terms, interpret graph of transformation, or of transformation predicting partial residuals, instead. </a:t>
                </a:r>
              </a:p>
              <a:p>
                <a:pPr lvl="1"/>
                <a:r>
                  <a:rPr lang="en-US" sz="2000" dirty="0"/>
                  <a:t>Start simple (e.g. no smoothed terms) and build up; take the simplest model that does what you &amp; your client/collaborator need!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2FB93-59C5-4325-A783-6FDAB2CED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4195"/>
                <a:ext cx="8229600" cy="4530725"/>
              </a:xfrm>
              <a:blipFill>
                <a:blip r:embed="rId2"/>
                <a:stretch>
                  <a:fillRect l="-296" t="-1077" r="-74" b="-13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E51E-F32B-4E52-A625-046A76F4A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38E1D-9840-4C7D-978B-606D2CCB53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707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2089-4B4F-4B98-9FD7-D9A7E62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B207-9A22-409D-92B9-D3D95650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370"/>
            <a:ext cx="8229600" cy="4901480"/>
          </a:xfrm>
        </p:spPr>
        <p:txBody>
          <a:bodyPr/>
          <a:lstStyle/>
          <a:p>
            <a:r>
              <a:rPr lang="en-US" dirty="0"/>
              <a:t>Other nonparametric linear smoothing methods</a:t>
            </a:r>
          </a:p>
          <a:p>
            <a:pPr lvl="1"/>
            <a:r>
              <a:rPr lang="en-US" dirty="0"/>
              <a:t>Local Regression Smoothers</a:t>
            </a:r>
          </a:p>
          <a:p>
            <a:pPr lvl="2"/>
            <a:r>
              <a:rPr lang="en-US" dirty="0"/>
              <a:t>loess()</a:t>
            </a:r>
          </a:p>
          <a:p>
            <a:pPr lvl="2"/>
            <a:r>
              <a:rPr lang="en-US" dirty="0"/>
              <a:t>Kernel Smoothed Regression</a:t>
            </a:r>
          </a:p>
          <a:p>
            <a:r>
              <a:rPr lang="en-US" dirty="0"/>
              <a:t>A Comparison of Linear Smoothers</a:t>
            </a:r>
          </a:p>
          <a:p>
            <a:r>
              <a:rPr lang="en-US" dirty="0"/>
              <a:t>Generalized Additive Models (GAMs)</a:t>
            </a:r>
          </a:p>
          <a:p>
            <a:pPr lvl="1"/>
            <a:r>
              <a:rPr lang="en-US" dirty="0"/>
              <a:t>Nonparametric transformations for the Heights data</a:t>
            </a:r>
          </a:p>
          <a:p>
            <a:pPr lvl="1"/>
            <a:r>
              <a:rPr lang="en-US" dirty="0"/>
              <a:t>Nonparametric transformations for the Wells data</a:t>
            </a:r>
          </a:p>
          <a:p>
            <a:r>
              <a:rPr lang="en-US" dirty="0"/>
              <a:t>And beyond… (nonparametric interactions)</a:t>
            </a:r>
          </a:p>
          <a:p>
            <a:r>
              <a:rPr lang="en-US" dirty="0"/>
              <a:t>Advice on nonparametric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BD9E-3802-4A43-922E-0BD997A12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1085-1259-4CBE-AE2C-FDC4AF4CA2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06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FF89-12FE-4AEF-81BE-E05668DE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 Regression Smoothers (e.g. loess())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5808-E9EC-4B9F-BEAB-1EEC76BF8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0004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which we desire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Build a regression using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𝑠𝑛</m:t>
                        </m:r>
                      </m:e>
                    </m:d>
                  </m:oMath>
                </a14:m>
                <a:r>
                  <a:rPr lang="en-US" dirty="0"/>
                  <a:t> nearest neighbors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the data, for some fixed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Downweight</a:t>
                </a:r>
                <a:r>
                  <a:rPr lang="en-US" dirty="0"/>
                  <a:t> neighbors farther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Slightly more formally (local linear regression):</a:t>
                </a:r>
              </a:p>
              <a:p>
                <a:pPr lvl="1"/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minimizing the local RSS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en-US" sz="2600" dirty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selects &amp; </a:t>
                </a:r>
                <a:r>
                  <a:rPr lang="en-US" sz="2600" dirty="0" err="1"/>
                  <a:t>downweights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nearest </a:t>
                </a:r>
                <a:r>
                  <a:rPr lang="en-US" sz="2600" dirty="0" err="1"/>
                  <a:t>nbrs</a:t>
                </a:r>
                <a:endParaRPr lang="en-US" sz="2600" dirty="0"/>
              </a:p>
              <a:p>
                <a:pPr lvl="1"/>
                <a:r>
                  <a:rPr lang="en-US" dirty="0"/>
                  <a:t>Produce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5808-E9EC-4B9F-BEAB-1EEC76BF8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0004"/>
                <a:ext cx="8229600" cy="4530725"/>
              </a:xfrm>
              <a:blipFill>
                <a:blip r:embed="rId2"/>
                <a:stretch>
                  <a:fillRect l="-593" t="-1615" b="-15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1649-99DE-4655-BBAA-CE26B2466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932EC-BEFF-4BA9-8B9C-9F6D3E3B2C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2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DC0E-7889-4600-A6B3-C3328209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655E1-58D0-4E98-BDE7-E5F2BA09BB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6406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We could replace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with an RSS using any polynomial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practice, one only sees </a:t>
                </a:r>
              </a:p>
              <a:p>
                <a:pPr lvl="1"/>
                <a:r>
                  <a:rPr lang="en-US" dirty="0"/>
                  <a:t>p=0 (locally weighted moving average)</a:t>
                </a:r>
              </a:p>
              <a:p>
                <a:pPr lvl="1"/>
                <a:r>
                  <a:rPr lang="en-US" dirty="0"/>
                  <a:t>p=1 (locally weighted linear regression)</a:t>
                </a:r>
              </a:p>
              <a:p>
                <a:pPr lvl="1"/>
                <a:r>
                  <a:rPr lang="en-US" dirty="0"/>
                  <a:t>p=2 (locally weighted quadratic regression)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655E1-58D0-4E98-BDE7-E5F2BA09B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6406"/>
                <a:ext cx="8229600" cy="4530725"/>
              </a:xfrm>
              <a:blipFill>
                <a:blip r:embed="rId2"/>
                <a:stretch>
                  <a:fillRect l="-593" t="-1615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423A8-3DC8-4BF6-9044-3A72DA4B6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AC931-8B35-4C3B-A330-4418886EEE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D881F-DFB8-4B60-8FC6-3875B1A094C3}"/>
                  </a:ext>
                </a:extLst>
              </p:cNvPr>
              <p:cNvSpPr txBox="1"/>
              <p:nvPr/>
            </p:nvSpPr>
            <p:spPr>
              <a:xfrm>
                <a:off x="2123768" y="1852179"/>
                <a:ext cx="457200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D881F-DFB8-4B60-8FC6-3875B1A09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68" y="1852179"/>
                <a:ext cx="4572000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B63668-B3F6-4979-8103-EF32AD66D733}"/>
                  </a:ext>
                </a:extLst>
              </p:cNvPr>
              <p:cNvSpPr txBox="1"/>
              <p:nvPr/>
            </p:nvSpPr>
            <p:spPr>
              <a:xfrm>
                <a:off x="1455174" y="3198227"/>
                <a:ext cx="6862916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B63668-B3F6-4979-8103-EF32AD66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74" y="3198227"/>
                <a:ext cx="6862916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3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EB24-A237-4279-960C-BEBC5AD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to make in local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C528-958E-4A54-AE4C-50BBCD5AB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05348"/>
                <a:ext cx="8514735" cy="4530725"/>
              </a:xfrm>
            </p:spPr>
            <p:txBody>
              <a:bodyPr/>
              <a:lstStyle/>
              <a:p>
                <a:r>
                  <a:rPr lang="en-US" sz="2800" dirty="0"/>
                  <a:t>The </a:t>
                </a:r>
                <a:r>
                  <a:rPr lang="en-US" sz="2800" u="sng" dirty="0"/>
                  <a:t>degree 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u="sng" dirty="0"/>
                  <a:t> </a:t>
                </a:r>
                <a:r>
                  <a:rPr lang="en-US" sz="2800" dirty="0"/>
                  <a:t>of the polynomial </a:t>
                </a:r>
              </a:p>
              <a:p>
                <a:pPr lvl="1"/>
                <a:r>
                  <a:rPr lang="en-US" sz="2400" dirty="0"/>
                  <a:t>loess() defaults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 but any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=0,1,2</m:t>
                    </m:r>
                  </m:oMath>
                </a14:m>
                <a:r>
                  <a:rPr lang="en-US" sz="2400" dirty="0"/>
                  <a:t> work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is essentially Kernel Smoothing (see later in slides)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u="sng" dirty="0"/>
                  <a:t>Kernel function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u="sng" dirty="0"/>
              </a:p>
              <a:p>
                <a:pPr lvl="1"/>
                <a:r>
                  <a:rPr lang="en-US" sz="2400" dirty="0"/>
                  <a:t>Traditional loess() choice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, where the </a:t>
                </a:r>
                <a:r>
                  <a:rPr lang="en-US" sz="2400" i="1" dirty="0"/>
                  <a:t>bandwidth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𝑛𝑠</m:t>
                        </m:r>
                      </m:e>
                    </m:d>
                  </m:oMath>
                </a14:m>
                <a:r>
                  <a:rPr lang="en-US" sz="2400" dirty="0"/>
                  <a:t> nearest neighbors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               0,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…or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is symmetric with a tallest central mode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u="sng" dirty="0"/>
                  <a:t>fraction 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u="sng" dirty="0"/>
                  <a:t> </a:t>
                </a:r>
                <a:r>
                  <a:rPr lang="en-US" sz="2800" dirty="0"/>
                  <a:t>of data to consider; </a:t>
                </a:r>
              </a:p>
              <a:p>
                <a:pPr lvl="1"/>
                <a:r>
                  <a:rPr lang="en-US" sz="2400" dirty="0"/>
                  <a:t>s=0.75 is loess() default.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C528-958E-4A54-AE4C-50BBCD5AB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05348"/>
                <a:ext cx="8514735" cy="4530725"/>
              </a:xfrm>
              <a:blipFill>
                <a:blip r:embed="rId2"/>
                <a:stretch>
                  <a:fillRect l="-429" t="-1346" r="-215" b="-1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7663A-7148-42CD-BB4D-B27BF9CCB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BE567-7B78-4AA7-A6ED-5B6C291B82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BB663-FE64-4078-8687-0DC3F4A93B4B}"/>
              </a:ext>
            </a:extLst>
          </p:cNvPr>
          <p:cNvSpPr txBox="1"/>
          <p:nvPr/>
        </p:nvSpPr>
        <p:spPr>
          <a:xfrm>
            <a:off x="6661355" y="407547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</a:t>
            </a:r>
            <a:r>
              <a:rPr lang="en-US" i="1" dirty="0"/>
              <a:t>tricube</a:t>
            </a:r>
            <a:r>
              <a:rPr lang="en-US" dirty="0"/>
              <a:t> kernel)</a:t>
            </a:r>
          </a:p>
        </p:txBody>
      </p:sp>
    </p:spTree>
    <p:extLst>
      <p:ext uri="{BB962C8B-B14F-4D97-AF65-F5344CB8AC3E}">
        <p14:creationId xmlns:p14="http://schemas.microsoft.com/office/powerpoint/2010/main" val="72154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18A657-C6E0-455F-86EF-A6EE6481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35" y="745569"/>
            <a:ext cx="4090219" cy="3883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C9877-35FA-4ADD-A64A-FE10717F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Trying local regression on our example…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C52F5-CA7F-442B-B04D-D442DFBD8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7741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&gt; local.reg &lt;- function(</a:t>
            </a:r>
            <a:r>
              <a:rPr lang="en-US" sz="1000" dirty="0" err="1"/>
              <a:t>xi,yi,s</a:t>
            </a:r>
            <a:r>
              <a:rPr lang="en-US" sz="1000" dirty="0"/>
              <a:t>=0.75, </a:t>
            </a:r>
            <a:r>
              <a:rPr lang="en-US" sz="1000" dirty="0" err="1"/>
              <a:t>ntest</a:t>
            </a:r>
            <a:r>
              <a:rPr lang="en-US" sz="1000" dirty="0"/>
              <a:t>=100) {</a:t>
            </a:r>
          </a:p>
          <a:p>
            <a:pPr marL="0" indent="0">
              <a:buNone/>
            </a:pPr>
            <a:r>
              <a:rPr lang="en-US" sz="1000" dirty="0"/>
              <a:t>    </a:t>
            </a:r>
            <a:r>
              <a:rPr lang="en-US" sz="1000" dirty="0" err="1"/>
              <a:t>xtest</a:t>
            </a:r>
            <a:r>
              <a:rPr lang="en-US" sz="1000" dirty="0"/>
              <a:t> &lt;- seq(min(xi),max(xi),length=</a:t>
            </a:r>
            <a:r>
              <a:rPr lang="en-US" sz="1000" dirty="0" err="1"/>
              <a:t>ntest</a:t>
            </a:r>
            <a:r>
              <a:rPr lang="en-US" sz="1000" dirty="0"/>
              <a:t>)</a:t>
            </a:r>
          </a:p>
          <a:p>
            <a:pPr marL="0" indent="0">
              <a:buNone/>
            </a:pPr>
            <a:r>
              <a:rPr lang="en-US" sz="1000" dirty="0"/>
              <a:t>    model &lt;- formula(</a:t>
            </a:r>
            <a:r>
              <a:rPr lang="en-US" sz="1000" dirty="0" err="1"/>
              <a:t>yi</a:t>
            </a:r>
            <a:r>
              <a:rPr lang="en-US" sz="1000" dirty="0"/>
              <a:t> ~ xi + I(xi^2))</a:t>
            </a:r>
          </a:p>
          <a:p>
            <a:pPr marL="0" indent="0">
              <a:buNone/>
            </a:pPr>
            <a:r>
              <a:rPr lang="en-US" sz="1000" dirty="0"/>
              <a:t>    w &lt;- function(</a:t>
            </a:r>
            <a:r>
              <a:rPr lang="en-US" sz="1000" dirty="0" err="1"/>
              <a:t>x,h</a:t>
            </a:r>
            <a:r>
              <a:rPr lang="en-US" sz="1000" dirty="0"/>
              <a:t>) {</a:t>
            </a:r>
          </a:p>
          <a:p>
            <a:pPr marL="0" indent="0">
              <a:buNone/>
            </a:pPr>
            <a:r>
              <a:rPr lang="en-US" sz="1000" dirty="0"/>
              <a:t>        x &lt;- x/h; result &lt;- </a:t>
            </a:r>
            <a:r>
              <a:rPr lang="en-US" sz="1000" dirty="0" err="1"/>
              <a:t>ifelse</a:t>
            </a:r>
            <a:r>
              <a:rPr lang="en-US" sz="1000" dirty="0"/>
              <a:t>(abs(x)&gt;=1,0,(1-abs(x)^3)^3)/h</a:t>
            </a:r>
          </a:p>
          <a:p>
            <a:pPr marL="0" indent="0">
              <a:buNone/>
            </a:pPr>
            <a:r>
              <a:rPr lang="en-US" sz="1000" dirty="0"/>
              <a:t>        return(result)</a:t>
            </a:r>
          </a:p>
          <a:p>
            <a:pPr marL="0" indent="0">
              <a:buNone/>
            </a:pPr>
            <a:r>
              <a:rPr lang="en-US" sz="1000" dirty="0"/>
              <a:t>    }</a:t>
            </a:r>
          </a:p>
          <a:p>
            <a:pPr marL="0" indent="0">
              <a:buNone/>
            </a:pPr>
            <a:r>
              <a:rPr lang="en-US" sz="1000" dirty="0"/>
              <a:t>    s &lt;- min(s,1); k &lt;- ceiling(s*length(xi))</a:t>
            </a:r>
          </a:p>
          <a:p>
            <a:pPr marL="0" indent="0">
              <a:buNone/>
            </a:pPr>
            <a:r>
              <a:rPr lang="en-US" sz="1000" dirty="0"/>
              <a:t>    </a:t>
            </a:r>
            <a:r>
              <a:rPr lang="en-US" sz="1000" dirty="0" err="1"/>
              <a:t>yhat</a:t>
            </a:r>
            <a:r>
              <a:rPr lang="en-US" sz="1000" dirty="0"/>
              <a:t> &lt;- NULL</a:t>
            </a:r>
          </a:p>
          <a:p>
            <a:pPr marL="0" indent="0">
              <a:buNone/>
            </a:pPr>
            <a:r>
              <a:rPr lang="en-US" sz="1000" dirty="0"/>
              <a:t>    for(x in </a:t>
            </a:r>
            <a:r>
              <a:rPr lang="en-US" sz="1000" dirty="0" err="1"/>
              <a:t>xtest</a:t>
            </a:r>
            <a:r>
              <a:rPr lang="en-US" sz="1000" dirty="0"/>
              <a:t>) {</a:t>
            </a:r>
          </a:p>
          <a:p>
            <a:pPr marL="0" indent="0">
              <a:buNone/>
            </a:pPr>
            <a:r>
              <a:rPr lang="en-US" sz="1000" dirty="0"/>
              <a:t>        deltas &lt;- abs(xi-x);  </a:t>
            </a:r>
            <a:r>
              <a:rPr lang="en-US" sz="1000" dirty="0" err="1"/>
              <a:t>d.ord</a:t>
            </a:r>
            <a:r>
              <a:rPr lang="en-US" sz="1000" dirty="0"/>
              <a:t> &lt;- order(deltas)[1:k]</a:t>
            </a:r>
          </a:p>
          <a:p>
            <a:pPr marL="0" indent="0">
              <a:buNone/>
            </a:pPr>
            <a:r>
              <a:rPr lang="en-US" sz="1000" dirty="0"/>
              <a:t>        loc &lt;- </a:t>
            </a:r>
            <a:r>
              <a:rPr lang="en-US" sz="1000" dirty="0" err="1"/>
              <a:t>data.frame</a:t>
            </a:r>
            <a:r>
              <a:rPr lang="en-US" sz="1000" dirty="0"/>
              <a:t>(xi=xi[</a:t>
            </a:r>
            <a:r>
              <a:rPr lang="en-US" sz="1000" dirty="0" err="1"/>
              <a:t>d.ord</a:t>
            </a:r>
            <a:r>
              <a:rPr lang="en-US" sz="1000" dirty="0"/>
              <a:t>],</a:t>
            </a:r>
            <a:r>
              <a:rPr lang="en-US" sz="1000" dirty="0" err="1"/>
              <a:t>yi</a:t>
            </a:r>
            <a:r>
              <a:rPr lang="en-US" sz="1000" dirty="0"/>
              <a:t>=</a:t>
            </a:r>
            <a:r>
              <a:rPr lang="en-US" sz="1000" dirty="0" err="1"/>
              <a:t>yi</a:t>
            </a:r>
            <a:r>
              <a:rPr lang="en-US" sz="1000" dirty="0"/>
              <a:t>[</a:t>
            </a:r>
            <a:r>
              <a:rPr lang="en-US" sz="1000" dirty="0" err="1"/>
              <a:t>d.ord</a:t>
            </a:r>
            <a:r>
              <a:rPr lang="en-US" sz="1000" dirty="0"/>
              <a:t>])</a:t>
            </a:r>
          </a:p>
          <a:p>
            <a:pPr marL="0" indent="0">
              <a:buNone/>
            </a:pPr>
            <a:r>
              <a:rPr lang="en-US" sz="1000" dirty="0"/>
              <a:t>        h &lt;- s*(max(</a:t>
            </a:r>
            <a:r>
              <a:rPr lang="en-US" sz="1000" dirty="0" err="1"/>
              <a:t>loc$xi</a:t>
            </a:r>
            <a:r>
              <a:rPr lang="en-US" sz="1000" dirty="0"/>
              <a:t>) - min(</a:t>
            </a:r>
            <a:r>
              <a:rPr lang="en-US" sz="1000" dirty="0" err="1"/>
              <a:t>loc$xi</a:t>
            </a:r>
            <a:r>
              <a:rPr lang="en-US" sz="1000" dirty="0"/>
              <a:t>))</a:t>
            </a:r>
          </a:p>
          <a:p>
            <a:pPr marL="0" indent="0">
              <a:buNone/>
            </a:pPr>
            <a:r>
              <a:rPr lang="en-US" sz="1000" dirty="0"/>
              <a:t>        </a:t>
            </a:r>
            <a:r>
              <a:rPr lang="en-US" sz="1000" dirty="0" err="1"/>
              <a:t>lmfit</a:t>
            </a:r>
            <a:r>
              <a:rPr lang="en-US" sz="1000" dirty="0"/>
              <a:t> &lt;- lm(</a:t>
            </a:r>
            <a:r>
              <a:rPr lang="en-US" sz="1000" dirty="0" err="1"/>
              <a:t>model,weights</a:t>
            </a:r>
            <a:r>
              <a:rPr lang="en-US" sz="1000" dirty="0"/>
              <a:t>=w(deltas[</a:t>
            </a:r>
            <a:r>
              <a:rPr lang="en-US" sz="1000" dirty="0" err="1"/>
              <a:t>d.ord</a:t>
            </a:r>
            <a:r>
              <a:rPr lang="en-US" sz="1000" dirty="0"/>
              <a:t>],h),data=loc)</a:t>
            </a:r>
          </a:p>
          <a:p>
            <a:pPr marL="0" indent="0">
              <a:buNone/>
            </a:pPr>
            <a:r>
              <a:rPr lang="en-US" sz="1000" dirty="0"/>
              <a:t>        </a:t>
            </a:r>
            <a:r>
              <a:rPr lang="en-US" sz="1000" dirty="0" err="1"/>
              <a:t>yhat</a:t>
            </a:r>
            <a:r>
              <a:rPr lang="en-US" sz="1000" dirty="0"/>
              <a:t> &lt;- c(</a:t>
            </a:r>
            <a:r>
              <a:rPr lang="en-US" sz="1000" dirty="0" err="1"/>
              <a:t>yhat</a:t>
            </a:r>
            <a:r>
              <a:rPr lang="en-US" sz="1000" dirty="0"/>
              <a:t>, predict(</a:t>
            </a:r>
            <a:r>
              <a:rPr lang="en-US" sz="1000" dirty="0" err="1"/>
              <a:t>lmfit,data.frame</a:t>
            </a:r>
            <a:r>
              <a:rPr lang="en-US" sz="1000" dirty="0"/>
              <a:t>(xi=x)))</a:t>
            </a:r>
          </a:p>
          <a:p>
            <a:pPr marL="0" indent="0">
              <a:buNone/>
            </a:pPr>
            <a:r>
              <a:rPr lang="en-US" sz="1000" dirty="0"/>
              <a:t>    }</a:t>
            </a:r>
          </a:p>
          <a:p>
            <a:pPr marL="0" indent="0">
              <a:buNone/>
            </a:pPr>
            <a:r>
              <a:rPr lang="en-US" sz="1000" dirty="0"/>
              <a:t>    return(list(x=</a:t>
            </a:r>
            <a:r>
              <a:rPr lang="en-US" sz="1000" dirty="0" err="1"/>
              <a:t>xtest,y</a:t>
            </a:r>
            <a:r>
              <a:rPr lang="en-US" sz="1000" dirty="0"/>
              <a:t>=</a:t>
            </a:r>
            <a:r>
              <a:rPr lang="en-US" sz="1000" dirty="0" err="1"/>
              <a:t>yhat</a:t>
            </a:r>
            <a:r>
              <a:rPr lang="en-US" sz="1000" dirty="0"/>
              <a:t>))</a:t>
            </a:r>
          </a:p>
          <a:p>
            <a:pPr marL="0" indent="0">
              <a:buNone/>
            </a:pPr>
            <a:r>
              <a:rPr lang="en-US" sz="1000" dirty="0"/>
              <a:t>}</a:t>
            </a:r>
          </a:p>
          <a:p>
            <a:pPr marL="0" indent="0">
              <a:buNone/>
            </a:pPr>
            <a:r>
              <a:rPr lang="en-US" sz="1000" dirty="0"/>
              <a:t>&gt; par(</a:t>
            </a:r>
            <a:r>
              <a:rPr lang="en-US" sz="1000" dirty="0" err="1"/>
              <a:t>mfrow</a:t>
            </a:r>
            <a:r>
              <a:rPr lang="en-US" sz="1000" dirty="0"/>
              <a:t>=c(2,2))</a:t>
            </a:r>
          </a:p>
          <a:p>
            <a:pPr marL="0" indent="0">
              <a:buNone/>
            </a:pPr>
            <a:r>
              <a:rPr lang="en-US" sz="1000" dirty="0"/>
              <a:t>&gt; setup("local.reg, s=0.75, p=2"); lines(local.reg(</a:t>
            </a:r>
            <a:r>
              <a:rPr lang="en-US" sz="1000" dirty="0" err="1"/>
              <a:t>x,y,s</a:t>
            </a:r>
            <a:r>
              <a:rPr lang="en-US" sz="1000" dirty="0"/>
              <a:t>=0.75))</a:t>
            </a:r>
          </a:p>
          <a:p>
            <a:pPr marL="0" indent="0">
              <a:buNone/>
            </a:pPr>
            <a:r>
              <a:rPr lang="en-US" sz="1000" dirty="0"/>
              <a:t>&gt; setup("loess, span=0.75, degree=2")</a:t>
            </a:r>
          </a:p>
          <a:p>
            <a:pPr marL="0" indent="0">
              <a:buNone/>
            </a:pPr>
            <a:r>
              <a:rPr lang="en-US" sz="1000" dirty="0"/>
              <a:t>&gt; lines(</a:t>
            </a:r>
            <a:r>
              <a:rPr lang="en-US" sz="1000" dirty="0" err="1"/>
              <a:t>x,predict</a:t>
            </a:r>
            <a:r>
              <a:rPr lang="en-US" sz="1000" dirty="0"/>
              <a:t>(loess(y ~ </a:t>
            </a:r>
            <a:r>
              <a:rPr lang="en-US" sz="1000" dirty="0" err="1"/>
              <a:t>x,span</a:t>
            </a:r>
            <a:r>
              <a:rPr lang="en-US" sz="1000" dirty="0"/>
              <a:t>=0.75,degree=2)))</a:t>
            </a:r>
          </a:p>
          <a:p>
            <a:pPr marL="0" indent="0">
              <a:buNone/>
            </a:pPr>
            <a:r>
              <a:rPr lang="en-US" sz="1000" dirty="0"/>
              <a:t>&gt; setup("local.reg, s=0.25, p=2"); lines(local.reg(</a:t>
            </a:r>
            <a:r>
              <a:rPr lang="en-US" sz="1000" dirty="0" err="1"/>
              <a:t>x,y,s</a:t>
            </a:r>
            <a:r>
              <a:rPr lang="en-US" sz="1000" dirty="0"/>
              <a:t>=0.25))</a:t>
            </a:r>
          </a:p>
          <a:p>
            <a:pPr marL="0" indent="0">
              <a:buNone/>
            </a:pPr>
            <a:r>
              <a:rPr lang="en-US" sz="1000" dirty="0"/>
              <a:t>&gt; setup("loess, span=0.25, degree=2")</a:t>
            </a:r>
          </a:p>
          <a:p>
            <a:pPr marL="0" indent="0">
              <a:buNone/>
            </a:pPr>
            <a:r>
              <a:rPr lang="en-US" sz="1000" dirty="0"/>
              <a:t>&gt; lines(</a:t>
            </a:r>
            <a:r>
              <a:rPr lang="en-US" sz="1000" dirty="0" err="1"/>
              <a:t>x,predict</a:t>
            </a:r>
            <a:r>
              <a:rPr lang="en-US" sz="1000" dirty="0"/>
              <a:t>(loess(y ~ </a:t>
            </a:r>
            <a:r>
              <a:rPr lang="en-US" sz="1000" dirty="0" err="1"/>
              <a:t>x,span</a:t>
            </a:r>
            <a:r>
              <a:rPr lang="en-US" sz="1000" dirty="0"/>
              <a:t>=0.25,degree=2)))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6357D5-710D-4DCB-97DF-BB1F1573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483511"/>
            <a:ext cx="4038600" cy="1401608"/>
          </a:xfrm>
        </p:spPr>
        <p:txBody>
          <a:bodyPr/>
          <a:lstStyle/>
          <a:p>
            <a:r>
              <a:rPr lang="en-US" sz="1600" dirty="0"/>
              <a:t>local.reg() and loess() don’t perfectly match (loess documentation incomplete?)</a:t>
            </a:r>
          </a:p>
          <a:p>
            <a:r>
              <a:rPr lang="en-US" sz="1600" dirty="0"/>
              <a:t>It seems the definition of “nearest neighbors” is wider for loess() </a:t>
            </a:r>
          </a:p>
          <a:p>
            <a:r>
              <a:rPr lang="en-US" sz="1600" dirty="0"/>
              <a:t>But their qualitative performance is similar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81062-7BC0-46B7-8E4C-00DEEDB7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ADFF6-3C19-408B-ADF4-5937CAC01A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BEB91-EAD5-4614-87D3-6E9FC1F3B8E7}"/>
              </a:ext>
            </a:extLst>
          </p:cNvPr>
          <p:cNvSpPr txBox="1"/>
          <p:nvPr/>
        </p:nvSpPr>
        <p:spPr>
          <a:xfrm>
            <a:off x="4312674" y="6271450"/>
            <a:ext cx="23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Computational details in the r file accompanying this lecture</a:t>
            </a:r>
          </a:p>
        </p:txBody>
      </p:sp>
    </p:spTree>
    <p:extLst>
      <p:ext uri="{BB962C8B-B14F-4D97-AF65-F5344CB8AC3E}">
        <p14:creationId xmlns:p14="http://schemas.microsoft.com/office/powerpoint/2010/main" val="60467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966E-F971-44E3-9646-0E9ADF17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smoothed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EC97DBB-F95E-4584-BF19-4E6520822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5012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Consider local regression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and always using all the data (instead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𝑠𝑛</m:t>
                    </m:r>
                  </m:oMath>
                </a14:m>
                <a:r>
                  <a:rPr lang="en-US" sz="2800" dirty="0"/>
                  <a:t> nearest </a:t>
                </a:r>
                <a:r>
                  <a:rPr lang="en-US" sz="2800" dirty="0" err="1"/>
                  <a:t>nbrs</a:t>
                </a:r>
                <a:r>
                  <a:rPr lang="en-US" sz="2800" dirty="0"/>
                  <a:t>)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Setting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equal to 0,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800" i="1" dirty="0"/>
                  <a:t>This yields the </a:t>
                </a:r>
                <a:r>
                  <a:rPr lang="en-US" sz="2800" i="1" dirty="0" err="1"/>
                  <a:t>Nadaraya</a:t>
                </a:r>
                <a:r>
                  <a:rPr lang="en-US" sz="2800" i="1" dirty="0"/>
                  <a:t>-Watson kernel smoothed regression</a:t>
                </a:r>
                <a:r>
                  <a:rPr lang="en-US" sz="2800" dirty="0"/>
                  <a:t>; implemented as </a:t>
                </a:r>
                <a:r>
                  <a:rPr lang="en-US" sz="2800" dirty="0" err="1"/>
                  <a:t>ksmooth</a:t>
                </a:r>
                <a:r>
                  <a:rPr lang="en-US" sz="2800" dirty="0"/>
                  <a:t>() in base R</a:t>
                </a:r>
                <a:endParaRPr lang="en-US" sz="2400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EC97DBB-F95E-4584-BF19-4E6520822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5012"/>
                <a:ext cx="8229600" cy="4530725"/>
              </a:xfrm>
              <a:blipFill>
                <a:blip r:embed="rId2"/>
                <a:stretch>
                  <a:fillRect l="-444" t="-1211" b="-1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45384-99C8-41F5-A7BA-593FF6E34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A9F202-5E28-407A-BFBC-A104F97ADFB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C2AD5C-718C-48C7-9C74-36F8A8C46866}"/>
                  </a:ext>
                </a:extLst>
              </p:cNvPr>
              <p:cNvSpPr txBox="1"/>
              <p:nvPr/>
            </p:nvSpPr>
            <p:spPr>
              <a:xfrm>
                <a:off x="978310" y="2217227"/>
                <a:ext cx="7192296" cy="648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C2AD5C-718C-48C7-9C74-36F8A8C46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10" y="2217227"/>
                <a:ext cx="7192296" cy="648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7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4C11-E232-4118-8CD5-B1581DA8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Trying kernel smoothing on our example…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F4E2A-144B-4265-9550-5B4BB2FA9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1716"/>
            <a:ext cx="4038600" cy="5059209"/>
          </a:xfrm>
        </p:spPr>
        <p:txBody>
          <a:bodyPr/>
          <a:lstStyle/>
          <a:p>
            <a:r>
              <a:rPr lang="en-US" sz="2000" dirty="0"/>
              <a:t>Here we just demonstrate </a:t>
            </a:r>
            <a:r>
              <a:rPr lang="en-US" sz="2000" dirty="0" err="1"/>
              <a:t>ksmooth</a:t>
            </a:r>
            <a:r>
              <a:rPr lang="en-US" sz="2000" dirty="0"/>
              <a:t>()</a:t>
            </a:r>
          </a:p>
          <a:p>
            <a:r>
              <a:rPr lang="en-US" sz="2000" dirty="0" err="1"/>
              <a:t>ksmooth</a:t>
            </a:r>
            <a:r>
              <a:rPr lang="en-US" sz="2000" dirty="0"/>
              <a:t>() does not implement the tricube kernel; we will use a normal density kernel instead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&gt; par(</a:t>
            </a:r>
            <a:r>
              <a:rPr lang="en-US" sz="1200" dirty="0" err="1"/>
              <a:t>mfrow</a:t>
            </a:r>
            <a:r>
              <a:rPr lang="en-US" sz="1200" dirty="0"/>
              <a:t>=c(2,2))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&gt; setup("kernel smooth, h = 0.5")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=0.5))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&gt; setup("kernel smooth, h = 0.25")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=0.25))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&gt; setup("kernel smooth, h = 0.125")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=0.125))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&gt; setup("kernel smooth, h = 0.0625")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=0.0625))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1B750-8219-42F9-84CE-2FF739D6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C5586-E948-4D4A-B00B-B6C91FC64F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10/12/2022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1B626-1531-4E0F-A8E7-52711F32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2" y="1145459"/>
            <a:ext cx="3902034" cy="37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9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3.652"/>
  <p:tag name="ORIGINALWIDTH" val="8380.952"/>
  <p:tag name="LATEXADDIN" val="\documentclass{article}&#10;\usepackage{amsmath}&#10;\pagestyle{empty}&#10;\begin{document}&#10;&#10;\sf&#10;&#10;\def\tseq{$t_1,\ldots,t_m$}&#10;\def\fr{$s$ (sample fraction)}&#10;\def\ba{$h$ (bandwidth)}&#10;\def\al{1 (all data)}&#10;\def\som{many (one per test $x$)} &#10;\def\iter{iterative calculation}&#10;&#10;\begin{tabular}{rcccccc}&#10;              &amp; Regression &amp; Natural    &amp; Smoothing  &amp; Local          &amp;                &amp; Kernel     \\&#10;              &amp; Spline     &amp; Spline     &amp; Spline     &amp; Regression     &amp; loess          &amp; Regression \\&#10;\hline \hline\\&#10;\multicolumn{7}{l}{{\bf Arbitrary or Conventional/Default Choice}}\\&#10;Polynomial Degree&amp; 3       &amp; 3          &amp; 3          &amp; 0, 1, or 2     &amp; 0, 1, or 2     &amp; 0          \\&#10;Kernel function &amp; - -      &amp; - -        &amp; - -        &amp; $K(x_i,x)$       &amp; based on tricube &amp; $w(t)$     \\ &#10;Knot locations&amp; \tseq      &amp; \tseq      &amp; \tseq      &amp; - -            &amp; - -            &amp; - -        \\[1em]&#10;\multicolumn{7}{l}{{\bf Can be Chosen Algorithmically (LOOCV, etc.)}}\\&#10;Knot count    &amp; $m$        &amp; $m$        &amp; $m$        &amp; - -            &amp; - -            &amp; - -        \\&#10;Smoothing parameter &amp; - -  &amp; - -        &amp; $\lambda$  &amp; \fr            &amp; \fr            &amp; \ba        \\[1em]&#10;\multicolumn{7}{l}{{\bf Features of the Fit}}\\&#10;Form of $H$   &amp; $Z(Z^T Z)^{-1}Z^T$ &amp; $Z(Z^T Z)^{-1}Z^T$ &amp; $G(G^T G+ \lambda M)^{-1}G^T$ &amp; \iter &amp; \iter &amp; \iter \\&#10;df            &amp; $tr(H)=m+4$&amp; $tr(H)=m+2$&amp; $2\leq tr(H_\lambda)\leq m+2 $ &amp; $tr(H_s)$   &amp; $tr(H_s)$        &amp; $tr(H_h)$    \\&#10;Data subsets  &amp; \al        &amp; \al        &amp; \al        &amp; \som           &amp; \som           &amp; \al        \\&#10;model fits    &amp; 1          &amp; 1          &amp; 1          &amp; \som           &amp; \som           &amp; \som        \\&#10;Fitting method &amp; OLS &amp; OLS &amp; Ridge OLS &amp; \iter &amp; \iter &amp; \iter \\[1em]&#10;\hline&#10;\end{tabular}&#10;\end{document}"/>
  <p:tag name="IGUANATEXSIZE" val="20"/>
  <p:tag name="IGUANATEXCURSOR" val="958"/>
  <p:tag name="TRANSPARENCY" val="True"/>
  <p:tag name="LATEXENGINEID" val="0"/>
  <p:tag name="TEMPFOLDER" val="c:\temp\"/>
  <p:tag name="LATEXFORMHEIGHT" val="422.1"/>
  <p:tag name="LATEXFORMWIDTH" val="668.5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10314</TotalTime>
  <Words>4715</Words>
  <Application>Microsoft Office PowerPoint</Application>
  <PresentationFormat>On-screen Show (4:3)</PresentationFormat>
  <Paragraphs>540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8" baseType="lpstr">
      <vt:lpstr>cmmi9</vt:lpstr>
      <vt:lpstr>cmss8</vt:lpstr>
      <vt:lpstr>Garamond</vt:lpstr>
      <vt:lpstr>cmmi6</vt:lpstr>
      <vt:lpstr>cmmi10</vt:lpstr>
      <vt:lpstr>cmsy10orig</vt:lpstr>
      <vt:lpstr>cmr6</vt:lpstr>
      <vt:lpstr>cmr10</vt:lpstr>
      <vt:lpstr>Arial</vt:lpstr>
      <vt:lpstr>cmmi7</vt:lpstr>
      <vt:lpstr>Cambria Math</vt:lpstr>
      <vt:lpstr>cmsl10</vt:lpstr>
      <vt:lpstr>cmmi5</vt:lpstr>
      <vt:lpstr>cmssi10</vt:lpstr>
      <vt:lpstr>Calibri</vt:lpstr>
      <vt:lpstr>cmsy5</vt:lpstr>
      <vt:lpstr>Courier New</vt:lpstr>
      <vt:lpstr>cmex10</vt:lpstr>
      <vt:lpstr>cmr7</vt:lpstr>
      <vt:lpstr>cmsy10</vt:lpstr>
      <vt:lpstr>cmss10</vt:lpstr>
      <vt:lpstr>cmr5</vt:lpstr>
      <vt:lpstr>Wingdings</vt:lpstr>
      <vt:lpstr>cmr9</vt:lpstr>
      <vt:lpstr>Edge</vt:lpstr>
      <vt:lpstr>36-617: Applied Linear Models </vt:lpstr>
      <vt:lpstr>Announcements</vt:lpstr>
      <vt:lpstr>Outline</vt:lpstr>
      <vt:lpstr>Local Regression Smoothers (e.g. loess())</vt:lpstr>
      <vt:lpstr>Local polynomial regression</vt:lpstr>
      <vt:lpstr>Choices to make in local regression</vt:lpstr>
      <vt:lpstr>Trying local regression on our example…</vt:lpstr>
      <vt:lpstr>Kernel smoothed regression</vt:lpstr>
      <vt:lpstr>Trying kernel smoothing on our example…</vt:lpstr>
      <vt:lpstr>Is local regression a linear smoother?</vt:lpstr>
      <vt:lpstr>A comparison of linear smoothers</vt:lpstr>
      <vt:lpstr>Using smoothers to transform variables in regression: Generalized Additive Models</vt:lpstr>
      <vt:lpstr>Example #1: The Heights data</vt:lpstr>
      <vt:lpstr>Transforming the variables</vt:lpstr>
      <vt:lpstr>Results for Box-Cox transforms…</vt:lpstr>
      <vt:lpstr>What transformations would we get from polynomial regression?</vt:lpstr>
      <vt:lpstr>Digression: Partial Residual Plots</vt:lpstr>
      <vt:lpstr>Comparing Partial Residual Plots…</vt:lpstr>
      <vt:lpstr>Which is tracking the data better?</vt:lpstr>
      <vt:lpstr>Adding smoothing splines to a linear model</vt:lpstr>
      <vt:lpstr>R packages that use backfitting to fit GAMs</vt:lpstr>
      <vt:lpstr>Comparing our models with smooth spline model</vt:lpstr>
      <vt:lpstr>Comparing model fits…</vt:lpstr>
      <vt:lpstr>Aside: Comparing mgcv’s summary() with base-R’s summary()…</vt:lpstr>
      <vt:lpstr>Residual plots for the best two models: lm.poly3 and lm.bs</vt:lpstr>
      <vt:lpstr>Example #2: The Wells data…</vt:lpstr>
      <vt:lpstr>Let’s review our last model for this data, and see if gam can improve it</vt:lpstr>
      <vt:lpstr>Let’s see what happens if we use all the predictors…</vt:lpstr>
      <vt:lpstr>Model comparisons…</vt:lpstr>
      <vt:lpstr>Let’s look at the model summaries…</vt:lpstr>
      <vt:lpstr>Just a quick taste of nonparametric interactions…</vt:lpstr>
      <vt:lpstr>Advice on nonparametric regression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475</cp:revision>
  <cp:lastPrinted>2017-11-07T17:54:19Z</cp:lastPrinted>
  <dcterms:created xsi:type="dcterms:W3CDTF">2010-08-21T13:04:59Z</dcterms:created>
  <dcterms:modified xsi:type="dcterms:W3CDTF">2022-10-12T17:01:45Z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