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6" r:id="rId3"/>
    <p:sldId id="315" r:id="rId4"/>
    <p:sldId id="257" r:id="rId5"/>
    <p:sldId id="275" r:id="rId6"/>
    <p:sldId id="276" r:id="rId7"/>
    <p:sldId id="277" r:id="rId8"/>
    <p:sldId id="278" r:id="rId9"/>
    <p:sldId id="279" r:id="rId10"/>
    <p:sldId id="280" r:id="rId11"/>
    <p:sldId id="292" r:id="rId12"/>
    <p:sldId id="281" r:id="rId13"/>
    <p:sldId id="282" r:id="rId14"/>
    <p:sldId id="283" r:id="rId15"/>
    <p:sldId id="284" r:id="rId16"/>
    <p:sldId id="295" r:id="rId17"/>
    <p:sldId id="285" r:id="rId18"/>
    <p:sldId id="317" r:id="rId19"/>
    <p:sldId id="286" r:id="rId20"/>
    <p:sldId id="296" r:id="rId21"/>
    <p:sldId id="287" r:id="rId22"/>
    <p:sldId id="291" r:id="rId23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cmex10" panose="020B0604020202020204"/>
      <p:regular r:id="rId31"/>
    </p:embeddedFont>
    <p:embeddedFont>
      <p:font typeface="cmmi10" panose="020B0604020202020204"/>
      <p:regular r:id="rId32"/>
    </p:embeddedFont>
    <p:embeddedFont>
      <p:font typeface="cmmi12" panose="020B0604020202020204"/>
      <p:regular r:id="rId33"/>
    </p:embeddedFont>
    <p:embeddedFont>
      <p:font typeface="cmmi7" panose="020B0604020202020204"/>
      <p:regular r:id="rId34"/>
    </p:embeddedFont>
    <p:embeddedFont>
      <p:font typeface="cmr10" panose="020B0604020202020204"/>
      <p:regular r:id="rId35"/>
    </p:embeddedFont>
    <p:embeddedFont>
      <p:font typeface="cmr12" panose="020B0604020202020204"/>
      <p:regular r:id="rId36"/>
    </p:embeddedFont>
    <p:embeddedFont>
      <p:font typeface="cmr7" panose="020B0604020202020204"/>
      <p:regular r:id="rId37"/>
    </p:embeddedFont>
    <p:embeddedFont>
      <p:font typeface="cmr8" panose="020B0604020202020204"/>
      <p:regular r:id="rId38"/>
    </p:embeddedFont>
    <p:embeddedFont>
      <p:font typeface="cmsl10" panose="020B0604020202020204"/>
      <p:regular r:id="rId39"/>
    </p:embeddedFont>
    <p:embeddedFont>
      <p:font typeface="cmss10" panose="020B0604020202020204"/>
      <p:regular r:id="rId40"/>
    </p:embeddedFont>
    <p:embeddedFont>
      <p:font typeface="cmss12" panose="020B0604020202020204"/>
      <p:regular r:id="rId41"/>
    </p:embeddedFont>
    <p:embeddedFont>
      <p:font typeface="cmssi10" panose="020B0604020202020204"/>
      <p:regular r:id="rId42"/>
    </p:embeddedFont>
    <p:embeddedFont>
      <p:font typeface="cmsy10" panose="020B0604020202020204"/>
      <p:regular r:id="rId43"/>
    </p:embeddedFont>
    <p:embeddedFont>
      <p:font typeface="cmsy10orig" panose="020B0604020202020204"/>
      <p:regular r:id="rId44"/>
    </p:embeddedFont>
    <p:embeddedFont>
      <p:font typeface="cmsy7" panose="020B0604020202020204"/>
      <p:regular r:id="rId45"/>
    </p:embeddedFont>
    <p:embeddedFont>
      <p:font typeface="Garamond" panose="02020404030301010803" pitchFamily="18" charset="0"/>
      <p:regular r:id="rId46"/>
      <p:bold r:id="rId47"/>
      <p:italic r:id="rId48"/>
    </p:embeddedFont>
  </p:embeddedFontLst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15" autoAdjust="0"/>
    <p:restoredTop sz="86314" autoAdjust="0"/>
  </p:normalViewPr>
  <p:slideViewPr>
    <p:cSldViewPr snapToGrid="0">
      <p:cViewPr varScale="1">
        <p:scale>
          <a:sx n="71" d="100"/>
          <a:sy n="71" d="100"/>
        </p:scale>
        <p:origin x="6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7F5E574-536D-12E4-6496-1CF18AA530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81ADD65-6F57-014C-0578-BCBCD36B66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49795589-8008-D2A3-B250-CFD7B46DF6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C8AE6E5-3405-5971-1147-58F80D2C111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473A55-E2FD-4399-B157-E2928BDA5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1472DF2-BAF4-A078-2A71-4532CE7038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C1D5953-2817-7E72-99FD-2D08D570F7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088FE3C-CB62-3D21-BFAA-8ED818E3F6B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EF7AE11-2CF1-EF29-63CA-C233EDFAB4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B6F9935-4A38-D48C-531E-4743234DFA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84ED6D8-A10D-CD58-883F-98DF9F2F2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59BB6C93-FE40-4AFD-B331-24F81A509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66A4F15-DE0A-D63D-6C31-01B3AC15E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360896-D0C1-4494-86D9-1FDD6E5715E4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38E952B-31EC-B335-83E7-677A0A327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BC7E9DB-3E51-CD36-8F0A-66C486F88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E68BF9E-9A02-9B06-7720-7A63BBC90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4CE5F4-2C96-4E0E-928A-44BF6BDDC0AA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809CB71-BBCC-62AD-C963-AF3B25D30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2A46A2A-B9F5-3681-E46A-81625463F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C609CE8-2F3A-DA26-F850-D9DED7DD2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1FED45-1966-4CF4-B2C8-E5624C5F625B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D16D479-6249-473D-C308-FADD4B28F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0072753-054C-8F43-D928-02B319C7B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F59E6AE-3587-8AC7-64B4-4EF91104A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B14439-00F8-45BB-BBF6-B0DB9F83AB71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32BCAF2-8087-C1DB-5613-06E0AFDE6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A81F389-9F68-C4EC-B8FB-F9863C681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C39D854-6513-D1FE-FB12-7974CD64B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224026-2741-4972-8F89-2B0C79BF8876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4F29B06-9164-A73D-8AA1-24668F31F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82C6FF9-597B-6D2C-049E-DE641AC8D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C2FCCFF9-295D-00A7-6547-4EE16A2FE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5C4FEBA8-1FE7-BD75-1229-966441C3B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the second model beta2 can be estimated from an “added variable” equation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y|x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) = b0’ + b2 R(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T|x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+ eps, and because x and T are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indep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this is like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y|x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= b0’ + b2 T + eps.   Less variability in R(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y|x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than in y, so var(eps) less, so SE(b2) less.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is also the way to understand the picture on the next slide.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F7E41E84-786F-CA54-401E-0C5695D74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549326-6AA1-46FE-8DAB-1625E06AC6C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D0D07D6-9C1E-9462-0269-E121D4C89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9184F7-C438-4A94-A919-20C30F595E5B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A5124A4-C452-FCD0-0EB8-BFD5C82C6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06ED5F0-E567-A9A2-F84F-51D3D8B84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B6C93-FE40-4AFD-B331-24F81A50970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703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AF7CD13-F7A0-EFBE-40DA-0B29D04B11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9FAA9E-3413-411A-9DBF-957C94763E13}" type="slidenum">
              <a:rPr lang="en-US" altLang="en-US" sz="1300" smtClean="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46ECDD9-E8C2-E0BA-856D-13CF1540F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C3BA044-0C48-FD0E-49D5-8BD08A451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339AD0C-CCFC-480E-FBFA-D67BB6480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E1C55-0ECE-4645-B753-A5637E1800FD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BC1B067-FF81-CFFE-9750-B182CE874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C21867B-DB4D-19CA-3960-21F1D60D8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545002E-2420-FA20-053C-3258D963C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934DE-E982-40DB-B410-4FC0BE2B7D00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9257252-7186-C6B6-0DCA-E6C26FB54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10EAC47-5148-9770-C4E8-5B8D992B8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B6C93-FE40-4AFD-B331-24F81A50970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61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655276E-9BC5-9690-3889-500B19BCF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9C6E54-161C-4630-8FC0-380A1B508EC2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F723712-131B-2BFD-3E67-6DCCA4DF1A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94EF869-5CA2-FB11-F7DC-1C0C9DAC6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E0D86B9-C016-E7C0-F15D-14DA2CE9C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520A9B-8872-4169-B264-4E3703EB604B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BEA5061-A345-0EA3-EF21-30D9113A5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42106A1-7574-1978-4999-2E2F6A3D7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37E3F1C-B76B-E763-839D-9AA4D779B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846ADC-6F84-4FEB-8532-6CBE63C65805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D8758CD-8002-1FF0-CCA3-007A65892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B8D6558-2432-94BA-CB77-06E2822D0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50DE8F6-E6C1-6A79-95FA-CF454CC8B1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544781-903E-466C-9BA5-CFB66B97D132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923A1EE-E483-472F-5D0D-5DFE8E38D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4706343-0225-B8FA-0D93-B814AC334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4858744-8631-D491-F47F-6AECC303E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6856A-9888-4249-A62D-F98EFC7D6619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C135FF4-06B1-C70A-6A26-13D315A647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41BEE44-9BDC-8163-EAAE-04188CA4A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B666645D-1911-82DC-9C90-3CBA462E4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5997E7-DB3C-44D3-9006-171A0F9A6918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3391F8C-4423-F7CC-CF4E-6B9AC48B1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CE3BC1D-5EC6-5D03-05BC-3FE0B2156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FC9E219-4F5D-BFD4-3CA7-226BA7E5F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FC1BA1-3AF6-4C61-89A6-E052F4582DB7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BB03FE1-EA61-C510-63D9-675A8111C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F26649C-CFAF-A413-8A7D-7897D846C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ABDBFF0B-FDE3-6CD7-CD96-58ACF87A5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0F495026-6539-FB77-C2CA-63072C132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6D4CE-8DC4-9B43-C9AF-8BE4DD90A4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340D8C-196A-846D-A875-51F3100F1E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60DB80-9CBE-477A-8890-941FF3E7D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3BC9AAF-4279-9F7C-75B3-75275D33DBF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CEC0-3DA1-4592-9CDC-09CDEDE0AE29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10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18E29C-B101-1207-2857-1C59C9FC35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3AFFA3-EEF5-1E45-13F2-5A07CBEA29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7751-69A2-4553-AD1A-F43EB47B0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BA807ED-5D98-2D27-8B7A-5BADA5DED18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A6CF-373A-49E7-AA83-C7A3B899F49D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40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E2D290-D426-97CA-4B3F-8D6E47FD0D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77C179-0A19-E132-C6A8-A529FB80F9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C85AE-6FAA-4DDE-9178-2C6FB2915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963485F-5A1E-3FCE-431D-6E67E839E28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5B10-B3F7-4CB6-9269-2E8316A31725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91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CF76F2-8CF7-DEED-506D-41A5017A38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3747DA-B054-CAD9-D49D-EF847EC3BB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DCB7E-0FCE-476B-82CB-A1EB859FC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4EE304F-5C17-EA1B-DBFF-18D4E9A5630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0F45-1E22-4DE7-902E-E2A580375F4E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72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C33974-9C66-FBD1-0606-A28108E942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A0A00C-A141-F2D5-92E6-36FFA99CE2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8E0EA-E07F-4B04-8064-D5017B184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F55A2F5-2DDA-6E08-5604-BA1797893F4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A501-F6A7-4712-ABD9-40585BC81847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28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EA02F5-047A-F179-0910-33B69B398A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53A2C1-4A70-0BC9-28FC-C4DCDA22BC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738EB-B9DD-405E-96AD-8F2B3A656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594D6C4-CE38-7E86-C7F8-51A4B06C074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180F-44E1-46A8-8322-403DF6964C29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10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31441-5FB4-F6A5-299E-D4FDDC6815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D8DCA-A2A5-454D-96CB-87C70A7292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E3451-866B-461C-9673-DF2B54462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DBB9590-AF3A-7729-5C4F-964CD0D3D5C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8901D-FFF6-45E3-A0C7-08A15BE5DC49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26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C8F268-ABC8-05A2-EA86-1B34F145B2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53662E-236B-1F8D-90E2-9F522BA912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30F68-A775-4C04-9B2A-751789503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4B48EA-1C89-9855-5FE8-17D366765F4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3609E-3B1D-47B3-8BB9-03D6C3398EC9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43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BDC04A-20FF-0B89-0B42-D23E355F18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04345C-A015-BBCE-5739-6CC8D9ED0C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51336-DA05-4CF5-AD8B-8C6D4C9A3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32E249D-C29C-9ED5-F9F0-D2F21EBBE41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E7B6-7C56-44FD-9FE5-B8D7318DB487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55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DA2CB0-C932-0434-A348-8A4AD320AF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3F565C-24D8-7A4E-82CE-0F2B2A0794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1674-F08E-4750-93CA-6F3C4E18D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570E195-F1DF-3DFA-8626-32FD53472FF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8B929-4D5D-4ACE-A9E6-EA5E738F7762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44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975EE9-150A-3B74-6195-DC0572D4F6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9A77A4-4038-FA94-8695-D9A1D8F7E8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43F0-6207-4006-BDA0-FF8FBB44B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4842DCC-48CC-539F-F6B6-0A85B13C1EA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FFE1F-74A4-46BA-8A8D-46A559AFBE71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44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646A4-24BE-848F-93AB-08D4882588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2F21C5-3A34-6368-38FF-4E81D27071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6CA8-2F8C-4373-980E-32D50D817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6ED8065-B1D9-04D6-E327-BFA4B74A7BD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24C92-48C9-40A0-A802-D07532979FDC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937B8C-9847-782E-799F-7E97B50C5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3BF072-22CA-40EC-2F75-65813F33E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048BD921-80D8-BA84-64B7-A59C130CA3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1ACFCD5-6F7E-9FFD-8959-537236E222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FCAA70EB-50E6-4F76-AE66-CB5F67C7D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645C6BB7-57A9-2804-9933-B479DFA1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CE3A3AE0-07E6-5201-EBC0-1ED2F7AF6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753BED09-E684-26A6-58AD-A55AEEAC55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BA19455C-931A-49AF-AC77-EDE245CBED9E}" type="datetime1">
              <a:rPr lang="en-US"/>
              <a:pPr>
                <a:defRPr/>
              </a:pPr>
              <a:t>10/24/2022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0.png"/><Relationship Id="rId5" Type="http://schemas.openxmlformats.org/officeDocument/2006/relationships/tags" Target="../tags/tag14.xml"/><Relationship Id="rId10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5" Type="http://schemas.openxmlformats.org/officeDocument/2006/relationships/tags" Target="../tags/tag31.xml"/><Relationship Id="rId10" Type="http://schemas.openxmlformats.org/officeDocument/2006/relationships/image" Target="../media/image11.png"/><Relationship Id="rId4" Type="http://schemas.openxmlformats.org/officeDocument/2006/relationships/tags" Target="../tags/tag30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0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17128C9-0815-6925-1530-0409EB9785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E5E37C-30DA-443D-A22F-6C03B50A8437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9E174F12-A841-FEB8-3D24-181C601D877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9041D3-C312-40F7-B17D-99AE2DACBA7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3EFF991E-C8E0-D03B-892E-95B7369DA5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Regression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2BEA6D3D-4295-25BE-6A71-651DD423C9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Causal Inference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43ED93A5-99E7-52A7-0BB9-E6A3052D45A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ss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sl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sy7" pitchFamily="34" charset="0"/>
              </a:rPr>
              <a:t>A</a:t>
            </a:r>
            <a:r>
              <a:rPr lang="en-US" altLang="en-US" sz="1800">
                <a:latin typeface="cmssi10" pitchFamily="34" charset="0"/>
              </a:rPr>
              <a:t>A</a:t>
            </a:r>
            <a:r>
              <a:rPr lang="en-US" altLang="en-US" sz="1800">
                <a:latin typeface="cmsy10orig" pitchFamily="34" charset="0"/>
              </a:rPr>
              <a:t>A</a:t>
            </a:r>
            <a:r>
              <a:rPr lang="en-US" altLang="en-US" sz="1800">
                <a:latin typeface="cmmi12" pitchFamily="34" charset="0"/>
              </a:rPr>
              <a:t>A</a:t>
            </a:r>
            <a:r>
              <a:rPr lang="en-US" altLang="en-US" sz="1800">
                <a:latin typeface="cmr8" pitchFamily="34" charset="0"/>
              </a:rPr>
              <a:t>A</a:t>
            </a:r>
            <a:r>
              <a:rPr lang="en-US" altLang="en-US" sz="1800">
                <a:latin typeface="cmr12" pitchFamily="34" charset="0"/>
              </a:rPr>
              <a:t>A</a:t>
            </a:r>
            <a:r>
              <a:rPr lang="en-US" altLang="en-US" sz="1800">
                <a:latin typeface="cmss12" pitchFamily="34" charset="0"/>
              </a:rPr>
              <a:t>A</a:t>
            </a:r>
            <a:endParaRPr lang="en-US" altLang="en-US" sz="1800">
              <a:latin typeface="cmssi10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640AB274-BF45-9A54-4765-8934DC133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AFB053-3F0A-4AE2-B378-A425FE72FE5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0483" name="Date Placeholder 5">
            <a:extLst>
              <a:ext uri="{FF2B5EF4-FFF2-40B4-BE49-F238E27FC236}">
                <a16:creationId xmlns:a16="http://schemas.microsoft.com/office/drawing/2014/main" id="{10A73847-2256-BCAC-440B-E3496F8F74D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DDA0DB-F432-4893-A31C-2AB5EF3C5AB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27D1FCD8-9EA1-C542-0C5B-32A85A17F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 - Confounders</a:t>
            </a: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E0EFF783-21AD-5BA7-43BA-4A5CC1DAC6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46163"/>
            <a:ext cx="6542087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0BA61-9A8D-0865-EA2E-3D46E2AED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00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If X is a confounder, the total effect of T on Y is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cmmi10"/>
              </a:rPr>
              <a:t>                  </a:t>
            </a:r>
            <a:r>
              <a:rPr lang="en-US" sz="2800" dirty="0"/>
              <a:t>:</a:t>
            </a:r>
            <a:endParaRPr lang="en-US" sz="2800" baseline="-25000" dirty="0"/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mmi1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lang="en-US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lang="en-US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dirty="0"/>
              <a:t>If we omit X (or it is hidden!) then we only get the right answer from y =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0</a:t>
            </a:r>
            <a:r>
              <a:rPr lang="en-US" dirty="0"/>
              <a:t> +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1</a:t>
            </a:r>
            <a:r>
              <a:rPr lang="en-US" dirty="0"/>
              <a:t> T + </a:t>
            </a:r>
            <a:r>
              <a:rPr lang="en-US" dirty="0">
                <a:latin typeface="cmmi10"/>
              </a:rPr>
              <a:t>²</a:t>
            </a:r>
            <a:r>
              <a:rPr lang="en-US" i="1" dirty="0"/>
              <a:t>, </a:t>
            </a:r>
            <a:r>
              <a:rPr lang="en-US" dirty="0"/>
              <a:t>if       or      is zero.</a:t>
            </a:r>
            <a:endParaRPr lang="en-US" dirty="0">
              <a:latin typeface="cmmi10"/>
            </a:endParaRPr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5DAF0170-2AB2-CCD7-74A6-425E512D0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 - Confounders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7C6FF33-37BE-2740-5CE1-A9E6C8DDEA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994028-57F7-4FF8-87AC-414342FE88D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2533" name="Date Placeholder 4">
            <a:extLst>
              <a:ext uri="{FF2B5EF4-FFF2-40B4-BE49-F238E27FC236}">
                <a16:creationId xmlns:a16="http://schemas.microsoft.com/office/drawing/2014/main" id="{9E7A7852-76D6-7C17-3794-44391DAA4F5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F10DFE-BF82-4102-925B-C63FBC97CBB7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22534" name="Picture 1">
            <a:extLst>
              <a:ext uri="{FF2B5EF4-FFF2-40B4-BE49-F238E27FC236}">
                <a16:creationId xmlns:a16="http://schemas.microsoft.com/office/drawing/2014/main" id="{94EBFF79-61D8-BC77-B9CE-5B77BB6383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762125"/>
            <a:ext cx="15779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12692F-944F-60B8-B2D9-D9711D1C13A0}"/>
              </a:ext>
            </a:extLst>
          </p:cNvPr>
          <p:cNvCxnSpPr/>
          <p:nvPr/>
        </p:nvCxnSpPr>
        <p:spPr>
          <a:xfrm>
            <a:off x="2952750" y="2711450"/>
            <a:ext cx="1114425" cy="106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6" name="TextBox 16">
            <a:extLst>
              <a:ext uri="{FF2B5EF4-FFF2-40B4-BE49-F238E27FC236}">
                <a16:creationId xmlns:a16="http://schemas.microsoft.com/office/drawing/2014/main" id="{C69E450B-4844-DFD1-3C17-29894CF7C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2413000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2537" name="TextBox 18">
            <a:extLst>
              <a:ext uri="{FF2B5EF4-FFF2-40B4-BE49-F238E27FC236}">
                <a16:creationId xmlns:a16="http://schemas.microsoft.com/office/drawing/2014/main" id="{118F661B-7B67-E57A-375C-107A763E8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3429000"/>
            <a:ext cx="37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2538" name="TextBox 21">
            <a:extLst>
              <a:ext uri="{FF2B5EF4-FFF2-40B4-BE49-F238E27FC236}">
                <a16:creationId xmlns:a16="http://schemas.microsoft.com/office/drawing/2014/main" id="{84D5A72E-F35A-62CA-9A85-2B6E19715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36195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791109-B438-7735-3714-89A9F1FB9B8B}"/>
              </a:ext>
            </a:extLst>
          </p:cNvPr>
          <p:cNvCxnSpPr/>
          <p:nvPr/>
        </p:nvCxnSpPr>
        <p:spPr>
          <a:xfrm>
            <a:off x="2709863" y="3659188"/>
            <a:ext cx="1339850" cy="1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540" name="Picture 3">
            <a:extLst>
              <a:ext uri="{FF2B5EF4-FFF2-40B4-BE49-F238E27FC236}">
                <a16:creationId xmlns:a16="http://schemas.microsoft.com/office/drawing/2014/main" id="{4BEDE116-2D1C-239D-93D2-7A5DF41457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2873375"/>
            <a:ext cx="2984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4">
            <a:extLst>
              <a:ext uri="{FF2B5EF4-FFF2-40B4-BE49-F238E27FC236}">
                <a16:creationId xmlns:a16="http://schemas.microsoft.com/office/drawing/2014/main" id="{470D0B10-1FA3-8533-C9B2-9950BB63CBE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744788"/>
            <a:ext cx="3476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5">
            <a:extLst>
              <a:ext uri="{FF2B5EF4-FFF2-40B4-BE49-F238E27FC236}">
                <a16:creationId xmlns:a16="http://schemas.microsoft.com/office/drawing/2014/main" id="{CF5B44A6-A96D-2362-18AF-EC7084295C7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848100"/>
            <a:ext cx="3381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6">
            <a:extLst>
              <a:ext uri="{FF2B5EF4-FFF2-40B4-BE49-F238E27FC236}">
                <a16:creationId xmlns:a16="http://schemas.microsoft.com/office/drawing/2014/main" id="{C48396B5-21B0-762D-EAC7-967129810E8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5300663"/>
            <a:ext cx="3016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7">
            <a:extLst>
              <a:ext uri="{FF2B5EF4-FFF2-40B4-BE49-F238E27FC236}">
                <a16:creationId xmlns:a16="http://schemas.microsoft.com/office/drawing/2014/main" id="{AFFE5020-8E67-99B6-4FE5-0969036A975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354638"/>
            <a:ext cx="3000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9">
            <a:extLst>
              <a:ext uri="{FF2B5EF4-FFF2-40B4-BE49-F238E27FC236}">
                <a16:creationId xmlns:a16="http://schemas.microsoft.com/office/drawing/2014/main" id="{084DD6A8-873C-4664-1527-3E763AAEAA3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2462213"/>
            <a:ext cx="27289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517D334-4013-3486-A23C-24E0E7886F16}"/>
              </a:ext>
            </a:extLst>
          </p:cNvPr>
          <p:cNvSpPr/>
          <p:nvPr/>
        </p:nvSpPr>
        <p:spPr>
          <a:xfrm>
            <a:off x="4703763" y="2146300"/>
            <a:ext cx="3136900" cy="2168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99095C-AED5-3B5D-7818-504089809C49}"/>
              </a:ext>
            </a:extLst>
          </p:cNvPr>
          <p:cNvCxnSpPr/>
          <p:nvPr/>
        </p:nvCxnSpPr>
        <p:spPr>
          <a:xfrm flipV="1">
            <a:off x="2424113" y="2820988"/>
            <a:ext cx="285750" cy="579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465B43D9-2295-195C-B4A8-1CCD75633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7142CD-07AE-491A-8DCB-B6090E58F7C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5" name="Date Placeholder 5">
            <a:extLst>
              <a:ext uri="{FF2B5EF4-FFF2-40B4-BE49-F238E27FC236}">
                <a16:creationId xmlns:a16="http://schemas.microsoft.com/office/drawing/2014/main" id="{F7F3E73D-AC62-E014-8CAA-0F58C44A2AA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4B3360-B298-4788-9695-E94884FF6F6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44D9B09-C8FC-F7A3-0AEB-54E0AE75D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 – Estimating ACE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4F258112-8B4D-9862-6F96-3E64FB3E7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We can get an unbiased estimate of ACE in any of the following ways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u="sng"/>
              <a:t>If there are no confounders</a:t>
            </a:r>
            <a:r>
              <a:rPr lang="en-US" altLang="en-US"/>
              <a:t>, estimate </a:t>
            </a:r>
            <a:r>
              <a:rPr lang="en-US" altLang="en-US">
                <a:latin typeface="cmmi10" pitchFamily="34" charset="0"/>
              </a:rPr>
              <a:t>¯</a:t>
            </a:r>
            <a:r>
              <a:rPr lang="en-US" altLang="en-US" baseline="-25000">
                <a:latin typeface="cmmi10" pitchFamily="34" charset="0"/>
              </a:rPr>
              <a:t>1</a:t>
            </a:r>
            <a:r>
              <a:rPr lang="en-US" altLang="en-US"/>
              <a:t> in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i="1" u="sng"/>
              <a:t>If there are confounders</a:t>
            </a:r>
            <a:r>
              <a:rPr lang="en-US" altLang="en-US"/>
              <a:t>, </a:t>
            </a:r>
            <a:r>
              <a:rPr lang="en-US" altLang="en-US" b="1" i="1"/>
              <a:t>find them all</a:t>
            </a:r>
            <a:r>
              <a:rPr lang="en-US" altLang="en-US"/>
              <a:t>, include them as x’s, and then estimate </a:t>
            </a:r>
            <a:r>
              <a:rPr lang="en-US" altLang="en-US">
                <a:latin typeface="cmmi10" pitchFamily="34" charset="0"/>
              </a:rPr>
              <a:t>¯</a:t>
            </a:r>
            <a:r>
              <a:rPr lang="en-US" altLang="en-US" baseline="-25000">
                <a:latin typeface="cmmi10" pitchFamily="34" charset="0"/>
              </a:rPr>
              <a:t>1</a:t>
            </a:r>
            <a:r>
              <a:rPr lang="en-US" altLang="en-US"/>
              <a:t> in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i="1" u="sng"/>
              <a:t>Design the experiment</a:t>
            </a:r>
            <a:r>
              <a:rPr lang="en-US" altLang="en-US"/>
              <a:t> so that all </a:t>
            </a:r>
            <a:r>
              <a:rPr lang="en-US" altLang="en-US" b="1" i="1"/>
              <a:t>confounders</a:t>
            </a:r>
            <a:r>
              <a:rPr lang="en-US" altLang="en-US"/>
              <a:t> x</a:t>
            </a:r>
            <a:r>
              <a:rPr lang="en-US" altLang="en-US" baseline="-25000"/>
              <a:t>i</a:t>
            </a:r>
            <a:r>
              <a:rPr lang="en-US" altLang="en-US"/>
              <a:t> are </a:t>
            </a:r>
            <a:r>
              <a:rPr lang="en-US" altLang="en-US" b="1" i="1"/>
              <a:t>independent of treatment</a:t>
            </a:r>
            <a:r>
              <a:rPr lang="en-US" altLang="en-US"/>
              <a:t> assignment T</a:t>
            </a:r>
            <a:r>
              <a:rPr lang="en-US" altLang="en-US" baseline="-25000"/>
              <a:t>i  </a:t>
            </a:r>
            <a:r>
              <a:rPr lang="en-US" altLang="en-US"/>
              <a:t>and then estimate </a:t>
            </a:r>
            <a:r>
              <a:rPr lang="en-US" altLang="en-US">
                <a:latin typeface="cmmi10" pitchFamily="34" charset="0"/>
              </a:rPr>
              <a:t>¯</a:t>
            </a:r>
            <a:r>
              <a:rPr lang="en-US" altLang="en-US" baseline="-25000">
                <a:latin typeface="cmmi10" pitchFamily="34" charset="0"/>
              </a:rPr>
              <a:t>1</a:t>
            </a:r>
            <a:r>
              <a:rPr lang="en-US" altLang="en-US"/>
              <a:t> from </a:t>
            </a:r>
            <a:endParaRPr lang="en-US" altLang="en-US" baseline="-25000"/>
          </a:p>
        </p:txBody>
      </p:sp>
      <p:pic>
        <p:nvPicPr>
          <p:cNvPr id="23558" name="Picture 1">
            <a:extLst>
              <a:ext uri="{FF2B5EF4-FFF2-40B4-BE49-F238E27FC236}">
                <a16:creationId xmlns:a16="http://schemas.microsoft.com/office/drawing/2014/main" id="{3A8D558D-6003-2631-62AC-CD143ED710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714625"/>
            <a:ext cx="31369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>
            <a:extLst>
              <a:ext uri="{FF2B5EF4-FFF2-40B4-BE49-F238E27FC236}">
                <a16:creationId xmlns:a16="http://schemas.microsoft.com/office/drawing/2014/main" id="{605BB2AE-BCC1-86F4-40E3-A4190818F6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916363"/>
            <a:ext cx="78708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6">
            <a:extLst>
              <a:ext uri="{FF2B5EF4-FFF2-40B4-BE49-F238E27FC236}">
                <a16:creationId xmlns:a16="http://schemas.microsoft.com/office/drawing/2014/main" id="{EFE2039A-4E09-8120-1389-0A495F2333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19738"/>
            <a:ext cx="32305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247E5332-228B-109A-64A3-AAFFE04F3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F27446-C871-4209-98D4-095C5F3EF7E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3" name="Date Placeholder 5">
            <a:extLst>
              <a:ext uri="{FF2B5EF4-FFF2-40B4-BE49-F238E27FC236}">
                <a16:creationId xmlns:a16="http://schemas.microsoft.com/office/drawing/2014/main" id="{2E298045-06B9-D3E6-68C4-D8B8E4F6509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F6C7E3-D216-43BB-969A-764E73586D3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EBC01368-AF04-C98F-D568-114868B68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 – randomized trials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BBA269B7-E780-1036-ECE1-2AF6D4BBA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1473200"/>
            <a:ext cx="8229600" cy="4256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 a </a:t>
            </a:r>
            <a:r>
              <a:rPr lang="en-US" b="1" i="1" u="sng" dirty="0"/>
              <a:t>randomized experiment</a:t>
            </a:r>
            <a:r>
              <a:rPr lang="en-US" dirty="0"/>
              <a:t>, each unit </a:t>
            </a:r>
            <a:r>
              <a:rPr lang="en-US" dirty="0" err="1"/>
              <a:t>i</a:t>
            </a:r>
            <a:r>
              <a:rPr lang="en-US" dirty="0"/>
              <a:t> is assigned T</a:t>
            </a:r>
            <a:r>
              <a:rPr lang="en-US" baseline="-25000" dirty="0"/>
              <a:t>i</a:t>
            </a:r>
            <a:r>
              <a:rPr lang="en-US" dirty="0"/>
              <a:t> = 1 (treatment) or T</a:t>
            </a:r>
            <a:r>
              <a:rPr lang="en-US" baseline="-25000" dirty="0"/>
              <a:t>i</a:t>
            </a:r>
            <a:r>
              <a:rPr lang="en-US" dirty="0"/>
              <a:t> = 0 (no </a:t>
            </a:r>
            <a:r>
              <a:rPr lang="en-US" dirty="0" err="1"/>
              <a:t>tx</a:t>
            </a:r>
            <a:r>
              <a:rPr lang="en-US" dirty="0"/>
              <a:t>) randomly (e.g. by random coin toss!).  </a:t>
            </a:r>
          </a:p>
          <a:p>
            <a:pPr lvl="1" eaLnBrk="1" hangingPunct="1">
              <a:defRPr/>
            </a:pPr>
            <a:r>
              <a:rPr lang="en-US" dirty="0"/>
              <a:t>This forces every potential confounder x</a:t>
            </a:r>
            <a:r>
              <a:rPr lang="en-US" baseline="-25000" dirty="0"/>
              <a:t>i</a:t>
            </a:r>
            <a:r>
              <a:rPr lang="en-US" dirty="0"/>
              <a:t> to be independent of T</a:t>
            </a:r>
            <a:r>
              <a:rPr lang="en-US" baseline="-25000" dirty="0"/>
              <a:t>i</a:t>
            </a:r>
            <a:r>
              <a:rPr lang="en-US" dirty="0"/>
              <a:t>, whether we “discover” x</a:t>
            </a:r>
            <a:r>
              <a:rPr lang="en-US" baseline="-25000" dirty="0"/>
              <a:t>i</a:t>
            </a:r>
            <a:r>
              <a:rPr lang="en-US" dirty="0"/>
              <a:t> or not!</a:t>
            </a:r>
          </a:p>
          <a:p>
            <a:pPr marL="344487" lvl="1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From a randomized experiment we can always estimate ACE by estimating </a:t>
            </a:r>
            <a:r>
              <a:rPr lang="en-US" dirty="0">
                <a:latin typeface="cmmi10" pitchFamily="34" charset="0"/>
              </a:rPr>
              <a:t>¯</a:t>
            </a:r>
            <a:r>
              <a:rPr lang="en-US" baseline="-25000" dirty="0">
                <a:latin typeface="cmmi10" pitchFamily="34" charset="0"/>
              </a:rPr>
              <a:t>1</a:t>
            </a:r>
            <a:r>
              <a:rPr lang="en-US" dirty="0"/>
              <a:t> in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5606" name="Picture 1">
            <a:extLst>
              <a:ext uri="{FF2B5EF4-FFF2-40B4-BE49-F238E27FC236}">
                <a16:creationId xmlns:a16="http://schemas.microsoft.com/office/drawing/2014/main" id="{0D7D56DF-0850-EAB0-3281-3363E7D032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10188"/>
            <a:ext cx="33782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>
            <a:extLst>
              <a:ext uri="{FF2B5EF4-FFF2-40B4-BE49-F238E27FC236}">
                <a16:creationId xmlns:a16="http://schemas.microsoft.com/office/drawing/2014/main" id="{5CB06EBF-2D0F-C088-EC07-8785ACEAFF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824288"/>
            <a:ext cx="10683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09ECB6DE-600A-7F22-B2B7-9CF060BF1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4836D9-1558-424C-9C70-75F148B813F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1" name="Date Placeholder 5">
            <a:extLst>
              <a:ext uri="{FF2B5EF4-FFF2-40B4-BE49-F238E27FC236}">
                <a16:creationId xmlns:a16="http://schemas.microsoft.com/office/drawing/2014/main" id="{797E261D-54A9-7E2B-8A88-400F7B198D1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852469-F8C2-4898-B05D-DFC7774132C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82FEA4EE-6FF3-12A9-04E6-BAB06A497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 – randomized trials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D6976BB1-F481-4322-7EFF-36A953EB6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33463"/>
            <a:ext cx="8242300" cy="5218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In many settings you can’t completely randomize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study of effectiveness of a new math curriculum might involve several schools.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Can’t put all math classes in all schools together in one “pot” and randomly assign some to new math curriculum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Instead assign ½ the classes to the new math program and ½ to the old math program </a:t>
            </a:r>
            <a:r>
              <a:rPr lang="en-US" altLang="en-US" i="1" u="sng"/>
              <a:t>within each school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Since schools contain other factors that affect math performance, school becomes an x</a:t>
            </a:r>
            <a:r>
              <a:rPr lang="en-US" altLang="en-US" baseline="-25000"/>
              <a:t>i</a:t>
            </a:r>
            <a:r>
              <a:rPr lang="en-US" altLang="en-US"/>
              <a:t> and we can estimate the ACE for the new math program from 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lot of experimental design is like this…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27654" name="Picture 1">
            <a:extLst>
              <a:ext uri="{FF2B5EF4-FFF2-40B4-BE49-F238E27FC236}">
                <a16:creationId xmlns:a16="http://schemas.microsoft.com/office/drawing/2014/main" id="{B11FE36F-AFC6-2664-52C6-8CA1F7F9F4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4865688"/>
            <a:ext cx="48641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F3C5F1CE-B07F-01AF-4E90-4D7C82C21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1695AC-A7CD-48F1-A946-B912B5DF455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699" name="Date Placeholder 5">
            <a:extLst>
              <a:ext uri="{FF2B5EF4-FFF2-40B4-BE49-F238E27FC236}">
                <a16:creationId xmlns:a16="http://schemas.microsoft.com/office/drawing/2014/main" id="{74FADCF7-60FB-9D3E-7FB3-FEFD3DB25C5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7C1E7C-34DC-466B-AA16-F21C055C3DD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3C9CEF2-FF1F-2FE7-3662-7671E96F7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Causal inference – pre-treatment covariates in randomized trials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568F4233-DFE0-9FCD-E2D2-FCE4D5939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Even in a randomized experiment, if we can identify a confounder x</a:t>
            </a:r>
            <a:r>
              <a:rPr lang="en-US" altLang="en-US" baseline="-25000"/>
              <a:t>i</a:t>
            </a:r>
            <a:r>
              <a:rPr lang="en-US" altLang="en-US"/>
              <a:t>, it is good to include it in the model.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Estimating ACE =     from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is unbiased, but not efficient (more uncertainty)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Estimating ACE =     from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will be more efficient (less uncertainty).</a:t>
            </a:r>
          </a:p>
        </p:txBody>
      </p:sp>
      <p:pic>
        <p:nvPicPr>
          <p:cNvPr id="29702" name="Picture 1">
            <a:extLst>
              <a:ext uri="{FF2B5EF4-FFF2-40B4-BE49-F238E27FC236}">
                <a16:creationId xmlns:a16="http://schemas.microsoft.com/office/drawing/2014/main" id="{3775C5D5-A563-246E-2E52-D2D619B824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887663"/>
            <a:ext cx="3635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>
            <a:extLst>
              <a:ext uri="{FF2B5EF4-FFF2-40B4-BE49-F238E27FC236}">
                <a16:creationId xmlns:a16="http://schemas.microsoft.com/office/drawing/2014/main" id="{EAABCB8A-C99C-C8A6-17C0-1E04B5406F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4448175"/>
            <a:ext cx="330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">
            <a:extLst>
              <a:ext uri="{FF2B5EF4-FFF2-40B4-BE49-F238E27FC236}">
                <a16:creationId xmlns:a16="http://schemas.microsoft.com/office/drawing/2014/main" id="{42F72656-58B7-35F8-F0FD-900FAF6CAB8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76625"/>
            <a:ext cx="33702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>
            <a:extLst>
              <a:ext uri="{FF2B5EF4-FFF2-40B4-BE49-F238E27FC236}">
                <a16:creationId xmlns:a16="http://schemas.microsoft.com/office/drawing/2014/main" id="{AA09A436-A894-B8C2-52AC-1457006AA4D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002213"/>
            <a:ext cx="483076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20437-D3C7-4F60-88FD-1A7B51511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00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If R is a random treatment assignment (coin flip!), then      must equal zero!</a:t>
            </a:r>
            <a:endParaRPr lang="en-US" sz="2800" baseline="-25000" dirty="0"/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mmi1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dirty="0"/>
              <a:t>We can now get the right treatment effect from </a:t>
            </a:r>
          </a:p>
          <a:p>
            <a:pPr marL="0" lvl="1" indent="0" algn="ctr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dirty="0"/>
              <a:t>     y =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0</a:t>
            </a:r>
            <a:r>
              <a:rPr lang="en-US" dirty="0"/>
              <a:t> +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1</a:t>
            </a:r>
            <a:r>
              <a:rPr lang="en-US" dirty="0"/>
              <a:t> T + </a:t>
            </a:r>
            <a:r>
              <a:rPr lang="en-US" dirty="0">
                <a:latin typeface="cmmi10"/>
              </a:rPr>
              <a:t>²</a:t>
            </a:r>
            <a:r>
              <a:rPr lang="en-US" i="1" dirty="0"/>
              <a:t>.</a:t>
            </a:r>
            <a:endParaRPr lang="en-US" dirty="0">
              <a:latin typeface="cmmi10"/>
            </a:endParaRPr>
          </a:p>
          <a:p>
            <a:pPr eaLnBrk="1" hangingPunct="1">
              <a:defRPr/>
            </a:pPr>
            <a:r>
              <a:rPr lang="en-US" sz="2800" dirty="0"/>
              <a:t>It is still worth including X in the model if possible, </a:t>
            </a:r>
          </a:p>
          <a:p>
            <a:pPr marL="344487" lvl="1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y =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0</a:t>
            </a:r>
            <a:r>
              <a:rPr lang="en-US" dirty="0"/>
              <a:t> +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1</a:t>
            </a:r>
            <a:r>
              <a:rPr lang="en-US" dirty="0"/>
              <a:t> T +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2</a:t>
            </a:r>
            <a:r>
              <a:rPr lang="en-US" dirty="0"/>
              <a:t> X + </a:t>
            </a:r>
            <a:r>
              <a:rPr lang="en-US" dirty="0">
                <a:latin typeface="cmmi10"/>
              </a:rPr>
              <a:t>²</a:t>
            </a:r>
          </a:p>
          <a:p>
            <a:pPr marL="344487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because including  X  will reduce SE(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1</a:t>
            </a:r>
            <a:r>
              <a:rPr lang="en-US" dirty="0"/>
              <a:t>) !</a:t>
            </a: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2F266BB2-0C21-FF01-F6C1-00FA0AEBF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 – randomized trials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C4127352-0D9F-26F2-9B8A-DFB2E5D31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6C09B2-FEBD-410B-9420-BACECC85066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1749" name="Date Placeholder 4">
            <a:extLst>
              <a:ext uri="{FF2B5EF4-FFF2-40B4-BE49-F238E27FC236}">
                <a16:creationId xmlns:a16="http://schemas.microsoft.com/office/drawing/2014/main" id="{451E7028-B6ED-87C7-442F-54C911E2633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62A7E4-C9D7-4686-AD24-0028D0C21FD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id="{F0E80284-6BCF-DEEE-7B81-12EF3ED01F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770063"/>
            <a:ext cx="323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6CF859-03BB-8473-0FDB-73D9370471AB}"/>
              </a:ext>
            </a:extLst>
          </p:cNvPr>
          <p:cNvCxnSpPr/>
          <p:nvPr/>
        </p:nvCxnSpPr>
        <p:spPr>
          <a:xfrm>
            <a:off x="4322763" y="2327275"/>
            <a:ext cx="1114425" cy="106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52" name="TextBox 16">
            <a:extLst>
              <a:ext uri="{FF2B5EF4-FFF2-40B4-BE49-F238E27FC236}">
                <a16:creationId xmlns:a16="http://schemas.microsoft.com/office/drawing/2014/main" id="{E6AE1727-D290-4006-3D5B-5B646A263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0288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1753" name="TextBox 18">
            <a:extLst>
              <a:ext uri="{FF2B5EF4-FFF2-40B4-BE49-F238E27FC236}">
                <a16:creationId xmlns:a16="http://schemas.microsoft.com/office/drawing/2014/main" id="{70ED7DB9-1689-4580-D26C-72CDE4516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304482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31754" name="TextBox 21">
            <a:extLst>
              <a:ext uri="{FF2B5EF4-FFF2-40B4-BE49-F238E27FC236}">
                <a16:creationId xmlns:a16="http://schemas.microsoft.com/office/drawing/2014/main" id="{30D76232-BC03-ECF8-FC29-A01DC6D0E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5" y="3236913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46C968-9ADA-494E-D73C-A2A5E6134397}"/>
              </a:ext>
            </a:extLst>
          </p:cNvPr>
          <p:cNvCxnSpPr/>
          <p:nvPr/>
        </p:nvCxnSpPr>
        <p:spPr>
          <a:xfrm>
            <a:off x="4079875" y="3275013"/>
            <a:ext cx="1339850" cy="1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756" name="Picture 3">
            <a:extLst>
              <a:ext uri="{FF2B5EF4-FFF2-40B4-BE49-F238E27FC236}">
                <a16:creationId xmlns:a16="http://schemas.microsoft.com/office/drawing/2014/main" id="{218DA9F1-74D0-D19A-1BC6-612094B755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360613"/>
            <a:ext cx="3476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4">
            <a:extLst>
              <a:ext uri="{FF2B5EF4-FFF2-40B4-BE49-F238E27FC236}">
                <a16:creationId xmlns:a16="http://schemas.microsoft.com/office/drawing/2014/main" id="{2331BA61-C532-0D8E-A858-51D6F2EC058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3465513"/>
            <a:ext cx="3381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Box 19">
            <a:extLst>
              <a:ext uri="{FF2B5EF4-FFF2-40B4-BE49-F238E27FC236}">
                <a16:creationId xmlns:a16="http://schemas.microsoft.com/office/drawing/2014/main" id="{3D221971-74B3-B28C-D2EA-D4BA46F2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265747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C451D6-01D1-B7D7-1FEC-A85CAFBFEB08}"/>
              </a:ext>
            </a:extLst>
          </p:cNvPr>
          <p:cNvCxnSpPr/>
          <p:nvPr/>
        </p:nvCxnSpPr>
        <p:spPr>
          <a:xfrm>
            <a:off x="2476500" y="2959100"/>
            <a:ext cx="1119188" cy="1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760" name="Picture 5">
            <a:extLst>
              <a:ext uri="{FF2B5EF4-FFF2-40B4-BE49-F238E27FC236}">
                <a16:creationId xmlns:a16="http://schemas.microsoft.com/office/drawing/2014/main" id="{232218B8-EF44-62F1-4952-13B7B280F88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327275"/>
            <a:ext cx="29083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BBC654-D5C4-0715-B0C7-EC7AE105AE8A}"/>
              </a:ext>
            </a:extLst>
          </p:cNvPr>
          <p:cNvSpPr/>
          <p:nvPr/>
        </p:nvSpPr>
        <p:spPr>
          <a:xfrm>
            <a:off x="5810250" y="2259013"/>
            <a:ext cx="3200400" cy="8921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A89F6B-7D64-49A2-EE82-0FE1D76F0805}"/>
              </a:ext>
            </a:extLst>
          </p:cNvPr>
          <p:cNvCxnSpPr/>
          <p:nvPr/>
        </p:nvCxnSpPr>
        <p:spPr>
          <a:xfrm flipV="1">
            <a:off x="3781425" y="2490788"/>
            <a:ext cx="298450" cy="468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63" name="Picture 9">
            <a:extLst>
              <a:ext uri="{FF2B5EF4-FFF2-40B4-BE49-F238E27FC236}">
                <a16:creationId xmlns:a16="http://schemas.microsoft.com/office/drawing/2014/main" id="{E8EB2EB0-2360-F476-37DA-1DDE7D5F79E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405063"/>
            <a:ext cx="323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6F29703A-4776-0584-214C-86A3A3D2C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23D52D-6FF3-43CC-B57B-15E43981D1A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5" name="Date Placeholder 6">
            <a:extLst>
              <a:ext uri="{FF2B5EF4-FFF2-40B4-BE49-F238E27FC236}">
                <a16:creationId xmlns:a16="http://schemas.microsoft.com/office/drawing/2014/main" id="{28912DB6-A93A-5814-E5A8-30B46BD2D03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365CE2-2F63-4F67-A9C0-660B6D7BDD0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82BDB4D-7239-BCC9-DFA6-C1A681CDD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Randomized trials – pre-treatment covariates – uniform tx effect</a:t>
            </a:r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27A05138-1910-1CD1-EBD3-6613D6F8D0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7671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&gt; n &lt;- 100; x &lt;- </a:t>
            </a:r>
            <a:r>
              <a:rPr lang="en-US" altLang="en-US" sz="1300" dirty="0" err="1">
                <a:latin typeface="Courier New" panose="02070309020205020404" pitchFamily="49" charset="0"/>
              </a:rPr>
              <a:t>rnorm</a:t>
            </a:r>
            <a:r>
              <a:rPr lang="en-US" altLang="en-US" sz="1300" dirty="0">
                <a:latin typeface="Courier New" panose="02070309020205020404" pitchFamily="49" charset="0"/>
              </a:rPr>
              <a:t>(n)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&gt; y &lt;- 60 + 10*x + 5*</a:t>
            </a:r>
            <a:r>
              <a:rPr lang="en-US" altLang="en-US" sz="1300" dirty="0" err="1">
                <a:latin typeface="Courier New" panose="02070309020205020404" pitchFamily="49" charset="0"/>
              </a:rPr>
              <a:t>rnorm</a:t>
            </a:r>
            <a:r>
              <a:rPr lang="en-US" altLang="en-US" sz="1300" dirty="0">
                <a:latin typeface="Courier New" panose="02070309020205020404" pitchFamily="49" charset="0"/>
              </a:rPr>
              <a:t>(n)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  # x is a confounder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&gt; T &lt;- </a:t>
            </a:r>
            <a:r>
              <a:rPr lang="en-US" altLang="en-US" sz="1300" dirty="0" err="1">
                <a:latin typeface="Courier New" panose="02070309020205020404" pitchFamily="49" charset="0"/>
              </a:rPr>
              <a:t>rbinom</a:t>
            </a:r>
            <a:r>
              <a:rPr lang="en-US" altLang="en-US" sz="1300" dirty="0">
                <a:latin typeface="Courier New" panose="02070309020205020404" pitchFamily="49" charset="0"/>
              </a:rPr>
              <a:t>(n,1,.5)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  # treatment by random experiment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&gt; y &lt;- </a:t>
            </a:r>
            <a:r>
              <a:rPr lang="en-US" altLang="en-US" sz="1300" dirty="0" err="1">
                <a:latin typeface="Courier New" panose="02070309020205020404" pitchFamily="49" charset="0"/>
              </a:rPr>
              <a:t>ifelse</a:t>
            </a:r>
            <a:r>
              <a:rPr lang="en-US" altLang="en-US" sz="1300" dirty="0">
                <a:latin typeface="Courier New" panose="02070309020205020404" pitchFamily="49" charset="0"/>
              </a:rPr>
              <a:t>(T==1,y+20,y)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  # add treatment effect for treated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&gt; plot(</a:t>
            </a:r>
            <a:r>
              <a:rPr lang="en-US" altLang="en-US" sz="1300" dirty="0" err="1">
                <a:latin typeface="Courier New" panose="02070309020205020404" pitchFamily="49" charset="0"/>
              </a:rPr>
              <a:t>x,y,col</a:t>
            </a:r>
            <a:r>
              <a:rPr lang="en-US" altLang="en-US" sz="1300" dirty="0">
                <a:latin typeface="Courier New" panose="02070309020205020404" pitchFamily="49" charset="0"/>
              </a:rPr>
              <a:t>=T+2)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&gt; legend(-3,100,pch=c(1,1),col=2:3,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      legend=c("Non-</a:t>
            </a:r>
            <a:r>
              <a:rPr lang="en-US" altLang="en-US" sz="1300" dirty="0" err="1">
                <a:latin typeface="Courier New" panose="02070309020205020404" pitchFamily="49" charset="0"/>
              </a:rPr>
              <a:t>treated","Treated</a:t>
            </a:r>
            <a:r>
              <a:rPr lang="en-US" altLang="en-US" sz="1300" dirty="0">
                <a:latin typeface="Courier New" panose="02070309020205020404" pitchFamily="49" charset="0"/>
              </a:rPr>
              <a:t>"))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&gt; (ACE &lt;- mean(y[T==1]) - mean(y[T==0]))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[1] 20.26647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&gt;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&gt; summary(lm(y ~ T))$</a:t>
            </a:r>
            <a:r>
              <a:rPr lang="en-US" altLang="en-US" sz="1300" dirty="0" err="1">
                <a:latin typeface="Courier New" panose="02070309020205020404" pitchFamily="49" charset="0"/>
              </a:rPr>
              <a:t>coef</a:t>
            </a:r>
            <a:r>
              <a:rPr lang="en-US" altLang="en-US" sz="1300" dirty="0">
                <a:latin typeface="Courier New" panose="02070309020205020404" pitchFamily="49" charset="0"/>
              </a:rPr>
              <a:t>[,1:2]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            Estimate Std. Error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(Intercept) 60.63675   1.854682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T           20.26647   2.523902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&gt;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&gt; summary(lm(y ~ T + x))$</a:t>
            </a:r>
            <a:r>
              <a:rPr lang="en-US" altLang="en-US" sz="1300" dirty="0" err="1">
                <a:latin typeface="Courier New" panose="02070309020205020404" pitchFamily="49" charset="0"/>
              </a:rPr>
              <a:t>coef</a:t>
            </a:r>
            <a:r>
              <a:rPr lang="en-US" altLang="en-US" sz="1300" dirty="0">
                <a:latin typeface="Courier New" panose="02070309020205020404" pitchFamily="49" charset="0"/>
              </a:rPr>
              <a:t>[,1:2]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            Estimate Std. Error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(Intercept) 60.13741  0.6815005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T           19.49961  0.9275130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dirty="0">
                <a:latin typeface="Courier New" panose="02070309020205020404" pitchFamily="49" charset="0"/>
              </a:rPr>
              <a:t>x           10.49448  0.4182943</a:t>
            </a:r>
          </a:p>
        </p:txBody>
      </p:sp>
      <p:pic>
        <p:nvPicPr>
          <p:cNvPr id="33798" name="Picture 6" descr="anova-vs-ancova-tx-effect">
            <a:extLst>
              <a:ext uri="{FF2B5EF4-FFF2-40B4-BE49-F238E27FC236}">
                <a16:creationId xmlns:a16="http://schemas.microsoft.com/office/drawing/2014/main" id="{39977171-9458-5A09-1BEE-6BA21D21F0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1400" y="1006475"/>
            <a:ext cx="4038600" cy="385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9" name="Text Box 7">
            <a:extLst>
              <a:ext uri="{FF2B5EF4-FFF2-40B4-BE49-F238E27FC236}">
                <a16:creationId xmlns:a16="http://schemas.microsoft.com/office/drawing/2014/main" id="{8A2F1AF8-7CEC-73A2-8859-F4576E74D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4781550"/>
            <a:ext cx="3702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 x is a pretest score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 y is a post-test score, of course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1800">
                <a:latin typeface="Arial" panose="020B0604020202020204" pitchFamily="34" charset="0"/>
              </a:rPr>
              <a:t>   affected by x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 T is treatment (new curriculum)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B931BE4C-D204-7FCD-82C3-C7FF1CDE8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3608388"/>
            <a:ext cx="3932238" cy="400050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id="{DBF89C7C-2894-5DD0-80C3-00C7709E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4800600"/>
            <a:ext cx="827087" cy="211138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2DB70259-98CF-E430-2FE4-7070E4529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789488"/>
            <a:ext cx="827087" cy="211137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id="{3A3C972B-F335-CF8E-45B9-40639BE0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5781675"/>
            <a:ext cx="827087" cy="211138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804" name="Rectangle 12">
            <a:extLst>
              <a:ext uri="{FF2B5EF4-FFF2-40B4-BE49-F238E27FC236}">
                <a16:creationId xmlns:a16="http://schemas.microsoft.com/office/drawing/2014/main" id="{29259529-7BE2-227A-496C-2B0AA7D90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5784850"/>
            <a:ext cx="939800" cy="187325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E1056823-16CC-1A82-8D12-1699E7EBA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4440238"/>
            <a:ext cx="1350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3300"/>
                </a:solidFill>
                <a:latin typeface="Arial" panose="020B0604020202020204" pitchFamily="34" charset="0"/>
              </a:rPr>
              <a:t>ACE is estimated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3300"/>
                </a:solidFill>
                <a:latin typeface="Arial" panose="020B0604020202020204" pitchFamily="34" charset="0"/>
              </a:rPr>
              <a:t>better when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3300"/>
                </a:solidFill>
                <a:latin typeface="Arial" panose="020B0604020202020204" pitchFamily="34" charset="0"/>
              </a:rPr>
              <a:t>covariate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3300"/>
                </a:solidFill>
                <a:latin typeface="Arial" panose="020B0604020202020204" pitchFamily="34" charset="0"/>
              </a:rPr>
              <a:t>in the model</a:t>
            </a:r>
          </a:p>
        </p:txBody>
      </p:sp>
      <p:sp>
        <p:nvSpPr>
          <p:cNvPr id="33806" name="Line 14">
            <a:extLst>
              <a:ext uri="{FF2B5EF4-FFF2-40B4-BE49-F238E27FC236}">
                <a16:creationId xmlns:a16="http://schemas.microsoft.com/office/drawing/2014/main" id="{A606B08D-C5AA-408E-ACB3-710335F954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4021138"/>
            <a:ext cx="2205038" cy="676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id="{1AA86CC1-9DAE-7115-777D-11594BDF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38550" y="4930775"/>
            <a:ext cx="331788" cy="682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>
            <a:extLst>
              <a:ext uri="{FF2B5EF4-FFF2-40B4-BE49-F238E27FC236}">
                <a16:creationId xmlns:a16="http://schemas.microsoft.com/office/drawing/2014/main" id="{28FA5551-A6A9-A941-1770-F07E3137CB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8550" y="5173663"/>
            <a:ext cx="306388" cy="6556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0D2A50-40E4-796D-0560-4258D3A459CD}"/>
              </a:ext>
            </a:extLst>
          </p:cNvPr>
          <p:cNvCxnSpPr>
            <a:cxnSpLocks/>
          </p:cNvCxnSpPr>
          <p:nvPr/>
        </p:nvCxnSpPr>
        <p:spPr>
          <a:xfrm flipV="1">
            <a:off x="6157913" y="2146300"/>
            <a:ext cx="2459037" cy="221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B1A993-3CF8-50FA-3355-3F6711D0E1D9}"/>
              </a:ext>
            </a:extLst>
          </p:cNvPr>
          <p:cNvCxnSpPr>
            <a:cxnSpLocks/>
          </p:cNvCxnSpPr>
          <p:nvPr/>
        </p:nvCxnSpPr>
        <p:spPr>
          <a:xfrm flipV="1">
            <a:off x="5399088" y="1457325"/>
            <a:ext cx="3092450" cy="283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9B2431-CE06-E770-7D12-010BC0F5971B}"/>
              </a:ext>
            </a:extLst>
          </p:cNvPr>
          <p:cNvCxnSpPr/>
          <p:nvPr/>
        </p:nvCxnSpPr>
        <p:spPr>
          <a:xfrm>
            <a:off x="7937500" y="2043113"/>
            <a:ext cx="0" cy="6905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812" name="TextBox 20">
                <a:extLst>
                  <a:ext uri="{FF2B5EF4-FFF2-40B4-BE49-F238E27FC236}">
                    <a16:creationId xmlns:a16="http://schemas.microsoft.com/office/drawing/2014/main" id="{17C965C0-A394-70CA-6716-5482C06724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4475" y="2211388"/>
                <a:ext cx="968214" cy="28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altLang="en-US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en-US" sz="1200" b="0" i="1" smtClean="0">
                          <a:latin typeface="Cambria Math" panose="02040503050406030204" pitchFamily="18" charset="0"/>
                        </a:rPr>
                        <m:t>=19.50</m:t>
                      </m:r>
                    </m:oMath>
                  </m:oMathPara>
                </a14:m>
                <a:endParaRPr lang="en-US" altLang="en-US" sz="1200" dirty="0"/>
              </a:p>
            </p:txBody>
          </p:sp>
        </mc:Choice>
        <mc:Fallback>
          <p:sp>
            <p:nvSpPr>
              <p:cNvPr id="33812" name="TextBox 20">
                <a:extLst>
                  <a:ext uri="{FF2B5EF4-FFF2-40B4-BE49-F238E27FC236}">
                    <a16:creationId xmlns:a16="http://schemas.microsoft.com/office/drawing/2014/main" id="{17C965C0-A394-70CA-6716-5482C0672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4475" y="2211388"/>
                <a:ext cx="968214" cy="287002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7E96CF-AFD1-7A14-A8C9-12271BA50A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Removing variability due to X from Y reduces uncertainty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7E96CF-AFD1-7A14-A8C9-12271BA50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815" t="-10695" r="-2370" b="-48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75275-AB4E-F94B-D1F3-74681E758A1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y &lt;- 60 + 10*x + 5*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T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rbinom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(n,1,.5)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y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ifelse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(T==1,y+20,y)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=c(2,1))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plot(density(simple&lt;-y[T==1]-y[T==0]))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(v=mean(y[T==1])-mean(y[T==0]))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c(-100, seq(min(x), max(x),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length=20))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deltas &lt;- NULL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for (k in 2:length(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ok &lt;- ((x 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[k-1])&amp;(x&lt;=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[k]))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y.tx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y[(T==1)&amp;ok]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y.ct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y[(T==0)&amp;ok]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if(length(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y.tx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)&amp;length(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y.ct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deltas &lt;- c(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deltas,mean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y.tx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)-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mean(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y.ct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 }}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plot(density(deltas)))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(v=mean(deltas))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3BDBB-4D4B-CDDB-B146-522707777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BDCB7E-0FCE-476B-82CB-A1EB859FCD9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AD5993-2451-131D-3262-59C0CC017D6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E5C0F45-1E22-4DE7-902E-E2A580375F4E}" type="datetime1">
              <a:rPr lang="en-US" smtClean="0"/>
              <a:pPr>
                <a:defRPr/>
              </a:pPr>
              <a:t>10/24/2022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778D44-2D3D-C18D-5779-C65E5DB05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765" y="1771633"/>
            <a:ext cx="4155471" cy="41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0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665ED668-D9C9-AB7B-2899-0A2A23C3A2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6B94E0-1B8D-4D97-88C1-B65A8EED1CF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3" name="Date Placeholder 6">
            <a:extLst>
              <a:ext uri="{FF2B5EF4-FFF2-40B4-BE49-F238E27FC236}">
                <a16:creationId xmlns:a16="http://schemas.microsoft.com/office/drawing/2014/main" id="{4D399B31-50A9-F34A-D65D-01B0A61447E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B4D998-F834-45D4-A6FA-1DA8303FC4E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D5856CF5-FB5A-CEA9-B9D0-2FB6722B9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Randomized trials – pre-treatment covariates – nonuniform tx effect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0B15FE46-C5F3-7599-437F-EECBBC8D41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7671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n &lt;- 100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x &lt;- rnorm(n)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y &lt;- 60 + 10*x + 5*rnorm(n)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T &lt;- rbinom(100,1,.5)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y &lt;- ifelse(T==1,y+5+15*x,y)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plot(x,y,col=T+2)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legend(-2,100,pch=c(1,1),col=2:3,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     legend=c("Non-treated","Treated"))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(ACE &lt;- mean(y[T==1]) - mean(y[T==0]))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[1] 5.684276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summary(lm(y ~ T))$coef[,1:2]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             Estimate Std. Error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(Intercept) 62.599809   3.164975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T            5.684276   4.229376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(coef &lt;- summary(lm(y ~ T + x + T:x))$coef[,1:2])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             Estimate Std. Error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(Intercept) 59.205524  0.8095489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T            6.149310  1.0646086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x            9.499872  0.6574682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T:x         15.653435  0.9527179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mean(coef[2,1] + coef[4,1]*x)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[1] 9.631048</a:t>
            </a:r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id="{93FBD400-C80D-EE62-B484-A76BDBCF4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4781550"/>
            <a:ext cx="3702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 x is a pretest score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 y is a post-test score, of course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1800">
                <a:latin typeface="Arial" panose="020B0604020202020204" pitchFamily="34" charset="0"/>
              </a:rPr>
              <a:t>   affected by x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 T is treatment (new curriculum)</a:t>
            </a:r>
          </a:p>
        </p:txBody>
      </p:sp>
      <p:sp>
        <p:nvSpPr>
          <p:cNvPr id="35847" name="Rectangle 6">
            <a:extLst>
              <a:ext uri="{FF2B5EF4-FFF2-40B4-BE49-F238E27FC236}">
                <a16:creationId xmlns:a16="http://schemas.microsoft.com/office/drawing/2014/main" id="{EFD93374-5287-4A9D-457E-72C1557D7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3233738"/>
            <a:ext cx="3932238" cy="400050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48" name="Rectangle 7">
            <a:extLst>
              <a:ext uri="{FF2B5EF4-FFF2-40B4-BE49-F238E27FC236}">
                <a16:creationId xmlns:a16="http://schemas.microsoft.com/office/drawing/2014/main" id="{785511E4-673F-9ECC-A2FE-2BD2431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975" y="4187825"/>
            <a:ext cx="827088" cy="211138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49" name="Rectangle 8">
            <a:extLst>
              <a:ext uri="{FF2B5EF4-FFF2-40B4-BE49-F238E27FC236}">
                <a16:creationId xmlns:a16="http://schemas.microsoft.com/office/drawing/2014/main" id="{92496D8B-BE26-DEDF-DE4C-E845899FF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4164013"/>
            <a:ext cx="827088" cy="211137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01AE1422-C40C-81E0-F9CF-AA64E0B79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5170488"/>
            <a:ext cx="939800" cy="187325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5851" name="Picture 12" descr="ati-tx-effect">
            <a:extLst>
              <a:ext uri="{FF2B5EF4-FFF2-40B4-BE49-F238E27FC236}">
                <a16:creationId xmlns:a16="http://schemas.microsoft.com/office/drawing/2014/main" id="{C81524D8-E6B0-378F-6658-9EB9C3E28C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6963" y="1111250"/>
            <a:ext cx="3841750" cy="384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2" name="Rectangle 13">
            <a:extLst>
              <a:ext uri="{FF2B5EF4-FFF2-40B4-BE49-F238E27FC236}">
                <a16:creationId xmlns:a16="http://schemas.microsoft.com/office/drawing/2014/main" id="{C75B8574-04A1-C6BF-DD41-B4400EB55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5930900"/>
            <a:ext cx="827087" cy="211138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53" name="Rectangle 14">
            <a:extLst>
              <a:ext uri="{FF2B5EF4-FFF2-40B4-BE49-F238E27FC236}">
                <a16:creationId xmlns:a16="http://schemas.microsoft.com/office/drawing/2014/main" id="{3C52040D-FFEF-7917-0CB4-AA5FB7367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5130800"/>
            <a:ext cx="827087" cy="211138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54" name="Text Box 15">
            <a:extLst>
              <a:ext uri="{FF2B5EF4-FFF2-40B4-BE49-F238E27FC236}">
                <a16:creationId xmlns:a16="http://schemas.microsoft.com/office/drawing/2014/main" id="{960DDD61-E806-6ADB-3716-FA9EAE373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4041775"/>
            <a:ext cx="10509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ACE not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all that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meaningful</a:t>
            </a:r>
          </a:p>
        </p:txBody>
      </p:sp>
      <p:sp>
        <p:nvSpPr>
          <p:cNvPr id="35855" name="Line 16">
            <a:extLst>
              <a:ext uri="{FF2B5EF4-FFF2-40B4-BE49-F238E27FC236}">
                <a16:creationId xmlns:a16="http://schemas.microsoft.com/office/drawing/2014/main" id="{0415E87C-0628-2DF8-8AE5-075C1FB9FE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92313" y="3532188"/>
            <a:ext cx="2065337" cy="563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7">
            <a:extLst>
              <a:ext uri="{FF2B5EF4-FFF2-40B4-BE49-F238E27FC236}">
                <a16:creationId xmlns:a16="http://schemas.microsoft.com/office/drawing/2014/main" id="{29B8EE3D-7885-13EB-B5E5-7C60FC7898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68600" y="4333875"/>
            <a:ext cx="1301750" cy="1000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Text Box 19">
            <a:extLst>
              <a:ext uri="{FF2B5EF4-FFF2-40B4-BE49-F238E27FC236}">
                <a16:creationId xmlns:a16="http://schemas.microsoft.com/office/drawing/2014/main" id="{8265A299-2A12-EC24-3360-CC360FCDA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580548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5858" name="Rectangle 20">
            <a:extLst>
              <a:ext uri="{FF2B5EF4-FFF2-40B4-BE49-F238E27FC236}">
                <a16:creationId xmlns:a16="http://schemas.microsoft.com/office/drawing/2014/main" id="{B5F0EDEE-E796-0C0F-F373-49E861D8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6218238"/>
            <a:ext cx="1536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3300"/>
                </a:solidFill>
                <a:latin typeface="Arial" panose="020B0604020202020204" pitchFamily="34" charset="0"/>
              </a:rPr>
              <a:t>Here’s a kind of ACE that “might”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3300"/>
                </a:solidFill>
                <a:latin typeface="Arial" panose="020B0604020202020204" pitchFamily="34" charset="0"/>
              </a:rPr>
              <a:t>be useful (???)…</a:t>
            </a:r>
          </a:p>
        </p:txBody>
      </p:sp>
      <p:sp>
        <p:nvSpPr>
          <p:cNvPr id="35859" name="Line 21">
            <a:extLst>
              <a:ext uri="{FF2B5EF4-FFF2-40B4-BE49-F238E27FC236}">
                <a16:creationId xmlns:a16="http://schemas.microsoft.com/office/drawing/2014/main" id="{37285E01-E34F-98AD-55B1-68615AEE9C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4188" y="6000750"/>
            <a:ext cx="1314450" cy="5254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Rectangle 23">
            <a:extLst>
              <a:ext uri="{FF2B5EF4-FFF2-40B4-BE49-F238E27FC236}">
                <a16:creationId xmlns:a16="http://schemas.microsoft.com/office/drawing/2014/main" id="{B3EDC071-46AA-19D0-C6C6-A3DCAB1BC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2401888"/>
            <a:ext cx="827088" cy="211137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61" name="Rectangle 24">
            <a:extLst>
              <a:ext uri="{FF2B5EF4-FFF2-40B4-BE49-F238E27FC236}">
                <a16:creationId xmlns:a16="http://schemas.microsoft.com/office/drawing/2014/main" id="{2302E0B6-04E8-7D3E-B3BA-41D002C3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1887538"/>
            <a:ext cx="1430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3300"/>
                </a:solidFill>
                <a:latin typeface="Arial" panose="020B0604020202020204" pitchFamily="34" charset="0"/>
              </a:rPr>
              <a:t>Tx affects not only the intercept but also the slope!</a:t>
            </a:r>
          </a:p>
        </p:txBody>
      </p:sp>
      <p:sp>
        <p:nvSpPr>
          <p:cNvPr id="35862" name="Line 25">
            <a:extLst>
              <a:ext uri="{FF2B5EF4-FFF2-40B4-BE49-F238E27FC236}">
                <a16:creationId xmlns:a16="http://schemas.microsoft.com/office/drawing/2014/main" id="{5CD79EB9-E5C8-45DB-A57B-6D9506729F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6725" y="2217738"/>
            <a:ext cx="550863" cy="161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FCD3E5-B408-0B33-D11E-35767D8157A6}"/>
              </a:ext>
            </a:extLst>
          </p:cNvPr>
          <p:cNvCxnSpPr/>
          <p:nvPr/>
        </p:nvCxnSpPr>
        <p:spPr>
          <a:xfrm flipV="1">
            <a:off x="5380038" y="1658938"/>
            <a:ext cx="2265362" cy="273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73F6D3-54D2-0DAA-036C-D73E40611B63}"/>
              </a:ext>
            </a:extLst>
          </p:cNvPr>
          <p:cNvCxnSpPr>
            <a:cxnSpLocks/>
          </p:cNvCxnSpPr>
          <p:nvPr/>
        </p:nvCxnSpPr>
        <p:spPr>
          <a:xfrm flipV="1">
            <a:off x="5380038" y="2286000"/>
            <a:ext cx="3063875" cy="1347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F29479-ABD2-8562-898B-F1439023C1A6}"/>
              </a:ext>
            </a:extLst>
          </p:cNvPr>
          <p:cNvCxnSpPr/>
          <p:nvPr/>
        </p:nvCxnSpPr>
        <p:spPr>
          <a:xfrm>
            <a:off x="7470775" y="1984375"/>
            <a:ext cx="0" cy="6286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6" name="TextBox 10">
            <a:extLst>
              <a:ext uri="{FF2B5EF4-FFF2-40B4-BE49-F238E27FC236}">
                <a16:creationId xmlns:a16="http://schemas.microsoft.com/office/drawing/2014/main" id="{EC903423-8ACB-AD9A-8C4C-1C0807EC6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1927225"/>
            <a:ext cx="11509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/>
              <a:t>Where should we measure the tx effect?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CBA3-14EC-929F-0B08-E8BFE378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A3A1-4C3F-9D2E-729C-FA4CFCB1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535"/>
            <a:ext cx="8229600" cy="4530725"/>
          </a:xfrm>
        </p:spPr>
        <p:txBody>
          <a:bodyPr/>
          <a:lstStyle/>
          <a:p>
            <a:r>
              <a:rPr lang="en-US" dirty="0"/>
              <a:t>I hope you had a great midsemester break!</a:t>
            </a:r>
          </a:p>
          <a:p>
            <a:r>
              <a:rPr lang="en-US" dirty="0"/>
              <a:t>Here are a few notes that you may be interested in:</a:t>
            </a:r>
          </a:p>
          <a:p>
            <a:pPr lvl="1"/>
            <a:r>
              <a:rPr lang="en-US" dirty="0"/>
              <a:t>There are solutions for the take-home midterm in the </a:t>
            </a:r>
            <a:r>
              <a:rPr lang="en-US" b="1" dirty="0"/>
              <a:t>"take-home midterm" </a:t>
            </a:r>
            <a:r>
              <a:rPr lang="en-US" dirty="0"/>
              <a:t>folder on Canvas.</a:t>
            </a:r>
          </a:p>
          <a:p>
            <a:pPr lvl="1"/>
            <a:r>
              <a:rPr lang="en-US" dirty="0"/>
              <a:t>There is a new folder on Canvas called </a:t>
            </a:r>
            <a:r>
              <a:rPr lang="en-US" b="1" dirty="0"/>
              <a:t>"0 - midterm grades" </a:t>
            </a:r>
            <a:r>
              <a:rPr lang="en-US" dirty="0"/>
              <a:t>that contains a summary of grades for the whole class, for midsemester grade reports.</a:t>
            </a:r>
          </a:p>
          <a:p>
            <a:pPr lvl="1"/>
            <a:r>
              <a:rPr lang="en-US" dirty="0"/>
              <a:t>There is another new folder on Canvas called </a:t>
            </a:r>
            <a:r>
              <a:rPr lang="en-US" b="1" dirty="0"/>
              <a:t>"0 – midsemester evaluation" </a:t>
            </a:r>
            <a:r>
              <a:rPr lang="en-US" dirty="0"/>
              <a:t>with a report on how you evaluated the class so far this semester.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F6FC1-83BD-CA44-460B-7340EB438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8E0EA-E07F-4B04-8064-D5017B1848F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55A32-24B5-3865-16E1-AED570D820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C19A501-F6A7-4712-ABD9-40585BC81847}" type="datetime1">
              <a:rPr lang="en-US" smtClean="0"/>
              <a:pPr>
                <a:defRPr/>
              </a:pPr>
              <a:t>10/24/2022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0912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FE28A-74A3-411A-B55A-A211D3C0A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500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If R is a random treatment assignment (coin flip!), then      must equal zero!</a:t>
            </a:r>
            <a:endParaRPr lang="en-US" sz="2800" baseline="-25000" dirty="0"/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mmi1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lvl="1" indent="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dirty="0"/>
              <a:t>In the model </a:t>
            </a:r>
          </a:p>
          <a:p>
            <a:pPr marL="0" lvl="1" indent="0" algn="ctr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dirty="0"/>
              <a:t>y =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0</a:t>
            </a:r>
            <a:r>
              <a:rPr lang="en-US" dirty="0"/>
              <a:t> +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1</a:t>
            </a:r>
            <a:r>
              <a:rPr lang="en-US" dirty="0"/>
              <a:t> T +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2</a:t>
            </a:r>
            <a:r>
              <a:rPr lang="en-US" dirty="0"/>
              <a:t> X +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3</a:t>
            </a:r>
            <a:r>
              <a:rPr lang="en-US" dirty="0"/>
              <a:t> Z + </a:t>
            </a:r>
            <a:r>
              <a:rPr lang="en-US" dirty="0">
                <a:latin typeface="cmmi10"/>
              </a:rPr>
              <a:t>²</a:t>
            </a:r>
          </a:p>
          <a:p>
            <a:pPr marL="0" lvl="1" indent="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dirty="0"/>
              <a:t>the estimate of </a:t>
            </a:r>
            <a:r>
              <a:rPr lang="en-US" dirty="0">
                <a:latin typeface="cmmi10"/>
              </a:rPr>
              <a:t>¯</a:t>
            </a:r>
            <a:r>
              <a:rPr lang="en-US" baseline="-25000" dirty="0">
                <a:latin typeface="cmmi10"/>
              </a:rPr>
              <a:t>1</a:t>
            </a:r>
            <a:r>
              <a:rPr lang="en-US" dirty="0"/>
              <a:t> will only include the influence of the part of T not explained by Z…  That might not be much!</a:t>
            </a:r>
          </a:p>
          <a:p>
            <a:pPr marL="0" lvl="1" indent="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39939" name="Title 1">
            <a:extLst>
              <a:ext uri="{FF2B5EF4-FFF2-40B4-BE49-F238E27FC236}">
                <a16:creationId xmlns:a16="http://schemas.microsoft.com/office/drawing/2014/main" id="{85DCE6A8-0C05-DAF3-741C-835C65495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 – Post-tx covariates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F26CFD0-C57A-8D30-E9C8-3240F5153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71E409-5D09-4CDC-8D50-4204B416C50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41" name="Date Placeholder 4">
            <a:extLst>
              <a:ext uri="{FF2B5EF4-FFF2-40B4-BE49-F238E27FC236}">
                <a16:creationId xmlns:a16="http://schemas.microsoft.com/office/drawing/2014/main" id="{7E43EFCF-35CE-C841-2BBF-C24445EA737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237B73-7A84-41C0-AE42-E67712C045B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39942" name="Picture 1">
            <a:extLst>
              <a:ext uri="{FF2B5EF4-FFF2-40B4-BE49-F238E27FC236}">
                <a16:creationId xmlns:a16="http://schemas.microsoft.com/office/drawing/2014/main" id="{7283412F-055C-3CBC-4F64-1C462D6EE7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741488"/>
            <a:ext cx="3238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18">
            <a:extLst>
              <a:ext uri="{FF2B5EF4-FFF2-40B4-BE49-F238E27FC236}">
                <a16:creationId xmlns:a16="http://schemas.microsoft.com/office/drawing/2014/main" id="{4962FF6D-0E33-195F-152D-5A1EC01F1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3144838"/>
            <a:ext cx="37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1C848B-03FA-EB90-E1E6-054091FA3EF4}"/>
              </a:ext>
            </a:extLst>
          </p:cNvPr>
          <p:cNvCxnSpPr/>
          <p:nvPr/>
        </p:nvCxnSpPr>
        <p:spPr>
          <a:xfrm>
            <a:off x="4262438" y="3375025"/>
            <a:ext cx="1339850" cy="1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945" name="Picture 3">
            <a:extLst>
              <a:ext uri="{FF2B5EF4-FFF2-40B4-BE49-F238E27FC236}">
                <a16:creationId xmlns:a16="http://schemas.microsoft.com/office/drawing/2014/main" id="{875DDAEA-A46A-8CF9-4C0A-5275A1DC7EB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949575"/>
            <a:ext cx="3381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FB40EB-617B-0683-F5A3-03876246ED33}"/>
              </a:ext>
            </a:extLst>
          </p:cNvPr>
          <p:cNvCxnSpPr/>
          <p:nvPr/>
        </p:nvCxnSpPr>
        <p:spPr>
          <a:xfrm>
            <a:off x="2660650" y="3108325"/>
            <a:ext cx="1117600" cy="1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7" name="TextBox 17">
            <a:extLst>
              <a:ext uri="{FF2B5EF4-FFF2-40B4-BE49-F238E27FC236}">
                <a16:creationId xmlns:a16="http://schemas.microsoft.com/office/drawing/2014/main" id="{2E6F5F26-5A4A-AC73-E2C0-093FD59D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42402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Z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A0D67D-17BC-5B1D-CE73-6F73969C58FB}"/>
              </a:ext>
            </a:extLst>
          </p:cNvPr>
          <p:cNvCxnSpPr/>
          <p:nvPr/>
        </p:nvCxnSpPr>
        <p:spPr>
          <a:xfrm>
            <a:off x="4149725" y="3605213"/>
            <a:ext cx="901700" cy="701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C2BF50-0C03-A81E-9DB8-43439A7CBA2C}"/>
              </a:ext>
            </a:extLst>
          </p:cNvPr>
          <p:cNvCxnSpPr/>
          <p:nvPr/>
        </p:nvCxnSpPr>
        <p:spPr>
          <a:xfrm>
            <a:off x="4530725" y="2427288"/>
            <a:ext cx="1114425" cy="106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50" name="TextBox 25">
            <a:extLst>
              <a:ext uri="{FF2B5EF4-FFF2-40B4-BE49-F238E27FC236}">
                <a16:creationId xmlns:a16="http://schemas.microsoft.com/office/drawing/2014/main" id="{2D7CDC85-D124-DF02-008E-0292FE399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3" y="2128838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9951" name="TextBox 26">
            <a:extLst>
              <a:ext uri="{FF2B5EF4-FFF2-40B4-BE49-F238E27FC236}">
                <a16:creationId xmlns:a16="http://schemas.microsoft.com/office/drawing/2014/main" id="{214697EF-2690-CE23-190B-5EB80B2C8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8" y="33353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pic>
        <p:nvPicPr>
          <p:cNvPr id="39952" name="Picture 4">
            <a:extLst>
              <a:ext uri="{FF2B5EF4-FFF2-40B4-BE49-F238E27FC236}">
                <a16:creationId xmlns:a16="http://schemas.microsoft.com/office/drawing/2014/main" id="{8074C41B-01EB-8D61-9B84-25AA6D78D6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2459038"/>
            <a:ext cx="34766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3" name="TextBox 30">
            <a:extLst>
              <a:ext uri="{FF2B5EF4-FFF2-40B4-BE49-F238E27FC236}">
                <a16:creationId xmlns:a16="http://schemas.microsoft.com/office/drawing/2014/main" id="{1D03DB9C-D782-E2E3-9336-E3C5D185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280828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E10A7DE6-A648-1022-9936-8F6ECC926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F5962A-6354-4412-ACC3-104E99A7EA3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Date Placeholder 6">
            <a:extLst>
              <a:ext uri="{FF2B5EF4-FFF2-40B4-BE49-F238E27FC236}">
                <a16:creationId xmlns:a16="http://schemas.microsoft.com/office/drawing/2014/main" id="{4419653F-7056-A421-7E9F-A44E36B792B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B61255-2B16-4935-94B8-E60C962DCB0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870C43F1-FC62-A2F6-8FE8-D9B13A68E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Randomized trials – </a:t>
            </a:r>
            <a:r>
              <a:rPr lang="en-US" altLang="en-US" sz="3800" b="1" i="1"/>
              <a:t>do not include</a:t>
            </a:r>
            <a:r>
              <a:rPr lang="en-US" altLang="en-US" sz="3800"/>
              <a:t> </a:t>
            </a:r>
            <a:br>
              <a:rPr lang="en-US" altLang="en-US" sz="3800"/>
            </a:br>
            <a:r>
              <a:rPr lang="en-US" altLang="en-US" sz="3800"/>
              <a:t>post-treatment covariates!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9F42E21D-8114-1509-4AD3-BF1C6BC8F9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005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n &lt;- 100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x &lt;- rnorm(n)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y &lt;- 60 + 10*x + 5*rnorm(n)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T &lt;- rbinom(100,1,.5)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y &lt;- ifelse(T==1,y+20,y)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z &lt;- ifelse(T==1,rnorm(100,3), rnorm(100,-3))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plot(x,y,col=T+2)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legend(-2,100,pch=c(1,1),col=2:3,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    legend=c("Non-treated","Treated"))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(ACE &lt;- mean(y[T==1]) - mean(y[T==0]))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[1] 22.43931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 summary(lm(y ~ T))$coef[,1:2]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            Estimate Std. Error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(Intercept) 58.11903   1.660045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T           22.43931   2.347659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300">
              <a:latin typeface="Courier New" panose="02070309020205020404" pitchFamily="49" charset="0"/>
            </a:endParaRPr>
          </a:p>
        </p:txBody>
      </p:sp>
      <p:sp>
        <p:nvSpPr>
          <p:cNvPr id="37894" name="Rectangle 19">
            <a:extLst>
              <a:ext uri="{FF2B5EF4-FFF2-40B4-BE49-F238E27FC236}">
                <a16:creationId xmlns:a16="http://schemas.microsoft.com/office/drawing/2014/main" id="{4B06D053-0F20-D544-DDD4-D4B20EFA7B9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152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summary(lm(y ~ T + x))$coef[,1:2]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      Estimate Std. Error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(Intercept) 59.85651  0.7068169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T           20.78911  0.9959064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x           10.58185  0.4983279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summary(lm(y ~ T + x + z))$coef[,1:2]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       Estimate Std. Error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(Intercept) 64.884033  1.9499540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T           10.505663  3.8573971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x           10.416234  0.4859765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z            1.608895  0.5843686</a:t>
            </a:r>
            <a:endParaRPr lang="en-US" altLang="en-US" sz="1500"/>
          </a:p>
        </p:txBody>
      </p:sp>
      <p:sp>
        <p:nvSpPr>
          <p:cNvPr id="37895" name="Text Box 4">
            <a:extLst>
              <a:ext uri="{FF2B5EF4-FFF2-40B4-BE49-F238E27FC236}">
                <a16:creationId xmlns:a16="http://schemas.microsoft.com/office/drawing/2014/main" id="{74783EFA-52A1-D69E-3046-DE2FFFFE7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4743450"/>
            <a:ext cx="37020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 x is a pretest score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 y is a post-test score, of course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1800">
                <a:latin typeface="Arial" panose="020B0604020202020204" pitchFamily="34" charset="0"/>
              </a:rPr>
              <a:t>   affected by x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T is treatment (new curriculum)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>
                <a:latin typeface="Arial" panose="020B0604020202020204" pitchFamily="34" charset="0"/>
              </a:rPr>
              <a:t> z is a secondary effect of T </a:t>
            </a:r>
          </a:p>
        </p:txBody>
      </p:sp>
      <p:sp>
        <p:nvSpPr>
          <p:cNvPr id="37896" name="Text Box 15">
            <a:extLst>
              <a:ext uri="{FF2B5EF4-FFF2-40B4-BE49-F238E27FC236}">
                <a16:creationId xmlns:a16="http://schemas.microsoft.com/office/drawing/2014/main" id="{87E2832D-902D-5119-7F2F-58BB01106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580548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7897" name="Text Box 20">
            <a:extLst>
              <a:ext uri="{FF2B5EF4-FFF2-40B4-BE49-F238E27FC236}">
                <a16:creationId xmlns:a16="http://schemas.microsoft.com/office/drawing/2014/main" id="{BBB4E935-965A-C596-C577-C07322542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5030788"/>
            <a:ext cx="20462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Including z in the model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completely dilutes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effect of T that we are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trying to estimate!</a:t>
            </a:r>
          </a:p>
        </p:txBody>
      </p:sp>
      <p:sp>
        <p:nvSpPr>
          <p:cNvPr id="37898" name="Line 21">
            <a:extLst>
              <a:ext uri="{FF2B5EF4-FFF2-40B4-BE49-F238E27FC236}">
                <a16:creationId xmlns:a16="http://schemas.microsoft.com/office/drawing/2014/main" id="{CCD6DC3A-8115-E533-698C-C4212637E6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54250" y="4910138"/>
            <a:ext cx="388938" cy="663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22">
            <a:extLst>
              <a:ext uri="{FF2B5EF4-FFF2-40B4-BE49-F238E27FC236}">
                <a16:creationId xmlns:a16="http://schemas.microsoft.com/office/drawing/2014/main" id="{0664C1B3-BF70-53F1-C11D-506AD63C3F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3838" y="3957638"/>
            <a:ext cx="1990725" cy="10652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Rectangle 23">
            <a:extLst>
              <a:ext uri="{FF2B5EF4-FFF2-40B4-BE49-F238E27FC236}">
                <a16:creationId xmlns:a16="http://schemas.microsoft.com/office/drawing/2014/main" id="{253B1340-C00D-EF85-E061-F520770B7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4718050"/>
            <a:ext cx="827087" cy="211138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901" name="Rectangle 24">
            <a:extLst>
              <a:ext uri="{FF2B5EF4-FFF2-40B4-BE49-F238E27FC236}">
                <a16:creationId xmlns:a16="http://schemas.microsoft.com/office/drawing/2014/main" id="{98CDE65B-801B-1ACF-1F24-6C54F91DD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8" y="3827463"/>
            <a:ext cx="1101725" cy="211137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id="{9FEA8055-9BFD-A30B-A818-F813E6DD07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642BCE-AFF8-4A68-8B49-4FB7BB55309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0963" name="Date Placeholder 5">
            <a:extLst>
              <a:ext uri="{FF2B5EF4-FFF2-40B4-BE49-F238E27FC236}">
                <a16:creationId xmlns:a16="http://schemas.microsoft.com/office/drawing/2014/main" id="{5B2644B5-1246-46DC-48E5-C76ADE002ED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2A236C-F89B-437D-92A7-3371A9C4E81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C7663AA9-6155-5861-3743-4A2CD33BC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04124ACC-BC99-4AE2-08D2-59852A2FA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7763"/>
            <a:ext cx="8229600" cy="49117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15 Causal Inference [G&amp;H Ch 9]</a:t>
            </a:r>
          </a:p>
          <a:p>
            <a:pPr lvl="1" eaLnBrk="1" hangingPunct="1"/>
            <a:r>
              <a:rPr lang="en-US" altLang="en-US" sz="2200" dirty="0"/>
              <a:t>The Fundamental Problem </a:t>
            </a:r>
          </a:p>
          <a:p>
            <a:pPr lvl="1" eaLnBrk="1" hangingPunct="1"/>
            <a:r>
              <a:rPr lang="en-US" altLang="en-US" sz="2200" dirty="0"/>
              <a:t>Confounders, and how Controlled Randomized Trials control them</a:t>
            </a:r>
          </a:p>
          <a:p>
            <a:pPr lvl="1" eaLnBrk="1" hangingPunct="1"/>
            <a:r>
              <a:rPr lang="en-US" altLang="en-US" sz="2200" dirty="0"/>
              <a:t>Adjusting an analysis for pre-treatment covariates (but not post-treatment ones!) </a:t>
            </a:r>
          </a:p>
          <a:p>
            <a:pPr eaLnBrk="1" hangingPunct="1"/>
            <a:r>
              <a:rPr lang="en-US" altLang="en-US" sz="2800" dirty="0"/>
              <a:t>16 More sophisticated tools for causal inference [G&amp;H Ch 10]</a:t>
            </a:r>
          </a:p>
          <a:p>
            <a:pPr lvl="1" eaLnBrk="1" hangingPunct="1"/>
            <a:r>
              <a:rPr lang="en-US" altLang="en-US" sz="2400" dirty="0"/>
              <a:t>Observational Studies</a:t>
            </a:r>
          </a:p>
          <a:p>
            <a:pPr lvl="1" eaLnBrk="1" hangingPunct="1"/>
            <a:r>
              <a:rPr lang="en-US" altLang="en-US" sz="2400" dirty="0"/>
              <a:t>Instrumental Variables </a:t>
            </a:r>
          </a:p>
          <a:p>
            <a:pPr lvl="1" eaLnBrk="1" hangingPunct="1"/>
            <a:r>
              <a:rPr lang="en-US" altLang="en-US" sz="2400" dirty="0"/>
              <a:t>Matching and propensity scores</a:t>
            </a:r>
          </a:p>
          <a:p>
            <a:pPr lvl="1" eaLnBrk="1" hangingPunct="1"/>
            <a:r>
              <a:rPr lang="en-US" altLang="en-US" sz="2400" dirty="0"/>
              <a:t>Regression discontinuity designs</a:t>
            </a:r>
          </a:p>
          <a:p>
            <a:pPr lvl="1"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4BBC393-BBFE-661D-19DF-3D5A9E608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BBBFC3A-8B2B-B7E5-6CE4-E7A7B8DF8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23604"/>
            <a:ext cx="8229600" cy="5075237"/>
          </a:xfrm>
        </p:spPr>
        <p:txBody>
          <a:bodyPr/>
          <a:lstStyle/>
          <a:p>
            <a:r>
              <a:rPr lang="en-US" altLang="en-US" sz="2800" dirty="0"/>
              <a:t>Quiz next Monday (not today!)</a:t>
            </a:r>
          </a:p>
          <a:p>
            <a:pPr lvl="1"/>
            <a:r>
              <a:rPr lang="en-US" altLang="en-US" sz="2400" dirty="0"/>
              <a:t>Focus on </a:t>
            </a:r>
            <a:r>
              <a:rPr lang="en-US" altLang="en-US" sz="2400" dirty="0" err="1"/>
              <a:t>Sheather</a:t>
            </a:r>
            <a:r>
              <a:rPr lang="en-US" altLang="en-US" sz="2400" dirty="0"/>
              <a:t> 10.1</a:t>
            </a:r>
          </a:p>
          <a:p>
            <a:r>
              <a:rPr lang="en-US" altLang="en-US" sz="2800" dirty="0"/>
              <a:t>HW06 out soon</a:t>
            </a:r>
          </a:p>
          <a:p>
            <a:pPr lvl="1"/>
            <a:r>
              <a:rPr lang="en-US" altLang="en-US" sz="2400" dirty="0"/>
              <a:t>Nonparametric regression &amp; causal reasoning</a:t>
            </a:r>
          </a:p>
          <a:p>
            <a:pPr lvl="1"/>
            <a:r>
              <a:rPr lang="en-US" altLang="en-US" sz="2400" dirty="0"/>
              <a:t>Is Wed better than Mon for HW due date?</a:t>
            </a:r>
          </a:p>
          <a:p>
            <a:r>
              <a:rPr lang="en-US" altLang="en-US" sz="2800" dirty="0"/>
              <a:t>Reading</a:t>
            </a:r>
          </a:p>
          <a:p>
            <a:pPr lvl="1"/>
            <a:r>
              <a:rPr lang="en-US" altLang="en-US" sz="2400" dirty="0"/>
              <a:t>This week: Causal Reasoning</a:t>
            </a:r>
          </a:p>
          <a:p>
            <a:pPr lvl="2"/>
            <a:r>
              <a:rPr lang="en-US" altLang="en-US" sz="2000" dirty="0"/>
              <a:t>G&amp;H Ch’s 9 &amp; 10 (see pdf in week08 area)</a:t>
            </a:r>
          </a:p>
          <a:p>
            <a:pPr lvl="1"/>
            <a:r>
              <a:rPr lang="en-US" altLang="en-US" sz="2400" dirty="0"/>
              <a:t>Next week: Intro to Multilevel Models</a:t>
            </a:r>
          </a:p>
          <a:p>
            <a:pPr lvl="2"/>
            <a:r>
              <a:rPr lang="en-US" altLang="en-US" sz="2000" dirty="0" err="1"/>
              <a:t>Sheather</a:t>
            </a:r>
            <a:r>
              <a:rPr lang="en-US" altLang="en-US" sz="2000" dirty="0"/>
              <a:t> 10.1</a:t>
            </a:r>
          </a:p>
          <a:p>
            <a:pPr lvl="2"/>
            <a:r>
              <a:rPr lang="en-US" altLang="en-US" sz="2000" dirty="0"/>
              <a:t>Intercepts: G&amp;H Ch 12 (see pdf in week08 area)</a:t>
            </a:r>
          </a:p>
          <a:p>
            <a:pPr lvl="2"/>
            <a:r>
              <a:rPr lang="en-US" altLang="en-US" sz="2000" dirty="0"/>
              <a:t>Slopes: G&amp;H Ch 13 (see pdf in week08 area)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49499A2-2CDD-CD11-C2C0-211046686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E0C514-ECD6-4C00-A6D6-A018A8DD07F1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8ED636AA-A361-7AA7-C77A-5E94B0F7144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C993FA-04D5-4D32-831F-67EAB157CE27}" type="datetime1">
              <a:rPr lang="en-US" altLang="en-US" smtClean="0">
                <a:latin typeface="Garamond" panose="02020404030301010803" pitchFamily="18" charset="0"/>
              </a:rPr>
              <a:pPr/>
              <a:t>10/24/2022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404DF89D-78AE-44D4-F85D-7199C74F3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C636C1-1FAA-479D-99A9-779ED1EA511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5" name="Date Placeholder 5">
            <a:extLst>
              <a:ext uri="{FF2B5EF4-FFF2-40B4-BE49-F238E27FC236}">
                <a16:creationId xmlns:a16="http://schemas.microsoft.com/office/drawing/2014/main" id="{BF79B9DE-2585-DFF8-A60C-EC753F951A3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285074-A350-4B59-B9EC-CBA883C68127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6284898-ED03-C26A-018D-18FAFB325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7944F280-7D14-89FB-CFA1-05B997E4F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7763"/>
            <a:ext cx="8229600" cy="49117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15 Causal Inference [G&amp;H Ch 9]</a:t>
            </a:r>
          </a:p>
          <a:p>
            <a:pPr lvl="1" eaLnBrk="1" hangingPunct="1"/>
            <a:r>
              <a:rPr lang="en-US" altLang="en-US" sz="2200" dirty="0"/>
              <a:t>The Fundamental Problem </a:t>
            </a:r>
          </a:p>
          <a:p>
            <a:pPr lvl="1" eaLnBrk="1" hangingPunct="1"/>
            <a:r>
              <a:rPr lang="en-US" altLang="en-US" sz="2200" dirty="0"/>
              <a:t>Confounders, and how Controlled Randomized Trials control them</a:t>
            </a:r>
          </a:p>
          <a:p>
            <a:pPr lvl="1" eaLnBrk="1" hangingPunct="1"/>
            <a:r>
              <a:rPr lang="en-US" altLang="en-US" sz="2200" dirty="0"/>
              <a:t>Adjusting an analysis for pre-treatment covariates (but not post-treatment ones!) </a:t>
            </a:r>
          </a:p>
          <a:p>
            <a:pPr eaLnBrk="1" hangingPunct="1"/>
            <a:r>
              <a:rPr lang="en-US" altLang="en-US" sz="2800" dirty="0"/>
              <a:t>16 More sophisticated tools for causal inference [G&amp;H Ch 10]</a:t>
            </a:r>
          </a:p>
          <a:p>
            <a:pPr lvl="1" eaLnBrk="1" hangingPunct="1"/>
            <a:r>
              <a:rPr lang="en-US" altLang="en-US" sz="2400" dirty="0"/>
              <a:t>Observational Studies</a:t>
            </a:r>
          </a:p>
          <a:p>
            <a:pPr lvl="1" eaLnBrk="1" hangingPunct="1"/>
            <a:r>
              <a:rPr lang="en-US" altLang="en-US" sz="2400" dirty="0"/>
              <a:t>Instrumental Variables </a:t>
            </a:r>
          </a:p>
          <a:p>
            <a:pPr lvl="1" eaLnBrk="1" hangingPunct="1"/>
            <a:r>
              <a:rPr lang="en-US" altLang="en-US" sz="2400" dirty="0"/>
              <a:t>Matching and propensity scores</a:t>
            </a:r>
          </a:p>
          <a:p>
            <a:pPr lvl="1" eaLnBrk="1" hangingPunct="1"/>
            <a:r>
              <a:rPr lang="en-US" altLang="en-US" sz="2400" dirty="0"/>
              <a:t>Regression discontinuity designs</a:t>
            </a:r>
          </a:p>
          <a:p>
            <a:pPr lvl="1"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>
            <a:extLst>
              <a:ext uri="{FF2B5EF4-FFF2-40B4-BE49-F238E27FC236}">
                <a16:creationId xmlns:a16="http://schemas.microsoft.com/office/drawing/2014/main" id="{CA6CC370-8FF7-0AAE-0183-A620B333F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AFCE0F-1507-43E3-A19B-FA8667973AC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3" name="Date Placeholder 5">
            <a:extLst>
              <a:ext uri="{FF2B5EF4-FFF2-40B4-BE49-F238E27FC236}">
                <a16:creationId xmlns:a16="http://schemas.microsoft.com/office/drawing/2014/main" id="{FF6FE9CA-52F7-ACB2-ED6C-2A680A7FC97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0E39D6-2E9B-4DAF-9782-DC3B896AF82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E033E08-EB68-B1F9-D497-518AAE4C2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D9EF77E9-1BA9-F1C6-DFB1-FFF24F633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Want to test a new pain reliever for headaches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Have 200 patients i=1,…,200.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T</a:t>
            </a:r>
            <a:r>
              <a:rPr lang="en-US" altLang="en-US" sz="2200" baseline="-25000"/>
              <a:t>i</a:t>
            </a:r>
            <a:r>
              <a:rPr lang="en-US" altLang="en-US" sz="2200"/>
              <a:t>=1 (patient gets drug) for i=1..100,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T</a:t>
            </a:r>
            <a:r>
              <a:rPr lang="en-US" altLang="en-US" sz="2200" baseline="-25000"/>
              <a:t>i</a:t>
            </a:r>
            <a:r>
              <a:rPr lang="en-US" altLang="en-US" sz="2200"/>
              <a:t>=0 (patient gets nothing) for i=101..200.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Suppose drug is worthless, but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 i=1..100 are healthy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 i=101..200 all have flu, colds,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i="1" u="sng"/>
              <a:t>How will the drug look?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Suppose drug is effective, but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i=1..100 have colds &amp; flu,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i=101..200 are healthy.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i="1" u="sng"/>
              <a:t>How will the drug look now?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What is wrong with these examples?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9EDB8751-24DE-3B7E-8BC5-CA6C17F334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2E3989-5CF3-4600-BAC9-288A94E38C2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1" name="Date Placeholder 5">
            <a:extLst>
              <a:ext uri="{FF2B5EF4-FFF2-40B4-BE49-F238E27FC236}">
                <a16:creationId xmlns:a16="http://schemas.microsoft.com/office/drawing/2014/main" id="{5BCEF220-D73C-7922-DC58-EED0A04E2D5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59C6A-4925-4192-88A8-D8EF378C860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812E0819-C795-F152-698B-DC7B061CF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Causal Inference—The Fundamental Problem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0057F49A-92C5-4831-D7EF-79D21042B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really would like to see the difference between pain level “with the drug” vs pain level “without”, </a:t>
            </a:r>
            <a:r>
              <a:rPr lang="en-US" altLang="en-US" i="1" u="sng"/>
              <a:t>for each individual patient.</a:t>
            </a: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But we cannot try the drug, and then go back in time and try without the drug.  </a:t>
            </a:r>
          </a:p>
          <a:p>
            <a:pPr lvl="1" eaLnBrk="1" hangingPunct="1"/>
            <a:r>
              <a:rPr lang="en-US" altLang="en-US" i="1" u="sng"/>
              <a:t>For each patient i, can see either </a:t>
            </a:r>
            <a:r>
              <a:rPr lang="en-US" altLang="en-US" i="1"/>
              <a:t>y</a:t>
            </a:r>
            <a:r>
              <a:rPr lang="en-US" altLang="en-US" i="1" baseline="-25000"/>
              <a:t>i</a:t>
            </a:r>
            <a:r>
              <a:rPr lang="en-US" altLang="en-US" i="1" baseline="15000"/>
              <a:t>0</a:t>
            </a:r>
            <a:r>
              <a:rPr lang="en-US" altLang="en-US" i="1" u="sng"/>
              <a:t> or </a:t>
            </a:r>
            <a:r>
              <a:rPr lang="en-US" altLang="en-US" i="1"/>
              <a:t>y</a:t>
            </a:r>
            <a:r>
              <a:rPr lang="en-US" altLang="en-US" i="1" baseline="-25000"/>
              <a:t>i</a:t>
            </a:r>
            <a:r>
              <a:rPr lang="en-US" altLang="en-US" i="1" baseline="15000"/>
              <a:t>1</a:t>
            </a:r>
            <a:r>
              <a:rPr lang="en-US" altLang="en-US" i="1" u="sng"/>
              <a:t> but not both!</a:t>
            </a:r>
          </a:p>
        </p:txBody>
      </p:sp>
      <p:pic>
        <p:nvPicPr>
          <p:cNvPr id="12294" name="Picture 1">
            <a:extLst>
              <a:ext uri="{FF2B5EF4-FFF2-40B4-BE49-F238E27FC236}">
                <a16:creationId xmlns:a16="http://schemas.microsoft.com/office/drawing/2014/main" id="{C6F90BCD-DB3C-B6A5-BCC9-2D520A3669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61404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BBF2544C-17B3-3B04-B941-0CBD3F8C96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35D221-6B6E-4E2E-A32B-33FAC02B011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4339" name="Date Placeholder 5">
            <a:extLst>
              <a:ext uri="{FF2B5EF4-FFF2-40B4-BE49-F238E27FC236}">
                <a16:creationId xmlns:a16="http://schemas.microsoft.com/office/drawing/2014/main" id="{90463C22-BC36-45FD-7276-33A402386BD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C5CE5B-318D-4633-99CC-445B6AC15AD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FA492EBB-3AFF-5317-F1CE-B4F504DC5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Causal Inference—The Fundamental Problem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F8B3930C-1E05-139D-B15E-EB8338A99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we average the individual treatment effect over all patients, get the average causal effect (ACE):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Most studies try to estimate ACE.  A good way to do this would be: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Estimate E[y</a:t>
            </a:r>
            <a:r>
              <a:rPr lang="en-US" altLang="en-US" baseline="30000"/>
              <a:t>1</a:t>
            </a:r>
            <a:r>
              <a:rPr lang="en-US" altLang="en-US"/>
              <a:t>] </a:t>
            </a:r>
            <a:r>
              <a:rPr lang="en-US" altLang="en-US">
                <a:latin typeface="cmsy10" pitchFamily="34" charset="0"/>
              </a:rPr>
              <a:t>¼</a:t>
            </a:r>
            <a:r>
              <a:rPr lang="en-US" altLang="en-US"/>
              <a:t> y</a:t>
            </a:r>
            <a:r>
              <a:rPr lang="en-US" altLang="en-US" baseline="55000"/>
              <a:t>1</a:t>
            </a:r>
            <a:r>
              <a:rPr lang="en-US" altLang="en-US"/>
              <a:t> from unbiased sample y</a:t>
            </a:r>
            <a:r>
              <a:rPr lang="en-US" altLang="en-US" baseline="-25000"/>
              <a:t>1</a:t>
            </a:r>
            <a:r>
              <a:rPr lang="en-US" altLang="en-US" baseline="15000"/>
              <a:t>1</a:t>
            </a:r>
            <a:r>
              <a:rPr lang="en-US" altLang="en-US"/>
              <a:t>, … y</a:t>
            </a:r>
            <a:r>
              <a:rPr lang="en-US" altLang="en-US" baseline="-25000"/>
              <a:t>n</a:t>
            </a:r>
            <a:r>
              <a:rPr lang="en-US" altLang="en-US" baseline="-50000"/>
              <a:t>1</a:t>
            </a:r>
            <a:r>
              <a:rPr lang="en-US" altLang="en-US" baseline="15000"/>
              <a:t>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Estimate E[y</a:t>
            </a:r>
            <a:r>
              <a:rPr lang="en-US" altLang="en-US" baseline="30000"/>
              <a:t>0</a:t>
            </a:r>
            <a:r>
              <a:rPr lang="en-US" altLang="en-US"/>
              <a:t>] </a:t>
            </a:r>
            <a:r>
              <a:rPr lang="en-US" altLang="en-US">
                <a:latin typeface="cmsy10" pitchFamily="34" charset="0"/>
              </a:rPr>
              <a:t>¼</a:t>
            </a:r>
            <a:r>
              <a:rPr lang="en-US" altLang="en-US"/>
              <a:t> y</a:t>
            </a:r>
            <a:r>
              <a:rPr lang="en-US" altLang="en-US" baseline="55000"/>
              <a:t>0</a:t>
            </a:r>
            <a:r>
              <a:rPr lang="en-US" altLang="en-US"/>
              <a:t> from unbiased sample y</a:t>
            </a:r>
            <a:r>
              <a:rPr lang="en-US" altLang="en-US" baseline="-25000"/>
              <a:t>1</a:t>
            </a:r>
            <a:r>
              <a:rPr lang="en-US" altLang="en-US" baseline="15000"/>
              <a:t>0</a:t>
            </a:r>
            <a:r>
              <a:rPr lang="en-US" altLang="en-US"/>
              <a:t>, … y</a:t>
            </a:r>
            <a:r>
              <a:rPr lang="en-US" altLang="en-US" baseline="-25000"/>
              <a:t>n</a:t>
            </a:r>
            <a:r>
              <a:rPr lang="en-US" altLang="en-US" baseline="-50000"/>
              <a:t>0</a:t>
            </a:r>
            <a:r>
              <a:rPr lang="en-US" altLang="en-US" baseline="15000"/>
              <a:t>0</a:t>
            </a:r>
            <a:endParaRPr lang="en-US" altLang="en-US"/>
          </a:p>
        </p:txBody>
      </p:sp>
      <p:pic>
        <p:nvPicPr>
          <p:cNvPr id="14342" name="Picture 1">
            <a:extLst>
              <a:ext uri="{FF2B5EF4-FFF2-40B4-BE49-F238E27FC236}">
                <a16:creationId xmlns:a16="http://schemas.microsoft.com/office/drawing/2014/main" id="{142D4C68-F645-0A39-0B55-C81C6123E7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536825"/>
            <a:ext cx="68500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9">
            <a:extLst>
              <a:ext uri="{FF2B5EF4-FFF2-40B4-BE49-F238E27FC236}">
                <a16:creationId xmlns:a16="http://schemas.microsoft.com/office/drawing/2014/main" id="{C1FF8047-0E8A-1721-7494-3C4E841166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7100" y="50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10">
            <a:extLst>
              <a:ext uri="{FF2B5EF4-FFF2-40B4-BE49-F238E27FC236}">
                <a16:creationId xmlns:a16="http://schemas.microsoft.com/office/drawing/2014/main" id="{E2D9F200-9F19-A783-227E-EAEA477029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54737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>
            <a:extLst>
              <a:ext uri="{FF2B5EF4-FFF2-40B4-BE49-F238E27FC236}">
                <a16:creationId xmlns:a16="http://schemas.microsoft.com/office/drawing/2014/main" id="{CD8DD880-A614-B63D-5A70-DC33D0A547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A4BDDA-56E7-4D45-92EC-12D32C28D2D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6387" name="Date Placeholder 5">
            <a:extLst>
              <a:ext uri="{FF2B5EF4-FFF2-40B4-BE49-F238E27FC236}">
                <a16:creationId xmlns:a16="http://schemas.microsoft.com/office/drawing/2014/main" id="{1A69552C-6E27-8764-B326-F3420F547BC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F9CB03-A94E-42F7-9264-5A051A187EF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F2CE3C0E-984A-8ACB-3997-DB7397DE4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Causal Inference—The Fundamental Problem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81D31199-DF5D-9872-7AF8-877A6CACF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875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The problem with the examples we started with was that </a:t>
            </a:r>
            <a:r>
              <a:rPr lang="en-US" altLang="en-US" b="1" i="1" u="sng"/>
              <a:t>the samples were not unbiased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There are basically two ways to deal with bias</a:t>
            </a:r>
          </a:p>
          <a:p>
            <a:pPr lvl="1" eaLnBrk="1" hangingPunct="1"/>
            <a:r>
              <a:rPr lang="en-US" altLang="en-US"/>
              <a:t>Design a study for which the samples are guaranteed to be unbiased</a:t>
            </a:r>
          </a:p>
          <a:p>
            <a:pPr lvl="1" eaLnBrk="1" hangingPunct="1"/>
            <a:r>
              <a:rPr lang="en-US" altLang="en-US"/>
              <a:t>Do some statistical adjustment to account for the bias</a:t>
            </a:r>
          </a:p>
          <a:p>
            <a:pPr eaLnBrk="1" hangingPunct="1"/>
            <a:r>
              <a:rPr lang="en-US" altLang="en-US"/>
              <a:t>To understand how to design an “unbiased” study, we first consider how “bias” arises…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A5A4EEF2-682E-9374-BA8B-EE3BE573E5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18BC89-DE99-4271-A09F-9DA24693BF2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8435" name="Date Placeholder 5">
            <a:extLst>
              <a:ext uri="{FF2B5EF4-FFF2-40B4-BE49-F238E27FC236}">
                <a16:creationId xmlns:a16="http://schemas.microsoft.com/office/drawing/2014/main" id="{EAA070EC-2DB2-6A83-4F04-EA4A0CD04A2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A84093-14F6-422C-B58A-16F21111C63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10/24/2022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C6CE530-6835-8C2E-AE6D-BD3D47F3B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Causal inference - Confounders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35912339-6984-06D8-2AC8-4E054E15C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1691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some patients have T</a:t>
            </a:r>
            <a:r>
              <a:rPr lang="en-US" altLang="en-US" baseline="-25000"/>
              <a:t>i</a:t>
            </a:r>
            <a:r>
              <a:rPr lang="en-US" altLang="en-US"/>
              <a:t> = 1 and others have T</a:t>
            </a:r>
            <a:r>
              <a:rPr lang="en-US" altLang="en-US" baseline="-25000"/>
              <a:t>i</a:t>
            </a:r>
            <a:r>
              <a:rPr lang="en-US" altLang="en-US"/>
              <a:t> = 0, we know that                                in the regression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However, if there is a “confounding” variable x</a:t>
            </a:r>
            <a:r>
              <a:rPr lang="en-US" altLang="en-US" baseline="-25000"/>
              <a:t>i</a:t>
            </a:r>
            <a:r>
              <a:rPr lang="en-US" altLang="en-US"/>
              <a:t> , the correct      should come from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How bad can the bias be if we omit x</a:t>
            </a:r>
            <a:r>
              <a:rPr lang="en-US" altLang="en-US" baseline="-25000"/>
              <a:t>i</a:t>
            </a:r>
            <a:r>
              <a:rPr lang="en-US" altLang="en-US"/>
              <a:t>?</a:t>
            </a:r>
          </a:p>
        </p:txBody>
      </p:sp>
      <p:pic>
        <p:nvPicPr>
          <p:cNvPr id="18438" name="Picture 1">
            <a:extLst>
              <a:ext uri="{FF2B5EF4-FFF2-40B4-BE49-F238E27FC236}">
                <a16:creationId xmlns:a16="http://schemas.microsoft.com/office/drawing/2014/main" id="{8E7CE239-4DC5-5939-CE51-94F2285D07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2060575"/>
            <a:ext cx="25273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>
            <a:extLst>
              <a:ext uri="{FF2B5EF4-FFF2-40B4-BE49-F238E27FC236}">
                <a16:creationId xmlns:a16="http://schemas.microsoft.com/office/drawing/2014/main" id="{A17428F0-DCC1-DB4E-7E90-ECE28DA637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2808288"/>
            <a:ext cx="38750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>
            <a:extLst>
              <a:ext uri="{FF2B5EF4-FFF2-40B4-BE49-F238E27FC236}">
                <a16:creationId xmlns:a16="http://schemas.microsoft.com/office/drawing/2014/main" id="{01BACA6C-F458-D42C-8D20-1F6400F689E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4640263"/>
            <a:ext cx="54324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>
            <a:extLst>
              <a:ext uri="{FF2B5EF4-FFF2-40B4-BE49-F238E27FC236}">
                <a16:creationId xmlns:a16="http://schemas.microsoft.com/office/drawing/2014/main" id="{007685D5-31CB-B917-70F5-93C8BDEB44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3960813"/>
            <a:ext cx="2952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9857"/>
  <p:tag name="ORIGINALWIDTH" val="507.6865"/>
  <p:tag name="OUTPUTDPI" val="1200"/>
  <p:tag name="LATEXADDIN" val="\documentclass{article}&#10;\usepackage{amsmath}&#10;\pagestyle{empty}&#10;\begin{document}&#10;&#10;$\beta_1 + \beta_2\gamma_1$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Users\junke\t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1.7361"/>
  <p:tag name="OUTPUTDPI" val="1200"/>
  <p:tag name="LATEXADDIN" val="\documentclass{article}&#10;\usepackage{amsmath}&#10;\pagestyle{empty}&#10;\begin{document}&#10;&#10;$\beta_2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08.7364"/>
  <p:tag name="OUTPUTDPI" val="1200"/>
  <p:tag name="LATEXADDIN" val="\documentclass{article}&#10;\usepackage{amsmath}&#10;\pagestyle{empty}&#10;\begin{document}&#10;&#10;$\beta_1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1.7361"/>
  <p:tag name="OUTPUTDPI" val="1200"/>
  <p:tag name="LATEXADDIN" val="\documentclass{article}&#10;\usepackage{amsmath}&#10;\pagestyle{empty}&#10;\begin{document}&#10;&#10;$\beta_2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72.4034"/>
  <p:tag name="ORIGINALWIDTH" val="1341.582"/>
  <p:tag name="OUTPUTDPI" val="1200"/>
  <p:tag name="LATEXADDIN" val="\documentclass[12pt]{article}\pagestyle{empty}&#10;\begin{document}&#10;\parbox{1.75in}{\sf&#10;\begin{itemize}&#10;\item $\beta_2 = 0$: $X$ not really a confounder!&#10;\item $\gamma_1 = 0$: No selection effect!&#10;\end{itemize}&#10;}&#10;\end{document}&#10;"/>
  <p:tag name="IGUANATEXSIZE" val="20"/>
  <p:tag name="IGUANATEXCURSOR" val="224"/>
  <p:tag name="TRANSPARENCY" val="False"/>
  <p:tag name="FILENAME" val=""/>
  <p:tag name="INPUTTYPE" val="0"/>
  <p:tag name="LATEXENGINEID" val="0"/>
  <p:tag name="TEMPFOLDER" val="C:\Users\junke\t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017.623"/>
  <p:tag name="OUTPUTDPI" val="1200"/>
  <p:tag name="LATEXADDIN" val="\documentclass{article}&#10;\usepackage{amsmath}&#10;\pagestyle{empty}&#10;\begin{document}&#10;&#10;$y_ i = \beta_0 + \beta_1 T_i + \epsilon_i$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Users\junke\t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2716.91"/>
  <p:tag name="OUTPUTDPI" val="1200"/>
  <p:tag name="LATEXADDIN" val="\documentclass{article}&#10;\usepackage{amsmath}&#10;\pagestyle{empty}&#10;\begin{document}&#10;&#10;$y_ i = \beta_0 + \beta_1 T_i + \beta_2 x_{2i} + \beta_3 x_{3i} + \cdots + \beta_K x_{Ki} + \epsilon_i$&#10;&#10;\end{document}"/>
  <p:tag name="IGUANATEXSIZE" val="20"/>
  <p:tag name="IGUANATEXCURSOR" val="184"/>
  <p:tag name="TRANSPARENCY" val="True"/>
  <p:tag name="FILENAME" val=""/>
  <p:tag name="INPUTTYPE" val="0"/>
  <p:tag name="LATEXENGINEID" val="0"/>
  <p:tag name="TEMPFOLDER" val="C:\Users\junke\t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017.623"/>
  <p:tag name="OUTPUTDPI" val="1200"/>
  <p:tag name="LATEXADDIN" val="\documentclass{article}&#10;\usepackage{amsmath}&#10;\pagestyle{empty}&#10;\begin{document}&#10;&#10;$y_ i = \beta_0 + \beta_1 T_i + \epsilon_i$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Users\junke\t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017.623"/>
  <p:tag name="OUTPUTDPI" val="1200"/>
  <p:tag name="LATEXADDIN" val="\documentclass{article}&#10;\usepackage{amsmath}&#10;\pagestyle{empty}&#10;\begin{document}&#10;&#10;$y_ i = \beta_0 + \beta_1 T_i + \epsilon_i$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Users\junke\t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420.6974"/>
  <p:tag name="OUTPUTDPI" val="1200"/>
  <p:tag name="LATEXADDIN" val="\documentclass{article}&#10;\usepackage{amsmath}&#10;\pagestyle{empty}&#10;\begin{document}&#10;&#10;$(\gamma_1=0)$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Users\junke\t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408.324"/>
  <p:tag name="OUTPUTDPI" val="1200"/>
  <p:tag name="LATEXADDIN" val="\documentclass{article}&#10;\usepackage{amsmath}&#10;\pagestyle{empty}&#10;\begin{document}&#10;&#10;$y_ i = \beta_0 + \beta_1 T_i + \beta_2 x_i + \epsilon_i$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Users\junke\t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3.982"/>
  <p:tag name="ORIGINALWIDTH" val="108.7364"/>
  <p:tag name="OUTPUTDPI" val="1200"/>
  <p:tag name="LATEXADDIN" val="\documentclass{article}&#10;\usepackage{amsmath}&#10;\pagestyle{empty}&#10;\begin{document}&#10;&#10;$\hat\beta_1 $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Users\junke\t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3.982"/>
  <p:tag name="ORIGINALWIDTH" val="108.7364"/>
  <p:tag name="OUTPUTDPI" val="1200"/>
  <p:tag name="LATEXADDIN" val="\documentclass{article}&#10;\usepackage{amsmath}&#10;\pagestyle{empty}&#10;\begin{document}&#10;&#10;$\hat\beta_1 $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Users\junke\t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017.623"/>
  <p:tag name="OUTPUTDPI" val="1200"/>
  <p:tag name="LATEXADDIN" val="\documentclass{article}&#10;\usepackage{amsmath}&#10;\pagestyle{empty}&#10;\begin{document}&#10;&#10;$y_ i = \beta_0 + \beta_1 T_i + \epsilon_i$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Users\junke\t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408.324"/>
  <p:tag name="OUTPUTDPI" val="1200"/>
  <p:tag name="LATEXADDIN" val="\documentclass{article}&#10;\usepackage{amsmath}&#10;\pagestyle{empty}&#10;\begin{document}&#10;&#10;$y_ i = \beta_0 + \beta_1 T_i + \beta_2 x_i + \epsilon_i$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Users\junke\t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1.7361"/>
  <p:tag name="OUTPUTDPI" val="1200"/>
  <p:tag name="LATEXADDIN" val="\documentclass{article}&#10;\usepackage{amsmath}&#10;\pagestyle{empty}&#10;\begin{document}&#10;&#10;$\beta_2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08.7364"/>
  <p:tag name="OUTPUTDPI" val="1200"/>
  <p:tag name="LATEXADDIN" val="\documentclass{article}&#10;\usepackage{amsmath}&#10;\pagestyle{empty}&#10;\begin{document}&#10;&#10;$\beta_1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5.1856"/>
  <p:tag name="ORIGINALWIDTH" val="2168.729"/>
  <p:tag name="OUTPUTDPI" val="1200"/>
  <p:tag name="LATEXADDIN" val="\documentclass{article}\pagestyle{empty}&#10;\begin{document}&#10;\sf&#10;\begin{eqnarray*}&#10;y_i^0 &amp; = &amp; \mbox{outcome without treatment}\\&#10;y_i^1 &amp; = &amp; \mbox{outcome with treatment}\\&#10;y_i^1 - y_i^0 &amp; = &amp; \mbox{treatment effect for unit $i$}&#10;\end{eqnarray*}&#10;\end{document}&#10;"/>
  <p:tag name="IGUANATEXSIZE" val="20"/>
  <p:tag name="IGUANATEXCURSOR" val="259"/>
  <p:tag name="TRANSPARENCY" val="False"/>
  <p:tag name="FILENAME" val=""/>
  <p:tag name="INPUTTYPE" val="0"/>
  <p:tag name="LATEXENGINEID" val="0"/>
  <p:tag name="TEMPFOLDER" val="C:\Users\junke\t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5.7143"/>
  <p:tag name="ORIGINALWIDTH" val="1428.571"/>
  <p:tag name="OUTPUTDPI" val="1200"/>
  <p:tag name="LATEXADDIN" val="\documentclass[12pt]{article}\pagestyle{empty}&#10;\begin{document}&#10;\parbox{1.85in}{\sf&#10;\begin{itemize}&#10;\item $\gamma_1 = 0$: No selection effect!&#10;\end{itemize}&#10;}&#10;\end{document}&#10;"/>
  <p:tag name="IGUANATEXSIZE" val="20"/>
  <p:tag name="IGUANATEXCURSOR" val="174"/>
  <p:tag name="TRANSPARENCY" val="False"/>
  <p:tag name="FILENAME" val=""/>
  <p:tag name="INPUTTYPE" val="0"/>
  <p:tag name="LATEXENGINEID" val="0"/>
  <p:tag name="TEMPFOLDER" val="C:\Users\junke\t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48969"/>
  <p:tag name="ORIGINALWIDTH" val="104.237"/>
  <p:tag name="OUTPUTDPI" val="1200"/>
  <p:tag name="LATEXADDIN" val="\documentclass{article}&#10;\usepackage{amsmath}&#10;\pagestyle{empty}&#10;\begin{document}&#10;&#10;$\gamma_1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Users\junke\t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08.7364"/>
  <p:tag name="OUTPUTDPI" val="1200"/>
  <p:tag name="LATEXADDIN" val="\documentclass{article}&#10;\usepackage{amsmath}&#10;\pagestyle{empty}&#10;\begin{document}&#10;&#10;$\beta_1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111.7361"/>
  <p:tag name="OUTPUTDPI" val="1200"/>
  <p:tag name="LATEXADDIN" val="\documentclass{article}&#10;\usepackage{amsmath}&#10;\pagestyle{empty}&#10;\begin{document}&#10;&#10;$\beta_2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Users\junke\t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3.1796"/>
  <p:tag name="ORIGINALWIDTH" val="2773.903"/>
  <p:tag name="OUTPUTDPI" val="1200"/>
  <p:tag name="LATEXADDIN" val="\documentclass{article}\pagestyle{empty}&#10;\begin{document}&#10;\sf&#10;\begin{eqnarray*}&#10;  \mbox{ACE} &amp; = &amp;  \frac1N \sum_{i=1}^N (y_i^1 - y_i^0) &#10;                    ~ = ~ \frac1N \sum_{i=1}^N y_i^1 -&#10;   \frac1N \sum_{i=1}^N y_i^0 \\&#10;   &amp; = &amp; E[y^1] - E[y^0]&#10;\end{eqnarray*}&#10;\end{document}&#10;"/>
  <p:tag name="IGUANATEXSIZE" val="20"/>
  <p:tag name="IGUANATEXCURSOR" val="282"/>
  <p:tag name="TRANSPARENCY" val="False"/>
  <p:tag name="FILENAME" val=""/>
  <p:tag name="INPUTTYPE" val="0"/>
  <p:tag name="LATEXENGINEID" val="0"/>
  <p:tag name="TEMPFOLDER" val="C:\Users\junke\t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004.874"/>
  <p:tag name="OUTPUTDPI" val="1200"/>
  <p:tag name="LATEXADDIN" val="\documentclass{article}&#10;\usepackage{amsmath}&#10;\pagestyle{empty}&#10;\begin{document}&#10;&#10;$E[y^1] - E[y^0] \approx \hat\beta_1 $&#10;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Users\junke\t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017.623"/>
  <p:tag name="OUTPUTDPI" val="1200"/>
  <p:tag name="LATEXADDIN" val="\documentclass{article}&#10;\usepackage{amsmath}&#10;\pagestyle{empty}&#10;\begin{document}&#10;&#10;$y_ i = \beta_0 + \beta_1 T_i + \epsilon_i$&#10;&#10;\end{document}"/>
  <p:tag name="IGUANATEXSIZE" val="20"/>
  <p:tag name="IGUANATEXCURSOR" val="124"/>
  <p:tag name="TRANSPARENCY" val="True"/>
  <p:tag name="FILENAME" val=""/>
  <p:tag name="INPUTTYPE" val="0"/>
  <p:tag name="LATEXENGINEID" val="0"/>
  <p:tag name="TEMPFOLDER" val="C:\Users\junke\t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1408.324"/>
  <p:tag name="OUTPUTDPI" val="1200"/>
  <p:tag name="LATEXADDIN" val="\documentclass{article}&#10;\usepackage{amsmath}&#10;\pagestyle{empty}&#10;\begin{document}&#10;&#10;$y_ i = \beta_0 + \beta_1 T_i + \beta_2 x_i + \epsilon_i$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Users\junke\t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3.982"/>
  <p:tag name="ORIGINALWIDTH" val="108.7364"/>
  <p:tag name="OUTPUTDPI" val="1200"/>
  <p:tag name="LATEXADDIN" val="\documentclass{article}&#10;\usepackage{amsmath}&#10;\pagestyle{empty}&#10;\begin{document}&#10;&#10;$\hat\beta_1 $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Users\junke\t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18.335"/>
  <p:tag name="ORIGINALWIDTH" val="4291.713"/>
  <p:tag name="OUTPUTDPI" val="1200"/>
  <p:tag name="LATEXADDIN" val="\documentclass{article}\pagestyle{empty}&#10;\begin{document}&#10;\sf&#10;\noindent&#10;We suppose the correct model is&#10;\begin{equation}&#10; y_i = \beta_0 + \beta_1 T_i + \beta_2 x_i + \epsilon_i&#10;\end{equation}&#10;but we fit instead&#10;\begin{equation}&#10; y_i = \beta_0^* + \beta_1^* T_i + \epsilon_i^*&#10;\end{equation}&#10;Note that $x_i$ also has some relationship with $T_i$ that can be expressed&#10;as a linear regression:&#10;\begin{equation}&#10; x_i = \gamma_0 + \gamma_1 T_i + \nu_i&#10;\end{equation}&#10;If we substitute (3) into (1) and do a little rearranging, we get&#10;\begin{equation}&#10; y_i = (\beta_0 + \beta_2\gamma_0) + (\beta_1 + \beta_2\gamma_1) &#10;  T_i  + (\epsilon_i + \beta_2\nu_i)&#10;\end{equation}&#10;Equating coefficients in (2) and (4), we see&#10;\begin{equation}&#10; \beta_1^* = \beta_1 + \beta_2\gamma_1&#10;\end{equation}&#10;Thus, estimating $E[y^1] - E[y^0] \approx \hat\beta_1^*$ will be biased, {\em unless}&#10;\begin{itemize}&#10;\item $\gamma_1 = 0$, i.e. $x_i$ is independent of treatment assignment $T_i$&#10;\item $\beta_2 = 0$, i.e. $x_i$ has no influence on $y_i$ after considering $T_i$ ($x_i$ not really a confounder!)&#10;\end{itemize}&#10;&#10;\end{document}&#10;"/>
  <p:tag name="IGUANATEXSIZE" val="20"/>
  <p:tag name="IGUANATEXCURSOR" val="1104"/>
  <p:tag name="TRANSPARENCY" val="False"/>
  <p:tag name="FILENAME" val=""/>
  <p:tag name="INPUTTYPE" val="0"/>
  <p:tag name="LATEXENGINEID" val="0"/>
  <p:tag name="TEMPFOLDER" val="C:\Users\junke\tmp\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3735</TotalTime>
  <Words>2454</Words>
  <Application>Microsoft Office PowerPoint</Application>
  <PresentationFormat>On-screen Show (4:3)</PresentationFormat>
  <Paragraphs>349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cmsy10</vt:lpstr>
      <vt:lpstr>Garamond</vt:lpstr>
      <vt:lpstr>cmsy7</vt:lpstr>
      <vt:lpstr>cmr8</vt:lpstr>
      <vt:lpstr>cmr12</vt:lpstr>
      <vt:lpstr>cmss12</vt:lpstr>
      <vt:lpstr>cmmi12</vt:lpstr>
      <vt:lpstr>cmmi7</vt:lpstr>
      <vt:lpstr>Arial</vt:lpstr>
      <vt:lpstr>cmss10</vt:lpstr>
      <vt:lpstr>Cambria Math</vt:lpstr>
      <vt:lpstr>cmsy10orig</vt:lpstr>
      <vt:lpstr>cmr7</vt:lpstr>
      <vt:lpstr>Calibri</vt:lpstr>
      <vt:lpstr>cmmi10</vt:lpstr>
      <vt:lpstr>cmsl10</vt:lpstr>
      <vt:lpstr>cmr10</vt:lpstr>
      <vt:lpstr>Courier New</vt:lpstr>
      <vt:lpstr>cmex10</vt:lpstr>
      <vt:lpstr>Wingdings</vt:lpstr>
      <vt:lpstr>cmssi10</vt:lpstr>
      <vt:lpstr>Edge</vt:lpstr>
      <vt:lpstr>36-617: Applied Linear Regression </vt:lpstr>
      <vt:lpstr>Welcome back!</vt:lpstr>
      <vt:lpstr>Announcements</vt:lpstr>
      <vt:lpstr>Outline</vt:lpstr>
      <vt:lpstr>Causal Inference</vt:lpstr>
      <vt:lpstr>Causal Inference—The Fundamental Problem</vt:lpstr>
      <vt:lpstr>Causal Inference—The Fundamental Problem</vt:lpstr>
      <vt:lpstr>Causal Inference—The Fundamental Problem</vt:lpstr>
      <vt:lpstr>Causal inference - Confounders</vt:lpstr>
      <vt:lpstr>Causal inference - Confounders</vt:lpstr>
      <vt:lpstr>Causal inference - Confounders</vt:lpstr>
      <vt:lpstr>Causal inference – Estimating ACE</vt:lpstr>
      <vt:lpstr>Causal inference – randomized trials</vt:lpstr>
      <vt:lpstr>Causal inference – randomized trials</vt:lpstr>
      <vt:lpstr>Causal inference – pre-treatment covariates in randomized trials</vt:lpstr>
      <vt:lpstr>Causal inference – randomized trials</vt:lpstr>
      <vt:lpstr>Randomized trials – pre-treatment covariates – uniform tx effect</vt:lpstr>
      <vt:lpstr>Removing variability due to X from Y reduces uncertainty about β ̂_T  </vt:lpstr>
      <vt:lpstr>Randomized trials – pre-treatment covariates – nonuniform tx effect</vt:lpstr>
      <vt:lpstr>Causal inference – Post-tx covariates</vt:lpstr>
      <vt:lpstr>Randomized trials – do not include  post-treatment covariates!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169</cp:revision>
  <cp:lastPrinted>2019-10-23T16:27:36Z</cp:lastPrinted>
  <dcterms:created xsi:type="dcterms:W3CDTF">2010-08-21T13:04:59Z</dcterms:created>
  <dcterms:modified xsi:type="dcterms:W3CDTF">2022-10-24T17:16:15Z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