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3" r:id="rId3"/>
    <p:sldId id="284" r:id="rId4"/>
    <p:sldId id="260" r:id="rId5"/>
    <p:sldId id="302" r:id="rId6"/>
    <p:sldId id="264" r:id="rId7"/>
    <p:sldId id="261" r:id="rId8"/>
    <p:sldId id="262" r:id="rId9"/>
    <p:sldId id="285" r:id="rId10"/>
    <p:sldId id="286" r:id="rId11"/>
    <p:sldId id="287" r:id="rId12"/>
    <p:sldId id="288" r:id="rId13"/>
    <p:sldId id="289" r:id="rId14"/>
    <p:sldId id="263" r:id="rId15"/>
    <p:sldId id="290" r:id="rId16"/>
    <p:sldId id="259" r:id="rId17"/>
    <p:sldId id="291" r:id="rId18"/>
    <p:sldId id="266" r:id="rId19"/>
    <p:sldId id="296" r:id="rId20"/>
    <p:sldId id="297" r:id="rId21"/>
    <p:sldId id="299" r:id="rId22"/>
    <p:sldId id="298" r:id="rId23"/>
    <p:sldId id="303" r:id="rId24"/>
    <p:sldId id="258" r:id="rId25"/>
    <p:sldId id="304" r:id="rId26"/>
    <p:sldId id="305" r:id="rId27"/>
    <p:sldId id="268" r:id="rId28"/>
    <p:sldId id="301" r:id="rId2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cmex10" panose="020B0604020202020204"/>
      <p:regular r:id="rId37"/>
    </p:embeddedFont>
    <p:embeddedFont>
      <p:font typeface="cmmi10" panose="020B0604020202020204"/>
      <p:regular r:id="rId38"/>
    </p:embeddedFont>
    <p:embeddedFont>
      <p:font typeface="cmmi5" panose="020B0604020202020204"/>
      <p:regular r:id="rId39"/>
    </p:embeddedFont>
    <p:embeddedFont>
      <p:font typeface="cmmi6" panose="020B0604020202020204"/>
      <p:regular r:id="rId40"/>
    </p:embeddedFont>
    <p:embeddedFont>
      <p:font typeface="cmmi7" panose="020B0604020202020204"/>
      <p:regular r:id="rId41"/>
    </p:embeddedFont>
    <p:embeddedFont>
      <p:font typeface="cmmi9" panose="020B0604020202020204"/>
      <p:regular r:id="rId42"/>
    </p:embeddedFont>
    <p:embeddedFont>
      <p:font typeface="cmr10" panose="020B0604020202020204"/>
      <p:regular r:id="rId43"/>
    </p:embeddedFont>
    <p:embeddedFont>
      <p:font typeface="cmr5" panose="020B0604020202020204"/>
      <p:regular r:id="rId44"/>
    </p:embeddedFont>
    <p:embeddedFont>
      <p:font typeface="cmr6" panose="020B0604020202020204"/>
      <p:regular r:id="rId45"/>
    </p:embeddedFont>
    <p:embeddedFont>
      <p:font typeface="cmr7" panose="020B0604020202020204"/>
      <p:regular r:id="rId46"/>
    </p:embeddedFont>
    <p:embeddedFont>
      <p:font typeface="cmr9" panose="020B0604020202020204"/>
      <p:regular r:id="rId47"/>
    </p:embeddedFont>
    <p:embeddedFont>
      <p:font typeface="cmsl10" panose="020B0604020202020204"/>
      <p:regular r:id="rId48"/>
    </p:embeddedFont>
    <p:embeddedFont>
      <p:font typeface="cmss10" panose="020B0604020202020204"/>
      <p:regular r:id="rId49"/>
    </p:embeddedFont>
    <p:embeddedFont>
      <p:font typeface="cmss8" panose="020B0604020202020204"/>
      <p:regular r:id="rId50"/>
    </p:embeddedFont>
    <p:embeddedFont>
      <p:font typeface="cmssi10" panose="020B0604020202020204"/>
      <p:regular r:id="rId51"/>
    </p:embeddedFont>
    <p:embeddedFont>
      <p:font typeface="cmsy10" panose="020B0604020202020204"/>
      <p:regular r:id="rId52"/>
    </p:embeddedFont>
    <p:embeddedFont>
      <p:font typeface="cmsy10orig" panose="020B0604020202020204"/>
      <p:regular r:id="rId53"/>
    </p:embeddedFont>
    <p:embeddedFont>
      <p:font typeface="cmsy5" panose="020B0604020202020204"/>
      <p:regular r:id="rId54"/>
    </p:embeddedFont>
    <p:embeddedFont>
      <p:font typeface="Garamond" panose="02020404030301010803" pitchFamily="18" charset="0"/>
      <p:regular r:id="rId55"/>
      <p:bold r:id="rId56"/>
      <p:italic r:id="rId57"/>
    </p:embeddedFont>
  </p:embeddedFontLst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33"/>
    <a:srgbClr val="FF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0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81E1C0E-A2F6-4384-B16B-12C5ABF7B3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61BB979-6376-4B04-8DFA-4337FA3605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80DAF00-848C-461A-A7AF-A6551F99CE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1A22982-C302-456C-9D5A-D32B15F34C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B1DF87-48AE-4497-8430-B5EB63205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54071C-CF3D-46F0-A494-F26542131A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DA313C-6D5F-4D19-956D-28A852C1B8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33C2B3F-AD1B-4063-8694-E1577601D8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E6B5543-880C-452F-A8E5-C46760F78B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94883D5-72AB-410A-8FCC-A78C2D2B09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736A64E-C42A-446E-8CF5-E96B0B6055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EAA4242-C67F-4D69-B7CF-48EDC5A3B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5EB706E-6E6D-42AB-8F03-1186CEE97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30C55-F9C3-42AE-BAB1-AD4295951DE1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5AA76D-1F7F-4903-8956-8B77880A2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F247AC4-B63F-45F2-8B8B-C320F8E0C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920EBA9-E359-42A9-866F-EAD4F365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0C6FA0-4F23-4504-83A8-6932DD33356B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A7ABFD1-6D65-42C1-8A2A-BB95928B6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F688D93-1A1E-4852-A11C-54ADBF48B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F1AF827-5600-4687-8E10-D1E721F29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325E2-1D6B-42FB-86C8-68FEE972D857}" type="slidenum">
              <a:rPr lang="en-US" altLang="en-US" sz="1300" smtClean="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73603C7-8307-44AB-AABA-3FBD08E584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96E7CF1-ACB9-4163-9232-C78B29211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DCEE298-F378-44F4-BF3E-8E004AC06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7A033C-E1D7-4C73-AD81-FB8335149487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76F387E-508C-445E-BE18-2CB94BD9D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C5B4B01F-ADFE-4E43-83E5-46A6D014A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2A18659-FC9A-4C42-937F-62551510F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B4BEFC-F002-4BAF-81C4-AAA51FD26B1A}" type="slidenum">
              <a:rPr lang="en-US" altLang="en-US" sz="1300" smtClean="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2CBC268-36B2-4D70-AAC3-258D3EF4F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81FAFAD-D92B-47E3-B827-EFEBF0C58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2B200EB-9A69-4D27-A6AC-5F0CA0FA9E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794DBB-9B73-4819-8E1C-2C81C4A3B817}" type="slidenum">
              <a:rPr lang="en-US" altLang="en-US" sz="1300" smtClean="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BDC1C89-E333-49BB-B077-EE40139F8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8339F7A-995C-40E9-AEAE-979C09FB6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43F5FDF-A47E-40A7-BC2C-6C64133FD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56DA4C-514A-4FBF-A1F4-B7F7DF684E8C}" type="slidenum">
              <a:rPr lang="en-US" altLang="en-US" sz="1300" smtClean="0"/>
              <a:pPr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88D97D6-D94C-433B-948F-16D7D8D541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A5A0EA1-426A-4874-8773-66ED0684F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8646092-2134-4E7B-9CFA-EB7CABAB3D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2C0A4B-8988-4F46-BC06-0E81967F5FCF}" type="slidenum">
              <a:rPr lang="en-US" altLang="en-US" sz="1300" smtClean="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0393EF0-030D-4F10-B5D1-6FD02C80A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5F2F22C-0E53-4697-9FEA-878EC5B86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5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8646092-2134-4E7B-9CFA-EB7CABAB3D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2C0A4B-8988-4F46-BC06-0E81967F5FCF}" type="slidenum">
              <a:rPr lang="en-US" altLang="en-US" sz="1300" smtClean="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0393EF0-030D-4F10-B5D1-6FD02C80A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5F2F22C-0E53-4697-9FEA-878EC5B86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12572858-7CCC-49F3-9DC1-FB20F6899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93BD5E8F-C2FF-4C41-9978-A135E18A9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DEEFCC-932E-4238-879E-5A2DC7D90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C8CCAA-4CB3-4EC5-85DE-EDB97E1CD0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AC232C-E458-44F9-A1AE-9B88125E1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5197F6F-0A7A-40B0-88F0-7352A38A20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6951-A446-4264-AA92-9E5777C943A8}" type="datetime1">
              <a:rPr lang="en-US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4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3D3BB-75B5-4B15-A100-2215F45C1E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7F91C7-23A2-43B9-B439-9EDE39795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3BBB-B685-4EBB-8D24-EB7806668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32BAF5E-2FC2-462B-A3F6-AF67C4BCDF4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892A-0849-4E45-A37B-755F6ADDEFEF}" type="datetime1">
              <a:rPr lang="en-US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EB991-7278-425C-BA29-10B1ACAD52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3D966-61D7-4B48-B4C0-A2E8152615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D830-EC1C-4218-BCE9-15B687F42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BF2CBEA-90FC-4168-8EE5-AE1220DD60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884F-AF13-4712-9690-6742BC9CFE0B}" type="datetime1">
              <a:rPr lang="en-US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2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E8488-C1A3-43E0-A10E-17460326F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89746-E35C-4FDD-9686-3C991B7B11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34FC-5C85-440D-ADAA-932E1E025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178CE71-629C-422A-9ED1-DE109EA02B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BBD4-084A-4039-A74D-F36F63C9D928}" type="datetime1">
              <a:rPr lang="en-US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FB5E8-CDA9-473B-830B-F9E70E2E3E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2BD888-1819-460D-AD7A-9A58A43339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E6C9-0A43-483B-B884-A53FE0209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49B438C-1638-461D-9C9D-4FC5E2B6421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64E7-56DB-428D-9BE6-37EDEACBBE6F}" type="datetime1">
              <a:rPr lang="en-US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6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E926E-9D3D-4A8C-9C86-CBA12BD719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B8880-3C61-4BA2-9CB4-AE105B2B85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11A4-0B39-4D15-9DD7-1EDA6CB2FD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8A8556B-F90C-4359-9C79-2BBC308B766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1DE8-BA69-4C3F-B986-FBF38878016F}" type="datetime1">
              <a:rPr lang="en-US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1FB31C-87D5-4B63-AF03-5DDCFA7AFB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717A1A-8496-42E3-900B-A76A73CDB7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7C5B-2C25-4F00-BF85-685E39654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96B28-C69F-4F73-A7EE-F425E7627D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7CD2-4C57-425E-8A1D-FFE6A54224F9}" type="datetime1">
              <a:rPr lang="en-US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5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D90144-ED61-40CB-A980-C8034F577A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7B49C6-78D2-4619-A9C4-0943EA14C2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1D2-C01C-43C4-B040-D909C2A1E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3D27ACA-5490-4CC7-AA6D-1D75B75741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13C8-ACEC-4E3B-AAAA-FD1B861F30AD}" type="datetime1">
              <a:rPr lang="en-US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21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6E6A90-2977-49E5-B552-0722480847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C04446-B7F7-45EB-BDC0-F9155503DF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6009-561E-452F-A7D3-4B4ADA8DF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E556BC8-5D33-4B02-999E-39738DE8290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7704-C49B-425C-B926-DE74E6992422}" type="datetime1">
              <a:rPr lang="en-US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991BD-D3E7-4C8F-A667-2A01306E9C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9B4E4-B188-4A3F-B00D-028104CB1A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9D33-C8BC-479C-A094-4EC936C32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DA26E75-A5E9-4519-B55F-608ED1B6B61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88B6-866F-42C7-919C-ABC1F0423510}" type="datetime1">
              <a:rPr lang="en-US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2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52564-A5B3-4EFD-B243-0EA9D1A1FE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7A6FA-4BF9-4F38-BD02-9D11D2C6E5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665D-529C-48B4-A83F-94A46C9ED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677B56-7BF0-41A4-A17E-6A52ED1829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57FF-E9EF-485E-BCA1-39E24DC250D7}" type="datetime1">
              <a:rPr lang="en-US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6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8E236-EB9A-4DF9-ACE1-F40103A0F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3A5D65-E798-47B9-BEF1-8B57BA378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1B441A0-7495-4C5D-808A-E0C77626CC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0EB9747-542E-4E5B-9B3F-ECD743C514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ABD7C5B-7B88-4792-9A8D-0357B1F88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2462849B-DB9F-490A-984D-EBFDE16E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E738A01D-57E6-4EE8-A9DD-AC271BFFC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80800DC-E31C-4989-BDA9-D3979D6935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2DFECCE-E789-4297-A156-1EF421CCFE36}" type="datetime1">
              <a:rPr lang="en-US"/>
              <a:pPr>
                <a:defRPr/>
              </a:pPr>
              <a:t>10/31/2022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8.xml"/><Relationship Id="rId7" Type="http://schemas.openxmlformats.org/officeDocument/2006/relationships/image" Target="../media/image2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1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5.xml"/><Relationship Id="rId7" Type="http://schemas.openxmlformats.org/officeDocument/2006/relationships/image" Target="../media/image3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tags" Target="../tags/tag26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pgmonline.com/documents/author/24/2_Aggarwal_10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3" Type="http://schemas.openxmlformats.org/officeDocument/2006/relationships/tags" Target="../tags/tag5.xml"/><Relationship Id="rId21" Type="http://schemas.openxmlformats.org/officeDocument/2006/relationships/image" Target="../media/image9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tags" Target="../tags/tag4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2.png"/><Relationship Id="rId5" Type="http://schemas.openxmlformats.org/officeDocument/2006/relationships/tags" Target="../tags/tag7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tags" Target="../tags/tag12.xml"/><Relationship Id="rId19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8C5075B-C5F3-486D-B3A6-76A5BE3DDA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585CC4-3BCB-4036-94F1-440BB73E14A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66CD5EBE-16F9-435F-A1FE-F2C4F638AD4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04B18D-6C5E-464D-974A-34B6117B0C0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10/31/2022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4AB5938-D0FB-4CC7-9BE6-267B452F57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36-617: Multilevel and Hierarchical Models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E76B946-6E8F-4291-8C8C-B41F34B742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Multilevel Models – The Basics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AD5E368B-742F-41B3-9C60-99EDE5AA572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anose="020B0604020202020204" pitchFamily="34" charset="0"/>
              </a:rPr>
              <a:t>A</a:t>
            </a:r>
            <a:r>
              <a:rPr lang="en-US" altLang="en-US" sz="1800">
                <a:latin typeface="cmmi7" panose="020B0604020202020204" pitchFamily="34" charset="0"/>
              </a:rPr>
              <a:t>A</a:t>
            </a:r>
            <a:r>
              <a:rPr lang="en-US" altLang="en-US" sz="1800">
                <a:latin typeface="cmr10" panose="020B0604020202020204" pitchFamily="34" charset="0"/>
              </a:rPr>
              <a:t>A</a:t>
            </a:r>
            <a:r>
              <a:rPr lang="en-US" altLang="en-US" sz="1800">
                <a:latin typeface="cmr7" panose="020B0604020202020204" pitchFamily="34" charset="0"/>
              </a:rPr>
              <a:t>A</a:t>
            </a:r>
            <a:r>
              <a:rPr lang="en-US" altLang="en-US" sz="1800">
                <a:latin typeface="cmss10" panose="020B0604020202020204" pitchFamily="34" charset="0"/>
              </a:rPr>
              <a:t>A</a:t>
            </a:r>
            <a:r>
              <a:rPr lang="en-US" altLang="en-US" sz="1800">
                <a:latin typeface="cmsy10" panose="020B0604020202020204" pitchFamily="34" charset="0"/>
              </a:rPr>
              <a:t>A</a:t>
            </a:r>
            <a:r>
              <a:rPr lang="en-US" altLang="en-US" sz="1800">
                <a:latin typeface="cmssi10" panose="020B0604020202020204" pitchFamily="34" charset="0"/>
              </a:rPr>
              <a:t>A</a:t>
            </a:r>
            <a:r>
              <a:rPr lang="en-US" altLang="en-US" sz="1800">
                <a:latin typeface="cmmi5" panose="020B0604020202020204" pitchFamily="34" charset="0"/>
              </a:rPr>
              <a:t>A</a:t>
            </a:r>
            <a:r>
              <a:rPr lang="en-US" altLang="en-US" sz="1800">
                <a:latin typeface="cmex10" panose="020B0604020202020204" pitchFamily="34" charset="0"/>
              </a:rPr>
              <a:t>A</a:t>
            </a:r>
            <a:r>
              <a:rPr lang="en-US" altLang="en-US" sz="1800">
                <a:latin typeface="cmr9" panose="020B0604020202020204" pitchFamily="34" charset="0"/>
              </a:rPr>
              <a:t>A</a:t>
            </a:r>
            <a:r>
              <a:rPr lang="en-US" altLang="en-US" sz="1800">
                <a:latin typeface="cmmi9" panose="020B0604020202020204" pitchFamily="34" charset="0"/>
              </a:rPr>
              <a:t>A</a:t>
            </a:r>
            <a:r>
              <a:rPr lang="en-US" altLang="en-US" sz="1800">
                <a:latin typeface="cmmi6" panose="020B0604020202020204" pitchFamily="34" charset="0"/>
              </a:rPr>
              <a:t>A</a:t>
            </a:r>
            <a:r>
              <a:rPr lang="en-US" altLang="en-US" sz="1800">
                <a:latin typeface="cmr5" panose="020B0604020202020204" pitchFamily="34" charset="0"/>
              </a:rPr>
              <a:t>A</a:t>
            </a:r>
            <a:r>
              <a:rPr lang="en-US" altLang="en-US" sz="1800">
                <a:latin typeface="cmss8" panose="020B0604020202020204" pitchFamily="34" charset="0"/>
              </a:rPr>
              <a:t>A</a:t>
            </a:r>
            <a:r>
              <a:rPr lang="en-US" altLang="en-US" sz="1800">
                <a:latin typeface="cmr6" panose="020B0604020202020204" pitchFamily="34" charset="0"/>
              </a:rPr>
              <a:t>A</a:t>
            </a:r>
            <a:r>
              <a:rPr lang="en-US" altLang="en-US" sz="1800">
                <a:latin typeface="cmsy10orig" panose="020B0604020202020204" pitchFamily="34" charset="0"/>
              </a:rPr>
              <a:t>A</a:t>
            </a:r>
            <a:r>
              <a:rPr lang="en-US" altLang="en-US" sz="1800">
                <a:latin typeface="cmsl10" panose="020B0604020202020204" pitchFamily="34" charset="0"/>
              </a:rPr>
              <a:t>A</a:t>
            </a:r>
            <a:r>
              <a:rPr lang="en-US" altLang="en-US" sz="1800">
                <a:latin typeface="cmsy5" panose="020B0604020202020204" pitchFamily="34" charset="0"/>
              </a:rPr>
              <a:t>A</a:t>
            </a:r>
            <a:endParaRPr lang="en-US" altLang="en-US" sz="1800">
              <a:latin typeface="cmr6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352B-1A31-4F1C-A304-520DAC35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Level 1 – Modeling Individual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662A0-AD07-4749-A6F0-4ADA4FB0E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2161"/>
            <a:ext cx="8229600" cy="4530725"/>
          </a:xfrm>
        </p:spPr>
        <p:txBody>
          <a:bodyPr/>
          <a:lstStyle/>
          <a:p>
            <a:r>
              <a:rPr lang="en-US" dirty="0"/>
              <a:t>Here are some models you could fit with lm()…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74A36-9031-456D-972B-8CE924194A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48E05-7299-4F6F-8894-37AADD6681F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10/31/2022</a:t>
            </a:fld>
            <a:endParaRPr lang="en-US" alt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3AEB122-8FB9-4A1F-A9F4-BD75147C19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3" y="1873923"/>
            <a:ext cx="4147767" cy="41316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749DE54-1839-4FF6-B571-1E30EDF73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186" y="1789437"/>
            <a:ext cx="2490146" cy="8596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BA4DAB1-3D08-477F-870F-E9A8BFB53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187" y="2654713"/>
            <a:ext cx="2490150" cy="85969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B17A39A-004F-4B7D-ADB1-69EA52331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187" y="3544089"/>
            <a:ext cx="2490150" cy="85969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919D050-32D1-4F40-9303-9BE2512C1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6180" y="4424323"/>
            <a:ext cx="2490151" cy="85969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520A025-C6BA-44AD-8B7E-56D441017BF1}"/>
              </a:ext>
            </a:extLst>
          </p:cNvPr>
          <p:cNvSpPr txBox="1"/>
          <p:nvPr/>
        </p:nvSpPr>
        <p:spPr>
          <a:xfrm>
            <a:off x="4754544" y="5386919"/>
            <a:ext cx="359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(lm(y ~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*x - x - 1 + u))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gp0      gp1        u    gp0:x    gp1:x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6.619303 6.362586       NA 3.094159 7.979893 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9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F3FB7-8C42-4068-B95A-7D57B8FE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2 – Modeling the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2F714-074C-499C-AEA3-F413EF17F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8698"/>
            <a:ext cx="8534400" cy="4882228"/>
          </a:xfrm>
        </p:spPr>
        <p:txBody>
          <a:bodyPr/>
          <a:lstStyle/>
          <a:p>
            <a:r>
              <a:rPr lang="en-US" sz="2400" i="1" u="sng" dirty="0"/>
              <a:t>Ordinary linear models </a:t>
            </a:r>
            <a:r>
              <a:rPr lang="en-US" sz="2400" dirty="0"/>
              <a:t>can ignore the groups </a:t>
            </a:r>
            <a:r>
              <a:rPr lang="en-US" sz="2400" i="1" dirty="0"/>
              <a:t>(totally pooled)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100" dirty="0"/>
              <a:t> </a:t>
            </a:r>
            <a:br>
              <a:rPr lang="en-US" sz="2400" dirty="0"/>
            </a:br>
            <a:r>
              <a:rPr lang="en-US" sz="2400" dirty="0"/>
              <a:t>     or build completely separate models for them </a:t>
            </a:r>
            <a:r>
              <a:rPr lang="en-US" sz="2400" i="1" dirty="0"/>
              <a:t>(totally </a:t>
            </a:r>
            <a:r>
              <a:rPr lang="en-US" sz="2400" i="1" dirty="0" err="1"/>
              <a:t>unpooled</a:t>
            </a:r>
            <a:r>
              <a:rPr lang="en-US" sz="2400" i="1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2400" i="1" u="sng" dirty="0"/>
              <a:t>Multilevel models</a:t>
            </a:r>
            <a:r>
              <a:rPr lang="en-US" sz="2400" dirty="0"/>
              <a:t> treat the models in different groups as related: their coefficients are sampled from a common distribution </a:t>
            </a:r>
            <a:r>
              <a:rPr lang="en-US" sz="2400" i="1" dirty="0"/>
              <a:t>(partial pooling)</a:t>
            </a:r>
            <a:r>
              <a:rPr lang="en-US" sz="2400" dirty="0"/>
              <a:t>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E082A-B15F-475B-8A94-B1CEF9FC4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F938C-F714-4B70-82EB-1BA1A6CF6C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10/31/2022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A1857B-C081-4148-BC58-16A6C9CA84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60" y="2800559"/>
            <a:ext cx="5681252" cy="4056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922FD8-5DDD-469E-A5A4-AC104A33F5F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613" y="4496066"/>
            <a:ext cx="5903162" cy="14666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AF17DC-26B1-4919-9EE2-E47B088D73E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60" y="1748559"/>
            <a:ext cx="5043259" cy="3762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117FF7-457B-438C-81B2-599B45F9459D}"/>
              </a:ext>
            </a:extLst>
          </p:cNvPr>
          <p:cNvSpPr txBox="1"/>
          <p:nvPr/>
        </p:nvSpPr>
        <p:spPr>
          <a:xfrm>
            <a:off x="496531" y="4586747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7BCA0A-E398-43C8-907B-78C12C68365A}"/>
              </a:ext>
            </a:extLst>
          </p:cNvPr>
          <p:cNvSpPr txBox="1"/>
          <p:nvPr/>
        </p:nvSpPr>
        <p:spPr>
          <a:xfrm>
            <a:off x="496531" y="5349004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2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CDD0FD7C-7495-4B91-AB5D-F0440BD441FF}"/>
              </a:ext>
            </a:extLst>
          </p:cNvPr>
          <p:cNvSpPr/>
          <p:nvPr/>
        </p:nvSpPr>
        <p:spPr>
          <a:xfrm>
            <a:off x="1617914" y="4499889"/>
            <a:ext cx="86500" cy="4796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8AACE8B5-8EA5-4E4D-A8DE-DC27EBE02D99}"/>
              </a:ext>
            </a:extLst>
          </p:cNvPr>
          <p:cNvSpPr/>
          <p:nvPr/>
        </p:nvSpPr>
        <p:spPr>
          <a:xfrm>
            <a:off x="1617914" y="5196347"/>
            <a:ext cx="86500" cy="71775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BCD06F7-AFBC-4EA2-93AD-AA32F662EC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71" y="6292463"/>
            <a:ext cx="3740695" cy="4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813C-6699-4A46-83B2-F0F7AEC7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Radon Levels,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D943-3F47-4E5E-9862-9E549564D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2665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Each observation in the data set is a house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/>
              <a:t>	Individual-level (house-level) variables:</a:t>
            </a:r>
          </a:p>
          <a:p>
            <a:pPr lvl="1" eaLnBrk="1" hangingPunct="1"/>
            <a:r>
              <a:rPr lang="en-US" altLang="en-US" sz="1600" dirty="0"/>
              <a:t>radon, log(radon) </a:t>
            </a:r>
          </a:p>
          <a:p>
            <a:pPr lvl="1" eaLnBrk="1" hangingPunct="1"/>
            <a:r>
              <a:rPr lang="en-US" altLang="en-US" sz="1600" dirty="0"/>
              <a:t>floor = 0 if measurement was made in basement; </a:t>
            </a:r>
            <a:br>
              <a:rPr lang="en-US" altLang="en-US" sz="1600" dirty="0"/>
            </a:br>
            <a:r>
              <a:rPr lang="en-US" altLang="en-US" sz="1600" dirty="0"/>
              <a:t>          = 1 if measurement on first floor</a:t>
            </a:r>
          </a:p>
          <a:p>
            <a:pPr eaLnBrk="1" hangingPunct="1"/>
            <a:r>
              <a:rPr lang="en-US" altLang="en-US" sz="1800" dirty="0"/>
              <a:t>Houses are grouped into counties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/>
              <a:t>	Group-level (county-level) variables:</a:t>
            </a:r>
          </a:p>
          <a:p>
            <a:pPr lvl="1" eaLnBrk="1" hangingPunct="1"/>
            <a:r>
              <a:rPr lang="en-US" altLang="en-US" sz="1600" dirty="0"/>
              <a:t>county.name &amp; county number</a:t>
            </a:r>
          </a:p>
          <a:p>
            <a:pPr lvl="1" eaLnBrk="1" hangingPunct="1"/>
            <a:r>
              <a:rPr lang="en-US" altLang="en-US" sz="1600" dirty="0"/>
              <a:t>uranium &amp; log(uranium) – measurement of uranium in the soil in each county</a:t>
            </a:r>
          </a:p>
          <a:p>
            <a:pPr eaLnBrk="1" hangingPunct="1"/>
            <a:r>
              <a:rPr lang="en-US" altLang="en-US" sz="1800" dirty="0"/>
              <a:t>We want to predict radon levels from the other variables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6203C-AD69-4D33-BA89-0E7161793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8A42F-E1D4-41BD-BBFF-7CCDFDBAFEA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10/31/2022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239D8-8779-4F77-B1EE-CAD8F2462184}"/>
              </a:ext>
            </a:extLst>
          </p:cNvPr>
          <p:cNvSpPr txBox="1"/>
          <p:nvPr/>
        </p:nvSpPr>
        <p:spPr>
          <a:xfrm>
            <a:off x="5245511" y="6272410"/>
            <a:ext cx="294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from Gelman &amp; Hill (2007).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8255737-C407-4C94-877E-47E16C2AD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91" y="910914"/>
            <a:ext cx="3312412" cy="3607369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A37D6493-E0C5-409A-B1CE-23E4531E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97" y="4547055"/>
            <a:ext cx="2099187" cy="14982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068597-B09E-48AE-BDBF-CD55B579E0E3}"/>
              </a:ext>
            </a:extLst>
          </p:cNvPr>
          <p:cNvCxnSpPr/>
          <p:nvPr/>
        </p:nvCxnSpPr>
        <p:spPr>
          <a:xfrm flipV="1">
            <a:off x="5638800" y="1248697"/>
            <a:ext cx="211394" cy="3426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52B0CC-A3F2-4867-8C5F-08EDF0C4778C}"/>
              </a:ext>
            </a:extLst>
          </p:cNvPr>
          <p:cNvCxnSpPr/>
          <p:nvPr/>
        </p:nvCxnSpPr>
        <p:spPr>
          <a:xfrm flipV="1">
            <a:off x="5810865" y="4419600"/>
            <a:ext cx="2438400" cy="52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9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9BE7CF-5FB5-4111-9E9D-CAE76348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 Radon Levels, Raw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29339-078B-4523-B64E-4F5F0F3F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568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mn.radon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read.table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("mn-radon.txt")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head(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mn.radon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radon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log.radon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floor          county.name county  uranium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log.uranium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1   2.2 0.7884574     1 AITKIN                    1 0.502054  -0.6890476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2   2.2 0.7884574     0 AITKIN                    1 0.502054  -0.6890476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3   2.9 1.0647107     0 AITKIN                    1 0.502054  -0.6890476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4   1.0 0.0000000     0 AITKIN                    1 0.502054  -0.6890476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5   3.1 1.1314021     0 ANOKA                     2 0.428565  -0.8473129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6   2.5 0.9162907     0 ANOKA                     2 0.428565  -0.8473129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tail(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mn.radon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radon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log.radon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floor          county.name county  uranium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log.uranium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914   9.5  2.251292     0 WRIGHT                   84 0.913909 -0.09002427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915   6.4  1.856298     0 WRIGHT                   84 0.913909 -0.09002427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916   4.5  1.504077     0 WRIGHT                   84 0.913909 -0.09002427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917   5.0  1.609438     0 WRIGHT                   84 0.913909 -0.09002427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918   3.7  1.308333     0 YELLOW MEDICINE          85 1.426590  0.35528698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919   2.9  1.064711     0 YELLOW MEDICINE          85 1.426590  0.35528698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F1A20-EBFB-4E00-8C91-8B6DEAA30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0397AE-7C6E-44F3-BE9A-C53194FB1A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02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>
            <a:extLst>
              <a:ext uri="{FF2B5EF4-FFF2-40B4-BE49-F238E27FC236}">
                <a16:creationId xmlns:a16="http://schemas.microsoft.com/office/drawing/2014/main" id="{69B8BBC0-45FA-45D6-883A-D17FC8F2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185863"/>
            <a:ext cx="40894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A3FC00A1-393A-4F34-9383-B6EC32112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64FE22-FAFF-49B3-A222-75A3BEB90B9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4820" name="Date Placeholder 6">
            <a:extLst>
              <a:ext uri="{FF2B5EF4-FFF2-40B4-BE49-F238E27FC236}">
                <a16:creationId xmlns:a16="http://schemas.microsoft.com/office/drawing/2014/main" id="{21250DF1-F598-4FC4-9447-77D1BDB75D5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297B2D-12B9-40AE-910F-7BA29711DA7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10/31/2022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ADFCF4E2-7A38-492D-B194-43817E791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pPr eaLnBrk="1" hangingPunct="1"/>
            <a:r>
              <a:rPr lang="en-US" altLang="en-US" sz="3800" i="1" dirty="0"/>
              <a:t>Totally pooled </a:t>
            </a:r>
            <a:r>
              <a:rPr lang="en-US" altLang="en-US" sz="3800" dirty="0"/>
              <a:t>vs </a:t>
            </a:r>
            <a:r>
              <a:rPr lang="en-US" altLang="en-US" sz="3800" i="1" dirty="0"/>
              <a:t>totally </a:t>
            </a:r>
            <a:r>
              <a:rPr lang="en-US" altLang="en-US" sz="3800" i="1" dirty="0" err="1"/>
              <a:t>unpooled</a:t>
            </a:r>
            <a:r>
              <a:rPr lang="en-US" altLang="en-US" sz="3800" dirty="0"/>
              <a:t> log(radon) intercept-only 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27E67-8E46-42B7-8A55-15380ADFC9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5062538"/>
            <a:ext cx="3198813" cy="92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70E62E-F29F-4BC7-9BCF-CC51E652F1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5029199"/>
            <a:ext cx="3627437" cy="93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24" name="Picture 9">
            <a:extLst>
              <a:ext uri="{FF2B5EF4-FFF2-40B4-BE49-F238E27FC236}">
                <a16:creationId xmlns:a16="http://schemas.microsoft.com/office/drawing/2014/main" id="{76293823-338E-4BB6-BD58-DC04F67A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577975"/>
            <a:ext cx="31607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925EE2B8-8979-43A5-8B97-70AB83322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Looking at the coefficients from fitting separate (unpooled) models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CE567D-C6C5-4C77-81FC-13EA59060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" y="1600200"/>
            <a:ext cx="4038600" cy="45307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050" b="1" dirty="0">
                <a:latin typeface="Courier New" pitchFamily="49" charset="0"/>
              </a:rPr>
              <a:t>&gt; </a:t>
            </a:r>
            <a:r>
              <a:rPr lang="en-US" altLang="en-US" sz="1050" b="1" dirty="0" err="1">
                <a:latin typeface="Courier New" pitchFamily="49" charset="0"/>
              </a:rPr>
              <a:t>cties</a:t>
            </a:r>
            <a:r>
              <a:rPr lang="en-US" altLang="en-US" sz="1050" b="1" dirty="0">
                <a:latin typeface="Courier New" pitchFamily="49" charset="0"/>
              </a:rPr>
              <a:t> &lt;- </a:t>
            </a:r>
            <a:r>
              <a:rPr lang="en-US" altLang="en-US" sz="1050" b="1" dirty="0" err="1">
                <a:latin typeface="Courier New" pitchFamily="49" charset="0"/>
              </a:rPr>
              <a:t>as.factor</a:t>
            </a:r>
            <a:r>
              <a:rPr lang="en-US" altLang="en-US" sz="1050" b="1" dirty="0">
                <a:latin typeface="Courier New" pitchFamily="49" charset="0"/>
              </a:rPr>
              <a:t>(county)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050" b="1" dirty="0">
                <a:latin typeface="Courier New" pitchFamily="49" charset="0"/>
              </a:rPr>
              <a:t>&gt; contrasts(</a:t>
            </a:r>
            <a:r>
              <a:rPr lang="en-US" altLang="en-US" sz="1050" b="1" dirty="0" err="1">
                <a:latin typeface="Courier New" pitchFamily="49" charset="0"/>
              </a:rPr>
              <a:t>cties</a:t>
            </a:r>
            <a:r>
              <a:rPr lang="en-US" altLang="en-US" sz="1050" b="1" dirty="0">
                <a:latin typeface="Courier New" pitchFamily="49" charset="0"/>
              </a:rPr>
              <a:t>) &lt;- </a:t>
            </a:r>
            <a:r>
              <a:rPr lang="en-US" altLang="en-US" sz="1050" b="1" dirty="0" err="1">
                <a:latin typeface="Courier New" pitchFamily="49" charset="0"/>
              </a:rPr>
              <a:t>contr.sum</a:t>
            </a:r>
            <a:r>
              <a:rPr lang="en-US" altLang="en-US" sz="1050" b="1" dirty="0">
                <a:latin typeface="Courier New" pitchFamily="49" charset="0"/>
              </a:rPr>
              <a:t>(85)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summary(lm.0 &lt;- lm(y ~ 1))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SE     t value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1.22    0.03   43.51   &lt;2e-16 ***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summary(lm.1 &lt;- lm(y ~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cties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SE    t value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1.34   0.04  32.01  &lt; 2e-16 ***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      -0.68   0.40  -1.72 0.09 .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cties2      -0.51   0.12  -4.36 1.49e-05 ***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cties3      -0.30   0.46  -0.65 0.52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cties4      -0.20   0.30  -0.67 0.50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cties5      -0.09   0.39  -0.23 0.82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cties6       0.17   0.46   0.37 0.71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       0.57   0.21   2.63 0.01 **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cties8       0.29   0.40   0.72 0.47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cties9      -0.41   0.25  -1.63 0.10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cties10     -0.14   0.32  -0.43 0.67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cties11      0.06   0.36   0.16 0.87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cties12      0.39   0.40   0.98 0.33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cties13     -0.30   0.32  -0.94 0.35</a:t>
            </a:r>
          </a:p>
          <a:p>
            <a:pPr marL="0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cties14      0.44   0.21   2.04 0.04 *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b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5A4994-9E95-45DD-B054-EF2424765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cties15     -0.37   0.40  -0.92 0.36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nl-NL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cties16     -0.68   0.56  -1.21 0.23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.           .      .      .    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.           .      .      .    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.           .      .      .    .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cties70     -0.58   0.08  -6.82 1.80e-11 ***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cties71      0.03   0.16   0.20 0.84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cties72      0.24   0.25   0.93 0.35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cties73      0.45   0.56   0.80 0.42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cties74     -0.36   0.40  -0.90 0.37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cties75      0.14   0.46   0.31 0.76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cties76      0.48   0.40   1.22 0.22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cties77      0.38   0.30   1.25 0.21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cties78     -0.35   0.36  -0.97 0.33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cties79     -0.91   0.40  -2.29 0.02 *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cties80     -0.09   0.12  -0.75 0.45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cties81      0.89   0.46   1.94 0.05 .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cties82      0.89   0.79   1.12 0.26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cties83      0.11   0.22   0.51 0.61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cties84      0.25   0.22   1.11 0.27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&gt; print(c(cties85 = -sum(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(lm.1)[-1])))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cties85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-0.1571159</a:t>
            </a:r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C0749AC6-E380-4795-9459-76F952527C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CD3D86-B7F8-43BC-8E74-79DEA60AD54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6870" name="Date Placeholder 5">
            <a:extLst>
              <a:ext uri="{FF2B5EF4-FFF2-40B4-BE49-F238E27FC236}">
                <a16:creationId xmlns:a16="http://schemas.microsoft.com/office/drawing/2014/main" id="{DE5C40EA-EEDD-41CF-9A6A-008E9EB267F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14CF89-8ACE-4FD9-AD0B-1DDFFD5F0C0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10/31/2022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0050CBC9-7859-4A2F-B68B-7912E91A0B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1D99DC-7630-4B8B-9CF6-0F795472BB9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1" name="Date Placeholder 5">
            <a:extLst>
              <a:ext uri="{FF2B5EF4-FFF2-40B4-BE49-F238E27FC236}">
                <a16:creationId xmlns:a16="http://schemas.microsoft.com/office/drawing/2014/main" id="{44E68733-C367-4418-A820-B3B46AAFBB2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BD7F43-0BD5-40CE-91B6-6D72126D208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10/31/2022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4989940D-A33C-4E15-88AE-03D3AB6D0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Problems with totally-pooled vs totally-unpooled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05B032EC-64A1-4023-B15E-B42848749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Totally-pooled</a:t>
            </a:r>
            <a:r>
              <a:rPr lang="en-US" altLang="en-US" dirty="0"/>
              <a:t>: It looks like there is some pattern to the county means, so this “over-smooths” (forces all the counties to be the same)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Totally-</a:t>
            </a:r>
            <a:r>
              <a:rPr lang="en-US" altLang="en-US" i="1" dirty="0" err="1"/>
              <a:t>unpooled</a:t>
            </a:r>
            <a:r>
              <a:rPr lang="en-US" altLang="en-US" dirty="0"/>
              <a:t>: Although the counties have some variation in means, there may not be very much!</a:t>
            </a:r>
          </a:p>
        </p:txBody>
      </p:sp>
      <p:sp>
        <p:nvSpPr>
          <p:cNvPr id="37894" name="Text Box 4">
            <a:extLst>
              <a:ext uri="{FF2B5EF4-FFF2-40B4-BE49-F238E27FC236}">
                <a16:creationId xmlns:a16="http://schemas.microsoft.com/office/drawing/2014/main" id="{5A8E60E6-C968-49EA-B159-AF6688394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89463"/>
            <a:ext cx="501932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err="1">
                <a:latin typeface="Courier New" panose="02070309020205020404" pitchFamily="49" charset="0"/>
              </a:rPr>
              <a:t>cties</a:t>
            </a:r>
            <a:r>
              <a:rPr lang="en-US" altLang="en-US" sz="1200" b="1" dirty="0">
                <a:latin typeface="Courier New" panose="02070309020205020404" pitchFamily="49" charset="0"/>
              </a:rPr>
              <a:t> &lt;-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as.factor</a:t>
            </a:r>
            <a:r>
              <a:rPr lang="en-US" altLang="en-US" sz="1200" b="1" dirty="0">
                <a:latin typeface="Courier New" panose="02070309020205020404" pitchFamily="49" charset="0"/>
              </a:rPr>
              <a:t>(county)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contrasts(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cties</a:t>
            </a:r>
            <a:r>
              <a:rPr lang="en-US" altLang="en-US" sz="1200" b="1" dirty="0">
                <a:latin typeface="Courier New" panose="02070309020205020404" pitchFamily="49" charset="0"/>
              </a:rPr>
              <a:t>) &lt;-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contr.sum</a:t>
            </a:r>
            <a:r>
              <a:rPr lang="en-US" altLang="en-US" sz="1200" b="1" dirty="0">
                <a:latin typeface="Courier New" panose="02070309020205020404" pitchFamily="49" charset="0"/>
              </a:rPr>
              <a:t>(85)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lm.1 &lt;- lm(y ~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cties</a:t>
            </a:r>
            <a:r>
              <a:rPr lang="en-US" altLang="en-US" sz="1200" b="1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err="1">
                <a:latin typeface="Courier New" panose="02070309020205020404" pitchFamily="49" charset="0"/>
              </a:rPr>
              <a:t>anova</a:t>
            </a:r>
            <a:r>
              <a:rPr lang="en-US" altLang="en-US" sz="1200" b="1" dirty="0">
                <a:latin typeface="Courier New" panose="02070309020205020404" pitchFamily="49" charset="0"/>
              </a:rPr>
              <a:t>(lm.1)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           Df Sum Sq Mean Sq F value   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Pr</a:t>
            </a:r>
            <a:r>
              <a:rPr lang="en-US" altLang="en-US" sz="1200" b="1" dirty="0">
                <a:latin typeface="Courier New" panose="02070309020205020404" pitchFamily="49" charset="0"/>
              </a:rPr>
              <a:t>(&gt;F)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cties</a:t>
            </a:r>
            <a:r>
              <a:rPr lang="en-US" altLang="en-US" sz="1200" b="1" dirty="0">
                <a:latin typeface="Courier New" panose="02070309020205020404" pitchFamily="49" charset="0"/>
              </a:rPr>
              <a:t>      84 136.89 1.62960  2.5567 1.736e-11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Residuals 834 531.57 0.63738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 dirty="0">
              <a:latin typeface="Courier New" panose="02070309020205020404" pitchFamily="49" charset="0"/>
            </a:endParaRPr>
          </a:p>
        </p:txBody>
      </p:sp>
      <p:sp>
        <p:nvSpPr>
          <p:cNvPr id="37895" name="Text Box 5">
            <a:extLst>
              <a:ext uri="{FF2B5EF4-FFF2-40B4-BE49-F238E27FC236}">
                <a16:creationId xmlns:a16="http://schemas.microsoft.com/office/drawing/2014/main" id="{E2882AD1-150C-4C0F-AE17-FB57FC25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4734228"/>
            <a:ext cx="32528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length(unique(county))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[1] 85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sum(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coef</a:t>
            </a:r>
            <a:r>
              <a:rPr lang="en-US" altLang="en-US" sz="1200" b="1" dirty="0">
                <a:latin typeface="Courier New" panose="02070309020205020404" pitchFamily="49" charset="0"/>
              </a:rPr>
              <a:t>(summary(lm.1))[,4]&lt;0.05)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[1] 15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15/85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[1] 0.1764706</a:t>
            </a:r>
          </a:p>
        </p:txBody>
      </p:sp>
      <p:sp>
        <p:nvSpPr>
          <p:cNvPr id="37896" name="Rectangle 6">
            <a:extLst>
              <a:ext uri="{FF2B5EF4-FFF2-40B4-BE49-F238E27FC236}">
                <a16:creationId xmlns:a16="http://schemas.microsoft.com/office/drawing/2014/main" id="{3DCA036D-46DA-4488-9604-6A93FACC9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562600"/>
            <a:ext cx="1524000" cy="1524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7" name="Rectangle 7">
            <a:extLst>
              <a:ext uri="{FF2B5EF4-FFF2-40B4-BE49-F238E27FC236}">
                <a16:creationId xmlns:a16="http://schemas.microsoft.com/office/drawing/2014/main" id="{6734BEF8-50A8-4ABA-B890-2160B4F98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715000"/>
            <a:ext cx="990600" cy="1524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8" name="Text Box 8">
            <a:extLst>
              <a:ext uri="{FF2B5EF4-FFF2-40B4-BE49-F238E27FC236}">
                <a16:creationId xmlns:a16="http://schemas.microsoft.com/office/drawing/2014/main" id="{C37CEED3-CBE4-4336-B057-537BBEF9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962400"/>
            <a:ext cx="1755775" cy="649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Having different means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is better than totally-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pooled model…</a:t>
            </a:r>
          </a:p>
        </p:txBody>
      </p:sp>
      <p:sp>
        <p:nvSpPr>
          <p:cNvPr id="37899" name="Text Box 9">
            <a:extLst>
              <a:ext uri="{FF2B5EF4-FFF2-40B4-BE49-F238E27FC236}">
                <a16:creationId xmlns:a16="http://schemas.microsoft.com/office/drawing/2014/main" id="{6F5E8B33-1042-4BCC-A8C8-F1A7D700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1700213" cy="649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,…but very few county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means are different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</a:rPr>
              <a:t>from overall mean!</a:t>
            </a:r>
          </a:p>
        </p:txBody>
      </p:sp>
      <p:sp>
        <p:nvSpPr>
          <p:cNvPr id="37900" name="Line 10">
            <a:extLst>
              <a:ext uri="{FF2B5EF4-FFF2-40B4-BE49-F238E27FC236}">
                <a16:creationId xmlns:a16="http://schemas.microsoft.com/office/drawing/2014/main" id="{AAC7D212-C64C-4D23-A16F-F3074EE0EB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4648200"/>
            <a:ext cx="2286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1">
            <a:extLst>
              <a:ext uri="{FF2B5EF4-FFF2-40B4-BE49-F238E27FC236}">
                <a16:creationId xmlns:a16="http://schemas.microsoft.com/office/drawing/2014/main" id="{E9C424B5-E090-45F7-9DF9-46F80AB69C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4643284"/>
            <a:ext cx="12954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B8D16899-A268-4A84-8B70-3E66ADB29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540125"/>
          </a:xfrm>
        </p:spPr>
        <p:txBody>
          <a:bodyPr/>
          <a:lstStyle/>
          <a:p>
            <a:pPr eaLnBrk="1" hangingPunct="1"/>
            <a:r>
              <a:rPr lang="en-US" altLang="en-US" dirty="0"/>
              <a:t>The coefficients are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nearly normally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distributed!</a:t>
            </a:r>
          </a:p>
          <a:p>
            <a:pPr eaLnBrk="1" hangingPunct="1"/>
            <a:r>
              <a:rPr lang="en-US" altLang="en-US" dirty="0"/>
              <a:t>Suggests that we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modify our lm()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models…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8B61E0DE-B07B-4D10-8DAA-743F47B5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" b="3494"/>
          <a:stretch/>
        </p:blipFill>
        <p:spPr bwMode="auto">
          <a:xfrm>
            <a:off x="4572000" y="2157413"/>
            <a:ext cx="3875087" cy="360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84CBF505-2F4A-46B0-85E7-BB4EBF7AB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51FD6E-22F1-4208-B047-E9C1738D7A4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998D30AB-A353-401E-A409-C87A4C4C9CB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4D4DA3-4B24-4845-87CD-1B9C64D008B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10/31/2022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42" name="Rectangle 2">
            <a:extLst>
              <a:ext uri="{FF2B5EF4-FFF2-40B4-BE49-F238E27FC236}">
                <a16:creationId xmlns:a16="http://schemas.microsoft.com/office/drawing/2014/main" id="{B59DF203-BF38-4822-A2AB-0E5904375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Motivating the Multilevel Model…</a:t>
            </a:r>
          </a:p>
        </p:txBody>
      </p:sp>
      <p:sp>
        <p:nvSpPr>
          <p:cNvPr id="39943" name="TextBox 1">
            <a:extLst>
              <a:ext uri="{FF2B5EF4-FFF2-40B4-BE49-F238E27FC236}">
                <a16:creationId xmlns:a16="http://schemas.microsoft.com/office/drawing/2014/main" id="{16D54ABB-D5E3-41DE-87EC-FDAFBE5D7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1390650"/>
            <a:ext cx="77251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hist(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(lm.1)[-1],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="",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      main="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Unpooled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Contrasts from Grand Mean")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2">
            <a:extLst>
              <a:ext uri="{FF2B5EF4-FFF2-40B4-BE49-F238E27FC236}">
                <a16:creationId xmlns:a16="http://schemas.microsoft.com/office/drawing/2014/main" id="{115FEA7F-844B-46EF-ABB0-066967BF4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0013" y="2393003"/>
            <a:ext cx="372745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F166D53A-651C-451E-8D11-8D0F0A850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7AC5C5-7A98-43D2-8250-95FFA579F5F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7" name="Date Placeholder 5">
            <a:extLst>
              <a:ext uri="{FF2B5EF4-FFF2-40B4-BE49-F238E27FC236}">
                <a16:creationId xmlns:a16="http://schemas.microsoft.com/office/drawing/2014/main" id="{55B0383D-C681-42FC-9978-9015787B777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5A1576-2A72-4861-918F-D91DD79F8855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10/31/2022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2540CB87-FAC3-4DDF-AA96-DBDEE758A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A compromise between totally-pooled and totally-unpooled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3ACC5CBF-B9CB-4D89-B7F9-9D230411F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85 county means look rather “normal”, so why not model them that way?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Sometimes called a  </a:t>
            </a:r>
            <a:br>
              <a:rPr lang="en-US" altLang="en-US" dirty="0"/>
            </a:br>
            <a:r>
              <a:rPr lang="en-US" altLang="en-US" dirty="0"/>
              <a:t>“</a:t>
            </a:r>
            <a:r>
              <a:rPr lang="en-US" altLang="en-US" b="1" i="1" u="sng" dirty="0"/>
              <a:t>random intercept</a:t>
            </a:r>
            <a:r>
              <a:rPr lang="en-US" altLang="en-US" dirty="0"/>
              <a:t>” </a:t>
            </a:r>
            <a:br>
              <a:rPr lang="en-US" altLang="en-US" dirty="0"/>
            </a:br>
            <a:r>
              <a:rPr lang="en-US" altLang="en-US" dirty="0"/>
              <a:t>model</a:t>
            </a:r>
          </a:p>
        </p:txBody>
      </p:sp>
      <p:pic>
        <p:nvPicPr>
          <p:cNvPr id="41990" name="Picture 3">
            <a:extLst>
              <a:ext uri="{FF2B5EF4-FFF2-40B4-BE49-F238E27FC236}">
                <a16:creationId xmlns:a16="http://schemas.microsoft.com/office/drawing/2014/main" id="{AC26B67D-F2FE-4626-B0E9-68E46A42775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584450"/>
            <a:ext cx="44069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861B31-786D-4278-8DE2-33269627622C}"/>
                  </a:ext>
                </a:extLst>
              </p:cNvPr>
              <p:cNvSpPr txBox="1"/>
              <p:nvPr/>
            </p:nvSpPr>
            <p:spPr>
              <a:xfrm>
                <a:off x="5014451" y="6247830"/>
                <a:ext cx="3205316" cy="54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Same data as on prev. slide, but now centered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, instead of at zero.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861B31-786D-4278-8DE2-332696276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1" y="6247830"/>
                <a:ext cx="3205316" cy="549509"/>
              </a:xfrm>
              <a:prstGeom prst="rect">
                <a:avLst/>
              </a:prstGeom>
              <a:blipFill>
                <a:blip r:embed="rId6"/>
                <a:stretch>
                  <a:fillRect l="-571" t="-2222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>
            <a:extLst>
              <a:ext uri="{FF2B5EF4-FFF2-40B4-BE49-F238E27FC236}">
                <a16:creationId xmlns:a16="http://schemas.microsoft.com/office/drawing/2014/main" id="{10936C2B-F0A3-48CB-B36D-F5374951FD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CDE835-0AED-40E1-9D01-134D871ADCD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67" name="Date Placeholder 5">
            <a:extLst>
              <a:ext uri="{FF2B5EF4-FFF2-40B4-BE49-F238E27FC236}">
                <a16:creationId xmlns:a16="http://schemas.microsoft.com/office/drawing/2014/main" id="{025813CB-4857-48B4-A593-4F719F6D3A9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602952-5EEF-4346-9D44-FB0641E496F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10/31/2022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0C62707A-C8A6-45CB-9AA2-46332095D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Fitting the random-intercept model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4B513488-ACB1-48FA-9D1D-213DF6610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311009"/>
            <a:ext cx="446147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err="1">
                <a:latin typeface="Courier New" panose="02070309020205020404" pitchFamily="49" charset="0"/>
              </a:rPr>
              <a:t>cties</a:t>
            </a:r>
            <a:r>
              <a:rPr lang="en-US" altLang="en-US" sz="1200" b="1" dirty="0">
                <a:latin typeface="Courier New" panose="02070309020205020404" pitchFamily="49" charset="0"/>
              </a:rPr>
              <a:t> &lt;-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as.factor</a:t>
            </a:r>
            <a:r>
              <a:rPr lang="en-US" altLang="en-US" sz="1200" b="1" dirty="0">
                <a:latin typeface="Courier New" panose="02070309020205020404" pitchFamily="49" charset="0"/>
              </a:rPr>
              <a:t>(county)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contrasts(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cties</a:t>
            </a:r>
            <a:r>
              <a:rPr lang="en-US" altLang="en-US" sz="1200" b="1" dirty="0">
                <a:latin typeface="Courier New" panose="02070309020205020404" pitchFamily="49" charset="0"/>
              </a:rPr>
              <a:t>) &lt;-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contr.sum</a:t>
            </a:r>
            <a:r>
              <a:rPr lang="en-US" altLang="en-US" sz="1200" b="1" dirty="0">
                <a:latin typeface="Courier New" panose="02070309020205020404" pitchFamily="49" charset="0"/>
              </a:rPr>
              <a:t>(85)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lm.1 &lt;- lm(y ~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cties</a:t>
            </a:r>
            <a:r>
              <a:rPr lang="en-US" altLang="en-US" sz="1200" b="1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summary(lm.1)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Coefficients: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              Est     SE      t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Pr</a:t>
            </a:r>
            <a:r>
              <a:rPr lang="en-US" altLang="en-US" sz="1200" b="1" dirty="0">
                <a:latin typeface="Courier New" panose="02070309020205020404" pitchFamily="49" charset="0"/>
              </a:rPr>
              <a:t>(&gt;|t|)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(Intercept)  1.34   0.04  32.01  &lt; 2e-16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cties1      -0.68   0.40  -1.72 0.085374 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cties2      -0.51   0.11  -4.36 1.49e-05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cties3      -0.30   0.46  -0.65 0.518720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[…]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Residual std err: 0.7984 on 834 df</a:t>
            </a:r>
          </a:p>
        </p:txBody>
      </p:sp>
      <p:sp>
        <p:nvSpPr>
          <p:cNvPr id="11270" name="Text Box 7">
            <a:extLst>
              <a:ext uri="{FF2B5EF4-FFF2-40B4-BE49-F238E27FC236}">
                <a16:creationId xmlns:a16="http://schemas.microsoft.com/office/drawing/2014/main" id="{CB86D1AC-63AF-411C-B2D9-397DCDAB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408958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library(lme4)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err="1">
                <a:latin typeface="Courier New" panose="02070309020205020404" pitchFamily="49" charset="0"/>
              </a:rPr>
              <a:t>random.intercept.model</a:t>
            </a:r>
            <a:r>
              <a:rPr lang="en-US" altLang="en-US" sz="1200" b="1" dirty="0">
                <a:latin typeface="Courier New" panose="02070309020205020404" pitchFamily="49" charset="0"/>
              </a:rPr>
              <a:t> &lt;-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  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lmer</a:t>
            </a:r>
            <a:r>
              <a:rPr lang="en-US" altLang="en-US" sz="1200" b="1" dirty="0">
                <a:latin typeface="Courier New" panose="02070309020205020404" pitchFamily="49" charset="0"/>
              </a:rPr>
              <a:t>( y ~ 1 + ( 1 | county.name )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summary(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lmer.intercept.only</a:t>
            </a:r>
            <a:r>
              <a:rPr lang="en-US" altLang="en-US" sz="1200" b="1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Random effects: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 Groups      Name             Var    SD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 county.name (Intercept)    0.096 0.310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 Residual                   0.637 0.798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Numb. of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obs</a:t>
            </a:r>
            <a:r>
              <a:rPr lang="en-US" altLang="en-US" sz="1200" b="1" dirty="0">
                <a:latin typeface="Courier New" panose="02070309020205020404" pitchFamily="49" charset="0"/>
              </a:rPr>
              <a:t>: 919,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grps</a:t>
            </a:r>
            <a:r>
              <a:rPr lang="en-US" altLang="en-US" sz="1200" b="1" dirty="0">
                <a:latin typeface="Courier New" panose="02070309020205020404" pitchFamily="49" charset="0"/>
              </a:rPr>
              <a:t>: county.name, 85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Fixed effects: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            Estimate     SE   t value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# (Intercept)     1.31   0.05     26.84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 dirty="0">
              <a:latin typeface="Courier New" panose="02070309020205020404" pitchFamily="49" charset="0"/>
            </a:endParaRPr>
          </a:p>
        </p:txBody>
      </p:sp>
      <p:pic>
        <p:nvPicPr>
          <p:cNvPr id="11271" name="Picture 2">
            <a:extLst>
              <a:ext uri="{FF2B5EF4-FFF2-40B4-BE49-F238E27FC236}">
                <a16:creationId xmlns:a16="http://schemas.microsoft.com/office/drawing/2014/main" id="{2D325CE7-D704-436B-BCB0-9BBC1645F5E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223963"/>
            <a:ext cx="69183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8">
            <a:extLst>
              <a:ext uri="{FF2B5EF4-FFF2-40B4-BE49-F238E27FC236}">
                <a16:creationId xmlns:a16="http://schemas.microsoft.com/office/drawing/2014/main" id="{97113121-7BCB-48E6-9D4D-A48FC48A5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257800"/>
            <a:ext cx="1981200" cy="1524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8FE65131-5093-4F4D-B98E-914BAA9AA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19600"/>
            <a:ext cx="1752600" cy="2286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517EF119-AF45-4A65-A8E4-E95D96ADF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609600" cy="1524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6CFE88D2-AD29-4105-903D-DFCE864D0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3400"/>
            <a:ext cx="609600" cy="1524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0252" name="Picture 5">
            <a:extLst>
              <a:ext uri="{FF2B5EF4-FFF2-40B4-BE49-F238E27FC236}">
                <a16:creationId xmlns:a16="http://schemas.microsoft.com/office/drawing/2014/main" id="{86D50CB5-8696-4C17-AD36-E5BDBE3DCE2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667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7">
            <a:extLst>
              <a:ext uri="{FF2B5EF4-FFF2-40B4-BE49-F238E27FC236}">
                <a16:creationId xmlns:a16="http://schemas.microsoft.com/office/drawing/2014/main" id="{50704D56-A609-4836-831A-4832B17A205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Line 19">
            <a:extLst>
              <a:ext uri="{FF2B5EF4-FFF2-40B4-BE49-F238E27FC236}">
                <a16:creationId xmlns:a16="http://schemas.microsoft.com/office/drawing/2014/main" id="{BB281868-5C3C-4347-AF39-903A6F34D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14800"/>
            <a:ext cx="533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20">
            <a:extLst>
              <a:ext uri="{FF2B5EF4-FFF2-40B4-BE49-F238E27FC236}">
                <a16:creationId xmlns:a16="http://schemas.microsoft.com/office/drawing/2014/main" id="{DF9FB7B2-0266-4ED6-9EE7-AE03ECE67D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114800"/>
            <a:ext cx="152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21">
            <a:extLst>
              <a:ext uri="{FF2B5EF4-FFF2-40B4-BE49-F238E27FC236}">
                <a16:creationId xmlns:a16="http://schemas.microsoft.com/office/drawing/2014/main" id="{0F05B9B6-3705-44A6-89F0-375028A05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17526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22">
            <a:extLst>
              <a:ext uri="{FF2B5EF4-FFF2-40B4-BE49-F238E27FC236}">
                <a16:creationId xmlns:a16="http://schemas.microsoft.com/office/drawing/2014/main" id="{C3F9F27E-7BBC-4C40-ABDD-1034C843DF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4572000"/>
            <a:ext cx="17526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8" name="Picture 9">
            <a:extLst>
              <a:ext uri="{FF2B5EF4-FFF2-40B4-BE49-F238E27FC236}">
                <a16:creationId xmlns:a16="http://schemas.microsoft.com/office/drawing/2014/main" id="{1964CEB1-C150-48C9-A8FA-0638FBD398B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15000"/>
            <a:ext cx="4111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Line 26">
            <a:extLst>
              <a:ext uri="{FF2B5EF4-FFF2-40B4-BE49-F238E27FC236}">
                <a16:creationId xmlns:a16="http://schemas.microsoft.com/office/drawing/2014/main" id="{22384632-07E3-4AAC-A4D3-6418FA4835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09800" y="5486400"/>
            <a:ext cx="228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Text Box 27">
            <a:extLst>
              <a:ext uri="{FF2B5EF4-FFF2-40B4-BE49-F238E27FC236}">
                <a16:creationId xmlns:a16="http://schemas.microsoft.com/office/drawing/2014/main" id="{46854855-4B22-47D2-9E15-7F5FB42E9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2755900"/>
            <a:ext cx="3935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rgbClr val="FF0000"/>
                </a:solidFill>
              </a:rPr>
              <a:t>Unpooled fixed effects (equation 1 only)</a:t>
            </a:r>
          </a:p>
        </p:txBody>
      </p:sp>
      <p:sp>
        <p:nvSpPr>
          <p:cNvPr id="11285" name="Text Box 28">
            <a:extLst>
              <a:ext uri="{FF2B5EF4-FFF2-40B4-BE49-F238E27FC236}">
                <a16:creationId xmlns:a16="http://schemas.microsoft.com/office/drawing/2014/main" id="{54B48E26-2AEA-411C-A872-95AD2D08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57488"/>
            <a:ext cx="4106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rgbClr val="33CC33"/>
                </a:solidFill>
              </a:rPr>
              <a:t>Multilevel model (both equations 1 and 2)</a:t>
            </a:r>
          </a:p>
        </p:txBody>
      </p:sp>
      <p:sp>
        <p:nvSpPr>
          <p:cNvPr id="11286" name="Rectangle 29">
            <a:extLst>
              <a:ext uri="{FF2B5EF4-FFF2-40B4-BE49-F238E27FC236}">
                <a16:creationId xmlns:a16="http://schemas.microsoft.com/office/drawing/2014/main" id="{8F9AE8B6-3AB6-42F7-B2CD-91E33285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3292475"/>
            <a:ext cx="3471862" cy="352425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87" name="Rectangle 30">
            <a:extLst>
              <a:ext uri="{FF2B5EF4-FFF2-40B4-BE49-F238E27FC236}">
                <a16:creationId xmlns:a16="http://schemas.microsoft.com/office/drawing/2014/main" id="{EB107881-3F98-44A2-809F-C8613270F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3529781"/>
            <a:ext cx="3571875" cy="417914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80FF0-82E4-4BA9-AEF2-F49461A04B3D}"/>
              </a:ext>
            </a:extLst>
          </p:cNvPr>
          <p:cNvSpPr txBox="1"/>
          <p:nvPr/>
        </p:nvSpPr>
        <p:spPr>
          <a:xfrm>
            <a:off x="4312853" y="6252895"/>
            <a:ext cx="390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We’ll get a proper introduction to library(lme4) and </a:t>
            </a:r>
            <a:r>
              <a:rPr lang="en-US" sz="1400" dirty="0" err="1"/>
              <a:t>lmer</a:t>
            </a:r>
            <a:r>
              <a:rPr lang="en-US" sz="1400" dirty="0"/>
              <a:t>() shortly…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3124-1E85-4E04-821E-B078C4D9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6A056-A7BE-41DF-8BEF-847947DA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4846"/>
            <a:ext cx="8229600" cy="5036573"/>
          </a:xfrm>
        </p:spPr>
        <p:txBody>
          <a:bodyPr/>
          <a:lstStyle/>
          <a:p>
            <a:r>
              <a:rPr lang="en-US" dirty="0"/>
              <a:t>Quiz 06 out today @5pm; due Tues @7pm  as usual.</a:t>
            </a:r>
          </a:p>
          <a:p>
            <a:r>
              <a:rPr lang="en-US" dirty="0"/>
              <a:t>HW 06 due Weds 1159pm (new std due date!)</a:t>
            </a:r>
          </a:p>
          <a:p>
            <a:pPr lvl="1"/>
            <a:r>
              <a:rPr lang="en-US" dirty="0"/>
              <a:t>HW 07 will be out tonight or tomorrow</a:t>
            </a:r>
          </a:p>
          <a:p>
            <a:r>
              <a:rPr lang="en-US" dirty="0"/>
              <a:t>Final Report Project</a:t>
            </a:r>
          </a:p>
          <a:p>
            <a:pPr lvl="1"/>
            <a:r>
              <a:rPr lang="en-US" dirty="0"/>
              <a:t>Instead of another midterm or final exam</a:t>
            </a:r>
          </a:p>
          <a:p>
            <a:pPr lvl="1"/>
            <a:r>
              <a:rPr lang="en-US" dirty="0"/>
              <a:t>Will consist of a data analysis written up as an IDMRAD paper (variation of IMRAD format)</a:t>
            </a:r>
          </a:p>
          <a:p>
            <a:pPr lvl="1"/>
            <a:r>
              <a:rPr lang="en-US" dirty="0"/>
              <a:t>Assigned in pieces; first piece will be next week or the following week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BCE24-9E4B-4780-8EEE-2FD215545F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656D9-5798-4CEE-8788-F63551B6B4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354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9CC9D48D-985F-40BD-BE22-D90013073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9CE4AA-66FF-4B5C-BF76-661FC13058F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3315" name="Date Placeholder 6">
            <a:extLst>
              <a:ext uri="{FF2B5EF4-FFF2-40B4-BE49-F238E27FC236}">
                <a16:creationId xmlns:a16="http://schemas.microsoft.com/office/drawing/2014/main" id="{B0DFD1FA-5BA1-4FBB-BE0B-C0CCE4C1F9C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1C8787-C423-4E01-832D-288C7458846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10/31/2022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A73F5BB8-C8AE-4B2D-A10F-782B23CEF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Random-intercept model: Where are the intercepts?</a:t>
            </a: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FC064AE0-7C37-4171-B2A8-CFB0D87F1D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9575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&gt; summary(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random.intercept.model</a:t>
            </a:r>
            <a:r>
              <a:rPr lang="en-US" altLang="en-US" sz="1200" b="1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Random effects: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 Groups      Name        Variance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Std.Dev</a:t>
            </a:r>
            <a:endParaRPr lang="en-US" altLang="en-US" sz="12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 county.name (Intercept) 0.095813 0.30954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 Residual                0.636621 0.79789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Numb. of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obs</a:t>
            </a:r>
            <a:r>
              <a:rPr lang="en-US" altLang="en-US" sz="1200" b="1" dirty="0">
                <a:latin typeface="Courier New" panose="02070309020205020404" pitchFamily="49" charset="0"/>
              </a:rPr>
              <a:t>: 919,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grps</a:t>
            </a:r>
            <a:r>
              <a:rPr lang="en-US" altLang="en-US" sz="1200" b="1" dirty="0">
                <a:latin typeface="Courier New" panose="02070309020205020404" pitchFamily="49" charset="0"/>
              </a:rPr>
              <a:t>: county.name,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Fixed effects: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            Estimate Std. Error t value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(Intercept)  1.31257    0.04891   26.84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&gt;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fixef</a:t>
            </a:r>
            <a:r>
              <a:rPr lang="en-US" altLang="en-US" sz="1200" b="1" dirty="0">
                <a:latin typeface="Courier New" panose="02070309020205020404" pitchFamily="49" charset="0"/>
              </a:rPr>
              <a:t>(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random.intercept.model</a:t>
            </a:r>
            <a:r>
              <a:rPr lang="en-US" altLang="en-US" sz="1200" b="1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(Intercept)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   1.312574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&gt;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ranef</a:t>
            </a:r>
            <a:r>
              <a:rPr lang="en-US" altLang="en-US" sz="1200" b="1" dirty="0">
                <a:latin typeface="Courier New" panose="02070309020205020404" pitchFamily="49" charset="0"/>
              </a:rPr>
              <a:t>(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random.intercept.model</a:t>
            </a:r>
            <a:r>
              <a:rPr lang="en-US" altLang="en-US" sz="1200" b="1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$county.name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                      (Intercept)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AITKIN               -0.245071104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ANOKA                -0.425038053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BECKER               -0.082191868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BELTRAMI             -0.088030506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BENTON               -0.022598796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BIG STONE             0.062346490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BLUE EARTH            0.404629013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[….]</a:t>
            </a:r>
          </a:p>
        </p:txBody>
      </p:sp>
      <p:sp>
        <p:nvSpPr>
          <p:cNvPr id="13318" name="Rectangle 7">
            <a:extLst>
              <a:ext uri="{FF2B5EF4-FFF2-40B4-BE49-F238E27FC236}">
                <a16:creationId xmlns:a16="http://schemas.microsoft.com/office/drawing/2014/main" id="{B538B71C-69F1-4DA8-8C7B-E3E581054B3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1851" y="1700111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&gt; summary(lm.1)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Call: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lm(formula = y ~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cties</a:t>
            </a:r>
            <a:r>
              <a:rPr lang="en-US" altLang="en-US" sz="1200" b="1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Coefficients: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             Estimate Std. Error t value </a:t>
            </a:r>
            <a:r>
              <a:rPr lang="en-US" altLang="en-US" sz="1200" b="1" dirty="0" err="1">
                <a:latin typeface="Courier New" panose="02070309020205020404" pitchFamily="49" charset="0"/>
              </a:rPr>
              <a:t>Pr</a:t>
            </a:r>
            <a:r>
              <a:rPr lang="en-US" altLang="en-US" sz="1200" b="1" dirty="0">
                <a:latin typeface="Courier New" panose="02070309020205020404" pitchFamily="49" charset="0"/>
              </a:rPr>
              <a:t>(&gt;|t|)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(Intercept)  1.343638   0.041980  32.006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cties1      -0.683231   0.396682  -1.722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cties2      -0.510388   0.117180  -4.356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cties3      -0.295300   0.457408  -0.646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cties4      -0.202652   0.301120  -0.673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cties5      -0.091202   0.396682  -0.230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cties6       0.169372   0.457408   0.370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cties7       0.565589   0.214984   2.631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ourier New" panose="02070309020205020404" pitchFamily="49" charset="0"/>
              </a:rPr>
              <a:t>[…]</a:t>
            </a:r>
          </a:p>
        </p:txBody>
      </p:sp>
      <p:sp>
        <p:nvSpPr>
          <p:cNvPr id="13319" name="Rectangle 8">
            <a:extLst>
              <a:ext uri="{FF2B5EF4-FFF2-40B4-BE49-F238E27FC236}">
                <a16:creationId xmlns:a16="http://schemas.microsoft.com/office/drawing/2014/main" id="{3B7E54E3-0359-47E2-8A4D-3C8B0F792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1651000"/>
            <a:ext cx="2796202" cy="112713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20" name="Rectangle 9">
            <a:extLst>
              <a:ext uri="{FF2B5EF4-FFF2-40B4-BE49-F238E27FC236}">
                <a16:creationId xmlns:a16="http://schemas.microsoft.com/office/drawing/2014/main" id="{47E1C21C-C1F2-493F-A4BA-0F8B4DC6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85" y="3448050"/>
            <a:ext cx="2613818" cy="139700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21" name="Rectangle 10">
            <a:extLst>
              <a:ext uri="{FF2B5EF4-FFF2-40B4-BE49-F238E27FC236}">
                <a16:creationId xmlns:a16="http://schemas.microsoft.com/office/drawing/2014/main" id="{18AC3AB2-7640-421E-9D97-380B77AAB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" y="4038599"/>
            <a:ext cx="2549526" cy="139699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22" name="Rectangle 11">
            <a:extLst>
              <a:ext uri="{FF2B5EF4-FFF2-40B4-BE49-F238E27FC236}">
                <a16:creationId xmlns:a16="http://schemas.microsoft.com/office/drawing/2014/main" id="{DD80A476-0834-4E17-96B4-AA9D2B68E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759" y="1670050"/>
            <a:ext cx="2244725" cy="290513"/>
          </a:xfrm>
          <a:prstGeom prst="rect">
            <a:avLst/>
          </a:prstGeom>
          <a:solidFill>
            <a:srgbClr val="FFCC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9" name="Oval 12">
            <a:extLst>
              <a:ext uri="{FF2B5EF4-FFF2-40B4-BE49-F238E27FC236}">
                <a16:creationId xmlns:a16="http://schemas.microsoft.com/office/drawing/2014/main" id="{CEC5B80D-BF24-4E21-BAA3-ED984BDC7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3182938"/>
            <a:ext cx="1116013" cy="1841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300" name="Text Box 13">
            <a:extLst>
              <a:ext uri="{FF2B5EF4-FFF2-40B4-BE49-F238E27FC236}">
                <a16:creationId xmlns:a16="http://schemas.microsoft.com/office/drawing/2014/main" id="{C0EC690C-ECE7-4C7B-9828-962C651DC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3" y="5340350"/>
            <a:ext cx="2443162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Fixed effects – estimates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of regression coefficients</a:t>
            </a:r>
          </a:p>
        </p:txBody>
      </p:sp>
      <p:sp>
        <p:nvSpPr>
          <p:cNvPr id="12301" name="Oval 14">
            <a:extLst>
              <a:ext uri="{FF2B5EF4-FFF2-40B4-BE49-F238E27FC236}">
                <a16:creationId xmlns:a16="http://schemas.microsoft.com/office/drawing/2014/main" id="{0504564D-4C87-4AE3-9E77-B909B258F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310063"/>
            <a:ext cx="1430337" cy="18415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302" name="Text Box 15">
            <a:extLst>
              <a:ext uri="{FF2B5EF4-FFF2-40B4-BE49-F238E27FC236}">
                <a16:creationId xmlns:a16="http://schemas.microsoft.com/office/drawing/2014/main" id="{10A9844C-0F02-4061-A4E5-6A96499C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5480050"/>
            <a:ext cx="1876425" cy="59055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CC33"/>
                </a:solidFill>
                <a:latin typeface="Arial" panose="020B0604020202020204" pitchFamily="34" charset="0"/>
              </a:rPr>
              <a:t>Random effects –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CC33"/>
                </a:solidFill>
                <a:latin typeface="Arial" panose="020B0604020202020204" pitchFamily="34" charset="0"/>
              </a:rPr>
              <a:t>draws from N(0,</a:t>
            </a:r>
            <a:r>
              <a:rPr lang="en-US" altLang="en-US" sz="1600">
                <a:solidFill>
                  <a:srgbClr val="33CC33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600" baseline="30000">
                <a:solidFill>
                  <a:srgbClr val="33CC33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33CC33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2303" name="Line 17">
            <a:extLst>
              <a:ext uri="{FF2B5EF4-FFF2-40B4-BE49-F238E27FC236}">
                <a16:creationId xmlns:a16="http://schemas.microsoft.com/office/drawing/2014/main" id="{D7D68F73-CDD0-4AFE-81E2-9D95416A2D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88138" y="4935538"/>
            <a:ext cx="188912" cy="2746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8">
            <a:extLst>
              <a:ext uri="{FF2B5EF4-FFF2-40B4-BE49-F238E27FC236}">
                <a16:creationId xmlns:a16="http://schemas.microsoft.com/office/drawing/2014/main" id="{6D1F75F5-1704-41A9-9B56-7C86FE93F6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400" y="3933825"/>
            <a:ext cx="4471988" cy="1627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20">
            <a:extLst>
              <a:ext uri="{FF2B5EF4-FFF2-40B4-BE49-F238E27FC236}">
                <a16:creationId xmlns:a16="http://schemas.microsoft.com/office/drawing/2014/main" id="{D6A99B65-2400-4888-B296-41F40E9A79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1113" y="5561013"/>
            <a:ext cx="161925" cy="150812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Oval 21">
            <a:extLst>
              <a:ext uri="{FF2B5EF4-FFF2-40B4-BE49-F238E27FC236}">
                <a16:creationId xmlns:a16="http://schemas.microsoft.com/office/drawing/2014/main" id="{42028FB4-A133-4AD5-B92C-55F051AB4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413" y="2279650"/>
            <a:ext cx="1566862" cy="225425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307" name="Line 22">
            <a:extLst>
              <a:ext uri="{FF2B5EF4-FFF2-40B4-BE49-F238E27FC236}">
                <a16:creationId xmlns:a16="http://schemas.microsoft.com/office/drawing/2014/main" id="{B298BBDA-D1D7-49B3-884F-F64EE58EB0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21113" y="2568575"/>
            <a:ext cx="638175" cy="2817813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0" grpId="0" animBg="1"/>
      <p:bldP spid="12301" grpId="0" animBg="1"/>
      <p:bldP spid="12302" grpId="0" animBg="1"/>
      <p:bldP spid="133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9D612E45-133E-4920-914E-CA694CA8E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B1BEBB-A579-4B7A-8D08-76BCE551397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3" name="Date Placeholder 5">
            <a:extLst>
              <a:ext uri="{FF2B5EF4-FFF2-40B4-BE49-F238E27FC236}">
                <a16:creationId xmlns:a16="http://schemas.microsoft.com/office/drawing/2014/main" id="{986064FA-355B-4CA3-A14C-5C3DE559630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C79A3D-0C2C-47F8-BFC2-21AAC27C9260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10/31/2022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636D0ECA-70AA-43BD-A41A-6C2BE0143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MLM phenomenon: Shrinkage</a:t>
            </a:r>
          </a:p>
        </p:txBody>
      </p:sp>
      <p:pic>
        <p:nvPicPr>
          <p:cNvPr id="15365" name="Picture 5" descr="radon-means-shrinkge">
            <a:extLst>
              <a:ext uri="{FF2B5EF4-FFF2-40B4-BE49-F238E27FC236}">
                <a16:creationId xmlns:a16="http://schemas.microsoft.com/office/drawing/2014/main" id="{78DC4496-E67F-4169-B3EC-D403121CB3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550" y="1052513"/>
            <a:ext cx="5119688" cy="5119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Text Box 6">
                <a:extLst>
                  <a:ext uri="{FF2B5EF4-FFF2-40B4-BE49-F238E27FC236}">
                    <a16:creationId xmlns:a16="http://schemas.microsoft.com/office/drawing/2014/main" id="{EEC9A7BE-A58C-4EEE-BD58-E6F39E4B11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788" y="1292225"/>
                <a:ext cx="3232150" cy="45345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6A6268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5B5559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A6268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5B5559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6A6268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A6268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/>
                  <a:t>For a county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1800" dirty="0"/>
                  <a:t> houses: </a:t>
                </a:r>
              </a:p>
              <a:p>
                <a:pPr marL="285750" indent="-285750"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1800" dirty="0"/>
                  <a:t>= county mean for county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sz="1800" dirty="0"/>
              </a:p>
              <a:p>
                <a:pPr marL="285750" indent="-285750"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en-US" sz="1800" b="0" i="0" dirty="0" smtClean="0">
                            <a:latin typeface="Cambria Math" panose="02040503050406030204" pitchFamily="18" charset="0"/>
                          </a:rPr>
                          <m:t>all</m:t>
                        </m:r>
                      </m:sub>
                    </m:sSub>
                  </m:oMath>
                </a14:m>
                <a:r>
                  <a:rPr lang="en-US" altLang="en-US" sz="1800" dirty="0"/>
                  <a:t> = grand mean (all of MN)</a:t>
                </a:r>
              </a:p>
              <a:p>
                <a:pPr marL="285750" indent="-285750"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en-US" sz="1800" dirty="0"/>
                  <a:t>=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’s within county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1800" dirty="0"/>
              </a:p>
              <a:p>
                <a:pPr marL="285750" indent="-285750"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en-US" sz="1800" dirty="0"/>
                  <a:t>=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1800" dirty="0"/>
                  <a:t>’s across MN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1800" dirty="0"/>
                  <a:t>Then we will show later in the course that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/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altLang="en-US" sz="1400" b="0" i="1" dirty="0" smtClean="0">
                          <a:latin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US" alt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en-US" sz="1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</m:den>
                          </m:f>
                          <m:sSub>
                            <m:sSubPr>
                              <m:ctrlPr>
                                <a:rPr lang="en-US" alt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en-US" sz="1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</m:den>
                          </m:f>
                          <m:sSub>
                            <m:sSubPr>
                              <m:ctrlPr>
                                <a:rPr lang="en-US" alt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en-US" sz="1400" dirty="0">
                                  <a:latin typeface="Cambria Math" panose="02040503050406030204" pitchFamily="18" charset="0"/>
                                </a:rPr>
                                <m:t>all</m:t>
                              </m:r>
                            </m:sub>
                          </m:sSub>
                        </m:num>
                        <m:den>
                          <m:eqArr>
                            <m:eqArrPr>
                              <m:ctrlPr>
                                <a:rPr lang="en-US" alt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en-US" sz="14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acc>
                                    <m:accPr>
                                      <m:chr m:val="̂"/>
                                      <m:ctrlP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acc>
                                </m:den>
                              </m:f>
                              <m:r>
                                <a:rPr lang="en-US" altLang="en-US" sz="1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1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acc>
                                    <m:accPr>
                                      <m:chr m:val="̂"/>
                                      <m:ctrlP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4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acc>
                                </m:den>
                              </m:f>
                            </m:e>
                            <m:e/>
                          </m:eqArr>
                        </m:den>
                      </m:f>
                      <m:r>
                        <a:rPr lang="en-US" altLang="en-US" sz="1400" b="0" i="0" dirty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a:rPr lang="en-US" altLang="en-US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altLang="en-US" sz="1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en-US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1400" dirty="0">
                              <a:latin typeface="Cambria Math" panose="02040503050406030204" pitchFamily="18" charset="0"/>
                            </a:rPr>
                            <m:t>all</m:t>
                          </m:r>
                        </m:sub>
                      </m:sSub>
                    </m:oMath>
                  </m:oMathPara>
                </a14:m>
                <a:endParaRPr lang="en-US" altLang="en-US" sz="1400" dirty="0"/>
              </a:p>
            </p:txBody>
          </p:sp>
        </mc:Choice>
        <mc:Fallback xmlns="">
          <p:sp>
            <p:nvSpPr>
              <p:cNvPr id="15366" name="Text Box 6">
                <a:extLst>
                  <a:ext uri="{FF2B5EF4-FFF2-40B4-BE49-F238E27FC236}">
                    <a16:creationId xmlns:a16="http://schemas.microsoft.com/office/drawing/2014/main" id="{EEC9A7BE-A58C-4EEE-BD58-E6F39E4B1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788" y="1292225"/>
                <a:ext cx="3232150" cy="4534511"/>
              </a:xfrm>
              <a:prstGeom prst="rect">
                <a:avLst/>
              </a:prstGeom>
              <a:blipFill>
                <a:blip r:embed="rId4"/>
                <a:stretch>
                  <a:fillRect l="-1507" t="-6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8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9D612E45-133E-4920-914E-CA694CA8E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B1BEBB-A579-4B7A-8D08-76BCE551397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3" name="Date Placeholder 5">
            <a:extLst>
              <a:ext uri="{FF2B5EF4-FFF2-40B4-BE49-F238E27FC236}">
                <a16:creationId xmlns:a16="http://schemas.microsoft.com/office/drawing/2014/main" id="{986064FA-355B-4CA3-A14C-5C3DE559630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C79A3D-0C2C-47F8-BFC2-21AAC27C9260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10/31/2022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636D0ECA-70AA-43BD-A41A-6C2BE0143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MLM phenomenon: Shrinkage</a:t>
            </a:r>
          </a:p>
        </p:txBody>
      </p:sp>
      <p:pic>
        <p:nvPicPr>
          <p:cNvPr id="15365" name="Picture 5" descr="radon-means-shrinkge">
            <a:extLst>
              <a:ext uri="{FF2B5EF4-FFF2-40B4-BE49-F238E27FC236}">
                <a16:creationId xmlns:a16="http://schemas.microsoft.com/office/drawing/2014/main" id="{78DC4496-E67F-4169-B3EC-D403121CB3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550" y="1052513"/>
            <a:ext cx="5119688" cy="5119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EEC9A7BE-A58C-4EEE-BD58-E6F39E4B1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1036585"/>
            <a:ext cx="323215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The fitted multilevel model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underpredicts high </a:t>
            </a:r>
            <a:r>
              <a:rPr lang="en-US" altLang="en-US" sz="1800" dirty="0" err="1"/>
              <a:t>obs’s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and overpredicts low ones.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The distribution assumptions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underlying </a:t>
            </a:r>
            <a:r>
              <a:rPr lang="en-US" altLang="en-US" sz="1800" dirty="0" err="1"/>
              <a:t>lmer</a:t>
            </a:r>
            <a:r>
              <a:rPr lang="en-US" altLang="en-US" sz="1800" dirty="0"/>
              <a:t>() “smooth out”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extreme observations!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Multi-level models provide more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smoothing/shrinkage to groups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with smaller sample sizes (since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there is less evidence that their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values should be different from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“grand mean”.)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This is what lets MLMs “borrow” from all the data to get better estimates of small groups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D4F4-31DB-E136-FDA9-FCFD3F72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854"/>
            <a:ext cx="8229600" cy="1139825"/>
          </a:xfrm>
        </p:spPr>
        <p:txBody>
          <a:bodyPr/>
          <a:lstStyle/>
          <a:p>
            <a:r>
              <a:rPr lang="en-US" dirty="0"/>
              <a:t>Final Report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B8BC4-6838-CF81-AAD5-BD6483741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9023"/>
            <a:ext cx="8229600" cy="4530725"/>
          </a:xfrm>
        </p:spPr>
        <p:txBody>
          <a:bodyPr/>
          <a:lstStyle/>
          <a:p>
            <a:r>
              <a:rPr lang="en-US" dirty="0"/>
              <a:t>Will be assigned in several pieces (nothing yet!)</a:t>
            </a:r>
          </a:p>
          <a:p>
            <a:r>
              <a:rPr lang="en-US" dirty="0"/>
              <a:t>Will involve</a:t>
            </a:r>
          </a:p>
          <a:p>
            <a:pPr lvl="1"/>
            <a:r>
              <a:rPr lang="en-US" dirty="0"/>
              <a:t>Extended data analysis (like the midterm)</a:t>
            </a:r>
          </a:p>
          <a:p>
            <a:pPr lvl="1"/>
            <a:r>
              <a:rPr lang="en-US" dirty="0"/>
              <a:t>Writing a report using the IDMRAD format</a:t>
            </a:r>
          </a:p>
          <a:p>
            <a:pPr lvl="2"/>
            <a:r>
              <a:rPr lang="en-US" dirty="0"/>
              <a:t>Your detailed data analyses will be a technical appendix for this report</a:t>
            </a:r>
          </a:p>
          <a:p>
            <a:r>
              <a:rPr lang="en-US" dirty="0"/>
              <a:t>You will </a:t>
            </a:r>
          </a:p>
          <a:p>
            <a:pPr lvl="1"/>
            <a:r>
              <a:rPr lang="en-US" dirty="0"/>
              <a:t>Write a rough draft, </a:t>
            </a:r>
          </a:p>
          <a:p>
            <a:pPr lvl="1"/>
            <a:r>
              <a:rPr lang="en-US" dirty="0"/>
              <a:t>Review each others’ rough drafts, </a:t>
            </a:r>
          </a:p>
          <a:p>
            <a:pPr lvl="1"/>
            <a:r>
              <a:rPr lang="en-US" dirty="0"/>
              <a:t>Submit a final draft in the last week of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6FCCB-749A-6015-BC60-FE9F944D8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18998-9A3F-4CC7-0078-CB73C1D0AC9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892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E553164-9046-36B6-2BD1-E3DECE841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IMRAD – A canonical way to organize empirical papers &amp;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7816E-F015-DAF6-4039-F3F0FA8C49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C000"/>
                </a:solidFill>
              </a:rPr>
              <a:t>Abstract</a:t>
            </a:r>
          </a:p>
          <a:p>
            <a:pPr>
              <a:defRPr/>
            </a:pPr>
            <a:r>
              <a:rPr lang="en-US" sz="2400" dirty="0">
                <a:solidFill>
                  <a:srgbClr val="92D050"/>
                </a:solidFill>
              </a:rPr>
              <a:t>(I)introduction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rgbClr val="00B050"/>
                </a:solidFill>
              </a:rPr>
              <a:t>(M)</a:t>
            </a:r>
            <a:r>
              <a:rPr lang="en-US" sz="2400" dirty="0" err="1">
                <a:solidFill>
                  <a:srgbClr val="00B050"/>
                </a:solidFill>
              </a:rPr>
              <a:t>ethods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</a:rPr>
              <a:t>(R)</a:t>
            </a:r>
            <a:r>
              <a:rPr lang="en-US" sz="2400" dirty="0" err="1">
                <a:solidFill>
                  <a:srgbClr val="00B0F0"/>
                </a:solidFill>
              </a:rPr>
              <a:t>esults</a:t>
            </a:r>
            <a:endParaRPr lang="en-US" sz="2400" dirty="0">
              <a:solidFill>
                <a:srgbClr val="00B0F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br>
              <a:rPr lang="en-US" sz="2400" dirty="0"/>
            </a:br>
            <a:r>
              <a:rPr lang="en-US" sz="2400" dirty="0"/>
              <a:t>     (a)</a:t>
            </a:r>
            <a:r>
              <a:rPr lang="en-US" sz="2400" dirty="0" err="1"/>
              <a:t>nd</a:t>
            </a: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rgbClr val="0070C0"/>
                </a:solidFill>
              </a:rPr>
              <a:t>(D)</a:t>
            </a:r>
            <a:r>
              <a:rPr lang="en-US" sz="2400" dirty="0" err="1">
                <a:solidFill>
                  <a:srgbClr val="0070C0"/>
                </a:solidFill>
              </a:rPr>
              <a:t>iscussion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C12673-078B-E582-1038-D48678990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5600" y="1671638"/>
            <a:ext cx="5791200" cy="4530725"/>
          </a:xfrm>
        </p:spPr>
        <p:txBody>
          <a:bodyPr/>
          <a:lstStyle/>
          <a:p>
            <a:pPr lvl="1">
              <a:lnSpc>
                <a:spcPct val="6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FFC000"/>
                </a:solidFill>
              </a:rPr>
              <a:t>Summarize I, M, R and D of paper</a:t>
            </a:r>
            <a:br>
              <a:rPr lang="en-US" sz="2000" dirty="0">
                <a:solidFill>
                  <a:srgbClr val="FFC000"/>
                </a:solidFill>
              </a:rPr>
            </a:br>
            <a:endParaRPr lang="en-US" sz="2000" dirty="0">
              <a:solidFill>
                <a:srgbClr val="92D05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solidFill>
                  <a:srgbClr val="92D050"/>
                </a:solidFill>
              </a:rPr>
              <a:t>Why would anyone want to read this paper?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solidFill>
                  <a:srgbClr val="92D050"/>
                </a:solidFill>
              </a:rPr>
              <a:t>What questions will be addressed?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endParaRPr lang="en-US" sz="2000" dirty="0"/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B050"/>
                </a:solidFill>
              </a:rPr>
              <a:t>What did you do, to address these questions?</a:t>
            </a:r>
            <a:br>
              <a:rPr lang="en-US" sz="2000" dirty="0">
                <a:solidFill>
                  <a:srgbClr val="00B050"/>
                </a:solidFill>
              </a:rPr>
            </a:br>
            <a:br>
              <a:rPr lang="en-US" sz="2000" dirty="0">
                <a:solidFill>
                  <a:srgbClr val="00B050"/>
                </a:solidFill>
              </a:rPr>
            </a:br>
            <a:endParaRPr lang="en-US" sz="2000" dirty="0">
              <a:solidFill>
                <a:srgbClr val="00B05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solidFill>
                  <a:srgbClr val="00B0F0"/>
                </a:solidFill>
              </a:rPr>
              <a:t>What did you find?</a:t>
            </a:r>
          </a:p>
          <a:p>
            <a:pPr marL="344487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br>
              <a:rPr lang="en-US" sz="2000" dirty="0"/>
            </a:br>
            <a:endParaRPr lang="en-US" sz="2000" dirty="0"/>
          </a:p>
          <a:p>
            <a:pPr marL="344487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solidFill>
                  <a:srgbClr val="0070C0"/>
                </a:solidFill>
              </a:rPr>
              <a:t>What does it all mean?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solidFill>
                  <a:srgbClr val="0070C0"/>
                </a:solidFill>
              </a:rPr>
              <a:t>Typically: answer questions, discuss generalizations &amp; limitations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9221" name="Slide Number Placeholder 3">
            <a:extLst>
              <a:ext uri="{FF2B5EF4-FFF2-40B4-BE49-F238E27FC236}">
                <a16:creationId xmlns:a16="http://schemas.microsoft.com/office/drawing/2014/main" id="{CCBDB8BE-02C7-1FEC-66EA-EB0DDC783A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F41F98-91E0-4B38-8405-C0AAAD577648}" type="slidenum">
              <a:rPr lang="en-US" altLang="en-US" smtClean="0">
                <a:latin typeface="Garamond" panose="02020404030301010803" pitchFamily="18" charset="0"/>
              </a:rPr>
              <a:pPr/>
              <a:t>24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222" name="Date Placeholder 4">
            <a:extLst>
              <a:ext uri="{FF2B5EF4-FFF2-40B4-BE49-F238E27FC236}">
                <a16:creationId xmlns:a16="http://schemas.microsoft.com/office/drawing/2014/main" id="{A18FCA77-2D47-3144-2C19-DCF4D69BC98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8FB084-B699-4F35-AEFA-C76693D94A08}" type="datetime1">
              <a:rPr lang="en-US" altLang="en-US" smtClean="0">
                <a:latin typeface="Garamond" panose="02020404030301010803" pitchFamily="18" charset="0"/>
              </a:rPr>
              <a:pPr/>
              <a:t>10/31/2022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>
            <a:extLst>
              <a:ext uri="{FF2B5EF4-FFF2-40B4-BE49-F238E27FC236}">
                <a16:creationId xmlns:a16="http://schemas.microsoft.com/office/drawing/2014/main" id="{588B4715-D0AE-9A72-EEA5-8BE3D46CC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information on IMRAD…</a:t>
            </a:r>
          </a:p>
        </p:txBody>
      </p:sp>
      <p:sp>
        <p:nvSpPr>
          <p:cNvPr id="10243" name="Content Placeholder 7">
            <a:extLst>
              <a:ext uri="{FF2B5EF4-FFF2-40B4-BE49-F238E27FC236}">
                <a16:creationId xmlns:a16="http://schemas.microsoft.com/office/drawing/2014/main" id="{10008F0A-0B1D-1E36-EC94-2F373D128F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i="1" dirty="0"/>
              <a:t>How prevalent are IMRAD papers? Very…</a:t>
            </a:r>
            <a:br>
              <a:rPr lang="en-US" altLang="en-US" i="1" dirty="0"/>
            </a:br>
            <a:r>
              <a:rPr lang="en-US" altLang="en-US" dirty="0" err="1"/>
              <a:t>Sollaci</a:t>
            </a:r>
            <a:r>
              <a:rPr lang="en-US" altLang="en-US" dirty="0"/>
              <a:t> et al. (2004). The introduction, methods, results, and discussion (IMRAD) structure: a fifty-year survey. </a:t>
            </a:r>
            <a:r>
              <a:rPr lang="en-US" altLang="en-US" i="1" dirty="0"/>
              <a:t>J Med </a:t>
            </a:r>
            <a:r>
              <a:rPr lang="en-US" altLang="en-US" i="1" dirty="0" err="1"/>
              <a:t>Libr</a:t>
            </a:r>
            <a:r>
              <a:rPr lang="en-US" altLang="en-US" i="1" dirty="0"/>
              <a:t> Assoc 92(3)</a:t>
            </a:r>
            <a:r>
              <a:rPr lang="en-US" altLang="en-US" dirty="0"/>
              <a:t>, 364—367.</a:t>
            </a:r>
            <a:br>
              <a:rPr lang="en-US" altLang="en-US" dirty="0"/>
            </a:br>
            <a:endParaRPr lang="en-US" altLang="en-US" dirty="0"/>
          </a:p>
          <a:p>
            <a:pPr>
              <a:spcAft>
                <a:spcPts val="600"/>
              </a:spcAft>
            </a:pPr>
            <a:r>
              <a:rPr lang="en-US" altLang="en-US" i="1" dirty="0"/>
              <a:t>Quick advice on IMRAD contents…</a:t>
            </a:r>
            <a:br>
              <a:rPr lang="en-US" altLang="en-US" i="1" dirty="0"/>
            </a:br>
            <a:r>
              <a:rPr lang="en-US" altLang="en-US" dirty="0"/>
              <a:t>Aggarwal (2004). </a:t>
            </a:r>
            <a:r>
              <a:rPr lang="en-US" altLang="en-US" i="1" dirty="0"/>
              <a:t>IMRAD: What goes into each section? </a:t>
            </a:r>
            <a:r>
              <a:rPr lang="en-US" altLang="en-US" dirty="0"/>
              <a:t>(slides). </a:t>
            </a:r>
            <a:r>
              <a:rPr lang="en-US" altLang="en-US" dirty="0">
                <a:hlinkClick r:id="rId2"/>
              </a:rPr>
              <a:t>http://www.jpgmonline.com</a:t>
            </a:r>
            <a:br>
              <a:rPr lang="en-US" altLang="en-US" dirty="0">
                <a:hlinkClick r:id="rId2"/>
              </a:rPr>
            </a:br>
            <a:r>
              <a:rPr lang="en-US" altLang="en-US" dirty="0">
                <a:hlinkClick r:id="rId2"/>
              </a:rPr>
              <a:t>/documents/author/24/2_Aggarwal_10.pdf</a:t>
            </a:r>
            <a:r>
              <a:rPr lang="en-US" altLang="en-US" dirty="0"/>
              <a:t> </a:t>
            </a: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BFB7F140-351E-4772-D461-840D6D764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985D23-3875-4B50-841F-2EBC824AD6DD}" type="slidenum">
              <a:rPr lang="en-US" altLang="en-US" smtClean="0">
                <a:latin typeface="Garamond" panose="02020404030301010803" pitchFamily="18" charset="0"/>
              </a:rPr>
              <a:pPr/>
              <a:t>25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0245" name="Date Placeholder 5">
            <a:extLst>
              <a:ext uri="{FF2B5EF4-FFF2-40B4-BE49-F238E27FC236}">
                <a16:creationId xmlns:a16="http://schemas.microsoft.com/office/drawing/2014/main" id="{6AA27F10-609F-DC20-AA84-C54DA34F3E6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FB6F69-57C7-491B-9508-4C867AD08F46}" type="datetime1">
              <a:rPr lang="en-US" altLang="en-US" smtClean="0">
                <a:latin typeface="Garamond" panose="02020404030301010803" pitchFamily="18" charset="0"/>
              </a:rPr>
              <a:pPr/>
              <a:t>10/31/2022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E54DF5F-BF74-4824-BA39-AE1EE0AB7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From IMRAD to IDMRAD…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D74AA-821F-4E0E-1736-D1D1E2E32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4530725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Abstract</a:t>
            </a:r>
          </a:p>
          <a:p>
            <a:pPr>
              <a:defRPr/>
            </a:pPr>
            <a:r>
              <a:rPr lang="en-US" sz="2000" dirty="0">
                <a:solidFill>
                  <a:srgbClr val="92D050"/>
                </a:solidFill>
              </a:rPr>
              <a:t>(I)introduction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(D)</a:t>
            </a:r>
            <a:r>
              <a:rPr lang="en-US" sz="2000" dirty="0" err="1">
                <a:solidFill>
                  <a:srgbClr val="FF0000"/>
                </a:solidFill>
              </a:rPr>
              <a:t>ata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br>
              <a:rPr lang="en-US" sz="2000" dirty="0">
                <a:solidFill>
                  <a:srgbClr val="00B050"/>
                </a:solidFill>
              </a:rPr>
            </a:br>
            <a:endParaRPr lang="en-US" sz="12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B050"/>
                </a:solidFill>
              </a:rPr>
              <a:t>(M)</a:t>
            </a:r>
            <a:r>
              <a:rPr lang="en-US" sz="2000" dirty="0" err="1">
                <a:solidFill>
                  <a:srgbClr val="00B050"/>
                </a:solidFill>
              </a:rPr>
              <a:t>ethods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rgbClr val="00B0F0"/>
                </a:solidFill>
              </a:rPr>
              <a:t>(R)</a:t>
            </a:r>
            <a:r>
              <a:rPr lang="en-US" sz="2000" dirty="0" err="1">
                <a:solidFill>
                  <a:srgbClr val="00B0F0"/>
                </a:solidFill>
              </a:rPr>
              <a:t>esults</a:t>
            </a:r>
            <a:endParaRPr lang="en-US" sz="2000" dirty="0">
              <a:solidFill>
                <a:srgbClr val="00B0F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/>
              <a:t> </a:t>
            </a:r>
            <a:br>
              <a:rPr lang="en-US" sz="2000" dirty="0"/>
            </a:br>
            <a:r>
              <a:rPr lang="en-US" sz="2000" dirty="0"/>
              <a:t>      (a)</a:t>
            </a:r>
            <a:r>
              <a:rPr lang="en-US" sz="2000" dirty="0" err="1"/>
              <a:t>nd</a:t>
            </a: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rgbClr val="0070C0"/>
                </a:solidFill>
              </a:rPr>
              <a:t>(D)</a:t>
            </a:r>
            <a:r>
              <a:rPr lang="en-US" sz="2000" dirty="0" err="1">
                <a:solidFill>
                  <a:srgbClr val="0070C0"/>
                </a:solidFill>
              </a:rPr>
              <a:t>iscussion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Technical Appendix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94911-5509-E129-3B53-7D901D9F9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5600" y="985838"/>
            <a:ext cx="5791200" cy="4530725"/>
          </a:xfrm>
        </p:spPr>
        <p:txBody>
          <a:bodyPr/>
          <a:lstStyle/>
          <a:p>
            <a:pPr lvl="1">
              <a:lnSpc>
                <a:spcPct val="6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rgbClr val="FFC000"/>
                </a:solidFill>
              </a:rPr>
              <a:t>Summarize I, D, M, R and D of paper</a:t>
            </a:r>
            <a:br>
              <a:rPr lang="en-US" sz="1800" dirty="0">
                <a:solidFill>
                  <a:srgbClr val="FFC000"/>
                </a:solidFill>
              </a:rPr>
            </a:br>
            <a:endParaRPr lang="en-US" sz="1800" dirty="0">
              <a:solidFill>
                <a:srgbClr val="92D05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92D050"/>
                </a:solidFill>
              </a:rPr>
              <a:t>Why would anyone want to read this paper?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92D050"/>
                </a:solidFill>
              </a:rPr>
              <a:t>What questions will be addressed?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endParaRPr lang="en-US" sz="1800" dirty="0"/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rgbClr val="FF0000"/>
                </a:solidFill>
              </a:rPr>
              <a:t>What dataset was used for this study?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rgbClr val="FF0000"/>
                </a:solidFill>
              </a:rPr>
              <a:t>Typically: Variable definitions, sample size, quick summaries and initial descriptive EDA</a:t>
            </a:r>
            <a:br>
              <a:rPr lang="en-US" sz="1800" dirty="0">
                <a:solidFill>
                  <a:srgbClr val="00B050"/>
                </a:solidFill>
              </a:rPr>
            </a:br>
            <a:endParaRPr lang="en-US" sz="1800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rgbClr val="00B050"/>
                </a:solidFill>
              </a:rPr>
              <a:t>What did you do, to address these questions?</a:t>
            </a:r>
            <a:br>
              <a:rPr lang="en-US" sz="1800" dirty="0">
                <a:solidFill>
                  <a:srgbClr val="00B050"/>
                </a:solidFill>
              </a:rPr>
            </a:br>
            <a:br>
              <a:rPr lang="en-US" sz="1800" dirty="0">
                <a:solidFill>
                  <a:srgbClr val="00B050"/>
                </a:solidFill>
              </a:rPr>
            </a:br>
            <a:endParaRPr lang="en-US" sz="1800" dirty="0">
              <a:solidFill>
                <a:srgbClr val="00B05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00B0F0"/>
                </a:solidFill>
              </a:rPr>
              <a:t>What did you find?</a:t>
            </a:r>
          </a:p>
          <a:p>
            <a:pPr marL="344487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br>
              <a:rPr lang="en-US" sz="1800" dirty="0"/>
            </a:br>
            <a:r>
              <a:rPr lang="en-US" sz="1100" dirty="0"/>
              <a:t> </a:t>
            </a:r>
            <a:endParaRPr lang="en-US" sz="1800" dirty="0"/>
          </a:p>
          <a:p>
            <a:pPr marL="344487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0070C0"/>
                </a:solidFill>
              </a:rPr>
              <a:t>What does it all mean?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0070C0"/>
                </a:solidFill>
              </a:rPr>
              <a:t>Typically: answer questions, discuss generalizations &amp; limitations</a:t>
            </a: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800" dirty="0">
                <a:solidFill>
                  <a:srgbClr val="0070C0"/>
                </a:solidFill>
              </a:rPr>
              <a:t> </a:t>
            </a:r>
            <a:endParaRPr lang="en-US" sz="1800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FF0000"/>
                </a:solidFill>
              </a:rPr>
              <a:t>Technical details of carrying out the (M)</a:t>
            </a:r>
            <a:r>
              <a:rPr lang="en-US" sz="1800" dirty="0" err="1">
                <a:solidFill>
                  <a:srgbClr val="FF0000"/>
                </a:solidFill>
              </a:rPr>
              <a:t>ethods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269" name="Slide Number Placeholder 3">
            <a:extLst>
              <a:ext uri="{FF2B5EF4-FFF2-40B4-BE49-F238E27FC236}">
                <a16:creationId xmlns:a16="http://schemas.microsoft.com/office/drawing/2014/main" id="{852C6E51-33F3-0BC1-90B7-53C19CD433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DD4D48-E0B9-4268-9FA6-1A850EE17C00}" type="slidenum">
              <a:rPr lang="en-US" altLang="en-US" smtClean="0">
                <a:latin typeface="Garamond" panose="02020404030301010803" pitchFamily="18" charset="0"/>
              </a:rPr>
              <a:pPr/>
              <a:t>26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70" name="Date Placeholder 4">
            <a:extLst>
              <a:ext uri="{FF2B5EF4-FFF2-40B4-BE49-F238E27FC236}">
                <a16:creationId xmlns:a16="http://schemas.microsoft.com/office/drawing/2014/main" id="{0A4E2216-F003-5B45-3579-D43497C3F47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CB8D28-4DD7-4B69-8BCE-0CAAF5FBD3C7}" type="datetime1">
              <a:rPr lang="en-US" altLang="en-US" smtClean="0">
                <a:latin typeface="Garamond" panose="02020404030301010803" pitchFamily="18" charset="0"/>
              </a:rPr>
              <a:pPr/>
              <a:t>10/31/2022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1B47F31-B690-652B-4EA0-5C8EDE7D7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Technical Appendix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0CB3DC5-AD5E-4C6B-E54F-7702B912CC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altLang="en-US" sz="2400"/>
              <a:t>Most statistics papers are based on lots of technical analysis.</a:t>
            </a:r>
          </a:p>
          <a:p>
            <a:r>
              <a:rPr lang="en-US" altLang="en-US" sz="2400"/>
              <a:t>Most readers of the main paper won’t want to see all the details, but some (me!) will want to know that you handled the details well.</a:t>
            </a:r>
          </a:p>
          <a:p>
            <a:r>
              <a:rPr lang="en-US" altLang="en-US" sz="2400"/>
              <a:t>A technical appendix is a good place to collect together the analyses that contributed to the main paper, </a:t>
            </a:r>
            <a:r>
              <a:rPr lang="en-US" altLang="en-US" sz="2400" b="1"/>
              <a:t>in the order they will be presented in the paper.</a:t>
            </a:r>
          </a:p>
          <a:p>
            <a:pPr lvl="1"/>
            <a:r>
              <a:rPr lang="en-US" altLang="en-US" sz="2000" i="1" u="sng"/>
              <a:t>NOT the order in which you did the analyses!!</a:t>
            </a:r>
          </a:p>
          <a:p>
            <a:r>
              <a:rPr lang="en-US" altLang="en-US" sz="2400"/>
              <a:t>Don’t include lots of analyses not mentioned in the paper.</a:t>
            </a:r>
          </a:p>
          <a:p>
            <a:pPr lvl="1"/>
            <a:r>
              <a:rPr lang="en-US" altLang="en-US" sz="2000" i="1" u="sng"/>
              <a:t>The paper can and should cite sections of the appendix </a:t>
            </a:r>
            <a:r>
              <a:rPr lang="en-US" altLang="en-US" sz="2000"/>
              <a:t>to show reader where the details are, for the interested reader.</a:t>
            </a:r>
          </a:p>
          <a:p>
            <a:r>
              <a:rPr lang="en-US" altLang="en-US" sz="2400"/>
              <a:t>Do include text and comments in the appendix explaining why you did the analyses you did.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66D5272-6BE3-4A88-AE1F-9B2EA915D7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69A1F1-2601-4BDE-81E4-9BA5E32E7F1A}" type="slidenum">
              <a:rPr lang="en-US" altLang="en-US" smtClean="0">
                <a:latin typeface="Garamond" panose="02020404030301010803" pitchFamily="18" charset="0"/>
              </a:rPr>
              <a:pPr/>
              <a:t>27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2293" name="Date Placeholder 4">
            <a:extLst>
              <a:ext uri="{FF2B5EF4-FFF2-40B4-BE49-F238E27FC236}">
                <a16:creationId xmlns:a16="http://schemas.microsoft.com/office/drawing/2014/main" id="{15548615-60D8-E8C0-1E21-0383A3017F5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BEF453-0968-4F1C-802B-1501FCC173EE}" type="datetime1">
              <a:rPr lang="en-US" altLang="en-US" smtClean="0">
                <a:latin typeface="Garamond" panose="02020404030301010803" pitchFamily="18" charset="0"/>
              </a:rPr>
              <a:pPr/>
              <a:t>10/31/2022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68EF-846B-4ABB-BE00-0084404E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AE0D-DA2E-47EA-9CFE-20DE9D525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3856"/>
            <a:ext cx="8229600" cy="4530725"/>
          </a:xfrm>
        </p:spPr>
        <p:txBody>
          <a:bodyPr/>
          <a:lstStyle/>
          <a:p>
            <a:r>
              <a:rPr lang="en-US" sz="2800" dirty="0"/>
              <a:t>Multilevel &amp; Hierarchical Models</a:t>
            </a:r>
          </a:p>
          <a:p>
            <a:r>
              <a:rPr lang="en-US" sz="2800" dirty="0"/>
              <a:t>Notation for Data in Groups</a:t>
            </a:r>
          </a:p>
          <a:p>
            <a:pPr lvl="1"/>
            <a:r>
              <a:rPr lang="en-US" sz="2400" dirty="0"/>
              <a:t>Level 1: Modeling Individual Observations</a:t>
            </a:r>
          </a:p>
          <a:p>
            <a:pPr lvl="1"/>
            <a:r>
              <a:rPr lang="en-US" sz="2400" dirty="0"/>
              <a:t>Level 2: Modeling the Groups</a:t>
            </a:r>
          </a:p>
          <a:p>
            <a:r>
              <a:rPr lang="en-US" sz="2800" dirty="0"/>
              <a:t>Example: Minnesota Radon Levels, Part 1</a:t>
            </a:r>
          </a:p>
          <a:p>
            <a:pPr lvl="1"/>
            <a:r>
              <a:rPr lang="en-US" sz="2400" dirty="0"/>
              <a:t>Totally pooled vs totally </a:t>
            </a:r>
            <a:r>
              <a:rPr lang="en-US" sz="2400" dirty="0" err="1"/>
              <a:t>unpooled</a:t>
            </a:r>
            <a:endParaRPr lang="en-US" sz="2400" dirty="0"/>
          </a:p>
          <a:p>
            <a:pPr lvl="1"/>
            <a:r>
              <a:rPr lang="en-US" sz="2400" dirty="0"/>
              <a:t>Fitting the random intercept model</a:t>
            </a:r>
          </a:p>
          <a:p>
            <a:pPr lvl="1"/>
            <a:r>
              <a:rPr lang="en-US" sz="2400" dirty="0"/>
              <a:t>An MLM phenomenon: Shrinkage</a:t>
            </a:r>
          </a:p>
          <a:p>
            <a:r>
              <a:rPr lang="en-US" sz="2800" dirty="0"/>
              <a:t>Final Report Project</a:t>
            </a:r>
          </a:p>
          <a:p>
            <a:pPr lvl="1"/>
            <a:r>
              <a:rPr lang="en-US" sz="2400" dirty="0"/>
              <a:t>Will be assigned in “pieces” (nothing yet!)</a:t>
            </a:r>
          </a:p>
          <a:p>
            <a:pPr lvl="1"/>
            <a:r>
              <a:rPr lang="en-US" sz="2400" dirty="0"/>
              <a:t>Today we will talk about IMRAD &amp; IDMRAD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D06A-FCAF-4A21-96B1-508DF80C9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E0D02-2802-42F4-BFB5-CDD4A39CC79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25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68EF-846B-4ABB-BE00-0084404E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AE0D-DA2E-47EA-9CFE-20DE9D525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3398"/>
            <a:ext cx="8229600" cy="4530725"/>
          </a:xfrm>
        </p:spPr>
        <p:txBody>
          <a:bodyPr/>
          <a:lstStyle/>
          <a:p>
            <a:r>
              <a:rPr lang="en-US" sz="2800" dirty="0"/>
              <a:t>Multilevel &amp; Hierarchical Models</a:t>
            </a:r>
          </a:p>
          <a:p>
            <a:r>
              <a:rPr lang="en-US" sz="2800" dirty="0"/>
              <a:t>Notation for Data in Groups</a:t>
            </a:r>
          </a:p>
          <a:p>
            <a:pPr lvl="1"/>
            <a:r>
              <a:rPr lang="en-US" sz="2400" dirty="0"/>
              <a:t>Level 1: Modeling Individual Observations</a:t>
            </a:r>
          </a:p>
          <a:p>
            <a:pPr lvl="1"/>
            <a:r>
              <a:rPr lang="en-US" sz="2400" dirty="0"/>
              <a:t>Level 2: Modeling the Groups</a:t>
            </a:r>
          </a:p>
          <a:p>
            <a:r>
              <a:rPr lang="en-US" sz="2800" dirty="0"/>
              <a:t>Example: Minnesota Radon Levels, Part 1</a:t>
            </a:r>
          </a:p>
          <a:p>
            <a:pPr lvl="1"/>
            <a:r>
              <a:rPr lang="en-US" sz="2400" dirty="0"/>
              <a:t>Totally pooled vs totally </a:t>
            </a:r>
            <a:r>
              <a:rPr lang="en-US" sz="2400" dirty="0" err="1"/>
              <a:t>unpooled</a:t>
            </a:r>
            <a:endParaRPr lang="en-US" sz="2400" dirty="0"/>
          </a:p>
          <a:p>
            <a:pPr lvl="1"/>
            <a:r>
              <a:rPr lang="en-US" sz="2400" dirty="0"/>
              <a:t>Fitting the random intercept model</a:t>
            </a:r>
          </a:p>
          <a:p>
            <a:pPr lvl="1"/>
            <a:r>
              <a:rPr lang="en-US" sz="2400" dirty="0"/>
              <a:t>An MLM phenomenon: Shrinkage</a:t>
            </a:r>
          </a:p>
          <a:p>
            <a:r>
              <a:rPr lang="en-US" sz="2800" dirty="0"/>
              <a:t>Final Report Project</a:t>
            </a:r>
          </a:p>
          <a:p>
            <a:pPr lvl="1"/>
            <a:r>
              <a:rPr lang="en-US" sz="2400" dirty="0"/>
              <a:t>Will be assigned in “pieces” (nothing yet!)</a:t>
            </a:r>
          </a:p>
          <a:p>
            <a:pPr lvl="1"/>
            <a:r>
              <a:rPr lang="en-US" sz="2400" dirty="0"/>
              <a:t>Today we will talk about IMRAD &amp; IDMRAD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D06A-FCAF-4A21-96B1-508DF80C9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E0D02-2802-42F4-BFB5-CDD4A39CC79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48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B762-BD13-4B1D-ACBF-F8008413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&amp; Hierarchical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D300-B51B-4222-AE6C-9848E21A1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3637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i="1" u="sng" dirty="0"/>
              <a:t>Most common</a:t>
            </a:r>
            <a:r>
              <a:rPr lang="en-US" altLang="en-US" dirty="0"/>
              <a:t>: linear regression and generalized linear regression (logistic regression) models</a:t>
            </a:r>
          </a:p>
          <a:p>
            <a:pPr eaLnBrk="1" hangingPunct="1"/>
            <a:r>
              <a:rPr lang="en-US" altLang="en-US" i="1" u="sng" dirty="0"/>
              <a:t>Next most common</a:t>
            </a:r>
            <a:r>
              <a:rPr lang="en-US" altLang="en-US" dirty="0"/>
              <a:t>: hierarchical and multilevel models</a:t>
            </a:r>
          </a:p>
          <a:p>
            <a:pPr eaLnBrk="1" hangingPunct="1"/>
            <a:r>
              <a:rPr lang="en-US" altLang="en-US" dirty="0"/>
              <a:t>Situations…</a:t>
            </a:r>
          </a:p>
          <a:p>
            <a:pPr lvl="1" eaLnBrk="1" hangingPunct="1"/>
            <a:r>
              <a:rPr lang="en-US" altLang="en-US" dirty="0"/>
              <a:t>Clustered sampling</a:t>
            </a:r>
          </a:p>
          <a:p>
            <a:pPr lvl="1" eaLnBrk="1" hangingPunct="1"/>
            <a:r>
              <a:rPr lang="en-US" altLang="en-US" dirty="0"/>
              <a:t>Grouped experimental trials</a:t>
            </a:r>
          </a:p>
          <a:p>
            <a:pPr lvl="2" eaLnBrk="1" hangingPunct="1"/>
            <a:r>
              <a:rPr lang="en-US" altLang="en-US" dirty="0"/>
              <a:t>multicenter clinical trials in medicine</a:t>
            </a:r>
          </a:p>
          <a:p>
            <a:pPr lvl="2" eaLnBrk="1" hangingPunct="1"/>
            <a:r>
              <a:rPr lang="en-US" altLang="en-US" dirty="0"/>
              <a:t>group-randomized trials in education</a:t>
            </a:r>
          </a:p>
          <a:p>
            <a:pPr lvl="1" eaLnBrk="1" hangingPunct="1"/>
            <a:r>
              <a:rPr lang="en-US" altLang="en-US" dirty="0"/>
              <a:t>Growth curves and random coefficient models</a:t>
            </a:r>
          </a:p>
          <a:p>
            <a:pPr lvl="1"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0CAE2-8AE8-4DA5-A7DC-5D2AFD561F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4DC8E-04BA-4BA1-BA0D-274C87FB05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03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00A5B2C-D90A-40F4-8A67-9D7B0FD6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Multilevel &amp; Hierarchical Models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F2FD5-7740-42B5-8B4C-E5C1633DA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Samples of students in 38 schools in London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LRT = reading pre-test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Y = reading post-test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Red: fit lm() to all students, ignoring school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</a:rPr>
              <a:t>Green: fit lm() to each school individually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66CC"/>
                </a:solidFill>
              </a:rPr>
              <a:t>Blue: multilevel model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6C3324-BDF4-4E3C-BFA8-1C067CC6B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05855"/>
            <a:ext cx="4126966" cy="442507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A9FE7-18F0-4678-A710-6C9E09DF2F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700B34FC-5C85-440D-ADAA-932E1E025615}" type="slidenum">
              <a:rPr lang="en-US" alt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2D471-FB63-477A-92F0-1DBA314500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3638"/>
            <a:ext cx="21336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0ABBD4-084A-4039-A74D-F36F63C9D928}" type="datetime1">
              <a:rPr lang="en-US" smtClean="0"/>
              <a:pPr>
                <a:spcAft>
                  <a:spcPts val="600"/>
                </a:spcAft>
                <a:defRPr/>
              </a:pPr>
              <a:t>10/31/2022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1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D88D-1985-4E76-BC10-A86F8E07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&amp; Hierarchical Models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12BCB5-E842-4D7E-8CF7-449D395C5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156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Traditional linear regression can either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Ignore the clumps completely and fit a single model to all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B050"/>
                </a:solidFill>
              </a:rPr>
              <a:t>Treat each clump completely separately but fail to share information across clumps when some clumps “need help”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dirty="0"/>
              <a:t>Both of these are examples of “Fixed Effects”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Multilevel models (MLM’s) allow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treating clumps separately, </a:t>
            </a:r>
            <a:r>
              <a:rPr lang="en-US" altLang="en-US" sz="2400" b="1" i="1" u="sng" dirty="0">
                <a:solidFill>
                  <a:srgbClr val="0070C0"/>
                </a:solidFill>
              </a:rPr>
              <a:t>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sharing information across clumps to make better estimates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dirty="0"/>
              <a:t>These are examples of “Random Effects”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Strong connection between MLM’s and Bayesian modeling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ECCBF-FE1A-4A33-9CB3-5318C36395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017FAC-8864-4A14-915F-3C04AD20B92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45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7655-7122-4BEB-91B2-4626C37C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&amp; Hierarchical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49562-C2D6-4F0F-A5A8-72914B6C6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6108"/>
            <a:ext cx="8229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/>
              <a:t>All of the following refer to approximately the same class of models:</a:t>
            </a:r>
          </a:p>
          <a:p>
            <a:pPr>
              <a:defRPr/>
            </a:pPr>
            <a:r>
              <a:rPr lang="en-US" sz="2800" dirty="0"/>
              <a:t>These models emphasize connections with linear regression and generalized least squares (GLS):</a:t>
            </a:r>
          </a:p>
          <a:p>
            <a:pPr lvl="1">
              <a:defRPr/>
            </a:pPr>
            <a:r>
              <a:rPr lang="en-US" sz="2400" dirty="0"/>
              <a:t>Mixed Effects Models, or just Mixed Models</a:t>
            </a:r>
          </a:p>
          <a:p>
            <a:pPr lvl="2">
              <a:defRPr/>
            </a:pPr>
            <a:r>
              <a:rPr lang="en-US" sz="2000" dirty="0"/>
              <a:t>Both fixed and random effects</a:t>
            </a:r>
          </a:p>
          <a:p>
            <a:pPr lvl="1">
              <a:defRPr/>
            </a:pPr>
            <a:r>
              <a:rPr lang="en-US" sz="2400" dirty="0"/>
              <a:t>Variance Components Models</a:t>
            </a:r>
          </a:p>
          <a:p>
            <a:pPr>
              <a:defRPr/>
            </a:pPr>
            <a:r>
              <a:rPr lang="en-US" sz="2800" dirty="0"/>
              <a:t>These models emphasize the data generation process ( &amp; they are almost Bayesian):</a:t>
            </a:r>
          </a:p>
          <a:p>
            <a:pPr lvl="1">
              <a:defRPr/>
            </a:pPr>
            <a:r>
              <a:rPr lang="en-US" sz="2400" dirty="0"/>
              <a:t>Multilevel Models</a:t>
            </a:r>
          </a:p>
          <a:p>
            <a:pPr lvl="1">
              <a:defRPr/>
            </a:pPr>
            <a:r>
              <a:rPr lang="en-US" sz="2400" dirty="0"/>
              <a:t>Hierarchical Linear Models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0CE23-C80D-4A64-9F16-4EBE457B1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A9AF0-8E95-4292-B99C-90EBF962D6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10/31/2022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06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EC54-6239-4B9B-8631-84324A71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 Multilevel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BD25-F104-484F-BA7E-7BA28DB1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3056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Data that comes to us in clumps</a:t>
            </a:r>
            <a:r>
              <a:rPr lang="en-US" altLang="en-US" sz="2600" baseline="30000" dirty="0"/>
              <a:t>1</a:t>
            </a:r>
            <a:r>
              <a:rPr lang="en-US" altLang="en-US" sz="2600" dirty="0"/>
              <a:t> of observations that are more like each other within a clump than between clumps, e.g.: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Classrooms within schools or schools within a 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States or geographic areas within a 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Election precincts within a larger election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Answers given by the same student on a test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Useful when a different linear regression should be fitted within each clump, but there is not enough information to separately estimate all clumps, e.g.: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Deducing state opinions from a national opinion survey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Fitting separate regressions to compare schools in London – some schools are represented by only 1 or 2 students!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3AFA4-396C-48A0-9117-F64000AA05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B94B2-E9E0-4CDC-8C58-351C7ECBDB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10/31/2022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DFEEC-B7C8-400B-963F-7F2BB99A81F0}"/>
              </a:ext>
            </a:extLst>
          </p:cNvPr>
          <p:cNvSpPr txBox="1"/>
          <p:nvPr/>
        </p:nvSpPr>
        <p:spPr>
          <a:xfrm>
            <a:off x="2827724" y="6254666"/>
            <a:ext cx="5547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More commonly, clumps are called “clusters” or “groups”…</a:t>
            </a:r>
          </a:p>
        </p:txBody>
      </p:sp>
    </p:spTree>
    <p:extLst>
      <p:ext uri="{BB962C8B-B14F-4D97-AF65-F5344CB8AC3E}">
        <p14:creationId xmlns:p14="http://schemas.microsoft.com/office/powerpoint/2010/main" val="123610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F8D69279-3D41-41F0-9DF2-07A064E206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79" y="1794835"/>
            <a:ext cx="5279326" cy="3987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3278B4-E70B-4B3C-BEDF-9ED79DEC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for Data in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F75CD-47D4-47E2-A0F2-E3FF01D77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34F4A-12D3-43EF-87E0-423EBAA6DD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10/31/2022</a:t>
            </a:fld>
            <a:endParaRPr lang="en-US" alt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FCDC104-36AA-455E-8E17-D417D4AFCD9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6341"/>
            <a:ext cx="2084689" cy="180796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6C6D6A-A76B-4A16-B016-BB7CAE7FA65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79" y="1328470"/>
            <a:ext cx="1622245" cy="180796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9ADD45-E8DA-49B9-A10B-C092BEA6C5A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978008"/>
            <a:ext cx="817887" cy="129140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0DB7A0-DE22-4DA9-A5B6-CB3A4DCF861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69" y="1164218"/>
            <a:ext cx="2298693" cy="180796"/>
          </a:xfrm>
          <a:prstGeom prst="rect">
            <a:avLst/>
          </a:prstGeom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F57F01-45AB-4615-9DD9-B0201AEAAB8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62" y="1344480"/>
            <a:ext cx="1919882" cy="180796"/>
          </a:xfrm>
          <a:prstGeom prst="rect">
            <a:avLst/>
          </a:prstGeom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BB21C64-F7E7-4D05-8133-014A164DF02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9" y="2224396"/>
            <a:ext cx="1368884" cy="428007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05226B5-8E04-4E4F-816C-AFC9EEDA0AE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9" y="3214996"/>
            <a:ext cx="1368884" cy="428007"/>
          </a:xfrm>
          <a:prstGeom prst="rect">
            <a:avLst/>
          </a:prstGeom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A257919-CBE0-4464-865F-AA7E6943439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9" y="4982868"/>
            <a:ext cx="1391022" cy="428007"/>
          </a:xfrm>
          <a:prstGeom prst="rect">
            <a:avLst/>
          </a:prstGeom>
          <a:ln>
            <a:noFill/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A59572-DF97-4063-BD7B-75895C8C499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57" y="5902543"/>
            <a:ext cx="2028112" cy="152508"/>
          </a:xfrm>
          <a:prstGeom prst="rect">
            <a:avLst/>
          </a:prstGeom>
          <a:ln>
            <a:noFill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4EF290A-4A59-45C6-A90F-D15B122C09D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96" y="4199367"/>
            <a:ext cx="22138" cy="185716"/>
          </a:xfrm>
          <a:prstGeom prst="rect">
            <a:avLst/>
          </a:prstGeom>
          <a:ln>
            <a:noFill/>
          </a:ln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5CB8779-D65D-45F5-884D-EA4D81A9C277}"/>
              </a:ext>
            </a:extLst>
          </p:cNvPr>
          <p:cNvCxnSpPr>
            <a:cxnSpLocks/>
          </p:cNvCxnSpPr>
          <p:nvPr/>
        </p:nvCxnSpPr>
        <p:spPr>
          <a:xfrm>
            <a:off x="1477895" y="1358201"/>
            <a:ext cx="1260389" cy="495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F333518-D488-40C1-9F15-DFEAA7BD4FEC}"/>
              </a:ext>
            </a:extLst>
          </p:cNvPr>
          <p:cNvCxnSpPr>
            <a:cxnSpLocks/>
          </p:cNvCxnSpPr>
          <p:nvPr/>
        </p:nvCxnSpPr>
        <p:spPr>
          <a:xfrm>
            <a:off x="3016973" y="1559554"/>
            <a:ext cx="119517" cy="180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4D76903-4699-41CE-8DE9-87FE0DF05961}"/>
              </a:ext>
            </a:extLst>
          </p:cNvPr>
          <p:cNvCxnSpPr>
            <a:cxnSpLocks/>
          </p:cNvCxnSpPr>
          <p:nvPr/>
        </p:nvCxnSpPr>
        <p:spPr>
          <a:xfrm flipH="1">
            <a:off x="4027096" y="1202032"/>
            <a:ext cx="461222" cy="592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eft Brace 61">
            <a:extLst>
              <a:ext uri="{FF2B5EF4-FFF2-40B4-BE49-F238E27FC236}">
                <a16:creationId xmlns:a16="http://schemas.microsoft.com/office/drawing/2014/main" id="{7D35A840-12AA-4F2C-A270-83D92DBD1E7C}"/>
              </a:ext>
            </a:extLst>
          </p:cNvPr>
          <p:cNvSpPr/>
          <p:nvPr/>
        </p:nvSpPr>
        <p:spPr>
          <a:xfrm>
            <a:off x="2290917" y="2143432"/>
            <a:ext cx="103208" cy="58993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54FBE1C0-20A0-41FE-A6CD-17687CFB7230}"/>
              </a:ext>
            </a:extLst>
          </p:cNvPr>
          <p:cNvSpPr/>
          <p:nvPr/>
        </p:nvSpPr>
        <p:spPr>
          <a:xfrm>
            <a:off x="2287227" y="2839063"/>
            <a:ext cx="99552" cy="102824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3CCEACB7-1AEF-49F1-B799-0A7FBF519B91}"/>
              </a:ext>
            </a:extLst>
          </p:cNvPr>
          <p:cNvSpPr/>
          <p:nvPr/>
        </p:nvSpPr>
        <p:spPr>
          <a:xfrm>
            <a:off x="2295829" y="3973005"/>
            <a:ext cx="98296" cy="58993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4DD8A56F-A3E4-4371-A1C2-554B143FC147}"/>
              </a:ext>
            </a:extLst>
          </p:cNvPr>
          <p:cNvSpPr/>
          <p:nvPr/>
        </p:nvSpPr>
        <p:spPr>
          <a:xfrm>
            <a:off x="2295829" y="4668636"/>
            <a:ext cx="90950" cy="105647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0E276AD4-99FA-450A-9FE8-C16E454B6082}"/>
              </a:ext>
            </a:extLst>
          </p:cNvPr>
          <p:cNvSpPr/>
          <p:nvPr/>
        </p:nvSpPr>
        <p:spPr>
          <a:xfrm rot="5400000">
            <a:off x="5067669" y="988718"/>
            <a:ext cx="94839" cy="151936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6E8F54E3-669C-4B67-BBBB-619B3F557C8B}"/>
              </a:ext>
            </a:extLst>
          </p:cNvPr>
          <p:cNvSpPr/>
          <p:nvPr/>
        </p:nvSpPr>
        <p:spPr>
          <a:xfrm rot="5400000">
            <a:off x="6758818" y="991697"/>
            <a:ext cx="94839" cy="151936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7FDAB27-0A56-4C10-A57B-CF8637A9698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23" y="5614745"/>
            <a:ext cx="2949311" cy="440306"/>
          </a:xfrm>
          <a:prstGeom prst="rect">
            <a:avLst/>
          </a:prstGeom>
          <a:ln>
            <a:noFill/>
          </a:ln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349A9FC-F422-4F9C-B25C-13DEC318268A}"/>
              </a:ext>
            </a:extLst>
          </p:cNvPr>
          <p:cNvCxnSpPr>
            <a:cxnSpLocks/>
          </p:cNvCxnSpPr>
          <p:nvPr/>
        </p:nvCxnSpPr>
        <p:spPr>
          <a:xfrm flipH="1">
            <a:off x="5158141" y="1358201"/>
            <a:ext cx="592538" cy="3236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D6E977C-A89E-46F3-8619-28FF564F8337}"/>
              </a:ext>
            </a:extLst>
          </p:cNvPr>
          <p:cNvCxnSpPr>
            <a:cxnSpLocks/>
          </p:cNvCxnSpPr>
          <p:nvPr/>
        </p:nvCxnSpPr>
        <p:spPr>
          <a:xfrm flipH="1">
            <a:off x="6825901" y="1545961"/>
            <a:ext cx="459801" cy="139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5227BF00-0A83-4AE0-8B5F-D703303E0D19}"/>
              </a:ext>
            </a:extLst>
          </p:cNvPr>
          <p:cNvSpPr/>
          <p:nvPr/>
        </p:nvSpPr>
        <p:spPr>
          <a:xfrm>
            <a:off x="5115088" y="5542121"/>
            <a:ext cx="3050602" cy="558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9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834.6457"/>
  <p:tag name="LATEXADDIN" val="\documentclass{article}&#10;\usepackage{amsmath}&#10;\usepackage{xcolor}&#10;\pagestyle{empty}&#10;\begin{document}&#10;\color{red}&#10;\noindent&#10;$n_2$ observations\\&#10;in group 2&#10;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848.1439"/>
  <p:tag name="LATEXADDIN" val="\documentclass{article}&#10;\usepackage{amsmath}&#10;\usepackage{xcolor}&#10;\pagestyle{empty}&#10;\begin{document}&#10;\color{red}&#10;\noindent&#10;$n_J$ observations\\&#10;in group $J$&#10;&#10;&#10;\end{document}"/>
  <p:tag name="IGUANATEXSIZE" val="20"/>
  <p:tag name="IGUANATEXCURSOR" val="1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236.595"/>
  <p:tag name="LATEXADDIN" val="\documentclass{article}&#10;\usepackage{amsmath}&#10;\usepackage{xcolor}&#10;\pagestyle{empty}&#10;\begin{document}&#10;\color{red}&#10;\noindent&#10;$n = n_1 + n_2 + \cdots + n_J$&#10;&#10;&#10;\end{document}"/>
  <p:tag name="IGUANATEXSIZE" val="20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.49835"/>
  <p:tag name="LATEXADDIN" val="\documentclass{article}&#10;\usepackage{amsmath}&#10;\usepackage{xcolor}&#10;\pagestyle{empty}&#10;\begin{document}&#10;\color{red}&#10;\noindent&#10;\vdots&#10;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4665"/>
  <p:tag name="ORIGINALWIDTH" val="1798.275"/>
  <p:tag name="LATEXADDIN" val="\documentclass{article}&#10;\usepackage{amsmath}&#10;\usepackage{xcolor}&#10;\pagestyle{empty}&#10;\begin{document}&#10;\color{red}&#10;\noindent&#10;\parbox{2in}{&#10;Given $i$, you can determine $j$, so $j = j[i]$&#10;(but not vice-versa!)&#10;}&#10;\end{document}"/>
  <p:tag name="IGUANATEXSIZE" val="20"/>
  <p:tag name="IGUANATEXCURSOR" val="2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3.937"/>
  <p:tag name="ORIGINALWIDTH" val="2513.686"/>
  <p:tag name="LATEXADDIN" val="\documentclass{article}&#10;\usepackage{amsmath}&#10;\pagestyle{empty}&#10;\begin{document}&#10;\def\eps{\varepsilon}&#10;\def\gap{15pt}&#10;\[&#10;\begin{array}{p{2.8in}}&#10;$y_i = \beta_0 + \eps_i$ \cr&#10;Intercept-only, ignore groups\\[\gap]&#10;$y_i = \beta_{0j[i]} + \eps_i$\\ &#10;Different intercept in each group\\[\gap]&#10;$y_i = \beta_0 + \beta_1 x_{i1}  + \eps_i$ \cr &#10;Individual level covariates, ignore groups\\[\gap]&#10;$y_i = \beta_{0j[i]} + \beta_{1j[i]} x_{i1}  + \eps_i$ \cr &#10;Individual covariates, different regression in each group\\[\gap]&#10;$y_i = \beta_{0j[i]} + \beta_{1j[i]} x_{i1}  + \beta_3 u_{j1} + \eps_i$ \cr &#10;Individual and group level covariates, different regression each group&#10;\end{array}&#10;\]&#10;&#10;\end{document}&#10;"/>
  <p:tag name="IGUANATEXSIZE" val="30"/>
  <p:tag name="IGUANATEXCURSOR" val="139"/>
  <p:tag name="TRANSPARENCY" val="True"/>
  <p:tag name="LATEXENGINEID" val="0"/>
  <p:tag name="TEMPFOLDER" val="c:\temp\"/>
  <p:tag name="LATEXFORMHEIGHT" val="487.9"/>
  <p:tag name="LATEXFORMWIDTH" val="664.3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2457.443"/>
  <p:tag name="LATEXADDIN" val="\documentclass{article}&#10;\usepackage{amsmath}&#10;\pagestyle{empty}&#10;\begin{document}&#10;\let\eps\varepsilon&#10;&#10;\begin{eqnarray*}&#10;y_i &amp; = &amp; \beta_{0j[i]} + \beta_{1j[i]} x_{i1}  + \eps_i ~, ~~ \eps_i \stackrel{iid}{\sim} N(0,\sigma^2)&#10;\end{eqnarray*} &#10;&#10;&#10;&#10;\end{document}"/>
  <p:tag name="IGUANATEXSIZE" val="20"/>
  <p:tag name="IGUANATEXCURSOR" val="1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4.4207"/>
  <p:tag name="ORIGINALWIDTH" val="2553.431"/>
  <p:tag name="LATEXADDIN" val="\documentclass{article}&#10;\usepackage{amsmath}&#10;\pagestyle{empty}&#10;\begin{document}&#10;\let\eps\varepsilon&#10;&#10;\begin{eqnarray*}&#10;y_i &amp; = &amp; \alpha_{0j[i]} + \alpha_{1j[i]} x_{i1}  + \eps_i ~, ~~ \eps_i \stackrel{iid}{\sim} N(0,\sigma^2)\\&#10;\alpha_{0j} &amp; = &amp; \beta_0 + \eta_{0j}~, ~~ &#10;\eta_{0j} \stackrel{iid}{\sim} N(0,\tau_0^2) \\ &#10;\alpha_{1j} &amp; = &amp; \beta_1 + \eta_{1j}~, ~~ &#10;\eta_{1j} \stackrel{iid}{\sim} N(0,\tau_1^2) &#10;\end{eqnarray*} &#10;&#10;&#10;&#10;\end{document}"/>
  <p:tag name="IGUANATEXSIZE" val="20"/>
  <p:tag name="IGUANATEXCURSOR" val="4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2181.477"/>
  <p:tag name="LATEXADDIN" val="\documentclass{article}&#10;\usepackage{amsmath}&#10;\pagestyle{empty}&#10;\begin{document}&#10;\let\eps\varepsilon&#10;&#10;\begin{eqnarray*}&#10;y_i &amp; = &amp; \beta_0 + \beta_1 x_{i1}  + \eps_i ~, ~~ \eps_i \stackrel{iid}{\sim} N(0,\sigma^2)&#10;\end{eqnarray*} &#10;&#10;&#10;&#10;\end{document}"/>
  <p:tag name="IGUANATEXSIZE" val="20"/>
  <p:tag name="IGUANATEXCURSOR" val="1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2254.968"/>
  <p:tag name="LATEXADDIN" val="\documentclass{article}&#10;\usepackage{amsmath,xcolor}&#10;\pagestyle{empty}&#10;\begin{document}&#10;\color{red}&#10;&#10;\begin{tabular}{llllll}&#10;$\alpha$ &amp; ``alpha'' &amp; $\beta$ &amp; ``beta'' &amp; $\sigma$ &amp; ``sigma'' \\&#10;$\varepsilon$ &amp; ``epsilon'' &amp; $\eta$ &amp; ``eta'' &amp; $\tau$ &amp; ``tau''&#10;\end{tabular}&#10;&#10;&#10;\end{document}"/>
  <p:tag name="IGUANATEXSIZE" val="20"/>
  <p:tag name="IGUANATEXCURSOR" val="2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2.4484"/>
  <p:tag name="ORIGINALWIDTH" val="1428.571"/>
  <p:tag name="LATEXADDIN" val="\documentclass{article}\pagestyle{empty}&#10;\begin{document}&#10;\sf&#10;\noindent&#10;$&#10; y_i = \beta_0 + \epsilon_i&#10;$&#10;&#10;\noindent&#10;$i$ $=$ house, \\&#10;no attention paid to county&#10;\end{document}&#10;"/>
  <p:tag name="IGUANATEXSIZE" val="20"/>
  <p:tag name="IGUANATEXCURSOR" val="86"/>
  <p:tag name="TRANSPARENCY" val="False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8.4477"/>
  <p:tag name="ORIGINALWIDTH" val="1618.298"/>
  <p:tag name="LATEXADDIN" val="\documentclass{article}\pagestyle{empty}&#10;\begin{document}&#10;\sf&#10;\noindent&#10;$&#10; y_i = \beta_{j[i]} + \epsilon_i&#10;$&#10;&#10;\noindent&#10;$i$ $=$ house, \\&#10;$j[i]$ $=$ county that house $i$ is in&#10;\end{document}&#10;"/>
  <p:tag name="IGUANATEXSIZE" val="20"/>
  <p:tag name="IGUANATEXCURSOR" val="86"/>
  <p:tag name="TRANSPARENCY" val="False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1768.279"/>
  <p:tag name="LATEXADDIN" val="\documentclass{article}\pagestyle{empty}&#10;\begin{document}&#10;\sf&#10;\begin{eqnarray*}&#10; y_i &amp; = &amp; \alpha_{j[i]} + \epsilon_i, &#10;  ~\epsilon_i \stackrel{iid}{\sim} N(0,\sigma^2)\\&#10;            \alpha_j &amp; = &amp; \beta_0 + \eta_j, &#10;  ~\eta_j \stackrel{iid}{\sim} N(0,\tau^2)&#10;\end{eqnarray*}&#10;\end{document}&#10;"/>
  <p:tag name="IGUANATEXSIZE" val="20"/>
  <p:tag name="IGUANATEXCURSOR" val="29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5.6993"/>
  <p:tag name="ORIGINALWIDTH" val="2225.722"/>
  <p:tag name="LATEXADDIN" val="\documentclass{article}\pagestyle{empty}&#10;\begin{document}&#10;\sf&#10;\parbox{3in}{&#10;\begin{eqnarray}&#10; y_i &amp; = &amp; \alpha_{j[i]} + \epsilon_i, &#10;  ~\epsilon_i \stackrel{iid}{\sim} N(0,\sigma^2)\\&#10;            \alpha_j &amp; = &amp; \beta_0 + \eta_j, &#10;  ~\eta_j \stackrel{iid}{\sim} N(0,\tau^2)&#10;\end{eqnarray}&#10;}&#10;\end{document}&#10;"/>
  <p:tag name="IGUANATEXSIZE" val="20"/>
  <p:tag name="IGUANATEXCURSOR" val="289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0.2362"/>
  <p:tag name="LATEXADDIN" val="\documentclass{article}&#10;\usepackage{amsmath}&#10;\pagestyle{empty}&#10;\begin{document}&#10;&#10;$\hat\tau^2&#10;$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5.4856"/>
  <p:tag name="LATEXADDIN" val="\documentclass{article}&#10;\usepackage{amsmath}&#10;\pagestyle{empty}&#10;\begin{document}&#10;&#10;$\hat\sigma^2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112.4859"/>
  <p:tag name="LATEXADDIN" val="\documentclass{article}&#10;\usepackage{amsmath}&#10;\pagestyle{empty}&#10;\begin{document}&#10;&#10;$\hat\beta_0&#10;$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10.724"/>
  <p:tag name="ORIGINALWIDTH" val="2926.884"/>
  <p:tag name="LATEXADDIN" val="\documentclass{article}&#10;\usepackage{amsmath}&#10;\pagestyle{empty}&#10;\begin{document}&#10;&#10;\begin{tabular}{rrrrrrrrr}&#10;$i$ &amp; $j$ &amp; $y_i$ &amp; $x_{i1}$ &amp; $x_{i2}$ &amp; $\cdots$ &amp; $u_{j1}$ &amp; $u_{j2}$ &amp; $\cdots$ \\&#10;\hline&#10;1   &amp; 1   &amp; 60000 &amp;  32      &amp;   66     &amp;          &amp;  0    &amp;    11 &amp;          \\&#10;\vdots \\&#10;33 &amp;  2   &amp;  7000 &amp;  35      &amp;   64     &amp;          &amp;  1    &amp;     9 &amp;          \\&#10;34 &amp;  2   &amp; 53000 &amp;  55      &amp;   73     &amp;          &amp;  1    &amp;     9 &amp;          \\&#10;35 &amp;  2   &amp; 10000 &amp;  55      &amp;   63     &amp;          &amp;  1    &amp;     9 &amp;          \\&#10;\vdots \\&#10;123&amp;  3   &amp; 50000 &amp;  99      &amp;   63     &amp;          &amp;  1    &amp;     8 &amp;          \\&#10;\vdots \\&#10;244&amp; $J$  &amp; 21000 &amp;  40      &amp;   68     &amp;          &amp;  0    &amp;    12 &amp;          \\&#10;245&amp; $J$  &amp;  8000 &amp;   8      &amp;   64     &amp;          &amp;  0    &amp;    12 &amp;          \\&#10;246&amp; $J$  &amp;  3000 &amp;  55      &amp;   66     &amp;          &amp;  0    &amp;    12 &amp;          \\&#10;\vdots&#10;\end{tabular}&#10;&#10;&#10;\end{document}&#10;&#10;"/>
  <p:tag name="IGUANATEXSIZE" val="30"/>
  <p:tag name="IGUANATEXCURSOR" val="203"/>
  <p:tag name="TRANSPARENCY" val="True"/>
  <p:tag name="LATEXENGINEID" val="0"/>
  <p:tag name="TEMPFOLDER" val="c:\temp\"/>
  <p:tag name="LATEXFORMHEIGHT" val="533.4"/>
  <p:tag name="LATEXFORMWIDTH" val="577.1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271.091"/>
  <p:tag name="LATEXADDIN" val="\documentclass{article}&#10;\usepackage{amsmath}&#10;\usepackage{xcolor}&#10;\pagestyle{empty}&#10;\begin{document}&#10;\color{red}&#10;$i = 1, \ldots n$ observations &#10;&#10;&#10;\end{document}"/>
  <p:tag name="IGUANATEXSIZE" val="20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989.1264"/>
  <p:tag name="LATEXADDIN" val="\documentclass{article}&#10;\usepackage{amsmath}&#10;\usepackage{xcolor}&#10;\pagestyle{empty}&#10;\begin{document}&#10;\color{red}&#10;$j = 1, \ldots J$ groups &#10;&#10;&#10;\end{document}"/>
  <p:tag name="IGUANATEXSIZE" val="20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498.6877"/>
  <p:tag name="LATEXADDIN" val="\documentclass{article}&#10;\usepackage{amsmath}&#10;\usepackage{xcolor}&#10;\pagestyle{empty}&#10;\begin{document}&#10;\color{red}&#10;outcomes&#10;&#10;&#10;\end{document}"/>
  <p:tag name="IGUANATEXSIZE" val="20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401.575"/>
  <p:tag name="LATEXADDIN" val="\documentclass{article}&#10;\usepackage{amsmath}&#10;\usepackage{xcolor}&#10;\pagestyle{empty}&#10;\begin{document}&#10;\color{red}&#10;individual-level predictors&#10;&#10;&#10;\end{document}"/>
  <p:tag name="IGUANATEXSIZE" val="20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70.604"/>
  <p:tag name="LATEXADDIN" val="\documentclass{article}&#10;\usepackage{amsmath}&#10;\usepackage{xcolor}&#10;\pagestyle{empty}&#10;\begin{document}&#10;\color{red}&#10;group-level predictors&#10;&#10;&#10;\end{document}"/>
  <p:tag name="IGUANATEXSIZE" val="20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834.6457"/>
  <p:tag name="LATEXADDIN" val="\documentclass{article}&#10;\usepackage{amsmath}&#10;\usepackage{xcolor}&#10;\pagestyle{empty}&#10;\begin{document}&#10;\color{red}&#10;\noindent&#10;$n_1$ observations\\&#10;in group 1&#10;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9841</TotalTime>
  <Words>2772</Words>
  <Application>Microsoft Office PowerPoint</Application>
  <PresentationFormat>On-screen Show (4:3)</PresentationFormat>
  <Paragraphs>448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54" baseType="lpstr">
      <vt:lpstr>Courier New</vt:lpstr>
      <vt:lpstr>cmmi5</vt:lpstr>
      <vt:lpstr>cmr9</vt:lpstr>
      <vt:lpstr>cmmi6</vt:lpstr>
      <vt:lpstr>cmsl10</vt:lpstr>
      <vt:lpstr>Arial</vt:lpstr>
      <vt:lpstr>cmss10</vt:lpstr>
      <vt:lpstr>cmr6</vt:lpstr>
      <vt:lpstr>cmsy5</vt:lpstr>
      <vt:lpstr>cmsy10</vt:lpstr>
      <vt:lpstr>cmr7</vt:lpstr>
      <vt:lpstr>cmex10</vt:lpstr>
      <vt:lpstr>cmsy10orig</vt:lpstr>
      <vt:lpstr>Cambria Math</vt:lpstr>
      <vt:lpstr>cmmi10</vt:lpstr>
      <vt:lpstr>cmr10</vt:lpstr>
      <vt:lpstr>Calibri</vt:lpstr>
      <vt:lpstr>cmr5</vt:lpstr>
      <vt:lpstr>Symbol</vt:lpstr>
      <vt:lpstr>Wingdings</vt:lpstr>
      <vt:lpstr>cmss8</vt:lpstr>
      <vt:lpstr>cmmi7</vt:lpstr>
      <vt:lpstr>cmssi10</vt:lpstr>
      <vt:lpstr>Garamond</vt:lpstr>
      <vt:lpstr>cmmi9</vt:lpstr>
      <vt:lpstr>Edge</vt:lpstr>
      <vt:lpstr>36-617: Multilevel and Hierarchical Models</vt:lpstr>
      <vt:lpstr>Announcements</vt:lpstr>
      <vt:lpstr>Outline</vt:lpstr>
      <vt:lpstr>Multilevel &amp; Hierarchical Models</vt:lpstr>
      <vt:lpstr>Multilevel &amp; Hierarchical Models</vt:lpstr>
      <vt:lpstr>Multilevel &amp; Hierarchical Models</vt:lpstr>
      <vt:lpstr>Multilevel &amp; Hierarchical Models</vt:lpstr>
      <vt:lpstr>Data for Multilevel Models</vt:lpstr>
      <vt:lpstr>Notation for Data in Groups</vt:lpstr>
      <vt:lpstr>Level 1 – Modeling Individual Observations</vt:lpstr>
      <vt:lpstr>Level 2 – Modeling the Groups</vt:lpstr>
      <vt:lpstr>Minnesota Radon Levels, Part 1</vt:lpstr>
      <vt:lpstr>Mn Radon Levels, Raw Data</vt:lpstr>
      <vt:lpstr>Totally pooled vs totally unpooled log(radon) intercept-only models</vt:lpstr>
      <vt:lpstr>Looking at the coefficients from fitting separate (unpooled) models</vt:lpstr>
      <vt:lpstr>Problems with totally-pooled vs totally-unpooled</vt:lpstr>
      <vt:lpstr>Motivating the Multilevel Model…</vt:lpstr>
      <vt:lpstr>A compromise between totally-pooled and totally-unpooled</vt:lpstr>
      <vt:lpstr>Fitting the random-intercept model</vt:lpstr>
      <vt:lpstr>Random-intercept model: Where are the intercepts?</vt:lpstr>
      <vt:lpstr>An MLM phenomenon: Shrinkage</vt:lpstr>
      <vt:lpstr>An MLM phenomenon: Shrinkage</vt:lpstr>
      <vt:lpstr>Final Report Project</vt:lpstr>
      <vt:lpstr>IMRAD – A canonical way to organize empirical papers &amp; reports</vt:lpstr>
      <vt:lpstr>More information on IMRAD…</vt:lpstr>
      <vt:lpstr>From IMRAD to IDMRAD…</vt:lpstr>
      <vt:lpstr>The Technical Appendix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462</cp:revision>
  <cp:lastPrinted>2017-11-07T17:54:19Z</cp:lastPrinted>
  <dcterms:created xsi:type="dcterms:W3CDTF">2010-08-21T13:04:59Z</dcterms:created>
  <dcterms:modified xsi:type="dcterms:W3CDTF">2022-10-31T17:19:52Z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