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84" r:id="rId4"/>
    <p:sldId id="269" r:id="rId5"/>
    <p:sldId id="270" r:id="rId6"/>
    <p:sldId id="271" r:id="rId7"/>
    <p:sldId id="272" r:id="rId8"/>
    <p:sldId id="292" r:id="rId9"/>
    <p:sldId id="293" r:id="rId10"/>
    <p:sldId id="295" r:id="rId11"/>
    <p:sldId id="294" r:id="rId12"/>
    <p:sldId id="300" r:id="rId13"/>
    <p:sldId id="304" r:id="rId14"/>
    <p:sldId id="305" r:id="rId15"/>
    <p:sldId id="302" r:id="rId16"/>
    <p:sldId id="303" r:id="rId17"/>
    <p:sldId id="306" r:id="rId18"/>
    <p:sldId id="307" r:id="rId19"/>
    <p:sldId id="296" r:id="rId20"/>
    <p:sldId id="297" r:id="rId21"/>
    <p:sldId id="298" r:id="rId22"/>
    <p:sldId id="299" r:id="rId23"/>
    <p:sldId id="308" r:id="rId24"/>
    <p:sldId id="288" r:id="rId25"/>
    <p:sldId id="289" r:id="rId26"/>
    <p:sldId id="290" r:id="rId27"/>
    <p:sldId id="309" r:id="rId28"/>
    <p:sldId id="301" r:id="rId29"/>
  </p:sldIdLst>
  <p:sldSz cx="9144000" cy="6858000" type="screen4x3"/>
  <p:notesSz cx="7315200" cy="9601200"/>
  <p:embeddedFontLst>
    <p:embeddedFont>
      <p:font typeface="Barlow" panose="00000500000000000000" pitchFamily="2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mex10" panose="020B0604020202020204"/>
      <p:regular r:id="rId41"/>
    </p:embeddedFont>
    <p:embeddedFont>
      <p:font typeface="cmmi10" panose="020B0604020202020204"/>
      <p:regular r:id="rId42"/>
    </p:embeddedFont>
    <p:embeddedFont>
      <p:font typeface="cmmi5" panose="020B0604020202020204"/>
      <p:regular r:id="rId43"/>
    </p:embeddedFont>
    <p:embeddedFont>
      <p:font typeface="cmmi6" panose="020B0604020202020204"/>
      <p:regular r:id="rId44"/>
    </p:embeddedFont>
    <p:embeddedFont>
      <p:font typeface="cmmi7" panose="020B0604020202020204"/>
      <p:regular r:id="rId45"/>
    </p:embeddedFont>
    <p:embeddedFont>
      <p:font typeface="cmmi9" panose="020B0604020202020204"/>
      <p:regular r:id="rId46"/>
    </p:embeddedFont>
    <p:embeddedFont>
      <p:font typeface="cmr10" panose="020B0604020202020204"/>
      <p:regular r:id="rId47"/>
    </p:embeddedFont>
    <p:embeddedFont>
      <p:font typeface="cmr5" panose="020B0604020202020204"/>
      <p:regular r:id="rId48"/>
    </p:embeddedFont>
    <p:embeddedFont>
      <p:font typeface="cmr6" panose="020B0604020202020204"/>
      <p:regular r:id="rId49"/>
    </p:embeddedFont>
    <p:embeddedFont>
      <p:font typeface="cmr7" panose="020B0604020202020204"/>
      <p:regular r:id="rId50"/>
    </p:embeddedFont>
    <p:embeddedFont>
      <p:font typeface="cmr9" panose="020B0604020202020204"/>
      <p:regular r:id="rId51"/>
    </p:embeddedFont>
    <p:embeddedFont>
      <p:font typeface="cmsl10" panose="020B0604020202020204"/>
      <p:regular r:id="rId52"/>
    </p:embeddedFont>
    <p:embeddedFont>
      <p:font typeface="cmss10" panose="020B0604020202020204"/>
      <p:regular r:id="rId53"/>
    </p:embeddedFont>
    <p:embeddedFont>
      <p:font typeface="cmss8" panose="020B0604020202020204"/>
      <p:regular r:id="rId54"/>
    </p:embeddedFont>
    <p:embeddedFont>
      <p:font typeface="cmssi10" panose="020B0604020202020204"/>
      <p:regular r:id="rId55"/>
    </p:embeddedFont>
    <p:embeddedFont>
      <p:font typeface="cmsy10" panose="020B0604020202020204"/>
      <p:regular r:id="rId56"/>
    </p:embeddedFont>
    <p:embeddedFont>
      <p:font typeface="cmsy10orig" panose="020B0604020202020204"/>
      <p:regular r:id="rId57"/>
    </p:embeddedFont>
    <p:embeddedFont>
      <p:font typeface="cmsy5" panose="020B0604020202020204"/>
      <p:regular r:id="rId58"/>
    </p:embeddedFont>
    <p:embeddedFont>
      <p:font typeface="Garamond" panose="02020404030301010803" pitchFamily="18" charset="0"/>
      <p:regular r:id="rId59"/>
      <p:bold r:id="rId60"/>
      <p:italic r:id="rId61"/>
    </p:embeddedFont>
  </p:embeddedFontLst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45EBB9A-8D6E-48CF-91B8-CF8562DFA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48559E-D546-43B2-8B98-452BF88D6FBA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EF2D576-3B36-41D2-AF46-FD4AE062C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16F7185-BFF4-4D31-97E1-2858DA89F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14D8180-2D4C-4F30-AAA9-BE58AF27D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D9C35C-D3D1-4ABC-AF61-F0C932146B75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3AA15C6-A474-41A2-A8D6-29FDC08D8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5DB2854-1317-428C-8EC9-33D2E2AD6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C5D5F94-0AF2-430B-9541-58EC76F5B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4C91FB-5712-4EEA-B914-05204A724052}" type="slidenum">
              <a:rPr lang="en-US" altLang="en-US" sz="1300" smtClean="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81A8938-E7C0-484C-9075-C1A282A76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8D9028-596F-4A46-BFD6-287BDE54B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53BFB24-9C6F-4288-80A0-14CDAEE71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BDE7CB-A627-4FE1-BE1E-0A45FAEC29A6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862C62D-921B-4989-A6E7-644209252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B8D591E-E5E1-4A89-AEA0-0DEF22298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D439C68-10C3-42D0-9A52-2E7478579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4BCB4-8C00-4A4F-B9CD-2D2F6DA65512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7179460-D6E3-46FC-9D2B-46B62CE5D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57727D0-2914-42A5-8F45-22C77A760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3199972-DDC9-4BA3-8123-7030B06E9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3CFD2-314E-40F7-9441-669CBA74F89C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DD452B5-B1F4-44C2-9116-491D0103D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530B995-EABF-4DAC-A07E-AA2210276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65920A0-1C92-454D-B615-62CEA6571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A955BB-DD10-4DB0-BAF1-FA3D999865B6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C2B5155-EAAD-4500-A40C-662CAF1A5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40CBA4B-265A-4DC4-8B5F-50DD3FE0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4356CB0-1EB7-4165-B74C-E93F9D78A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E12A86-EC11-4DB3-86A8-BA74AE8A47C4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BF76831-570E-4371-9747-9DE9BB8CE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73928A0-CD61-4BB8-8606-EF75729AA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284E162-04FD-41DD-BD3E-817E105E7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97F2F1-926A-4284-9584-F224E0339D54}" type="slidenum">
              <a:rPr lang="en-US" altLang="en-US" sz="1300" smtClean="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4D1933B-EDCF-48D9-A8DC-E3D20CDFA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EE370AF-2B54-4D49-A8B1-38A5229C8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FE13D0F-C9CE-4FCF-A709-3998B3A4A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31FD28-CFE2-419D-B916-E82C8CECB491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4757DC5-C006-40A4-94A7-E10DB352C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CC8CB02-0230-4901-A8FE-FAD47F964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D63C427-D882-4E92-8A7C-4A65796EA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DFD663-DA80-47BF-B7B0-BAA001BD19D7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877BDFD-79ED-45DA-AE8C-9E36039A7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AD94694-25D7-4910-9FEC-07422AB75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525EF4D-6E7E-4BBD-A665-1D0860E57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BAAEBD-DB4F-4DBF-8F20-E0A5689708A7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9DB9440-A564-4BCD-B6ED-92AA67CAE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BC1D5AE-A0C8-4CAB-84C1-616AE866F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B926EE8-DE6C-45FB-A8EB-31EBE80F2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2FA1C-AC47-44E5-93D7-B8B1BF0F15CC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444B63E-9670-41D4-95C4-F0560A39CC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12DB201-9A2D-4865-A013-DE3161E7D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A4242-C67F-4D69-B7CF-48EDC5A3B95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4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1DC3748-8AB4-4288-BA77-024665FEF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4312F5-73B9-411A-A48B-A7FE0A50C3AD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FE6C110-ED5B-45B9-B9D7-D29455D0F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71C216D-C410-4C5F-AEA2-E940BD8EC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33D1A42-39A0-41F1-B670-3E904F8E4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26BC6-2DE3-4CD8-AD83-CB8BB56442FF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A4BAAC0-2E62-4B82-AEA7-D6843337D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F2265F1-4340-4B44-86A7-797298238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CD512AB-E7CF-45B5-B8C1-EEBE1009E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8F4A9F-8FC7-41E2-9DF9-73ADBFF7B141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4A54205-8EA9-492E-9DAD-69C5341EE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F5EDFB0-2021-4F5D-88E7-54147EDD5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3FD90-4DB0-4FA2-94D8-D654D2C89D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7301E-CE4A-408C-A566-F8E95A62ED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B737-3E9D-40A1-9A44-4CBB27A38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6B113EE-54CA-457E-A271-086E7FFDEF0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4ADC-3698-4C08-AAA3-6060A7BCEE7A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8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68D45E-7CC4-4ABC-AE7C-93611B35F4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2B8689-D345-431B-B4FF-04D9B65EC1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949C-F940-4AC8-A9EF-C87C149DE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4230C08-DE7D-4494-B693-18635071A81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6CE87-680C-48B6-B8D0-32C2BEEA757D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9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6" r:id="rId12"/>
    <p:sldLayoutId id="214748389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1.xml"/><Relationship Id="rId7" Type="http://schemas.openxmlformats.org/officeDocument/2006/relationships/image" Target="../media/image2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4.xml"/><Relationship Id="rId7" Type="http://schemas.openxmlformats.org/officeDocument/2006/relationships/image" Target="../media/image3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5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8.xml"/><Relationship Id="rId7" Type="http://schemas.openxmlformats.org/officeDocument/2006/relationships/image" Target="../media/image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4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11.xml"/><Relationship Id="rId10" Type="http://schemas.openxmlformats.org/officeDocument/2006/relationships/image" Target="../media/image6.png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10.png"/><Relationship Id="rId26" Type="http://schemas.openxmlformats.org/officeDocument/2006/relationships/image" Target="../media/image17.png"/><Relationship Id="rId3" Type="http://schemas.openxmlformats.org/officeDocument/2006/relationships/tags" Target="../tags/tag14.xml"/><Relationship Id="rId21" Type="http://schemas.openxmlformats.org/officeDocument/2006/relationships/image" Target="../media/image13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2" Type="http://schemas.openxmlformats.org/officeDocument/2006/relationships/tags" Target="../tags/tag1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3.png"/><Relationship Id="rId5" Type="http://schemas.openxmlformats.org/officeDocument/2006/relationships/tags" Target="../tags/tag16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15.png"/><Relationship Id="rId28" Type="http://schemas.openxmlformats.org/officeDocument/2006/relationships/image" Target="../media/image19.png"/><Relationship Id="rId10" Type="http://schemas.openxmlformats.org/officeDocument/2006/relationships/tags" Target="../tags/tag21.xml"/><Relationship Id="rId19" Type="http://schemas.openxmlformats.org/officeDocument/2006/relationships/image" Target="../media/image11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4.png"/><Relationship Id="rId27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Applied Linear Regression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Multilevel Models – The Basics 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2B748423-0C26-44CE-92DF-238E8090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141413"/>
            <a:ext cx="82296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Fixed effects</a:t>
            </a:r>
            <a:r>
              <a:rPr lang="en-US" altLang="en-US" dirty="0"/>
              <a:t> are considered to be “fixed but unknown” and we try to estimate them, e.g. with lm(), or the non-parenthesis terms in </a:t>
            </a:r>
            <a:r>
              <a:rPr lang="en-US" altLang="en-US" dirty="0" err="1"/>
              <a:t>lmer</a:t>
            </a:r>
            <a:r>
              <a:rPr lang="en-US" altLang="en-US" dirty="0"/>
              <a:t>()</a:t>
            </a:r>
          </a:p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Random effects</a:t>
            </a:r>
            <a:r>
              <a:rPr lang="en-US" altLang="en-US" dirty="0"/>
              <a:t> are considered to be draws from a distribution (not fixed)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D9CCB-D969-4403-AACE-2ECCF365F5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3" y="4208463"/>
            <a:ext cx="4656190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4CB366C4-F9C5-4BF3-9CBB-80853E445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20FD40-1806-4A15-B388-38BD072DFB6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74113071-817D-437E-8B80-764EDE84BED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A957CC-4A5A-480E-8E02-E3D63A76D39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1CB6533E-BC4C-4C88-97B1-764EF914E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Fixed Effects, Random Effects</a:t>
            </a: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C2E07EB4-8CDA-4B5C-B0AD-1027BB1E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884738"/>
            <a:ext cx="6112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</a:rPr>
              <a:t>lmer</a:t>
            </a:r>
            <a:r>
              <a:rPr lang="en-US" altLang="en-US" sz="1800" dirty="0">
                <a:latin typeface="Courier New" panose="02070309020205020404" pitchFamily="49" charset="0"/>
              </a:rPr>
              <a:t>(y  ~        u    +  x   + (1 | group))</a:t>
            </a:r>
          </a:p>
        </p:txBody>
      </p:sp>
      <p:sp>
        <p:nvSpPr>
          <p:cNvPr id="19464" name="Oval 6">
            <a:extLst>
              <a:ext uri="{FF2B5EF4-FFF2-40B4-BE49-F238E27FC236}">
                <a16:creationId xmlns:a16="http://schemas.microsoft.com/office/drawing/2014/main" id="{04F7AB36-F17B-49E0-8911-5ABFBEE1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468688"/>
            <a:ext cx="2417762" cy="19700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5" name="Oval 7">
            <a:extLst>
              <a:ext uri="{FF2B5EF4-FFF2-40B4-BE49-F238E27FC236}">
                <a16:creationId xmlns:a16="http://schemas.microsoft.com/office/drawing/2014/main" id="{6BADDC96-42EA-47D1-B6C3-BF088C08F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5" y="3937000"/>
            <a:ext cx="1930400" cy="164465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A195CB-452C-4779-BBFD-FB9C7D098AD7}"/>
              </a:ext>
            </a:extLst>
          </p:cNvPr>
          <p:cNvCxnSpPr>
            <a:cxnSpLocks/>
          </p:cNvCxnSpPr>
          <p:nvPr/>
        </p:nvCxnSpPr>
        <p:spPr>
          <a:xfrm>
            <a:off x="6076950" y="4567238"/>
            <a:ext cx="771525" cy="371475"/>
          </a:xfrm>
          <a:prstGeom prst="straightConnector1">
            <a:avLst/>
          </a:prstGeom>
          <a:ln>
            <a:solidFill>
              <a:srgbClr val="33CC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978A-0A1A-4E6A-8F46-4E9F82C7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lmer</a:t>
            </a:r>
            <a:r>
              <a:rPr lang="en-US" dirty="0"/>
              <a:t>() notation examples…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BA987-FFDD-4C46-8927-FBF5C14E6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E7EAE-6211-4FDA-B348-C3CC8DB05ED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11/9/2022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5625A-CF82-41A8-917A-CAEA1DBF9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3" t="25446" r="6613" b="4578"/>
          <a:stretch/>
        </p:blipFill>
        <p:spPr>
          <a:xfrm>
            <a:off x="673508" y="1204451"/>
            <a:ext cx="7674079" cy="4095137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0ABF452D-05EB-4550-B776-A1C57BDC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21" y="5475619"/>
            <a:ext cx="7241456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000" i="1" dirty="0">
                <a:solidFill>
                  <a:srgbClr val="333333"/>
                </a:solidFill>
                <a:latin typeface="Barlow" panose="00000500000000000000" pitchFamily="2" charset="0"/>
              </a:rPr>
              <a:t>From: </a:t>
            </a:r>
            <a:r>
              <a:rPr lang="en-US" altLang="en-US" sz="1000" dirty="0">
                <a:solidFill>
                  <a:srgbClr val="333333"/>
                </a:solidFill>
                <a:latin typeface="Barlow" panose="00000500000000000000" pitchFamily="2" charset="0"/>
              </a:rPr>
              <a:t>Bates, D., </a:t>
            </a:r>
            <a:r>
              <a:rPr lang="en-US" altLang="en-US" sz="1000" dirty="0" err="1">
                <a:solidFill>
                  <a:srgbClr val="333333"/>
                </a:solidFill>
                <a:latin typeface="Barlow" panose="00000500000000000000" pitchFamily="2" charset="0"/>
              </a:rPr>
              <a:t>Mächler</a:t>
            </a:r>
            <a:r>
              <a:rPr lang="en-US" altLang="en-US" sz="1000" dirty="0">
                <a:solidFill>
                  <a:srgbClr val="333333"/>
                </a:solidFill>
                <a:latin typeface="Barlow" panose="00000500000000000000" pitchFamily="2" charset="0"/>
              </a:rPr>
              <a:t>, M., </a:t>
            </a:r>
            <a:r>
              <a:rPr lang="en-US" altLang="en-US" sz="1000" dirty="0" err="1">
                <a:solidFill>
                  <a:srgbClr val="333333"/>
                </a:solidFill>
                <a:latin typeface="Barlow" panose="00000500000000000000" pitchFamily="2" charset="0"/>
              </a:rPr>
              <a:t>Bolker</a:t>
            </a:r>
            <a:r>
              <a:rPr lang="en-US" altLang="en-US" sz="1000" dirty="0">
                <a:solidFill>
                  <a:srgbClr val="333333"/>
                </a:solidFill>
                <a:latin typeface="Barlow" panose="00000500000000000000" pitchFamily="2" charset="0"/>
              </a:rPr>
              <a:t>, B., &amp; Walker, S. (2015). Fitting Linear Mixed-Effects Models Using lme4.</a:t>
            </a:r>
            <a:r>
              <a:rPr lang="en-US" altLang="en-US" sz="1000" i="1" dirty="0">
                <a:solidFill>
                  <a:srgbClr val="333333"/>
                </a:solidFill>
                <a:latin typeface="Barlow" panose="00000500000000000000" pitchFamily="2" charset="0"/>
              </a:rPr>
              <a:t> Journal of Statistical Software, 67(1),</a:t>
            </a:r>
            <a:r>
              <a:rPr lang="en-US" altLang="en-US" sz="1000" dirty="0">
                <a:solidFill>
                  <a:srgbClr val="333333"/>
                </a:solidFill>
                <a:latin typeface="Barlow" panose="00000500000000000000" pitchFamily="2" charset="0"/>
              </a:rPr>
              <a:t> 1–48. https://doi.org/10.18637/jss.v067.i01</a:t>
            </a:r>
          </a:p>
        </p:txBody>
      </p:sp>
    </p:spTree>
    <p:extLst>
      <p:ext uri="{BB962C8B-B14F-4D97-AF65-F5344CB8AC3E}">
        <p14:creationId xmlns:p14="http://schemas.microsoft.com/office/powerpoint/2010/main" val="406918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F5F2-516A-452A-85EF-3567CFE4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with the random intercept model…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1B9A5-AB53-42F9-819D-39AF17595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B8B6B-3BCF-4EF3-97FF-6FDF35AFE0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11/9/2022</a:t>
            </a:fld>
            <a:endParaRPr lang="en-US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72E20FF-218D-461D-B0E5-80270649A1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8" y="1713271"/>
            <a:ext cx="5350605" cy="20616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419535B7-ED2C-4D44-A549-631465117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691" y="4824632"/>
                <a:ext cx="5525872" cy="1238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5B5559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5B5559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Courier New" panose="02070309020205020404" pitchFamily="49" charset="0"/>
                  </a:rPr>
                  <a:t>lmer(y  ~  </a:t>
                </a:r>
                <a:r>
                  <a:rPr lang="en-US" altLang="en-US" sz="18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  </a:t>
                </a:r>
                <a:r>
                  <a:rPr lang="en-US" altLang="en-US" sz="1800" dirty="0">
                    <a:latin typeface="Courier New" panose="02070309020205020404" pitchFamily="49" charset="0"/>
                  </a:rPr>
                  <a:t>+  </a:t>
                </a:r>
                <a:r>
                  <a:rPr lang="en-US" altLang="en-US" sz="1800" dirty="0">
                    <a:solidFill>
                      <a:srgbClr val="33CC33"/>
                    </a:solidFill>
                    <a:latin typeface="Courier New" panose="02070309020205020404" pitchFamily="49" charset="0"/>
                  </a:rPr>
                  <a:t>(1 | county.name)) 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endParaRPr lang="en-US" altLang="en-US" sz="1800" b="0" dirty="0"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050" dirty="0"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419535B7-ED2C-4D44-A549-631465117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691" y="4824632"/>
                <a:ext cx="5525872" cy="1238801"/>
              </a:xfrm>
              <a:prstGeom prst="rect">
                <a:avLst/>
              </a:prstGeom>
              <a:blipFill>
                <a:blip r:embed="rId4"/>
                <a:stretch>
                  <a:fillRect l="-993" t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DC1E29-1E32-4201-9AB1-3C1CA05BD6DB}"/>
              </a:ext>
            </a:extLst>
          </p:cNvPr>
          <p:cNvCxnSpPr/>
          <p:nvPr/>
        </p:nvCxnSpPr>
        <p:spPr>
          <a:xfrm flipH="1">
            <a:off x="2448235" y="3854245"/>
            <a:ext cx="73742" cy="970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AED58E-EF83-46F7-A25F-5175CDA9E2F2}"/>
              </a:ext>
            </a:extLst>
          </p:cNvPr>
          <p:cNvCxnSpPr>
            <a:cxnSpLocks/>
          </p:cNvCxnSpPr>
          <p:nvPr/>
        </p:nvCxnSpPr>
        <p:spPr>
          <a:xfrm>
            <a:off x="3190570" y="3774958"/>
            <a:ext cx="240891" cy="109692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FFDA07-0F75-49D4-9A05-0BCA3C215722}"/>
              </a:ext>
            </a:extLst>
          </p:cNvPr>
          <p:cNvCxnSpPr>
            <a:cxnSpLocks/>
          </p:cNvCxnSpPr>
          <p:nvPr/>
        </p:nvCxnSpPr>
        <p:spPr>
          <a:xfrm>
            <a:off x="3357718" y="3790976"/>
            <a:ext cx="798619" cy="1115321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57E6CB-E428-4986-B811-A67BB1EB2FBD}"/>
              </a:ext>
            </a:extLst>
          </p:cNvPr>
          <p:cNvCxnSpPr>
            <a:cxnSpLocks/>
          </p:cNvCxnSpPr>
          <p:nvPr/>
        </p:nvCxnSpPr>
        <p:spPr>
          <a:xfrm>
            <a:off x="4239911" y="3774958"/>
            <a:ext cx="1816763" cy="113133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5F16A3D4-1350-45D8-83EA-A7E4944EDF35}"/>
              </a:ext>
            </a:extLst>
          </p:cNvPr>
          <p:cNvSpPr/>
          <p:nvPr/>
        </p:nvSpPr>
        <p:spPr>
          <a:xfrm>
            <a:off x="6056674" y="1713271"/>
            <a:ext cx="63907" cy="51373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525A5A09-E17D-40C7-9933-BDA4FCABED76}"/>
              </a:ext>
            </a:extLst>
          </p:cNvPr>
          <p:cNvSpPr/>
          <p:nvPr/>
        </p:nvSpPr>
        <p:spPr>
          <a:xfrm>
            <a:off x="6056674" y="2350532"/>
            <a:ext cx="63907" cy="51373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71FFAB11-64F7-400B-8D4A-7693BEA370AB}"/>
              </a:ext>
            </a:extLst>
          </p:cNvPr>
          <p:cNvSpPr/>
          <p:nvPr/>
        </p:nvSpPr>
        <p:spPr>
          <a:xfrm>
            <a:off x="6056674" y="3421625"/>
            <a:ext cx="63907" cy="51373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A57DC-07D9-48AE-8071-9DABEA44C6FB}"/>
              </a:ext>
            </a:extLst>
          </p:cNvPr>
          <p:cNvSpPr txBox="1"/>
          <p:nvPr/>
        </p:nvSpPr>
        <p:spPr>
          <a:xfrm>
            <a:off x="6602361" y="1785472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F06292-EA2A-4A06-A47A-B0DB80D1BE86}"/>
              </a:ext>
            </a:extLst>
          </p:cNvPr>
          <p:cNvSpPr txBox="1"/>
          <p:nvPr/>
        </p:nvSpPr>
        <p:spPr>
          <a:xfrm>
            <a:off x="6602361" y="242257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484E40-E953-4CDC-8EC0-5A940E193CFE}"/>
              </a:ext>
            </a:extLst>
          </p:cNvPr>
          <p:cNvSpPr txBox="1"/>
          <p:nvPr/>
        </p:nvSpPr>
        <p:spPr>
          <a:xfrm>
            <a:off x="6553200" y="3355326"/>
            <a:ext cx="245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Variance Components Model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05D4BB-A627-49CB-9BB9-D77DF894369F}"/>
              </a:ext>
            </a:extLst>
          </p:cNvPr>
          <p:cNvSpPr txBox="1"/>
          <p:nvPr/>
        </p:nvSpPr>
        <p:spPr>
          <a:xfrm>
            <a:off x="6921909" y="480650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R…</a:t>
            </a:r>
          </a:p>
        </p:txBody>
      </p:sp>
    </p:spTree>
    <p:extLst>
      <p:ext uri="{BB962C8B-B14F-4D97-AF65-F5344CB8AC3E}">
        <p14:creationId xmlns:p14="http://schemas.microsoft.com/office/powerpoint/2010/main" val="135444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A716-018C-4137-93D8-0258BE78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Radon Levels,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8DF2E-662E-4530-ABEC-E3F1D92E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254"/>
            <a:ext cx="8322658" cy="49656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str(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mn.radon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':   919 obs. of  7 variables: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radon      : radon level in each house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log.radon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: log(radon)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floor      : where measured: 0 = basement; 1 = 1st floor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county.name:  name of county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county     : numerical index of county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uranium    : average uranium content of soil, per county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log.uranium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log(uranium)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attach(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mn.radon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y &lt;-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log.radon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x &lt;- floor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u &lt;-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(split(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log.uranium,county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), function(x){x[1]})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detach()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rand.int.model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(y ~ 1 + (1|county.name))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2AE27-F84E-40C8-B592-AF2926CF7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F196A-0CD1-4708-B675-9D21F69ED3A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90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5782-C9AA-41B9-B35E-1366AFE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log(uranium) useful in the model?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C9CB1-6B5B-4C5A-8D0F-BA2614DB1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60074"/>
            <a:ext cx="4383741" cy="355002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county.means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(split(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log.radon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county), mean)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hist(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county.means,nclass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=6,xlim=c(0,3),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main="",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="avg log(radon), per county")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ajhat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ran.int.model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rand.int.model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)$county.name[,1]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hist(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ajhat,nclass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=6,xlim=c(0,3), main="",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est. of mean log(radon) 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county.means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u,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=c(0,3),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="log(uranium), per county",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="avg log(radon), per county")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county.means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u))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ajhat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u,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=c(0,3),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="log(uranium), per county",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est. of mean log(radon) 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ajhat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u))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C78704-4DAD-4013-B74C-883698EFC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148303"/>
            <a:ext cx="4038600" cy="982622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ajhat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u))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Est      S   t-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p-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  1.31    0.02  70.97   &lt; 2e-16 ***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      0.33    0.05   6.95  7.61e-10 ***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89ED-8A68-4D13-A7F6-8EE19D52C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0F68B-EC4B-4FF7-88B2-E15E13BD46B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11/9/2022</a:t>
            </a:fld>
            <a:endParaRPr lang="en-US" alt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E18E265-F368-404F-B69F-6951A5AEF177}"/>
              </a:ext>
            </a:extLst>
          </p:cNvPr>
          <p:cNvSpPr txBox="1">
            <a:spLocks/>
          </p:cNvSpPr>
          <p:nvPr/>
        </p:nvSpPr>
        <p:spPr bwMode="auto">
          <a:xfrm>
            <a:off x="457198" y="5148303"/>
            <a:ext cx="4038600" cy="98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summary(lm(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county.means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~ u))</a:t>
            </a:r>
            <a:b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Est      SE  t-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p-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(Int)  1.33    0.04  30.34   &lt; 2e-16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u      0.71    0.12   6.20  2.06e-08 ***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2EF9C8-DD34-41BF-ACCC-0CED37C7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85" y="1201878"/>
            <a:ext cx="3734440" cy="37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>
            <a:extLst>
              <a:ext uri="{FF2B5EF4-FFF2-40B4-BE49-F238E27FC236}">
                <a16:creationId xmlns:a16="http://schemas.microsoft.com/office/drawing/2014/main" id="{9363644C-E45F-4123-8126-5335CF96D97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1956"/>
            <a:ext cx="52879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2B0A2DA2-7F3E-4CDF-B82B-C5841FF68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B51895-83ED-4BFC-A3E8-89FA8ABB3A2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8372" name="Date Placeholder 5">
            <a:extLst>
              <a:ext uri="{FF2B5EF4-FFF2-40B4-BE49-F238E27FC236}">
                <a16:creationId xmlns:a16="http://schemas.microsoft.com/office/drawing/2014/main" id="{CD2E200E-0B18-4A75-A920-8482A7879E1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AA8A5A-2366-4CCE-8E44-9523A65A166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8373" name="Rectangle 18">
            <a:extLst>
              <a:ext uri="{FF2B5EF4-FFF2-40B4-BE49-F238E27FC236}">
                <a16:creationId xmlns:a16="http://schemas.microsoft.com/office/drawing/2014/main" id="{440940BB-0DB0-4244-8F64-F30CE43A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0095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Instead of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we could try to fit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sz="1800" dirty="0"/>
          </a:p>
          <a:p>
            <a:pPr eaLnBrk="1" hangingPunct="1"/>
            <a:r>
              <a:rPr lang="en-US" altLang="en-US" dirty="0"/>
              <a:t>Variance components form:</a:t>
            </a:r>
            <a:br>
              <a:rPr lang="en-US" altLang="en-US" dirty="0"/>
            </a:br>
            <a:endParaRPr lang="en-US" altLang="en-US" sz="2400" dirty="0"/>
          </a:p>
          <a:p>
            <a:pPr eaLnBrk="1" hangingPunct="1"/>
            <a:r>
              <a:rPr lang="en-US" altLang="en-US" dirty="0" err="1"/>
              <a:t>lmer</a:t>
            </a:r>
            <a:r>
              <a:rPr lang="en-US" altLang="en-US" dirty="0"/>
              <a:t> model:</a:t>
            </a:r>
            <a:br>
              <a:rPr lang="en-US" altLang="en-US" dirty="0"/>
            </a:br>
            <a:r>
              <a:rPr lang="en-US" altLang="en-US" sz="2800" dirty="0"/>
              <a:t> 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58374" name="Rectangle 2">
            <a:extLst>
              <a:ext uri="{FF2B5EF4-FFF2-40B4-BE49-F238E27FC236}">
                <a16:creationId xmlns:a16="http://schemas.microsoft.com/office/drawing/2014/main" id="{667B3B7C-01DB-4D88-B0A2-3A4585B4B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73125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Suggests:</a:t>
            </a:r>
          </a:p>
        </p:txBody>
      </p:sp>
      <p:pic>
        <p:nvPicPr>
          <p:cNvPr id="58375" name="Picture 6">
            <a:extLst>
              <a:ext uri="{FF2B5EF4-FFF2-40B4-BE49-F238E27FC236}">
                <a16:creationId xmlns:a16="http://schemas.microsoft.com/office/drawing/2014/main" id="{6814AB24-FCF8-4829-8E11-12049CEDFB5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34556"/>
            <a:ext cx="638968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6" name="Line 13">
            <a:extLst>
              <a:ext uri="{FF2B5EF4-FFF2-40B4-BE49-F238E27FC236}">
                <a16:creationId xmlns:a16="http://schemas.microsoft.com/office/drawing/2014/main" id="{9F7116E3-C7F3-4048-A5BC-F61BDDEBC8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1998" y="4308678"/>
            <a:ext cx="2240413" cy="31182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Text Box 19">
            <a:extLst>
              <a:ext uri="{FF2B5EF4-FFF2-40B4-BE49-F238E27FC236}">
                <a16:creationId xmlns:a16="http://schemas.microsoft.com/office/drawing/2014/main" id="{6BFDDFA9-0503-4411-8D3D-03B77F51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412" y="4454235"/>
            <a:ext cx="1766887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U</a:t>
            </a:r>
            <a:r>
              <a:rPr lang="en-US" altLang="en-US" sz="16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1600" dirty="0">
                <a:solidFill>
                  <a:srgbClr val="FF0000"/>
                </a:solidFill>
              </a:rPr>
              <a:t>log(</a:t>
            </a:r>
            <a:r>
              <a:rPr lang="en-US" altLang="en-US" sz="1600" dirty="0" err="1">
                <a:solidFill>
                  <a:srgbClr val="FF0000"/>
                </a:solidFill>
              </a:rPr>
              <a:t>uranium</a:t>
            </a:r>
            <a:r>
              <a:rPr lang="en-US" altLang="en-US" sz="16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1CAF8-CA9F-4062-BB9F-07FD29520D9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14" y="4859909"/>
            <a:ext cx="5309717" cy="42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05510-89F5-4872-A2F6-68878A42FA17}"/>
              </a:ext>
            </a:extLst>
          </p:cNvPr>
          <p:cNvSpPr txBox="1"/>
          <p:nvPr/>
        </p:nvSpPr>
        <p:spPr>
          <a:xfrm>
            <a:off x="1034695" y="5766675"/>
            <a:ext cx="707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y ~ 1 +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log.uranium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(1|county.name))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600FA615-1FC0-4EBA-AE72-C0941E001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Fitting this model to the radon data…</a:t>
            </a:r>
          </a:p>
        </p:txBody>
      </p:sp>
      <p:sp>
        <p:nvSpPr>
          <p:cNvPr id="60419" name="Content Placeholder 5">
            <a:extLst>
              <a:ext uri="{FF2B5EF4-FFF2-40B4-BE49-F238E27FC236}">
                <a16:creationId xmlns:a16="http://schemas.microsoft.com/office/drawing/2014/main" id="{04328069-8787-4FB5-94D7-5C261D1716D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562100"/>
            <a:ext cx="4038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</a:t>
            </a: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lmer.intercepts.depend.on.log.ur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anium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Linear mixed model fit by REML ['</a:t>
            </a: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lmerMod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Formula: y ~ 1 + </a:t>
            </a: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log.uranium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(1 | county.name)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REML criterion at convergence: 2219.794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Random effects: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Groups      Name        Variance </a:t>
            </a: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Std.Dev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county.name (Intercept) 0.01406  0.1186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Residual                0.64037  0.8002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</a:t>
            </a: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919, groups: county.name, 85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Fixed effects: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1.33305    0.03397   39.24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log.uranium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0.71912    0.08777    8.19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Correlation of Fixed Effects: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</a:t>
            </a: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log.uranium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0.197 </a:t>
            </a:r>
          </a:p>
        </p:txBody>
      </p:sp>
      <p:sp>
        <p:nvSpPr>
          <p:cNvPr id="60420" name="Content Placeholder 6">
            <a:extLst>
              <a:ext uri="{FF2B5EF4-FFF2-40B4-BE49-F238E27FC236}">
                <a16:creationId xmlns:a16="http://schemas.microsoft.com/office/drawing/2014/main" id="{2C6A3BC0-509B-46BB-BAD5-A51540CEAA5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549400"/>
            <a:ext cx="4038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&gt; fixef(lmer.intercepts.depend.on.log.ur-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anium)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(Intercept) log.uranium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1.3330508   0.7191188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&gt; ranef(lmer.intercepts.depend.on.log.ur-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anium)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$county.name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(Intercept)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AITKIN               -0.0142971713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ANOKA                 0.0583741025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BECKER               -0.0125490841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BELTRAMI              0.0312484900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BENTON                0.0017869830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BIG STONE            -0.0060780289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BLUE EARTH            0.0895241245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BROWN                 0.0078003746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CARLTON              -0.0293551573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CARVER               -0.0230826914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CASS                  0.0499879229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CHIPPEWA              0.0161734868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CHISAGO               0.0272838175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CLAY                  0.0475401692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21" name="Slide Number Placeholder 3">
            <a:extLst>
              <a:ext uri="{FF2B5EF4-FFF2-40B4-BE49-F238E27FC236}">
                <a16:creationId xmlns:a16="http://schemas.microsoft.com/office/drawing/2014/main" id="{C5FDBD5F-530D-449A-8F45-7D2253D71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DAD44-EBF5-4F24-B167-B8DCC5B1EC7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0422" name="Date Placeholder 4">
            <a:extLst>
              <a:ext uri="{FF2B5EF4-FFF2-40B4-BE49-F238E27FC236}">
                <a16:creationId xmlns:a16="http://schemas.microsoft.com/office/drawing/2014/main" id="{7FD4D47C-8D7E-4F4D-8AB3-5CA91349F6A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8C65BC-C325-4E93-8054-5DEE410B10C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0423" name="Line 13">
            <a:extLst>
              <a:ext uri="{FF2B5EF4-FFF2-40B4-BE49-F238E27FC236}">
                <a16:creationId xmlns:a16="http://schemas.microsoft.com/office/drawing/2014/main" id="{BF947BF5-111B-46E1-B182-51DEA5B83A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6475" y="4916488"/>
            <a:ext cx="1006475" cy="425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Text Box 19">
            <a:extLst>
              <a:ext uri="{FF2B5EF4-FFF2-40B4-BE49-F238E27FC236}">
                <a16:creationId xmlns:a16="http://schemas.microsoft.com/office/drawing/2014/main" id="{01B31A92-0C38-4CCC-B1FA-AD6F72DCA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5146675"/>
            <a:ext cx="4270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aseline="-25000">
                <a:solidFill>
                  <a:srgbClr val="FF0000"/>
                </a:solidFill>
                <a:latin typeface="cmmi10" panose="020B0604020202020204"/>
              </a:rPr>
              <a:t>0</a:t>
            </a:r>
            <a:endParaRPr lang="en-US" altLang="en-US" sz="16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425" name="Line 13">
            <a:extLst>
              <a:ext uri="{FF2B5EF4-FFF2-40B4-BE49-F238E27FC236}">
                <a16:creationId xmlns:a16="http://schemas.microsoft.com/office/drawing/2014/main" id="{7C496217-DE1F-4F3F-8D7E-5F928163BC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6475" y="5183188"/>
            <a:ext cx="1006475" cy="4238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Text Box 19">
            <a:extLst>
              <a:ext uri="{FF2B5EF4-FFF2-40B4-BE49-F238E27FC236}">
                <a16:creationId xmlns:a16="http://schemas.microsoft.com/office/drawing/2014/main" id="{D2351AAC-CE54-469A-8304-DFB38778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5492750"/>
            <a:ext cx="6524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aseline="-25000">
                <a:solidFill>
                  <a:srgbClr val="FF0000"/>
                </a:solidFill>
                <a:latin typeface="cmmi10" panose="020B0604020202020204"/>
              </a:rPr>
              <a:t>1</a:t>
            </a:r>
            <a:endParaRPr lang="en-US" altLang="en-US" sz="16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427" name="Line 13">
            <a:extLst>
              <a:ext uri="{FF2B5EF4-FFF2-40B4-BE49-F238E27FC236}">
                <a16:creationId xmlns:a16="http://schemas.microsoft.com/office/drawing/2014/main" id="{78CE8247-8124-42DD-B6A2-21DE2818C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325" y="3219450"/>
            <a:ext cx="423863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3">
            <a:extLst>
              <a:ext uri="{FF2B5EF4-FFF2-40B4-BE49-F238E27FC236}">
                <a16:creationId xmlns:a16="http://schemas.microsoft.com/office/drawing/2014/main" id="{FADF4CF0-A521-4421-A214-08281F2C1B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1325" y="4043363"/>
            <a:ext cx="423863" cy="346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Text Box 19">
            <a:extLst>
              <a:ext uri="{FF2B5EF4-FFF2-40B4-BE49-F238E27FC236}">
                <a16:creationId xmlns:a16="http://schemas.microsoft.com/office/drawing/2014/main" id="{4D27803B-403F-4A40-A7F7-95710968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3048000"/>
            <a:ext cx="1766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 = Var(</a:t>
            </a: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altLang="en-US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altLang="en-US" sz="16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430" name="Text Box 19">
            <a:extLst>
              <a:ext uri="{FF2B5EF4-FFF2-40B4-BE49-F238E27FC236}">
                <a16:creationId xmlns:a16="http://schemas.microsoft.com/office/drawing/2014/main" id="{E3F4B800-FA01-4D40-9FFB-9D538C3B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206875"/>
            <a:ext cx="17668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800" baseline="30000">
                <a:solidFill>
                  <a:srgbClr val="FF0000"/>
                </a:solidFill>
              </a:rPr>
              <a:t>2</a:t>
            </a:r>
            <a:r>
              <a:rPr lang="en-US" altLang="en-US" sz="1800">
                <a:solidFill>
                  <a:srgbClr val="FF0000"/>
                </a:solidFill>
              </a:rPr>
              <a:t> = Var(</a:t>
            </a:r>
            <a:r>
              <a:rPr lang="en-US" altLang="en-US" sz="180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altLang="en-US" sz="18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AC5B049-E025-4414-BEFA-883E5F8DA974}"/>
              </a:ext>
            </a:extLst>
          </p:cNvPr>
          <p:cNvSpPr/>
          <p:nvPr/>
        </p:nvSpPr>
        <p:spPr>
          <a:xfrm>
            <a:off x="7727950" y="3216275"/>
            <a:ext cx="166688" cy="27606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0432" name="TextBox 17">
            <a:extLst>
              <a:ext uri="{FF2B5EF4-FFF2-40B4-BE49-F238E27FC236}">
                <a16:creationId xmlns:a16="http://schemas.microsoft.com/office/drawing/2014/main" id="{94C82782-F885-4B9A-A521-CE2AA5720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4241800"/>
            <a:ext cx="1220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Estimates of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altLang="en-US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400">
                <a:solidFill>
                  <a:srgbClr val="FF0000"/>
                </a:solidFill>
              </a:rPr>
              <a:t>’s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themselves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FA2108-2128-4E22-B361-96DC2C6E60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229600" cy="1139825"/>
              </a:xfrm>
            </p:spPr>
            <p:txBody>
              <a:bodyPr wrap="square" anchor="t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600" dirty="0"/>
                  <a:t>We can see that this improves the fit of the model by looking at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600" dirty="0"/>
                  <a:t>’s or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600" dirty="0"/>
                  <a:t>’s &amp;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600" dirty="0"/>
                  <a:t>’s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FA2108-2128-4E22-B361-96DC2C6E6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229600" cy="1139825"/>
              </a:xfrm>
              <a:blipFill>
                <a:blip r:embed="rId6"/>
                <a:stretch>
                  <a:fillRect l="-2222" t="-13369" r="-1926" b="-14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E7CA-2FCC-4024-9D09-736FB41DA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45429" cy="4530725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&gt; hist(</a:t>
            </a:r>
            <a:r>
              <a:rPr lang="en-US" sz="1800" dirty="0" err="1"/>
              <a:t>ranef</a:t>
            </a:r>
            <a:r>
              <a:rPr lang="en-US" sz="1800" dirty="0"/>
              <a:t>(</a:t>
            </a:r>
            <a:r>
              <a:rPr lang="en-US" sz="1800" dirty="0" err="1"/>
              <a:t>random.intercept.model</a:t>
            </a:r>
            <a:r>
              <a:rPr lang="en-US" sz="1800" dirty="0"/>
              <a:t>)$</a:t>
            </a:r>
            <a:br>
              <a:rPr lang="en-US" sz="1800" dirty="0"/>
            </a:br>
            <a:r>
              <a:rPr lang="en-US" sz="1800" dirty="0"/>
              <a:t>+ county.name[,1], </a:t>
            </a:r>
            <a:r>
              <a:rPr lang="en-US" sz="1800" dirty="0" err="1"/>
              <a:t>xlim</a:t>
            </a:r>
            <a:r>
              <a:rPr lang="en-US" sz="1800" dirty="0"/>
              <a:t>=c(-.6,.4),main="",</a:t>
            </a:r>
            <a:br>
              <a:rPr lang="en-US" sz="1800" dirty="0"/>
            </a:br>
            <a:r>
              <a:rPr lang="en-US" sz="1800" dirty="0"/>
              <a:t>+ </a:t>
            </a:r>
            <a:r>
              <a:rPr lang="en-US" sz="1800" dirty="0" err="1"/>
              <a:t>xlab</a:t>
            </a:r>
            <a:r>
              <a:rPr lang="en-US" sz="1800" dirty="0"/>
              <a:t>="eta's from rand int model")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&gt; hist(</a:t>
            </a:r>
            <a:r>
              <a:rPr lang="en-US" sz="1800" dirty="0" err="1"/>
              <a:t>ranef</a:t>
            </a:r>
            <a:r>
              <a:rPr lang="en-US" sz="1800" dirty="0"/>
              <a:t>(</a:t>
            </a:r>
            <a:r>
              <a:rPr lang="en-US" sz="1800" dirty="0" err="1"/>
              <a:t>lmer.ints.depend.on.log.u</a:t>
            </a:r>
            <a:r>
              <a:rPr lang="en-US" sz="1800" dirty="0"/>
              <a:t>)$</a:t>
            </a:r>
            <a:br>
              <a:rPr lang="en-US" sz="1800" dirty="0"/>
            </a:br>
            <a:r>
              <a:rPr lang="en-US" sz="1800" dirty="0"/>
              <a:t>+ county.name[,1], </a:t>
            </a:r>
            <a:r>
              <a:rPr lang="en-US" sz="1800" dirty="0" err="1"/>
              <a:t>xlim</a:t>
            </a:r>
            <a:r>
              <a:rPr lang="en-US" sz="1800" dirty="0"/>
              <a:t>=c(-.6,.4),main="",</a:t>
            </a:r>
            <a:br>
              <a:rPr lang="en-US" sz="1800" dirty="0"/>
            </a:br>
            <a:r>
              <a:rPr lang="en-US" sz="1800" dirty="0"/>
              <a:t>+ </a:t>
            </a:r>
            <a:r>
              <a:rPr lang="en-US" sz="1800" dirty="0" err="1"/>
              <a:t>xlab</a:t>
            </a:r>
            <a:r>
              <a:rPr lang="en-US" sz="1800" dirty="0"/>
              <a:t>="eta's when </a:t>
            </a:r>
            <a:r>
              <a:rPr lang="en-US" sz="1800" dirty="0" err="1"/>
              <a:t>ints</a:t>
            </a:r>
            <a:r>
              <a:rPr lang="en-US" sz="1800" dirty="0"/>
              <a:t> depend on log u")</a:t>
            </a:r>
            <a:br>
              <a:rPr lang="en-US" sz="1800" dirty="0"/>
            </a:br>
            <a:r>
              <a:rPr lang="en-US" sz="1800" dirty="0"/>
              <a:t>&gt; </a:t>
            </a:r>
            <a:r>
              <a:rPr lang="en-US" sz="1800" dirty="0" err="1"/>
              <a:t>VarCorr</a:t>
            </a:r>
            <a:r>
              <a:rPr lang="en-US" sz="1800" dirty="0"/>
              <a:t>(</a:t>
            </a:r>
            <a:r>
              <a:rPr lang="en-US" sz="1800" dirty="0" err="1"/>
              <a:t>rand.int.model</a:t>
            </a:r>
            <a:r>
              <a:rPr lang="en-US" sz="18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Groups        Name     </a:t>
            </a:r>
            <a:r>
              <a:rPr lang="en-US" sz="1800" dirty="0" err="1"/>
              <a:t>Std.Dev</a:t>
            </a:r>
            <a:r>
              <a:rPr lang="en-US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county.name (Int)    0.30954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Residual                     0.79789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&gt; </a:t>
            </a:r>
            <a:r>
              <a:rPr lang="en-US" sz="1800" dirty="0" err="1"/>
              <a:t>VarCorr</a:t>
            </a:r>
            <a:r>
              <a:rPr lang="en-US" sz="1800" dirty="0"/>
              <a:t>(</a:t>
            </a:r>
            <a:r>
              <a:rPr lang="en-US" sz="1800" dirty="0" err="1"/>
              <a:t>lmer.ints.depend.on.log.u</a:t>
            </a:r>
            <a:r>
              <a:rPr lang="en-US" sz="18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Groups        Name    </a:t>
            </a:r>
            <a:r>
              <a:rPr lang="en-US" sz="1800" dirty="0" err="1"/>
              <a:t>Std.Dev</a:t>
            </a:r>
            <a:r>
              <a:rPr lang="en-US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county.name (Int)   0.11855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Residual                    0.80023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3CF4E-4A60-48F1-A103-6258FCDE71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692582"/>
            <a:ext cx="4038600" cy="403860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50777-4783-4306-A201-AB3AE28A6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97E011A4-0B39-4D15-9DD7-1EDA6CB2FDEF}" type="slidenum">
              <a:rPr lang="en-US" alt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B0B371-414C-4021-997B-5C88FE3004E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3638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BF711DE8-BA69-4C3F-B986-FBF38878016F}" type="datetime1">
              <a:rPr lang="en-US" smtClean="0"/>
              <a:pPr>
                <a:spcAft>
                  <a:spcPts val="600"/>
                </a:spcAft>
                <a:defRPr/>
              </a:pPr>
              <a:t>11/9/2022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E02ABE-C33B-4E99-A428-8F680ACCF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25" y="4057585"/>
            <a:ext cx="135619" cy="178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A677C-7FA1-49DA-B33A-D742D209E2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15" y="3653475"/>
            <a:ext cx="123429" cy="17828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B49726-0AA9-4FEC-83EA-DA30F23DB8B0}"/>
              </a:ext>
            </a:extLst>
          </p:cNvPr>
          <p:cNvCxnSpPr/>
          <p:nvPr/>
        </p:nvCxnSpPr>
        <p:spPr>
          <a:xfrm flipH="1">
            <a:off x="3304135" y="3754921"/>
            <a:ext cx="626466" cy="153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33F3C3-4E87-4B69-8899-F45CEF4E63B1}"/>
              </a:ext>
            </a:extLst>
          </p:cNvPr>
          <p:cNvCxnSpPr>
            <a:cxnSpLocks/>
          </p:cNvCxnSpPr>
          <p:nvPr/>
        </p:nvCxnSpPr>
        <p:spPr>
          <a:xfrm flipH="1">
            <a:off x="3304135" y="4183492"/>
            <a:ext cx="5686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F44FAC0-F9EF-4589-9770-DA99DB61A9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5" y="5254753"/>
            <a:ext cx="135619" cy="178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61D204-38B5-452F-AE1B-28D9A810ADA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05" y="4850643"/>
            <a:ext cx="123429" cy="17828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F9ED58-760A-468C-86F3-7C14C7AFC748}"/>
              </a:ext>
            </a:extLst>
          </p:cNvPr>
          <p:cNvCxnSpPr/>
          <p:nvPr/>
        </p:nvCxnSpPr>
        <p:spPr>
          <a:xfrm flipH="1">
            <a:off x="3236325" y="4952089"/>
            <a:ext cx="626466" cy="153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A5ADB0-BC1A-4FD0-81B3-7DB03DF65D22}"/>
              </a:ext>
            </a:extLst>
          </p:cNvPr>
          <p:cNvCxnSpPr>
            <a:cxnSpLocks/>
          </p:cNvCxnSpPr>
          <p:nvPr/>
        </p:nvCxnSpPr>
        <p:spPr>
          <a:xfrm flipH="1">
            <a:off x="3236325" y="5380660"/>
            <a:ext cx="5686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1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>
            <a:extLst>
              <a:ext uri="{FF2B5EF4-FFF2-40B4-BE49-F238E27FC236}">
                <a16:creationId xmlns:a16="http://schemas.microsoft.com/office/drawing/2014/main" id="{16B7136A-C073-44DF-A791-12BB17D7C21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5089525"/>
            <a:ext cx="56197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50AB926E-B57F-4C63-86AC-962043210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115CB8-C1F4-4052-8129-25AA570C678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8" name="Date Placeholder 5">
            <a:extLst>
              <a:ext uri="{FF2B5EF4-FFF2-40B4-BE49-F238E27FC236}">
                <a16:creationId xmlns:a16="http://schemas.microsoft.com/office/drawing/2014/main" id="{04540D20-1E26-456D-A2AA-BDA372B62F9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E5F6B6-4305-4416-A34E-8C55A1858E0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ADFEF2FD-84F9-47B9-A426-D86729BE8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There are lots of different models we could fit…  Here are some examples.</a:t>
            </a:r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ECAC3038-761D-4E46-9156-C9020F9E5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Intercept-only random-intercept model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Random-intercept model w / individual-level predictors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Random-intercept model w / individual &amp; group level predictors</a:t>
            </a:r>
          </a:p>
        </p:txBody>
      </p:sp>
      <p:pic>
        <p:nvPicPr>
          <p:cNvPr id="21511" name="Picture 3">
            <a:extLst>
              <a:ext uri="{FF2B5EF4-FFF2-40B4-BE49-F238E27FC236}">
                <a16:creationId xmlns:a16="http://schemas.microsoft.com/office/drawing/2014/main" id="{C6C33550-A695-40D7-B2E2-1A5F7C7F6AF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043113"/>
            <a:ext cx="42973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2" name="Picture 7">
            <a:extLst>
              <a:ext uri="{FF2B5EF4-FFF2-40B4-BE49-F238E27FC236}">
                <a16:creationId xmlns:a16="http://schemas.microsoft.com/office/drawing/2014/main" id="{5060594B-202B-4A5B-ACF8-9D72D7423AE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08363"/>
            <a:ext cx="58070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 1">
            <a:extLst>
              <a:ext uri="{FF2B5EF4-FFF2-40B4-BE49-F238E27FC236}">
                <a16:creationId xmlns:a16="http://schemas.microsoft.com/office/drawing/2014/main" id="{B7876364-3960-4999-827A-6696E35A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9088" y="1466057"/>
            <a:ext cx="4672012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418B267B-66FF-43DE-B928-E9ACBBAE9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D5A61A-A443-4ED4-B8B7-594D874D05A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6" name="Date Placeholder 6">
            <a:extLst>
              <a:ext uri="{FF2B5EF4-FFF2-40B4-BE49-F238E27FC236}">
                <a16:creationId xmlns:a16="http://schemas.microsoft.com/office/drawing/2014/main" id="{38C9ED77-1490-43D9-A599-43557BD8C0A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13E935-8900-41E1-BD03-886807A1FE6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23A3995A-808E-4733-AD71-D5B6D3017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Intercept-only random-intercept model</a:t>
            </a:r>
          </a:p>
        </p:txBody>
      </p:sp>
      <p:sp>
        <p:nvSpPr>
          <p:cNvPr id="16389" name="Rectangle 9">
            <a:extLst>
              <a:ext uri="{FF2B5EF4-FFF2-40B4-BE49-F238E27FC236}">
                <a16:creationId xmlns:a16="http://schemas.microsoft.com/office/drawing/2014/main" id="{6513E7A5-A5FB-4703-AA3F-01F220D807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71613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y &lt;- </a:t>
            </a:r>
            <a:r>
              <a:rPr lang="en-US" altLang="en-US" sz="1200" b="1" dirty="0" err="1">
                <a:latin typeface="Courier New" pitchFamily="49" charset="0"/>
              </a:rPr>
              <a:t>log.radon</a:t>
            </a:r>
            <a:endParaRPr lang="en-US" altLang="en-US" sz="12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M0 &lt;- </a:t>
            </a:r>
            <a:r>
              <a:rPr lang="en-US" altLang="en-US" sz="1200" b="1" dirty="0" err="1">
                <a:latin typeface="Courier New" pitchFamily="49" charset="0"/>
              </a:rPr>
              <a:t>lmer</a:t>
            </a:r>
            <a:r>
              <a:rPr lang="en-US" altLang="en-US" sz="1200" b="1" dirty="0">
                <a:latin typeface="Courier New" pitchFamily="49" charset="0"/>
              </a:rPr>
              <a:t>(y ~ 1 + (1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display(M0)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 err="1">
                <a:latin typeface="Courier New" pitchFamily="49" charset="0"/>
              </a:rPr>
              <a:t>coef.est</a:t>
            </a:r>
            <a:r>
              <a:rPr lang="en-US" altLang="en-US" sz="1200" b="1" dirty="0">
                <a:latin typeface="Courier New" pitchFamily="49" charset="0"/>
              </a:rPr>
              <a:t>  coef.se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   1.31     0.05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Groups   Name        </a:t>
            </a:r>
            <a:r>
              <a:rPr lang="en-US" altLang="en-US" sz="1200" b="1" dirty="0" err="1">
                <a:latin typeface="Courier New" pitchFamily="49" charset="0"/>
              </a:rPr>
              <a:t>Std.Dev</a:t>
            </a:r>
            <a:r>
              <a:rPr lang="en-US" altLang="en-US" sz="1200" b="1" dirty="0">
                <a:latin typeface="Courier New" pitchFamily="49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county   (Intercept) 0.31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Residual             0.80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number of </a:t>
            </a:r>
            <a:r>
              <a:rPr lang="en-US" altLang="en-US" sz="1200" b="1" dirty="0" err="1">
                <a:latin typeface="Courier New" pitchFamily="49" charset="0"/>
              </a:rPr>
              <a:t>obs</a:t>
            </a:r>
            <a:r>
              <a:rPr lang="en-US" altLang="en-US" sz="1200" b="1" dirty="0">
                <a:latin typeface="Courier New" pitchFamily="49" charset="0"/>
              </a:rPr>
              <a:t>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AIC = 2265, DIC = 2251, deviance = 2255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</a:t>
            </a:r>
            <a:r>
              <a:rPr lang="en-US" altLang="en-US" sz="1200" b="1" dirty="0" err="1">
                <a:latin typeface="Courier New" pitchFamily="49" charset="0"/>
              </a:rPr>
              <a:t>plot.counties</a:t>
            </a:r>
            <a:r>
              <a:rPr lang="en-US" altLang="en-US" sz="1200" b="1" dirty="0">
                <a:latin typeface="Courier New" pitchFamily="49" charset="0"/>
              </a:rPr>
              <a:t> &lt;- 1:9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</a:t>
            </a:r>
            <a:r>
              <a:rPr lang="en-US" altLang="en-US" sz="1200" b="1" dirty="0" err="1">
                <a:latin typeface="Courier New" pitchFamily="49" charset="0"/>
              </a:rPr>
              <a:t>county.sample</a:t>
            </a:r>
            <a:r>
              <a:rPr lang="en-US" altLang="en-US" sz="1200" b="1" dirty="0">
                <a:latin typeface="Courier New" pitchFamily="49" charset="0"/>
              </a:rPr>
              <a:t> &lt;- </a:t>
            </a:r>
            <a:r>
              <a:rPr lang="en-US" altLang="en-US" sz="1200" b="1" dirty="0" err="1">
                <a:latin typeface="Courier New" pitchFamily="49" charset="0"/>
              </a:rPr>
              <a:t>mn.radon$county</a:t>
            </a:r>
            <a:r>
              <a:rPr lang="en-US" altLang="en-US" sz="1200" b="1" dirty="0">
                <a:latin typeface="Courier New" pitchFamily="49" charset="0"/>
              </a:rPr>
              <a:t> %in% </a:t>
            </a:r>
            <a:r>
              <a:rPr lang="en-US" altLang="en-US" sz="1200" b="1" dirty="0" err="1">
                <a:latin typeface="Courier New" pitchFamily="49" charset="0"/>
              </a:rPr>
              <a:t>plot.counties</a:t>
            </a:r>
            <a:endParaRPr lang="en-US" altLang="en-US" sz="12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subset &lt;- </a:t>
            </a:r>
            <a:r>
              <a:rPr lang="en-US" altLang="en-US" sz="1200" b="1" dirty="0" err="1">
                <a:latin typeface="Courier New" pitchFamily="49" charset="0"/>
              </a:rPr>
              <a:t>mn.radon</a:t>
            </a:r>
            <a:r>
              <a:rPr lang="en-US" altLang="en-US" sz="1200" b="1" dirty="0">
                <a:latin typeface="Courier New" pitchFamily="49" charset="0"/>
              </a:rPr>
              <a:t>[</a:t>
            </a:r>
            <a:r>
              <a:rPr lang="en-US" altLang="en-US" sz="1200" b="1" dirty="0" err="1">
                <a:latin typeface="Courier New" pitchFamily="49" charset="0"/>
              </a:rPr>
              <a:t>county.sample</a:t>
            </a:r>
            <a:r>
              <a:rPr lang="en-US" altLang="en-US" sz="1200" b="1" dirty="0">
                <a:latin typeface="Courier New" pitchFamily="49" charset="0"/>
              </a:rPr>
              <a:t>,]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alpha0 &lt;- </a:t>
            </a:r>
            <a:r>
              <a:rPr lang="en-US" altLang="en-US" sz="1200" b="1" dirty="0" err="1">
                <a:latin typeface="Courier New" pitchFamily="49" charset="0"/>
              </a:rPr>
              <a:t>coef</a:t>
            </a:r>
            <a:r>
              <a:rPr lang="en-US" altLang="en-US" sz="1200" b="1" dirty="0">
                <a:latin typeface="Courier New" pitchFamily="49" charset="0"/>
              </a:rPr>
              <a:t>(M0)$county[,1]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params &lt;- </a:t>
            </a:r>
            <a:r>
              <a:rPr lang="en-US" altLang="en-US" sz="1200" b="1" dirty="0" err="1">
                <a:latin typeface="Courier New" pitchFamily="49" charset="0"/>
              </a:rPr>
              <a:t>data.frame</a:t>
            </a:r>
            <a:r>
              <a:rPr lang="en-US" altLang="en-US" sz="1200" b="1" dirty="0">
                <a:latin typeface="Courier New" pitchFamily="49" charset="0"/>
              </a:rPr>
              <a:t>(</a:t>
            </a:r>
            <a:r>
              <a:rPr lang="en-US" altLang="en-US" sz="1200" b="1" dirty="0" err="1">
                <a:latin typeface="Courier New" pitchFamily="49" charset="0"/>
              </a:rPr>
              <a:t>plot.counties</a:t>
            </a:r>
            <a:r>
              <a:rPr lang="en-US" altLang="en-US" sz="1200" b="1" dirty="0">
                <a:latin typeface="Courier New" pitchFamily="49" charset="0"/>
              </a:rPr>
              <a:t>, alpha0[</a:t>
            </a:r>
            <a:r>
              <a:rPr lang="en-US" altLang="en-US" sz="1200" b="1" dirty="0" err="1">
                <a:latin typeface="Courier New" pitchFamily="49" charset="0"/>
              </a:rPr>
              <a:t>plot.counties</a:t>
            </a:r>
            <a:r>
              <a:rPr lang="en-US" altLang="en-US" sz="1200" b="1" dirty="0">
                <a:latin typeface="Courier New" pitchFamily="49" charset="0"/>
              </a:rPr>
              <a:t>],slopes=0)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names(params) &lt;- c("county","alpha0", "slopes")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&gt; </a:t>
            </a:r>
            <a:r>
              <a:rPr lang="en-US" altLang="en-US" sz="1200" b="1" dirty="0" err="1">
                <a:latin typeface="Courier New" pitchFamily="49" charset="0"/>
              </a:rPr>
              <a:t>ggplot</a:t>
            </a:r>
            <a:r>
              <a:rPr lang="en-US" altLang="en-US" sz="1200" b="1" dirty="0">
                <a:latin typeface="Courier New" pitchFamily="49" charset="0"/>
              </a:rPr>
              <a:t>(</a:t>
            </a:r>
            <a:r>
              <a:rPr lang="en-US" altLang="en-US" sz="1200" b="1" dirty="0" err="1">
                <a:latin typeface="Courier New" pitchFamily="49" charset="0"/>
              </a:rPr>
              <a:t>subset,aes</a:t>
            </a:r>
            <a:r>
              <a:rPr lang="en-US" altLang="en-US" sz="1200" b="1" dirty="0">
                <a:latin typeface="Courier New" pitchFamily="49" charset="0"/>
              </a:rPr>
              <a:t>(x=</a:t>
            </a:r>
            <a:r>
              <a:rPr lang="en-US" altLang="en-US" sz="1200" b="1" dirty="0" err="1">
                <a:latin typeface="Courier New" pitchFamily="49" charset="0"/>
              </a:rPr>
              <a:t>ind,y</a:t>
            </a:r>
            <a:r>
              <a:rPr lang="en-US" altLang="en-US" sz="1200" b="1" dirty="0">
                <a:latin typeface="Courier New" pitchFamily="49" charset="0"/>
              </a:rPr>
              <a:t>=</a:t>
            </a:r>
            <a:r>
              <a:rPr lang="en-US" altLang="en-US" sz="1200" b="1" dirty="0" err="1">
                <a:latin typeface="Courier New" pitchFamily="49" charset="0"/>
              </a:rPr>
              <a:t>log.radon</a:t>
            </a:r>
            <a:r>
              <a:rPr lang="en-US" altLang="en-US" sz="1200" b="1" dirty="0">
                <a:latin typeface="Courier New" pitchFamily="49" charset="0"/>
              </a:rPr>
              <a:t>)) +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   </a:t>
            </a:r>
            <a:r>
              <a:rPr lang="en-US" altLang="en-US" sz="1200" b="1" dirty="0" err="1">
                <a:latin typeface="Courier New" pitchFamily="49" charset="0"/>
              </a:rPr>
              <a:t>facet_wrap</a:t>
            </a:r>
            <a:r>
              <a:rPr lang="en-US" altLang="en-US" sz="1200" b="1" dirty="0">
                <a:latin typeface="Courier New" pitchFamily="49" charset="0"/>
              </a:rPr>
              <a:t>( ~ county, </a:t>
            </a:r>
            <a:r>
              <a:rPr lang="en-US" altLang="en-US" sz="1200" b="1" dirty="0" err="1">
                <a:latin typeface="Courier New" pitchFamily="49" charset="0"/>
              </a:rPr>
              <a:t>as.table</a:t>
            </a:r>
            <a:r>
              <a:rPr lang="en-US" altLang="en-US" sz="1200" b="1" dirty="0">
                <a:latin typeface="Courier New" pitchFamily="49" charset="0"/>
              </a:rPr>
              <a:t>=F, scales="</a:t>
            </a:r>
            <a:r>
              <a:rPr lang="en-US" altLang="en-US" sz="1200" b="1" dirty="0" err="1">
                <a:latin typeface="Courier New" pitchFamily="49" charset="0"/>
              </a:rPr>
              <a:t>free_x</a:t>
            </a:r>
            <a:r>
              <a:rPr lang="en-US" altLang="en-US" sz="1200" b="1" dirty="0">
                <a:latin typeface="Courier New" pitchFamily="49" charset="0"/>
              </a:rPr>
              <a:t>") +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200" b="1" dirty="0">
                <a:latin typeface="Courier New" pitchFamily="49" charset="0"/>
              </a:rPr>
              <a:t>    </a:t>
            </a:r>
            <a:r>
              <a:rPr lang="en-US" altLang="en-US" sz="1200" b="1" dirty="0" err="1">
                <a:latin typeface="Courier New" pitchFamily="49" charset="0"/>
              </a:rPr>
              <a:t>geom_point</a:t>
            </a:r>
            <a:r>
              <a:rPr lang="en-US" altLang="en-US" sz="1200" b="1" dirty="0">
                <a:latin typeface="Courier New" pitchFamily="49" charset="0"/>
              </a:rPr>
              <a:t>(</a:t>
            </a:r>
            <a:r>
              <a:rPr lang="en-US" altLang="en-US" sz="1200" b="1" dirty="0" err="1">
                <a:latin typeface="Courier New" pitchFamily="49" charset="0"/>
              </a:rPr>
              <a:t>pch</a:t>
            </a:r>
            <a:r>
              <a:rPr lang="en-US" altLang="en-US" sz="1200" b="1" dirty="0">
                <a:latin typeface="Courier New" pitchFamily="49" charset="0"/>
              </a:rPr>
              <a:t>=1,color="blue") +</a:t>
            </a:r>
            <a:br>
              <a:rPr lang="en-US" altLang="en-US" sz="1200" b="1" dirty="0">
                <a:latin typeface="Courier New" pitchFamily="49" charset="0"/>
              </a:rPr>
            </a:br>
            <a:r>
              <a:rPr lang="en-US" altLang="en-US" sz="1200" b="1" dirty="0" err="1">
                <a:latin typeface="Courier New" pitchFamily="49" charset="0"/>
              </a:rPr>
              <a:t>geom_abline</a:t>
            </a:r>
            <a:r>
              <a:rPr lang="en-US" altLang="en-US" sz="1200" b="1" dirty="0">
                <a:latin typeface="Courier New" pitchFamily="49" charset="0"/>
              </a:rPr>
              <a:t>(data=params,</a:t>
            </a:r>
            <a:br>
              <a:rPr lang="en-US" altLang="en-US" sz="1200" b="1" dirty="0">
                <a:latin typeface="Courier New" pitchFamily="49" charset="0"/>
              </a:rPr>
            </a:br>
            <a:r>
              <a:rPr lang="en-US" altLang="en-US" sz="1200" b="1" dirty="0" err="1">
                <a:latin typeface="Courier New" pitchFamily="49" charset="0"/>
              </a:rPr>
              <a:t>aes</a:t>
            </a:r>
            <a:r>
              <a:rPr lang="en-US" altLang="en-US" sz="1200" b="1" dirty="0">
                <a:latin typeface="Courier New" pitchFamily="49" charset="0"/>
              </a:rPr>
              <a:t>(intercept=alpha0, slope=slopes))</a:t>
            </a:r>
          </a:p>
        </p:txBody>
      </p:sp>
      <p:sp>
        <p:nvSpPr>
          <p:cNvPr id="23559" name="Text Box 13">
            <a:extLst>
              <a:ext uri="{FF2B5EF4-FFF2-40B4-BE49-F238E27FC236}">
                <a16:creationId xmlns:a16="http://schemas.microsoft.com/office/drawing/2014/main" id="{44C1DEA7-060C-472C-84B6-95F2A98D0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1871663"/>
            <a:ext cx="1100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Fixed effect</a:t>
            </a:r>
          </a:p>
        </p:txBody>
      </p:sp>
      <p:sp>
        <p:nvSpPr>
          <p:cNvPr id="23560" name="Line 14">
            <a:extLst>
              <a:ext uri="{FF2B5EF4-FFF2-40B4-BE49-F238E27FC236}">
                <a16:creationId xmlns:a16="http://schemas.microsoft.com/office/drawing/2014/main" id="{67385BB9-3450-4597-8C67-88F994BEA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4938" y="2063750"/>
            <a:ext cx="1476375" cy="174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Text Box 15">
            <a:extLst>
              <a:ext uri="{FF2B5EF4-FFF2-40B4-BE49-F238E27FC236}">
                <a16:creationId xmlns:a16="http://schemas.microsoft.com/office/drawing/2014/main" id="{D6E7B03B-634C-457F-BE10-75D645EC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2447925"/>
            <a:ext cx="1277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SD of random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effect</a:t>
            </a:r>
          </a:p>
        </p:txBody>
      </p:sp>
      <p:sp>
        <p:nvSpPr>
          <p:cNvPr id="23562" name="Line 18">
            <a:extLst>
              <a:ext uri="{FF2B5EF4-FFF2-40B4-BE49-F238E27FC236}">
                <a16:creationId xmlns:a16="http://schemas.microsoft.com/office/drawing/2014/main" id="{C537B635-6BF6-4B1F-8412-98517AF810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6725" y="2740025"/>
            <a:ext cx="550863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3" name="Picture 3">
            <a:extLst>
              <a:ext uri="{FF2B5EF4-FFF2-40B4-BE49-F238E27FC236}">
                <a16:creationId xmlns:a16="http://schemas.microsoft.com/office/drawing/2014/main" id="{0A094E3E-CF29-4EF3-8B46-A8AAA090C4D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896938"/>
            <a:ext cx="20510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4" name="TextBox 2">
            <a:extLst>
              <a:ext uri="{FF2B5EF4-FFF2-40B4-BE49-F238E27FC236}">
                <a16:creationId xmlns:a16="http://schemas.microsoft.com/office/drawing/2014/main" id="{4973F2AA-36C7-4CA9-AE1E-8AE81961C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976313"/>
            <a:ext cx="2101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FF0000"/>
                </a:solidFill>
              </a:rPr>
              <a:t>display() is a briefer version of </a:t>
            </a:r>
          </a:p>
          <a:p>
            <a:r>
              <a:rPr lang="en-US" altLang="en-US" sz="1100">
                <a:solidFill>
                  <a:srgbClr val="FF0000"/>
                </a:solidFill>
              </a:rPr>
              <a:t>summary() from library(arm)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AF96BF4-E2ED-4416-9F90-C0797675DFCC}"/>
              </a:ext>
            </a:extLst>
          </p:cNvPr>
          <p:cNvSpPr/>
          <p:nvPr/>
        </p:nvSpPr>
        <p:spPr>
          <a:xfrm>
            <a:off x="171450" y="1209675"/>
            <a:ext cx="342900" cy="757238"/>
          </a:xfrm>
          <a:custGeom>
            <a:avLst/>
            <a:gdLst>
              <a:gd name="connsiteX0" fmla="*/ 133350 w 457200"/>
              <a:gd name="connsiteY0" fmla="*/ 0 h 757238"/>
              <a:gd name="connsiteX1" fmla="*/ 23813 w 457200"/>
              <a:gd name="connsiteY1" fmla="*/ 95250 h 757238"/>
              <a:gd name="connsiteX2" fmla="*/ 19050 w 457200"/>
              <a:gd name="connsiteY2" fmla="*/ 128588 h 757238"/>
              <a:gd name="connsiteX3" fmla="*/ 9525 w 457200"/>
              <a:gd name="connsiteY3" fmla="*/ 195263 h 757238"/>
              <a:gd name="connsiteX4" fmla="*/ 0 w 457200"/>
              <a:gd name="connsiteY4" fmla="*/ 214313 h 757238"/>
              <a:gd name="connsiteX5" fmla="*/ 9525 w 457200"/>
              <a:gd name="connsiteY5" fmla="*/ 271463 h 757238"/>
              <a:gd name="connsiteX6" fmla="*/ 14288 w 457200"/>
              <a:gd name="connsiteY6" fmla="*/ 295275 h 757238"/>
              <a:gd name="connsiteX7" fmla="*/ 23813 w 457200"/>
              <a:gd name="connsiteY7" fmla="*/ 323850 h 757238"/>
              <a:gd name="connsiteX8" fmla="*/ 38100 w 457200"/>
              <a:gd name="connsiteY8" fmla="*/ 376238 h 757238"/>
              <a:gd name="connsiteX9" fmla="*/ 47625 w 457200"/>
              <a:gd name="connsiteY9" fmla="*/ 414338 h 757238"/>
              <a:gd name="connsiteX10" fmla="*/ 57150 w 457200"/>
              <a:gd name="connsiteY10" fmla="*/ 447675 h 757238"/>
              <a:gd name="connsiteX11" fmla="*/ 66675 w 457200"/>
              <a:gd name="connsiteY11" fmla="*/ 461963 h 757238"/>
              <a:gd name="connsiteX12" fmla="*/ 76200 w 457200"/>
              <a:gd name="connsiteY12" fmla="*/ 490538 h 757238"/>
              <a:gd name="connsiteX13" fmla="*/ 80963 w 457200"/>
              <a:gd name="connsiteY13" fmla="*/ 504825 h 757238"/>
              <a:gd name="connsiteX14" fmla="*/ 90488 w 457200"/>
              <a:gd name="connsiteY14" fmla="*/ 519113 h 757238"/>
              <a:gd name="connsiteX15" fmla="*/ 95250 w 457200"/>
              <a:gd name="connsiteY15" fmla="*/ 533400 h 757238"/>
              <a:gd name="connsiteX16" fmla="*/ 123825 w 457200"/>
              <a:gd name="connsiteY16" fmla="*/ 576263 h 757238"/>
              <a:gd name="connsiteX17" fmla="*/ 138113 w 457200"/>
              <a:gd name="connsiteY17" fmla="*/ 600075 h 757238"/>
              <a:gd name="connsiteX18" fmla="*/ 185738 w 457200"/>
              <a:gd name="connsiteY18" fmla="*/ 623888 h 757238"/>
              <a:gd name="connsiteX19" fmla="*/ 209550 w 457200"/>
              <a:gd name="connsiteY19" fmla="*/ 638175 h 757238"/>
              <a:gd name="connsiteX20" fmla="*/ 257175 w 457200"/>
              <a:gd name="connsiteY20" fmla="*/ 657225 h 757238"/>
              <a:gd name="connsiteX21" fmla="*/ 290513 w 457200"/>
              <a:gd name="connsiteY21" fmla="*/ 681038 h 757238"/>
              <a:gd name="connsiteX22" fmla="*/ 304800 w 457200"/>
              <a:gd name="connsiteY22" fmla="*/ 685800 h 757238"/>
              <a:gd name="connsiteX23" fmla="*/ 319088 w 457200"/>
              <a:gd name="connsiteY23" fmla="*/ 695325 h 757238"/>
              <a:gd name="connsiteX24" fmla="*/ 371475 w 457200"/>
              <a:gd name="connsiteY24" fmla="*/ 709613 h 757238"/>
              <a:gd name="connsiteX25" fmla="*/ 390525 w 457200"/>
              <a:gd name="connsiteY25" fmla="*/ 719138 h 757238"/>
              <a:gd name="connsiteX26" fmla="*/ 423863 w 457200"/>
              <a:gd name="connsiteY26" fmla="*/ 738188 h 757238"/>
              <a:gd name="connsiteX27" fmla="*/ 419100 w 457200"/>
              <a:gd name="connsiteY27" fmla="*/ 723900 h 757238"/>
              <a:gd name="connsiteX28" fmla="*/ 400050 w 457200"/>
              <a:gd name="connsiteY28" fmla="*/ 690563 h 757238"/>
              <a:gd name="connsiteX29" fmla="*/ 366713 w 457200"/>
              <a:gd name="connsiteY29" fmla="*/ 661988 h 757238"/>
              <a:gd name="connsiteX30" fmla="*/ 338138 w 457200"/>
              <a:gd name="connsiteY30" fmla="*/ 642938 h 757238"/>
              <a:gd name="connsiteX31" fmla="*/ 328613 w 457200"/>
              <a:gd name="connsiteY31" fmla="*/ 628650 h 757238"/>
              <a:gd name="connsiteX32" fmla="*/ 342900 w 457200"/>
              <a:gd name="connsiteY32" fmla="*/ 623888 h 757238"/>
              <a:gd name="connsiteX33" fmla="*/ 371475 w 457200"/>
              <a:gd name="connsiteY33" fmla="*/ 633413 h 757238"/>
              <a:gd name="connsiteX34" fmla="*/ 404813 w 457200"/>
              <a:gd name="connsiteY34" fmla="*/ 642938 h 757238"/>
              <a:gd name="connsiteX35" fmla="*/ 419100 w 457200"/>
              <a:gd name="connsiteY35" fmla="*/ 652463 h 757238"/>
              <a:gd name="connsiteX36" fmla="*/ 457200 w 457200"/>
              <a:gd name="connsiteY36" fmla="*/ 700088 h 757238"/>
              <a:gd name="connsiteX37" fmla="*/ 452438 w 457200"/>
              <a:gd name="connsiteY37" fmla="*/ 728663 h 757238"/>
              <a:gd name="connsiteX38" fmla="*/ 438150 w 457200"/>
              <a:gd name="connsiteY38" fmla="*/ 738188 h 757238"/>
              <a:gd name="connsiteX39" fmla="*/ 361950 w 457200"/>
              <a:gd name="connsiteY39" fmla="*/ 747713 h 757238"/>
              <a:gd name="connsiteX40" fmla="*/ 347663 w 457200"/>
              <a:gd name="connsiteY40" fmla="*/ 752475 h 757238"/>
              <a:gd name="connsiteX41" fmla="*/ 328613 w 457200"/>
              <a:gd name="connsiteY41" fmla="*/ 757238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200" h="757238">
                <a:moveTo>
                  <a:pt x="133350" y="0"/>
                </a:moveTo>
                <a:cubicBezTo>
                  <a:pt x="96838" y="31750"/>
                  <a:pt x="55959" y="59086"/>
                  <a:pt x="23813" y="95250"/>
                </a:cubicBezTo>
                <a:cubicBezTo>
                  <a:pt x="16355" y="103640"/>
                  <a:pt x="20362" y="117439"/>
                  <a:pt x="19050" y="128588"/>
                </a:cubicBezTo>
                <a:cubicBezTo>
                  <a:pt x="17052" y="145569"/>
                  <a:pt x="16757" y="175979"/>
                  <a:pt x="9525" y="195263"/>
                </a:cubicBezTo>
                <a:cubicBezTo>
                  <a:pt x="7032" y="201910"/>
                  <a:pt x="3175" y="207963"/>
                  <a:pt x="0" y="214313"/>
                </a:cubicBezTo>
                <a:cubicBezTo>
                  <a:pt x="3175" y="233363"/>
                  <a:pt x="6169" y="252444"/>
                  <a:pt x="9525" y="271463"/>
                </a:cubicBezTo>
                <a:cubicBezTo>
                  <a:pt x="10932" y="279434"/>
                  <a:pt x="12158" y="287466"/>
                  <a:pt x="14288" y="295275"/>
                </a:cubicBezTo>
                <a:cubicBezTo>
                  <a:pt x="16930" y="304961"/>
                  <a:pt x="20638" y="314325"/>
                  <a:pt x="23813" y="323850"/>
                </a:cubicBezTo>
                <a:cubicBezTo>
                  <a:pt x="34018" y="385088"/>
                  <a:pt x="21414" y="322008"/>
                  <a:pt x="38100" y="376238"/>
                </a:cubicBezTo>
                <a:cubicBezTo>
                  <a:pt x="41950" y="388750"/>
                  <a:pt x="44450" y="401638"/>
                  <a:pt x="47625" y="414338"/>
                </a:cubicBezTo>
                <a:cubicBezTo>
                  <a:pt x="49150" y="420437"/>
                  <a:pt x="53736" y="440846"/>
                  <a:pt x="57150" y="447675"/>
                </a:cubicBezTo>
                <a:cubicBezTo>
                  <a:pt x="59710" y="452795"/>
                  <a:pt x="64350" y="456732"/>
                  <a:pt x="66675" y="461963"/>
                </a:cubicBezTo>
                <a:cubicBezTo>
                  <a:pt x="70753" y="471138"/>
                  <a:pt x="73025" y="481013"/>
                  <a:pt x="76200" y="490538"/>
                </a:cubicBezTo>
                <a:cubicBezTo>
                  <a:pt x="77788" y="495300"/>
                  <a:pt x="78178" y="500648"/>
                  <a:pt x="80963" y="504825"/>
                </a:cubicBezTo>
                <a:lnTo>
                  <a:pt x="90488" y="519113"/>
                </a:lnTo>
                <a:cubicBezTo>
                  <a:pt x="92075" y="523875"/>
                  <a:pt x="93005" y="528910"/>
                  <a:pt x="95250" y="533400"/>
                </a:cubicBezTo>
                <a:cubicBezTo>
                  <a:pt x="109083" y="561067"/>
                  <a:pt x="107876" y="552339"/>
                  <a:pt x="123825" y="576263"/>
                </a:cubicBezTo>
                <a:cubicBezTo>
                  <a:pt x="128960" y="583965"/>
                  <a:pt x="131568" y="593530"/>
                  <a:pt x="138113" y="600075"/>
                </a:cubicBezTo>
                <a:cubicBezTo>
                  <a:pt x="151362" y="613324"/>
                  <a:pt x="169857" y="615948"/>
                  <a:pt x="185738" y="623888"/>
                </a:cubicBezTo>
                <a:cubicBezTo>
                  <a:pt x="194017" y="628028"/>
                  <a:pt x="201162" y="634261"/>
                  <a:pt x="209550" y="638175"/>
                </a:cubicBezTo>
                <a:cubicBezTo>
                  <a:pt x="225044" y="645405"/>
                  <a:pt x="243497" y="646966"/>
                  <a:pt x="257175" y="657225"/>
                </a:cubicBezTo>
                <a:cubicBezTo>
                  <a:pt x="261493" y="660464"/>
                  <a:pt x="283546" y="677555"/>
                  <a:pt x="290513" y="681038"/>
                </a:cubicBezTo>
                <a:cubicBezTo>
                  <a:pt x="295003" y="683283"/>
                  <a:pt x="300038" y="684213"/>
                  <a:pt x="304800" y="685800"/>
                </a:cubicBezTo>
                <a:cubicBezTo>
                  <a:pt x="309563" y="688975"/>
                  <a:pt x="313729" y="693315"/>
                  <a:pt x="319088" y="695325"/>
                </a:cubicBezTo>
                <a:cubicBezTo>
                  <a:pt x="360891" y="711002"/>
                  <a:pt x="325116" y="686434"/>
                  <a:pt x="371475" y="709613"/>
                </a:cubicBezTo>
                <a:cubicBezTo>
                  <a:pt x="377825" y="712788"/>
                  <a:pt x="384505" y="715375"/>
                  <a:pt x="390525" y="719138"/>
                </a:cubicBezTo>
                <a:cubicBezTo>
                  <a:pt x="423477" y="739733"/>
                  <a:pt x="395792" y="728830"/>
                  <a:pt x="423863" y="738188"/>
                </a:cubicBezTo>
                <a:cubicBezTo>
                  <a:pt x="422275" y="733425"/>
                  <a:pt x="421078" y="728514"/>
                  <a:pt x="419100" y="723900"/>
                </a:cubicBezTo>
                <a:cubicBezTo>
                  <a:pt x="414989" y="714308"/>
                  <a:pt x="407085" y="699005"/>
                  <a:pt x="400050" y="690563"/>
                </a:cubicBezTo>
                <a:cubicBezTo>
                  <a:pt x="390181" y="678720"/>
                  <a:pt x="379331" y="670820"/>
                  <a:pt x="366713" y="661988"/>
                </a:cubicBezTo>
                <a:cubicBezTo>
                  <a:pt x="357335" y="655423"/>
                  <a:pt x="338138" y="642938"/>
                  <a:pt x="338138" y="642938"/>
                </a:cubicBezTo>
                <a:cubicBezTo>
                  <a:pt x="334963" y="638175"/>
                  <a:pt x="327225" y="634203"/>
                  <a:pt x="328613" y="628650"/>
                </a:cubicBezTo>
                <a:cubicBezTo>
                  <a:pt x="329830" y="623780"/>
                  <a:pt x="337911" y="623334"/>
                  <a:pt x="342900" y="623888"/>
                </a:cubicBezTo>
                <a:cubicBezTo>
                  <a:pt x="352879" y="624997"/>
                  <a:pt x="361950" y="630238"/>
                  <a:pt x="371475" y="633413"/>
                </a:cubicBezTo>
                <a:cubicBezTo>
                  <a:pt x="391965" y="640243"/>
                  <a:pt x="380903" y="636960"/>
                  <a:pt x="404813" y="642938"/>
                </a:cubicBezTo>
                <a:cubicBezTo>
                  <a:pt x="409575" y="646113"/>
                  <a:pt x="414703" y="648799"/>
                  <a:pt x="419100" y="652463"/>
                </a:cubicBezTo>
                <a:cubicBezTo>
                  <a:pt x="434926" y="665651"/>
                  <a:pt x="445916" y="683161"/>
                  <a:pt x="457200" y="700088"/>
                </a:cubicBezTo>
                <a:cubicBezTo>
                  <a:pt x="455613" y="709613"/>
                  <a:pt x="456756" y="720026"/>
                  <a:pt x="452438" y="728663"/>
                </a:cubicBezTo>
                <a:cubicBezTo>
                  <a:pt x="449878" y="733783"/>
                  <a:pt x="443510" y="736178"/>
                  <a:pt x="438150" y="738188"/>
                </a:cubicBezTo>
                <a:cubicBezTo>
                  <a:pt x="422406" y="744092"/>
                  <a:pt x="367675" y="747193"/>
                  <a:pt x="361950" y="747713"/>
                </a:cubicBezTo>
                <a:cubicBezTo>
                  <a:pt x="357188" y="749300"/>
                  <a:pt x="352490" y="751096"/>
                  <a:pt x="347663" y="752475"/>
                </a:cubicBezTo>
                <a:cubicBezTo>
                  <a:pt x="341369" y="754273"/>
                  <a:pt x="328613" y="757238"/>
                  <a:pt x="328613" y="7572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3124-1E85-4E04-821E-B078C4D9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6A056-A7BE-41DF-8BEF-847947DA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4846"/>
            <a:ext cx="8229600" cy="5036573"/>
          </a:xfrm>
        </p:spPr>
        <p:txBody>
          <a:bodyPr/>
          <a:lstStyle/>
          <a:p>
            <a:r>
              <a:rPr lang="en-US" dirty="0"/>
              <a:t>Quiz 06 (the short answer part) will be graded shortly.</a:t>
            </a:r>
          </a:p>
          <a:p>
            <a:r>
              <a:rPr lang="en-US" dirty="0"/>
              <a:t>HW 06 due tonight 1159pm (new std due date!)</a:t>
            </a:r>
          </a:p>
          <a:p>
            <a:pPr lvl="1"/>
            <a:r>
              <a:rPr lang="en-US" dirty="0"/>
              <a:t>HW 07 is out; due next Weds</a:t>
            </a:r>
          </a:p>
          <a:p>
            <a:r>
              <a:rPr lang="en-US" dirty="0"/>
              <a:t>Final Report Project</a:t>
            </a:r>
          </a:p>
          <a:p>
            <a:pPr lvl="1"/>
            <a:r>
              <a:rPr lang="en-US" dirty="0"/>
              <a:t>Assigned in pieces; first piece will be next week or the following week</a:t>
            </a:r>
          </a:p>
          <a:p>
            <a:r>
              <a:rPr lang="en-US" dirty="0"/>
              <a:t>Reading for next week:</a:t>
            </a:r>
          </a:p>
          <a:p>
            <a:pPr lvl="1"/>
            <a:r>
              <a:rPr lang="en-US" dirty="0"/>
              <a:t>Finish G&amp;H Ch 13 and read G&amp;H Ch 14</a:t>
            </a:r>
            <a:br>
              <a:rPr lang="en-US" dirty="0"/>
            </a:br>
            <a:r>
              <a:rPr lang="en-US" dirty="0"/>
              <a:t>(in week09 folder)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BCE24-9E4B-4780-8EEE-2FD215545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656D9-5798-4CEE-8788-F63551B6B4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35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C56E902-E7A2-4661-8539-029A041F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0400" y="2258219"/>
            <a:ext cx="3860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FDF67EE6-FADF-428E-B123-D2141104F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10076B-788F-4462-8CA0-0A52B4235AD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Date Placeholder 6">
            <a:extLst>
              <a:ext uri="{FF2B5EF4-FFF2-40B4-BE49-F238E27FC236}">
                <a16:creationId xmlns:a16="http://schemas.microsoft.com/office/drawing/2014/main" id="{87FB41CC-41C1-4198-9CFB-60119318B21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8EEBF2-5BE9-494E-8C84-04A97BC1E48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95FEE4C0-D533-465E-9660-36C1A14B0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Random-intercept model with individual predictors</a:t>
            </a:r>
          </a:p>
        </p:txBody>
      </p:sp>
      <p:sp>
        <p:nvSpPr>
          <p:cNvPr id="25606" name="Rectangle 4">
            <a:extLst>
              <a:ext uri="{FF2B5EF4-FFF2-40B4-BE49-F238E27FC236}">
                <a16:creationId xmlns:a16="http://schemas.microsoft.com/office/drawing/2014/main" id="{E75F1CA2-F9A9-47C5-AE2B-4569FD8599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4050"/>
            <a:ext cx="4038600" cy="4206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&gt; y &lt;- 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log.radon</a:t>
            </a:r>
            <a:endParaRPr lang="en-US" altLang="en-US" sz="15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&gt; M1 &lt;-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	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lmer</a:t>
            </a:r>
            <a:r>
              <a:rPr lang="en-US" altLang="en-US" sz="1500" b="1" dirty="0">
                <a:latin typeface="Courier New" panose="02070309020205020404" pitchFamily="49" charset="0"/>
              </a:rPr>
              <a:t>(y ~ x + (1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&gt; display(M1)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coef.est</a:t>
            </a:r>
            <a:r>
              <a:rPr lang="en-US" altLang="en-US" sz="1500" b="1" dirty="0">
                <a:latin typeface="Courier New" panose="02070309020205020404" pitchFamily="49" charset="0"/>
              </a:rPr>
              <a:t>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(Intercept)  1.46     0.05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x           -0.69     0.07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 Groups   Name        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Std.Dev</a:t>
            </a:r>
            <a:r>
              <a:rPr lang="en-US" altLang="en-US" sz="1500" b="1" dirty="0">
                <a:latin typeface="Courier New" panose="02070309020205020404" pitchFamily="49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 county   (Intercept) 0.33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 Residual             0.76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number of 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obs</a:t>
            </a:r>
            <a:r>
              <a:rPr lang="en-US" altLang="en-US" sz="1500" b="1" dirty="0">
                <a:latin typeface="Courier New" panose="02070309020205020404" pitchFamily="49" charset="0"/>
              </a:rPr>
              <a:t>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AIC = 2179.3, DIC = 2156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deviance = 2163.7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 dirty="0">
              <a:latin typeface="Courier New" panose="02070309020205020404" pitchFamily="49" charset="0"/>
            </a:endParaRPr>
          </a:p>
        </p:txBody>
      </p:sp>
      <p:pic>
        <p:nvPicPr>
          <p:cNvPr id="25607" name="Picture 3">
            <a:extLst>
              <a:ext uri="{FF2B5EF4-FFF2-40B4-BE49-F238E27FC236}">
                <a16:creationId xmlns:a16="http://schemas.microsoft.com/office/drawing/2014/main" id="{4812AA3C-B627-448B-82D3-38BD7D004F3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463675"/>
            <a:ext cx="35099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7C231368-83F3-4AA2-AD5D-A2FE9E821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706500-B306-479F-9BE1-6F2962D28D7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Date Placeholder 7">
            <a:extLst>
              <a:ext uri="{FF2B5EF4-FFF2-40B4-BE49-F238E27FC236}">
                <a16:creationId xmlns:a16="http://schemas.microsoft.com/office/drawing/2014/main" id="{99900FF9-E706-4E70-BFE6-F2BAF64C6D7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18C204-AD01-4073-85B7-5DAD5F8D0DE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74CE158A-1970-4FFA-A25E-0558E65F7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Random-intercept model w / individual &amp; group level predictors</a:t>
            </a:r>
            <a:br>
              <a:rPr lang="en-US" altLang="en-US" sz="3400"/>
            </a:br>
            <a:endParaRPr lang="en-US" altLang="en-US" sz="3400"/>
          </a:p>
        </p:txBody>
      </p:sp>
      <p:sp>
        <p:nvSpPr>
          <p:cNvPr id="27653" name="Rectangle 8">
            <a:extLst>
              <a:ext uri="{FF2B5EF4-FFF2-40B4-BE49-F238E27FC236}">
                <a16:creationId xmlns:a16="http://schemas.microsoft.com/office/drawing/2014/main" id="{0DBF64B1-9700-4C28-8C33-358D084266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5302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u.full &lt;- log.uranium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M2 &lt;- lmer(y ~ x + u.full + (1 | county))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&gt; display(M2)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coef.est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(Intercept)  1.47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x           -0.67     0.07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u.full       0.72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Groups   Name        Std.Dev.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county   (Intercept) 0.16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Residual             0.76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AIC = 2144.2, DIC = 2111.5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deviance = 2122.9</a:t>
            </a: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89553C8F-01EF-4C44-91C6-690B2358083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327150"/>
            <a:ext cx="312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5" name="Picture 4">
            <a:extLst>
              <a:ext uri="{FF2B5EF4-FFF2-40B4-BE49-F238E27FC236}">
                <a16:creationId xmlns:a16="http://schemas.microsoft.com/office/drawing/2014/main" id="{869D8D10-83BE-4CCF-87C7-A2C17A7D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5650" y="1254125"/>
            <a:ext cx="2336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>
            <a:extLst>
              <a:ext uri="{FF2B5EF4-FFF2-40B4-BE49-F238E27FC236}">
                <a16:creationId xmlns:a16="http://schemas.microsoft.com/office/drawing/2014/main" id="{DE4400CB-42EE-4C5C-A129-FEB90C3E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1369" y="3722688"/>
            <a:ext cx="2287587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C0C2891C-B2C9-4FC2-BBF3-C38BB26AB2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D9F354-F0ED-4119-89E4-A3BE80B411C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699" name="Date Placeholder 6">
            <a:extLst>
              <a:ext uri="{FF2B5EF4-FFF2-40B4-BE49-F238E27FC236}">
                <a16:creationId xmlns:a16="http://schemas.microsoft.com/office/drawing/2014/main" id="{991072DB-9758-47BA-B645-F3FADC722F2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FA8348-236E-4175-8A90-C4F37EE7CB4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666A683D-AE9D-47BB-8E5C-27BAE2C41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One last Radon Model: Random Intercept, Random Slope, Gp Predictor</a:t>
            </a: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8E255E4C-C53A-4F81-8DCD-855F5E9059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51350"/>
            <a:ext cx="4546600" cy="180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u.full &lt;- log.uranium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M3 &lt;- lmer(y ~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x + u.full + (1 + x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D6E4C60A-6557-4749-89C8-2ADC60C36B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display(M3)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coef.est 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(Intercept)  1.46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x           -0.64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u.full       0.77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Groups   Name       SD  Corr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county   (Intcpt) 0.13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 x        0.36  0.21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Residual          0.75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AIC = 2142.6, DIC = 2106.7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deviance = 2117.7 </a:t>
            </a:r>
          </a:p>
        </p:txBody>
      </p:sp>
      <p:pic>
        <p:nvPicPr>
          <p:cNvPr id="29703" name="Picture 3">
            <a:extLst>
              <a:ext uri="{FF2B5EF4-FFF2-40B4-BE49-F238E27FC236}">
                <a16:creationId xmlns:a16="http://schemas.microsoft.com/office/drawing/2014/main" id="{D57031A4-B061-41B5-BCF1-6FBCFFDBE3A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711325"/>
            <a:ext cx="34877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4" name="Rectangle 12">
            <a:extLst>
              <a:ext uri="{FF2B5EF4-FFF2-40B4-BE49-F238E27FC236}">
                <a16:creationId xmlns:a16="http://schemas.microsoft.com/office/drawing/2014/main" id="{4BA87185-3D6D-4BA3-B193-5C47460DA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584325"/>
            <a:ext cx="3694113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1EC02D5B-D301-48F7-9C26-5CFDEBCA2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BBAEF9-F523-4645-8B40-4924998F49C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7" name="Date Placeholder 6">
            <a:extLst>
              <a:ext uri="{FF2B5EF4-FFF2-40B4-BE49-F238E27FC236}">
                <a16:creationId xmlns:a16="http://schemas.microsoft.com/office/drawing/2014/main" id="{99693EE0-D886-45A5-A230-7D1A3792AC6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1CB900-3381-4263-8680-08B6C7A2E7D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3FB9FD47-6EFE-4070-A7A5-56FB1B7C1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One last Radon Model: Random Intercept, Random Slope, Gp Predictor</a:t>
            </a:r>
          </a:p>
        </p:txBody>
      </p:sp>
      <p:pic>
        <p:nvPicPr>
          <p:cNvPr id="31749" name="Picture 8">
            <a:extLst>
              <a:ext uri="{FF2B5EF4-FFF2-40B4-BE49-F238E27FC236}">
                <a16:creationId xmlns:a16="http://schemas.microsoft.com/office/drawing/2014/main" id="{4D537A91-E29B-40DE-A068-AE2D3158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1700" y="1878013"/>
            <a:ext cx="3973512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extLst>
              <a:ext uri="{FF2B5EF4-FFF2-40B4-BE49-F238E27FC236}">
                <a16:creationId xmlns:a16="http://schemas.microsoft.com/office/drawing/2014/main" id="{5AAD1EED-39E7-4E19-B85B-CFF36334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38" y="181292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18E98B25-D9B4-470B-9936-4E8DF5C77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4E7DE6-35D4-4A2F-B418-9B5361350E5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5" name="Date Placeholder 5">
            <a:extLst>
              <a:ext uri="{FF2B5EF4-FFF2-40B4-BE49-F238E27FC236}">
                <a16:creationId xmlns:a16="http://schemas.microsoft.com/office/drawing/2014/main" id="{F27F29FF-8805-402B-8746-C8963D918DD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1F70E4-F8CB-43D5-9DA1-4148A5E2C2D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10695321-D0C4-44B7-A70F-58547C4A7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on Multiple Random Effects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C9880B07-9370-4727-B99F-294E6E9DB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20963"/>
            <a:ext cx="8229600" cy="3509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always model </a:t>
            </a:r>
            <a:r>
              <a:rPr lang="en-US" altLang="en-US">
                <a:latin typeface="cmmi10" panose="020B0604020202020204"/>
              </a:rPr>
              <a:t>²</a:t>
            </a:r>
            <a:r>
              <a:rPr lang="en-US" altLang="en-US" baseline="-25000">
                <a:latin typeface="cmmi10" panose="020B0604020202020204"/>
              </a:rPr>
              <a:t>i</a:t>
            </a:r>
            <a:r>
              <a:rPr lang="en-US" altLang="en-US"/>
              <a:t> as “independent of everything” because it is the “unexplainable variation”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                       might be dependent on each other!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Perhaps radon levels are relatively high in some counties (</a:t>
            </a:r>
            <a:r>
              <a:rPr lang="en-US" altLang="en-US">
                <a:latin typeface="cmmi10" panose="020B0604020202020204"/>
              </a:rPr>
              <a:t>®</a:t>
            </a:r>
            <a:r>
              <a:rPr lang="en-US" altLang="en-US" baseline="-25000">
                <a:latin typeface="cmmi10" panose="020B0604020202020204"/>
              </a:rPr>
              <a:t>0j</a:t>
            </a:r>
            <a:r>
              <a:rPr lang="en-US" altLang="en-US"/>
              <a:t> large) but dissipate to a relatively constant level above ground (</a:t>
            </a:r>
            <a:r>
              <a:rPr lang="en-US" altLang="en-US">
                <a:latin typeface="cmmi10" panose="020B0604020202020204"/>
              </a:rPr>
              <a:t>®</a:t>
            </a:r>
            <a:r>
              <a:rPr lang="en-US" altLang="en-US" baseline="-25000">
                <a:latin typeface="cmmi10" panose="020B0604020202020204"/>
              </a:rPr>
              <a:t>1j</a:t>
            </a:r>
            <a:r>
              <a:rPr lang="en-US" altLang="en-US"/>
              <a:t> large too).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Suggests                           might be correlated.</a:t>
            </a:r>
          </a:p>
        </p:txBody>
      </p:sp>
      <p:pic>
        <p:nvPicPr>
          <p:cNvPr id="33798" name="Picture 4">
            <a:extLst>
              <a:ext uri="{FF2B5EF4-FFF2-40B4-BE49-F238E27FC236}">
                <a16:creationId xmlns:a16="http://schemas.microsoft.com/office/drawing/2014/main" id="{02C95B3F-6007-4B14-9418-7D1001F7D3B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25500"/>
            <a:ext cx="70723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9" name="Picture 6">
            <a:extLst>
              <a:ext uri="{FF2B5EF4-FFF2-40B4-BE49-F238E27FC236}">
                <a16:creationId xmlns:a16="http://schemas.microsoft.com/office/drawing/2014/main" id="{AD788C96-2539-4DC3-AE18-C5483F0038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954463"/>
            <a:ext cx="16589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800" name="Picture 8">
            <a:extLst>
              <a:ext uri="{FF2B5EF4-FFF2-40B4-BE49-F238E27FC236}">
                <a16:creationId xmlns:a16="http://schemas.microsoft.com/office/drawing/2014/main" id="{34344FF6-8B0B-482E-ABA7-8C8067B89E7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580063"/>
            <a:ext cx="1625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DA749DFB-C17E-45A0-AA51-B3EF07CFD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42AA12-6F3A-4533-94AC-84B88CDE496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3" name="Date Placeholder 5">
            <a:extLst>
              <a:ext uri="{FF2B5EF4-FFF2-40B4-BE49-F238E27FC236}">
                <a16:creationId xmlns:a16="http://schemas.microsoft.com/office/drawing/2014/main" id="{841E0FCC-9958-4535-B579-69623B73DB9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186C65-CE67-470D-A052-4AAD23D6A31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F4971AE5-8673-4855-9001-C79366248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Random Effects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F1EFE570-2EB9-478E-B213-4660E8DCA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Thus we often do (and lmer() does) model the correlation between random effects, e.g.: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5846" name="Picture 3">
            <a:extLst>
              <a:ext uri="{FF2B5EF4-FFF2-40B4-BE49-F238E27FC236}">
                <a16:creationId xmlns:a16="http://schemas.microsoft.com/office/drawing/2014/main" id="{C9CA3609-8071-4E3B-9BBB-D5936D8058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2888"/>
            <a:ext cx="69262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FC908E58-2FD7-4F39-9E1E-F771C632A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AA8C78-5E52-4642-88D0-74477D627C1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6">
            <a:extLst>
              <a:ext uri="{FF2B5EF4-FFF2-40B4-BE49-F238E27FC236}">
                <a16:creationId xmlns:a16="http://schemas.microsoft.com/office/drawing/2014/main" id="{C1BC1E9D-C86C-4E03-B851-57EBE9C66AA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438632-1BED-4EB2-8BFE-EE25839808F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498679A3-961A-43BB-8215-630DA6AD2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Multiple Random Effects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A0007857-BEED-46BE-9114-F8D6C7AE5B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51350"/>
            <a:ext cx="4546600" cy="180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u.full &lt;- log.uranium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M3 &lt;- lmer(y ~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x + u.full + (1 + x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A76EB7A3-E589-43F4-AADC-D970D41690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display(M3)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coef.est 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(Intercept)  1.46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x           -0.64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u.full       0.77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Groups   Name       SD  Corr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county   (Intcpt) 0.13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 x        0.36  0.21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Residual          0.75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AIC = 2142.6, DIC = 2106.7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deviance = 2117.7 </a:t>
            </a:r>
          </a:p>
        </p:txBody>
      </p:sp>
      <p:sp>
        <p:nvSpPr>
          <p:cNvPr id="37895" name="Rectangle 6">
            <a:extLst>
              <a:ext uri="{FF2B5EF4-FFF2-40B4-BE49-F238E27FC236}">
                <a16:creationId xmlns:a16="http://schemas.microsoft.com/office/drawing/2014/main" id="{9181400F-9502-42FD-ACBC-534EFDD1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004888"/>
            <a:ext cx="35560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7896" name="Picture 3">
            <a:extLst>
              <a:ext uri="{FF2B5EF4-FFF2-40B4-BE49-F238E27FC236}">
                <a16:creationId xmlns:a16="http://schemas.microsoft.com/office/drawing/2014/main" id="{6E5AE2AA-313D-4141-9808-F47CB17A9A4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27125"/>
            <a:ext cx="336232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7" name="Freeform 13">
            <a:extLst>
              <a:ext uri="{FF2B5EF4-FFF2-40B4-BE49-F238E27FC236}">
                <a16:creationId xmlns:a16="http://schemas.microsoft.com/office/drawing/2014/main" id="{579501A5-241C-4BDC-8ACE-DA5D4E2E6F5D}"/>
              </a:ext>
            </a:extLst>
          </p:cNvPr>
          <p:cNvSpPr>
            <a:spLocks/>
          </p:cNvSpPr>
          <p:nvPr/>
        </p:nvSpPr>
        <p:spPr bwMode="auto">
          <a:xfrm>
            <a:off x="3941763" y="4105275"/>
            <a:ext cx="4043362" cy="612775"/>
          </a:xfrm>
          <a:custGeom>
            <a:avLst/>
            <a:gdLst>
              <a:gd name="T0" fmla="*/ 0 w 2547"/>
              <a:gd name="T1" fmla="*/ 0 h 386"/>
              <a:gd name="T2" fmla="*/ 2147483646 w 2547"/>
              <a:gd name="T3" fmla="*/ 2147483646 h 386"/>
              <a:gd name="T4" fmla="*/ 2147483646 w 2547"/>
              <a:gd name="T5" fmla="*/ 2147483646 h 386"/>
              <a:gd name="T6" fmla="*/ 2147483646 w 2547"/>
              <a:gd name="T7" fmla="*/ 2147483646 h 386"/>
              <a:gd name="T8" fmla="*/ 2147483646 w 2547"/>
              <a:gd name="T9" fmla="*/ 2147483646 h 386"/>
              <a:gd name="T10" fmla="*/ 2147483646 w 2547"/>
              <a:gd name="T11" fmla="*/ 2147483646 h 386"/>
              <a:gd name="T12" fmla="*/ 2147483646 w 2547"/>
              <a:gd name="T13" fmla="*/ 2147483646 h 3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7" h="386">
                <a:moveTo>
                  <a:pt x="0" y="0"/>
                </a:moveTo>
                <a:cubicBezTo>
                  <a:pt x="172" y="97"/>
                  <a:pt x="344" y="194"/>
                  <a:pt x="525" y="256"/>
                </a:cubicBezTo>
                <a:cubicBezTo>
                  <a:pt x="706" y="318"/>
                  <a:pt x="890" y="356"/>
                  <a:pt x="1088" y="371"/>
                </a:cubicBezTo>
                <a:cubicBezTo>
                  <a:pt x="1286" y="386"/>
                  <a:pt x="1555" y="362"/>
                  <a:pt x="1715" y="345"/>
                </a:cubicBezTo>
                <a:cubicBezTo>
                  <a:pt x="1875" y="328"/>
                  <a:pt x="1943" y="306"/>
                  <a:pt x="2048" y="268"/>
                </a:cubicBezTo>
                <a:cubicBezTo>
                  <a:pt x="2153" y="230"/>
                  <a:pt x="2260" y="151"/>
                  <a:pt x="2343" y="115"/>
                </a:cubicBezTo>
                <a:cubicBezTo>
                  <a:pt x="2426" y="79"/>
                  <a:pt x="2524" y="59"/>
                  <a:pt x="2547" y="5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D18939-5FAE-474B-AC14-EC88F301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random effects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C38968-C961-4B66-8CD8-6DCAB1C4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6844"/>
            <a:ext cx="8229600" cy="4530725"/>
          </a:xfrm>
        </p:spPr>
        <p:txBody>
          <a:bodyPr/>
          <a:lstStyle/>
          <a:p>
            <a:r>
              <a:rPr lang="en-US" dirty="0"/>
              <a:t>In general it is better to leave the correlation in the model, than to take it out.</a:t>
            </a:r>
          </a:p>
          <a:p>
            <a:pPr lvl="1"/>
            <a:r>
              <a:rPr lang="en-US" dirty="0"/>
              <a:t>We are sometimes interested in centering one or more predictors for multilevel models, just as we were for ordinary linear models  (for interpretation, better numerical behavior, etc.)</a:t>
            </a:r>
          </a:p>
          <a:p>
            <a:pPr lvl="1"/>
            <a:r>
              <a:rPr lang="en-US" dirty="0"/>
              <a:t>MLM’s with estimated correlation are invariant (except for obvious main effects shifts) to centering and other linear shifts of the X’s</a:t>
            </a:r>
          </a:p>
          <a:p>
            <a:pPr lvl="1"/>
            <a:r>
              <a:rPr lang="en-US" dirty="0"/>
              <a:t>MLM’s without the correlation do not have this </a:t>
            </a:r>
            <a:r>
              <a:rPr lang="en-US"/>
              <a:t>invariance property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025DF-82C9-462D-9954-8F714E946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06D48D-6AE2-46B9-ABE7-A9717FA078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11/9/2022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23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68EF-846B-4ABB-BE00-0084404E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AE0D-DA2E-47EA-9CFE-20DE9D52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2276"/>
            <a:ext cx="8229600" cy="4530725"/>
          </a:xfrm>
        </p:spPr>
        <p:txBody>
          <a:bodyPr/>
          <a:lstStyle/>
          <a:p>
            <a:r>
              <a:rPr lang="en-US" sz="2800" dirty="0"/>
              <a:t>Three Ways to Write The Model</a:t>
            </a:r>
          </a:p>
          <a:p>
            <a:r>
              <a:rPr lang="en-US" sz="2800" dirty="0"/>
              <a:t>Brief intro to library(lme4) and </a:t>
            </a:r>
            <a:r>
              <a:rPr lang="en-US" sz="2800" dirty="0" err="1"/>
              <a:t>lmer</a:t>
            </a:r>
            <a:r>
              <a:rPr lang="en-US" sz="2800" dirty="0"/>
              <a:t>()</a:t>
            </a:r>
          </a:p>
          <a:p>
            <a:r>
              <a:rPr lang="en-US" sz="2800" dirty="0" err="1"/>
              <a:t>lmer</a:t>
            </a:r>
            <a:r>
              <a:rPr lang="en-US" sz="2800" dirty="0"/>
              <a:t>() notation / modeling language</a:t>
            </a:r>
          </a:p>
          <a:p>
            <a:r>
              <a:rPr lang="en-US" sz="2800" dirty="0"/>
              <a:t>Minnesota Radon Levels, Part 2</a:t>
            </a:r>
          </a:p>
          <a:p>
            <a:pPr lvl="1"/>
            <a:r>
              <a:rPr lang="en-US" sz="2400" dirty="0"/>
              <a:t>Predicting county means with log(uranium)</a:t>
            </a:r>
          </a:p>
          <a:p>
            <a:pPr lvl="1"/>
            <a:r>
              <a:rPr lang="en-US" sz="2400" dirty="0"/>
              <a:t>Intercept-only random-</a:t>
            </a:r>
            <a:r>
              <a:rPr lang="en-US" sz="2400" dirty="0" err="1"/>
              <a:t>interecept</a:t>
            </a:r>
            <a:r>
              <a:rPr lang="en-US" sz="2400" dirty="0"/>
              <a:t> model</a:t>
            </a:r>
          </a:p>
          <a:p>
            <a:pPr lvl="1"/>
            <a:r>
              <a:rPr lang="en-US" sz="2400" dirty="0"/>
              <a:t>Random-intercept model with level 1 predictors</a:t>
            </a:r>
          </a:p>
          <a:p>
            <a:pPr lvl="1"/>
            <a:r>
              <a:rPr lang="en-US" sz="2400" dirty="0"/>
              <a:t>Random-intercept model with level 1 and level 2 predictors</a:t>
            </a:r>
          </a:p>
          <a:p>
            <a:r>
              <a:rPr lang="en-US" sz="2800" dirty="0"/>
              <a:t>More than one random effect</a:t>
            </a:r>
          </a:p>
          <a:p>
            <a:pPr lvl="1"/>
            <a:r>
              <a:rPr lang="en-US" sz="2400" dirty="0"/>
              <a:t>Random intercept, random slope</a:t>
            </a:r>
          </a:p>
          <a:p>
            <a:pPr lvl="1"/>
            <a:r>
              <a:rPr lang="en-US" sz="2400" dirty="0"/>
              <a:t>Correlation between random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D06A-FCAF-4A21-96B1-508DF80C9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0D02-2802-42F4-BFB5-CDD4A39CC7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25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68EF-846B-4ABB-BE00-0084404E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AE0D-DA2E-47EA-9CFE-20DE9D52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2276"/>
            <a:ext cx="8229600" cy="4530725"/>
          </a:xfrm>
        </p:spPr>
        <p:txBody>
          <a:bodyPr/>
          <a:lstStyle/>
          <a:p>
            <a:r>
              <a:rPr lang="en-US" sz="2800" dirty="0"/>
              <a:t>Three Ways to Write The Model</a:t>
            </a:r>
          </a:p>
          <a:p>
            <a:r>
              <a:rPr lang="en-US" sz="2800" dirty="0"/>
              <a:t>Brief intro to library(lme4) and </a:t>
            </a:r>
            <a:r>
              <a:rPr lang="en-US" sz="2800" dirty="0" err="1"/>
              <a:t>lmer</a:t>
            </a:r>
            <a:r>
              <a:rPr lang="en-US" sz="2800" dirty="0"/>
              <a:t>()</a:t>
            </a:r>
          </a:p>
          <a:p>
            <a:r>
              <a:rPr lang="en-US" sz="2800" dirty="0" err="1"/>
              <a:t>lmer</a:t>
            </a:r>
            <a:r>
              <a:rPr lang="en-US" sz="2800" dirty="0"/>
              <a:t>() notation / modeling language</a:t>
            </a:r>
          </a:p>
          <a:p>
            <a:r>
              <a:rPr lang="en-US" sz="2800" dirty="0"/>
              <a:t>Minnesota Radon Levels, Part 2</a:t>
            </a:r>
          </a:p>
          <a:p>
            <a:pPr lvl="1"/>
            <a:r>
              <a:rPr lang="en-US" sz="2400" dirty="0"/>
              <a:t>Predicting county means with log(uranium)</a:t>
            </a:r>
          </a:p>
          <a:p>
            <a:pPr lvl="1"/>
            <a:r>
              <a:rPr lang="en-US" sz="2400" dirty="0"/>
              <a:t>Intercept-only random-</a:t>
            </a:r>
            <a:r>
              <a:rPr lang="en-US" sz="2400" dirty="0" err="1"/>
              <a:t>interecept</a:t>
            </a:r>
            <a:r>
              <a:rPr lang="en-US" sz="2400" dirty="0"/>
              <a:t> model</a:t>
            </a:r>
          </a:p>
          <a:p>
            <a:pPr lvl="1"/>
            <a:r>
              <a:rPr lang="en-US" sz="2400" dirty="0"/>
              <a:t>Random-intercept model with level 1 predictors</a:t>
            </a:r>
          </a:p>
          <a:p>
            <a:pPr lvl="1"/>
            <a:r>
              <a:rPr lang="en-US" sz="2400" dirty="0"/>
              <a:t>Random-intercept model with level 1 and level 2 predictors</a:t>
            </a:r>
          </a:p>
          <a:p>
            <a:r>
              <a:rPr lang="en-US" sz="2800" dirty="0"/>
              <a:t>More than one random effect</a:t>
            </a:r>
          </a:p>
          <a:p>
            <a:pPr lvl="1"/>
            <a:r>
              <a:rPr lang="en-US" sz="2400" dirty="0"/>
              <a:t>Random intercept, random slope</a:t>
            </a:r>
          </a:p>
          <a:p>
            <a:pPr lvl="1"/>
            <a:r>
              <a:rPr lang="en-US" sz="2400" dirty="0"/>
              <a:t>Correlation between random effects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D06A-FCAF-4A21-96B1-508DF80C9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0D02-2802-42F4-BFB5-CDD4A39CC7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11/9/2022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5C7D0-45C1-1416-BF03-78EB8A6D192D}"/>
              </a:ext>
            </a:extLst>
          </p:cNvPr>
          <p:cNvSpPr txBox="1"/>
          <p:nvPr/>
        </p:nvSpPr>
        <p:spPr>
          <a:xfrm>
            <a:off x="6184005" y="2122613"/>
            <a:ext cx="278342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There is a lot of good code in </a:t>
            </a:r>
            <a:r>
              <a:rPr lang="en-US" sz="1400" dirty="0" err="1">
                <a:solidFill>
                  <a:srgbClr val="FF0000"/>
                </a:solidFill>
              </a:rPr>
              <a:t>mn-radon.r</a:t>
            </a:r>
            <a:r>
              <a:rPr lang="en-US" sz="1400" dirty="0">
                <a:solidFill>
                  <a:srgbClr val="FF0000"/>
                </a:solidFill>
              </a:rPr>
              <a:t>, that you will want to use as the course progresses.</a:t>
            </a:r>
          </a:p>
        </p:txBody>
      </p:sp>
    </p:spTree>
    <p:extLst>
      <p:ext uri="{BB962C8B-B14F-4D97-AF65-F5344CB8AC3E}">
        <p14:creationId xmlns:p14="http://schemas.microsoft.com/office/powerpoint/2010/main" val="427948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id="{146B7D0D-0F82-43B6-8DDE-305A215DC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DAFA5E-BA12-4B0A-ACD7-1B1A98E166A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8131" name="Date Placeholder 5">
            <a:extLst>
              <a:ext uri="{FF2B5EF4-FFF2-40B4-BE49-F238E27FC236}">
                <a16:creationId xmlns:a16="http://schemas.microsoft.com/office/drawing/2014/main" id="{9D845D44-759F-472A-8ED3-51CAF5844A3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336836-CEBB-4105-9DA7-7D36510F7CD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FF7B4938-2588-4171-8C9B-CB034319C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Different ways to write the random-intercept model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4DF797C1-8319-488D-A5E1-A4F9E9AF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6213"/>
            <a:ext cx="8229600" cy="4618037"/>
          </a:xfrm>
        </p:spPr>
        <p:txBody>
          <a:bodyPr/>
          <a:lstStyle/>
          <a:p>
            <a:pPr eaLnBrk="1" hangingPunct="1"/>
            <a:r>
              <a:rPr lang="en-US" altLang="en-US"/>
              <a:t>Multi-level Model (emphasize regression)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Variance Components Model (substitute for </a:t>
            </a:r>
            <a:r>
              <a:rPr lang="en-US" altLang="en-US">
                <a:latin typeface="Symbol" panose="05050102010706020507" pitchFamily="18" charset="2"/>
              </a:rPr>
              <a:t>a</a:t>
            </a:r>
            <a:r>
              <a:rPr lang="en-US" altLang="en-US" baseline="-25000">
                <a:latin typeface="cmmi10" panose="020B0604020202020204"/>
              </a:rPr>
              <a:t>j</a:t>
            </a:r>
            <a:r>
              <a:rPr lang="en-US" altLang="en-US"/>
              <a:t>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Hierarchical Model (emphasize distributions)</a:t>
            </a:r>
          </a:p>
        </p:txBody>
      </p:sp>
      <p:pic>
        <p:nvPicPr>
          <p:cNvPr id="48134" name="Picture 4">
            <a:extLst>
              <a:ext uri="{FF2B5EF4-FFF2-40B4-BE49-F238E27FC236}">
                <a16:creationId xmlns:a16="http://schemas.microsoft.com/office/drawing/2014/main" id="{F941A380-9315-4CA7-907D-7017BA0A717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006754"/>
            <a:ext cx="450056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5" name="Picture 6">
            <a:extLst>
              <a:ext uri="{FF2B5EF4-FFF2-40B4-BE49-F238E27FC236}">
                <a16:creationId xmlns:a16="http://schemas.microsoft.com/office/drawing/2014/main" id="{B0D9FCEF-222D-4B7F-BA37-C72D85C9525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608388"/>
            <a:ext cx="606901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6" name="Picture 8">
            <a:extLst>
              <a:ext uri="{FF2B5EF4-FFF2-40B4-BE49-F238E27FC236}">
                <a16:creationId xmlns:a16="http://schemas.microsoft.com/office/drawing/2014/main" id="{42CB06ED-297A-4C03-BB1A-9221AE52DCC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187950"/>
            <a:ext cx="39401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>
            <a:extLst>
              <a:ext uri="{FF2B5EF4-FFF2-40B4-BE49-F238E27FC236}">
                <a16:creationId xmlns:a16="http://schemas.microsoft.com/office/drawing/2014/main" id="{7A17C2A6-9ADB-40AA-8008-CBD5DECFF5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72F90E-AD24-486F-B66D-2E704E51EA5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0179" name="Date Placeholder 5">
            <a:extLst>
              <a:ext uri="{FF2B5EF4-FFF2-40B4-BE49-F238E27FC236}">
                <a16:creationId xmlns:a16="http://schemas.microsoft.com/office/drawing/2014/main" id="{53B0737E-D9CA-4465-81FC-EE1E47047F8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E65036-E555-45FC-AB3E-A1CF2BC0354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EFCA46B1-FF98-4B81-8CB3-C72B8BD6B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Multi-level Model </a:t>
            </a:r>
            <a:br>
              <a:rPr lang="en-US" altLang="en-US"/>
            </a:br>
            <a:r>
              <a:rPr lang="en-US" altLang="en-US"/>
              <a:t>(a.k.a. Hierarchical Linear Model)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11699B07-7878-4F7B-A16B-5C4592E17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3849687"/>
          </a:xfrm>
        </p:spPr>
        <p:txBody>
          <a:bodyPr/>
          <a:lstStyle/>
          <a:p>
            <a:pPr eaLnBrk="1" hangingPunct="1"/>
            <a:r>
              <a:rPr lang="en-US" altLang="en-US" dirty="0"/>
              <a:t>Emphasize Regression Structure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Easy to use intuitions from lm() at each “level” of the model, to build and evaluate models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D4BD7CA0-B4E7-4167-8573-B82E890E2A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514600"/>
            <a:ext cx="48656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22EEA-F061-47CA-ADEA-F917D8C0B8F9}"/>
              </a:ext>
            </a:extLst>
          </p:cNvPr>
          <p:cNvSpPr txBox="1"/>
          <p:nvPr/>
        </p:nvSpPr>
        <p:spPr>
          <a:xfrm>
            <a:off x="634181" y="2644881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90904-20B2-4671-AFF8-A9262E862D0F}"/>
              </a:ext>
            </a:extLst>
          </p:cNvPr>
          <p:cNvSpPr txBox="1"/>
          <p:nvPr/>
        </p:nvSpPr>
        <p:spPr>
          <a:xfrm>
            <a:off x="634181" y="3302013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2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7EFA027-AEEA-4629-85E1-9C80EB7996B9}"/>
              </a:ext>
            </a:extLst>
          </p:cNvPr>
          <p:cNvSpPr/>
          <p:nvPr/>
        </p:nvSpPr>
        <p:spPr>
          <a:xfrm>
            <a:off x="1755564" y="2558023"/>
            <a:ext cx="86500" cy="4796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5D3A8F6-5BBB-48DC-9700-F237ED0E078D}"/>
              </a:ext>
            </a:extLst>
          </p:cNvPr>
          <p:cNvSpPr/>
          <p:nvPr/>
        </p:nvSpPr>
        <p:spPr>
          <a:xfrm>
            <a:off x="1755564" y="3270148"/>
            <a:ext cx="86500" cy="4796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703CA048-C049-49EA-9AEA-707EEBBD37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852488"/>
            <a:ext cx="8229600" cy="5057775"/>
          </a:xfrm>
          <a:blipFill>
            <a:blip r:embed="rId8"/>
            <a:stretch>
              <a:fillRect l="-296" t="-1807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x</a:t>
            </a: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A5C3E732-237F-4ECC-820E-03E917629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7FEE46-270A-4EE4-A3E1-3312CC87119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2228" name="Date Placeholder 5">
            <a:extLst>
              <a:ext uri="{FF2B5EF4-FFF2-40B4-BE49-F238E27FC236}">
                <a16:creationId xmlns:a16="http://schemas.microsoft.com/office/drawing/2014/main" id="{6B7E16B6-7D1C-49FE-AF1A-860CD03E659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ADFA0F-1DED-4205-B2CB-5037A3E619E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94418827-BE57-4851-8F05-3B7F69A9D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Variance Components Model</a:t>
            </a:r>
          </a:p>
        </p:txBody>
      </p:sp>
      <p:pic>
        <p:nvPicPr>
          <p:cNvPr id="52230" name="Picture 3">
            <a:extLst>
              <a:ext uri="{FF2B5EF4-FFF2-40B4-BE49-F238E27FC236}">
                <a16:creationId xmlns:a16="http://schemas.microsoft.com/office/drawing/2014/main" id="{8B58BEDF-85BE-4D23-A5BB-F2CD3734323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276725"/>
            <a:ext cx="2333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1" name="Picture 5">
            <a:extLst>
              <a:ext uri="{FF2B5EF4-FFF2-40B4-BE49-F238E27FC236}">
                <a16:creationId xmlns:a16="http://schemas.microsoft.com/office/drawing/2014/main" id="{7D234603-8626-4730-9E58-B930AE060AC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586413"/>
            <a:ext cx="4170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>
            <a:extLst>
              <a:ext uri="{FF2B5EF4-FFF2-40B4-BE49-F238E27FC236}">
                <a16:creationId xmlns:a16="http://schemas.microsoft.com/office/drawing/2014/main" id="{572DC7E9-DE35-4893-AFCA-A7E656889FD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114800"/>
            <a:ext cx="19446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3" name="Picture 11">
            <a:extLst>
              <a:ext uri="{FF2B5EF4-FFF2-40B4-BE49-F238E27FC236}">
                <a16:creationId xmlns:a16="http://schemas.microsoft.com/office/drawing/2014/main" id="{34F04245-309F-4A42-AFD6-EC152786770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71" y="2607239"/>
            <a:ext cx="2063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4" name="Picture 14">
            <a:extLst>
              <a:ext uri="{FF2B5EF4-FFF2-40B4-BE49-F238E27FC236}">
                <a16:creationId xmlns:a16="http://schemas.microsoft.com/office/drawing/2014/main" id="{7B12D7F2-8221-45B0-8A64-3B03C402CB9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203325"/>
            <a:ext cx="5132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5" name="TextBox 1">
            <a:extLst>
              <a:ext uri="{FF2B5EF4-FFF2-40B4-BE49-F238E27FC236}">
                <a16:creationId xmlns:a16="http://schemas.microsoft.com/office/drawing/2014/main" id="{813EE953-291B-4A53-B4F3-3C070266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195638"/>
            <a:ext cx="13716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Intra-class correlation (ICC)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7F931D-8D59-4744-A976-A0000F13409B}"/>
              </a:ext>
            </a:extLst>
          </p:cNvPr>
          <p:cNvCxnSpPr/>
          <p:nvPr/>
        </p:nvCxnSpPr>
        <p:spPr>
          <a:xfrm flipH="1">
            <a:off x="7010400" y="3379788"/>
            <a:ext cx="381000" cy="201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7" name="TextBox 6">
            <a:extLst>
              <a:ext uri="{FF2B5EF4-FFF2-40B4-BE49-F238E27FC236}">
                <a16:creationId xmlns:a16="http://schemas.microsoft.com/office/drawing/2014/main" id="{CFDB3038-9019-4573-B9A0-568D949BF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38" y="5370513"/>
            <a:ext cx="835025" cy="277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reliability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4D8048-E3C2-4D4A-BFE7-CB8536D253D4}"/>
              </a:ext>
            </a:extLst>
          </p:cNvPr>
          <p:cNvCxnSpPr>
            <a:cxnSpLocks/>
          </p:cNvCxnSpPr>
          <p:nvPr/>
        </p:nvCxnSpPr>
        <p:spPr>
          <a:xfrm flipH="1">
            <a:off x="6477000" y="5518150"/>
            <a:ext cx="831850" cy="195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743E498A-DB1C-44F8-8D95-77BFB4C40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A1E4A9-12B9-4616-BA0C-8E30397D65A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4275" name="Date Placeholder 5">
            <a:extLst>
              <a:ext uri="{FF2B5EF4-FFF2-40B4-BE49-F238E27FC236}">
                <a16:creationId xmlns:a16="http://schemas.microsoft.com/office/drawing/2014/main" id="{1230B41B-7C73-4B0A-9678-365B6894166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4720A6-BC6E-4D2F-8097-C9328639837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5D650CED-4DB8-4DAE-938D-7CB03E809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Hierarchical (Bayes) Model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0B89E491-C3A4-4664-9A3F-694926E0E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047750"/>
            <a:ext cx="8229600" cy="361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Emphasize Distribution Structure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Emphasize Bayesian point of view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Emphasize two-stage (multistage) sampling</a:t>
            </a:r>
          </a:p>
        </p:txBody>
      </p:sp>
      <p:pic>
        <p:nvPicPr>
          <p:cNvPr id="54278" name="Picture 4">
            <a:extLst>
              <a:ext uri="{FF2B5EF4-FFF2-40B4-BE49-F238E27FC236}">
                <a16:creationId xmlns:a16="http://schemas.microsoft.com/office/drawing/2014/main" id="{D9EDC24B-0A78-459E-A252-D661CEF38E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514850"/>
            <a:ext cx="4381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Line 27">
            <a:extLst>
              <a:ext uri="{FF2B5EF4-FFF2-40B4-BE49-F238E27FC236}">
                <a16:creationId xmlns:a16="http://schemas.microsoft.com/office/drawing/2014/main" id="{4EADCC34-3B29-4433-B08B-31E46CCA70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9438" y="4822825"/>
            <a:ext cx="9144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29">
            <a:extLst>
              <a:ext uri="{FF2B5EF4-FFF2-40B4-BE49-F238E27FC236}">
                <a16:creationId xmlns:a16="http://schemas.microsoft.com/office/drawing/2014/main" id="{E51202F4-A9FC-47E7-AAA0-976563A11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5725" y="4897438"/>
            <a:ext cx="187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1" name="Picture 9">
            <a:extLst>
              <a:ext uri="{FF2B5EF4-FFF2-40B4-BE49-F238E27FC236}">
                <a16:creationId xmlns:a16="http://schemas.microsoft.com/office/drawing/2014/main" id="{0BA4B98A-F30E-4141-9AF3-56B20B7DD33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3065463"/>
            <a:ext cx="46164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2" name="Picture 14">
            <a:extLst>
              <a:ext uri="{FF2B5EF4-FFF2-40B4-BE49-F238E27FC236}">
                <a16:creationId xmlns:a16="http://schemas.microsoft.com/office/drawing/2014/main" id="{B44E39FD-DE76-4DE4-B381-86B03106F2B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138738"/>
            <a:ext cx="30368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3" name="Picture 16">
            <a:extLst>
              <a:ext uri="{FF2B5EF4-FFF2-40B4-BE49-F238E27FC236}">
                <a16:creationId xmlns:a16="http://schemas.microsoft.com/office/drawing/2014/main" id="{FC9B212D-6FD2-43D7-B9E7-F2D448CAAEF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756275"/>
            <a:ext cx="13160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4" name="Picture 18">
            <a:extLst>
              <a:ext uri="{FF2B5EF4-FFF2-40B4-BE49-F238E27FC236}">
                <a16:creationId xmlns:a16="http://schemas.microsoft.com/office/drawing/2014/main" id="{99B447A7-DCA2-4E76-9CD9-0326BA884CD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756275"/>
            <a:ext cx="2406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5" name="Picture 20">
            <a:extLst>
              <a:ext uri="{FF2B5EF4-FFF2-40B4-BE49-F238E27FC236}">
                <a16:creationId xmlns:a16="http://schemas.microsoft.com/office/drawing/2014/main" id="{02B8081B-6065-4C3F-9CA0-F8E2DD8FA71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5786438"/>
            <a:ext cx="1803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86" name="Line 30">
            <a:extLst>
              <a:ext uri="{FF2B5EF4-FFF2-40B4-BE49-F238E27FC236}">
                <a16:creationId xmlns:a16="http://schemas.microsoft.com/office/drawing/2014/main" id="{0B27A687-FE8E-471B-8FAC-508E85592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4859338"/>
            <a:ext cx="838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31">
            <a:extLst>
              <a:ext uri="{FF2B5EF4-FFF2-40B4-BE49-F238E27FC236}">
                <a16:creationId xmlns:a16="http://schemas.microsoft.com/office/drawing/2014/main" id="{96326AF4-85AD-4123-A7CD-8428C832E2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1475" y="5348288"/>
            <a:ext cx="1050925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32">
            <a:extLst>
              <a:ext uri="{FF2B5EF4-FFF2-40B4-BE49-F238E27FC236}">
                <a16:creationId xmlns:a16="http://schemas.microsoft.com/office/drawing/2014/main" id="{8A09E880-EE9F-4311-B5E2-0917F23D2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4225" y="5360988"/>
            <a:ext cx="727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33">
            <a:extLst>
              <a:ext uri="{FF2B5EF4-FFF2-40B4-BE49-F238E27FC236}">
                <a16:creationId xmlns:a16="http://schemas.microsoft.com/office/drawing/2014/main" id="{48509E72-C255-4FAA-9505-F2424AA248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8600" y="5399088"/>
            <a:ext cx="87313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34">
            <a:extLst>
              <a:ext uri="{FF2B5EF4-FFF2-40B4-BE49-F238E27FC236}">
                <a16:creationId xmlns:a16="http://schemas.microsoft.com/office/drawing/2014/main" id="{9BEC749C-138D-4F87-B790-6392FE4852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4875" y="5399088"/>
            <a:ext cx="287338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36">
            <a:extLst>
              <a:ext uri="{FF2B5EF4-FFF2-40B4-BE49-F238E27FC236}">
                <a16:creationId xmlns:a16="http://schemas.microsoft.com/office/drawing/2014/main" id="{A56FEBBB-367C-4F87-BB14-B009E3D63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5424488"/>
            <a:ext cx="48895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37">
            <a:extLst>
              <a:ext uri="{FF2B5EF4-FFF2-40B4-BE49-F238E27FC236}">
                <a16:creationId xmlns:a16="http://schemas.microsoft.com/office/drawing/2014/main" id="{55528114-EBEB-4C45-8CCB-FE5F18968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3700" y="5435600"/>
            <a:ext cx="1365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39">
            <a:extLst>
              <a:ext uri="{FF2B5EF4-FFF2-40B4-BE49-F238E27FC236}">
                <a16:creationId xmlns:a16="http://schemas.microsoft.com/office/drawing/2014/main" id="{912B5C56-DC36-4D1A-B551-F3883F3AD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5411788"/>
            <a:ext cx="639763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Text Box 40">
            <a:extLst>
              <a:ext uri="{FF2B5EF4-FFF2-40B4-BE49-F238E27FC236}">
                <a16:creationId xmlns:a16="http://schemas.microsoft.com/office/drawing/2014/main" id="{7D406822-DAAD-4B18-91D5-9E7FCB08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4541838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Mean radon across MN</a:t>
            </a:r>
          </a:p>
        </p:txBody>
      </p:sp>
      <p:sp>
        <p:nvSpPr>
          <p:cNvPr id="54295" name="Text Box 41">
            <a:extLst>
              <a:ext uri="{FF2B5EF4-FFF2-40B4-BE49-F238E27FC236}">
                <a16:creationId xmlns:a16="http://schemas.microsoft.com/office/drawing/2014/main" id="{154C8A75-20E6-4130-BE5F-0EDCB4D6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4941888"/>
            <a:ext cx="2085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County-level differences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from grand mean</a:t>
            </a:r>
          </a:p>
        </p:txBody>
      </p:sp>
      <p:sp>
        <p:nvSpPr>
          <p:cNvPr id="54296" name="Text Box 42">
            <a:extLst>
              <a:ext uri="{FF2B5EF4-FFF2-40B4-BE49-F238E27FC236}">
                <a16:creationId xmlns:a16="http://schemas.microsoft.com/office/drawing/2014/main" id="{8A4C2F85-43DD-4465-997C-8F8BC634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5551488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individual house levels</a:t>
            </a:r>
          </a:p>
        </p:txBody>
      </p:sp>
      <p:pic>
        <p:nvPicPr>
          <p:cNvPr id="54297" name="Picture 24">
            <a:extLst>
              <a:ext uri="{FF2B5EF4-FFF2-40B4-BE49-F238E27FC236}">
                <a16:creationId xmlns:a16="http://schemas.microsoft.com/office/drawing/2014/main" id="{A6EA3781-9E45-42B5-9037-FAF76A4FCD4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670425"/>
            <a:ext cx="412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8" name="Picture 26">
            <a:extLst>
              <a:ext uri="{FF2B5EF4-FFF2-40B4-BE49-F238E27FC236}">
                <a16:creationId xmlns:a16="http://schemas.microsoft.com/office/drawing/2014/main" id="{35CF410F-4F63-4CA4-8AC2-E0F94975F33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164138"/>
            <a:ext cx="1857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9" name="Picture 28">
            <a:extLst>
              <a:ext uri="{FF2B5EF4-FFF2-40B4-BE49-F238E27FC236}">
                <a16:creationId xmlns:a16="http://schemas.microsoft.com/office/drawing/2014/main" id="{1AC0CFA3-A382-4430-AA4A-4F4C16BBB94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43050"/>
            <a:ext cx="39401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0" name="Picture 30">
            <a:extLst>
              <a:ext uri="{FF2B5EF4-FFF2-40B4-BE49-F238E27FC236}">
                <a16:creationId xmlns:a16="http://schemas.microsoft.com/office/drawing/2014/main" id="{6BF86DD2-A2A7-4885-A14A-CB0D429B5C7E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240463"/>
            <a:ext cx="1196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1" name="Picture 76832">
            <a:extLst>
              <a:ext uri="{FF2B5EF4-FFF2-40B4-BE49-F238E27FC236}">
                <a16:creationId xmlns:a16="http://schemas.microsoft.com/office/drawing/2014/main" id="{0B6C1D17-CA79-4439-9762-8B835FFA8E69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6253163"/>
            <a:ext cx="11953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76834">
            <a:extLst>
              <a:ext uri="{FF2B5EF4-FFF2-40B4-BE49-F238E27FC236}">
                <a16:creationId xmlns:a16="http://schemas.microsoft.com/office/drawing/2014/main" id="{79A74438-E48A-41D8-BF6F-CA1C09962959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6254750"/>
            <a:ext cx="11953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3" name="Picture 76836">
            <a:extLst>
              <a:ext uri="{FF2B5EF4-FFF2-40B4-BE49-F238E27FC236}">
                <a16:creationId xmlns:a16="http://schemas.microsoft.com/office/drawing/2014/main" id="{EDE4846D-C900-4417-8AEA-B1119C5202D9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318250"/>
            <a:ext cx="25241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2679-9EE9-4282-ADF5-037FC972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introduction to </a:t>
            </a:r>
            <a:r>
              <a:rPr lang="en-US" dirty="0" err="1"/>
              <a:t>lmer</a:t>
            </a:r>
            <a:r>
              <a:rPr lang="en-US" dirty="0"/>
              <a:t>()…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83808-5852-463C-9399-9A2443029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655"/>
                <a:ext cx="8229600" cy="4530725"/>
              </a:xfrm>
            </p:spPr>
            <p:txBody>
              <a:bodyPr/>
              <a:lstStyle/>
              <a:p>
                <a:r>
                  <a:rPr lang="en-US" sz="2000" dirty="0"/>
                  <a:t>library(lme4)</a:t>
                </a:r>
                <a:r>
                  <a:rPr lang="en-US" sz="2000" baseline="30000" dirty="0"/>
                  <a:t>* </a:t>
                </a:r>
              </a:p>
              <a:p>
                <a:r>
                  <a:rPr lang="en-US" sz="2000" dirty="0"/>
                  <a:t>Main functions </a:t>
                </a:r>
              </a:p>
              <a:p>
                <a:pPr lvl="1"/>
                <a:r>
                  <a:rPr lang="en-US" sz="1800" dirty="0" err="1"/>
                  <a:t>lmer</a:t>
                </a:r>
                <a:r>
                  <a:rPr lang="en-US" sz="1800" dirty="0"/>
                  <a:t>() for multilevel models that generalize lm()</a:t>
                </a:r>
              </a:p>
              <a:p>
                <a:pPr lvl="1"/>
                <a:r>
                  <a:rPr lang="en-US" sz="1800" dirty="0" err="1"/>
                  <a:t>glmer</a:t>
                </a:r>
                <a:r>
                  <a:rPr lang="en-US" sz="1800" dirty="0"/>
                  <a:t>()</a:t>
                </a:r>
                <a:r>
                  <a:rPr lang="en-US" sz="1800" baseline="30000" dirty="0"/>
                  <a:t>**</a:t>
                </a:r>
                <a:r>
                  <a:rPr lang="en-US" sz="1800" dirty="0"/>
                  <a:t> for multilevel models that generalize </a:t>
                </a:r>
                <a:r>
                  <a:rPr lang="en-US" sz="1800" dirty="0" err="1"/>
                  <a:t>glm</a:t>
                </a:r>
                <a:r>
                  <a:rPr lang="en-US" sz="1800" dirty="0"/>
                  <a:t>()</a:t>
                </a:r>
              </a:p>
              <a:p>
                <a:r>
                  <a:rPr lang="en-US" sz="2000" dirty="0"/>
                  <a:t>Helper functions</a:t>
                </a:r>
              </a:p>
              <a:p>
                <a:pPr lvl="1"/>
                <a:r>
                  <a:rPr lang="en-US" sz="1800" dirty="0"/>
                  <a:t>summary() – like for lm()</a:t>
                </a:r>
              </a:p>
              <a:p>
                <a:pPr lvl="1"/>
                <a:r>
                  <a:rPr lang="en-US" sz="1800" dirty="0" err="1"/>
                  <a:t>fixef</a:t>
                </a:r>
                <a:r>
                  <a:rPr lang="en-US" sz="1800" dirty="0"/>
                  <a:t>() – gets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’s</a:t>
                </a:r>
              </a:p>
              <a:p>
                <a:pPr lvl="1"/>
                <a:r>
                  <a:rPr lang="en-US" sz="1800" dirty="0" err="1"/>
                  <a:t>ranef</a:t>
                </a:r>
                <a:r>
                  <a:rPr lang="en-US" sz="1800" dirty="0"/>
                  <a:t>() – gets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’s</a:t>
                </a:r>
              </a:p>
              <a:p>
                <a:pPr lvl="1"/>
                <a:r>
                  <a:rPr lang="en-US" sz="1800" dirty="0" err="1"/>
                  <a:t>anova</a:t>
                </a:r>
                <a:r>
                  <a:rPr lang="en-US" sz="1800" dirty="0"/>
                  <a:t>(), AIC(), BIC(), etc. – we’ll talk about in detail later…</a:t>
                </a:r>
              </a:p>
              <a:p>
                <a:r>
                  <a:rPr lang="en-US" sz="2000" dirty="0"/>
                  <a:t>Additional libraries</a:t>
                </a:r>
              </a:p>
              <a:p>
                <a:pPr lvl="1"/>
                <a:r>
                  <a:rPr lang="en-US" sz="1800" dirty="0"/>
                  <a:t>library(arm) – display() and other helper functions for </a:t>
                </a:r>
                <a:r>
                  <a:rPr lang="en-US" sz="1800" dirty="0" err="1"/>
                  <a:t>lmer</a:t>
                </a:r>
                <a:r>
                  <a:rPr lang="en-US" sz="1800" dirty="0"/>
                  <a:t>()</a:t>
                </a:r>
              </a:p>
              <a:p>
                <a:pPr lvl="1"/>
                <a:r>
                  <a:rPr lang="en-US" sz="1800" dirty="0"/>
                  <a:t>library(</a:t>
                </a:r>
                <a:r>
                  <a:rPr lang="en-US" sz="1800" dirty="0" err="1"/>
                  <a:t>lmerTest</a:t>
                </a:r>
                <a:r>
                  <a:rPr lang="en-US" sz="1800" dirty="0"/>
                  <a:t>), library(cAIC4), ... – model comparison/selection</a:t>
                </a:r>
              </a:p>
              <a:p>
                <a:pPr lvl="1"/>
                <a:r>
                  <a:rPr lang="en-US" sz="1800" dirty="0"/>
                  <a:t>Other libraries as needed…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83808-5852-463C-9399-9A2443029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655"/>
                <a:ext cx="8229600" cy="4530725"/>
              </a:xfrm>
              <a:blipFill>
                <a:blip r:embed="rId3"/>
                <a:stretch>
                  <a:fillRect t="-673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B8520-AD0D-4291-92C0-71D993D4A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0D8E-0114-4AB5-8A23-06ED30577F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11/9/2022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006FB-5728-4456-B5EC-14B1339C13FD}"/>
              </a:ext>
            </a:extLst>
          </p:cNvPr>
          <p:cNvSpPr txBox="1"/>
          <p:nvPr/>
        </p:nvSpPr>
        <p:spPr>
          <a:xfrm>
            <a:off x="5009535" y="621914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*Not library(Matrix) as in G&amp;H</a:t>
            </a:r>
          </a:p>
          <a:p>
            <a:r>
              <a:rPr lang="en-US" sz="1600" dirty="0"/>
              <a:t>**Not </a:t>
            </a:r>
            <a:r>
              <a:rPr lang="en-US" sz="1600" dirty="0" err="1"/>
              <a:t>lmer</a:t>
            </a:r>
            <a:r>
              <a:rPr lang="en-US" sz="1600" dirty="0"/>
              <a:t>() again as in G&amp;H</a:t>
            </a:r>
          </a:p>
        </p:txBody>
      </p:sp>
    </p:spTree>
    <p:extLst>
      <p:ext uri="{BB962C8B-B14F-4D97-AF65-F5344CB8AC3E}">
        <p14:creationId xmlns:p14="http://schemas.microsoft.com/office/powerpoint/2010/main" val="216336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43845C14-8CE7-4600-854D-1DC6350F4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B44EAA-259A-4DA0-B294-75715017089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Date Placeholder 5">
            <a:extLst>
              <a:ext uri="{FF2B5EF4-FFF2-40B4-BE49-F238E27FC236}">
                <a16:creationId xmlns:a16="http://schemas.microsoft.com/office/drawing/2014/main" id="{C5B17BEF-0D0F-4E36-B77D-0A57B6A7171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4EB79-FB4D-4E72-878C-4540F277200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8476545-E49E-45EC-95DA-451C9F637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lmer</a:t>
            </a:r>
            <a:r>
              <a:rPr lang="en-US" altLang="en-US" dirty="0"/>
              <a:t>() notation follows the variance components formulation…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EE070A8-B7F8-42E5-A139-CBF442277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model: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Variance components model: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lmer() model: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1CDCA-573A-4043-BF65-2229812066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8" y="4081463"/>
            <a:ext cx="5834852" cy="3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15" name="Rectangle 5">
            <a:extLst>
              <a:ext uri="{FF2B5EF4-FFF2-40B4-BE49-F238E27FC236}">
                <a16:creationId xmlns:a16="http://schemas.microsoft.com/office/drawing/2014/main" id="{B8CC5DEB-4A2B-4CE3-89A0-B5C559525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561013"/>
            <a:ext cx="5423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</a:rPr>
              <a:t>lmer</a:t>
            </a:r>
            <a:r>
              <a:rPr lang="en-US" altLang="en-US" sz="1800" dirty="0">
                <a:latin typeface="Courier New" panose="02070309020205020404" pitchFamily="49" charset="0"/>
              </a:rPr>
              <a:t>(y  ~       u   + x + (1 | group))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8DC87-93A5-44AF-82B0-D634F99190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212975"/>
            <a:ext cx="4791525" cy="10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17" name="Line 8">
            <a:extLst>
              <a:ext uri="{FF2B5EF4-FFF2-40B4-BE49-F238E27FC236}">
                <a16:creationId xmlns:a16="http://schemas.microsoft.com/office/drawing/2014/main" id="{5F3975D9-8EFB-4503-B106-E5F374E1C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4660900"/>
            <a:ext cx="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>
            <a:extLst>
              <a:ext uri="{FF2B5EF4-FFF2-40B4-BE49-F238E27FC236}">
                <a16:creationId xmlns:a16="http://schemas.microsoft.com/office/drawing/2014/main" id="{37F6BFDE-2303-4CEF-B988-C457FF88C8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5750" y="4632325"/>
            <a:ext cx="171450" cy="89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>
            <a:extLst>
              <a:ext uri="{FF2B5EF4-FFF2-40B4-BE49-F238E27FC236}">
                <a16:creationId xmlns:a16="http://schemas.microsoft.com/office/drawing/2014/main" id="{1674DB23-07D2-4DE1-8FCF-A1F40435C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9675" y="4673600"/>
            <a:ext cx="203200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1">
            <a:extLst>
              <a:ext uri="{FF2B5EF4-FFF2-40B4-BE49-F238E27FC236}">
                <a16:creationId xmlns:a16="http://schemas.microsoft.com/office/drawing/2014/main" id="{9F7C09E3-1632-43C0-A545-303849E0BA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2338" y="4613275"/>
            <a:ext cx="655637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2">
            <a:extLst>
              <a:ext uri="{FF2B5EF4-FFF2-40B4-BE49-F238E27FC236}">
                <a16:creationId xmlns:a16="http://schemas.microsoft.com/office/drawing/2014/main" id="{5B566491-8E05-4E22-B296-066A9BC00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46132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3">
            <a:extLst>
              <a:ext uri="{FF2B5EF4-FFF2-40B4-BE49-F238E27FC236}">
                <a16:creationId xmlns:a16="http://schemas.microsoft.com/office/drawing/2014/main" id="{9A765A69-BBB3-42A5-A0D3-ADC4E301B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5551488"/>
            <a:ext cx="7699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  +</a:t>
            </a:r>
          </a:p>
        </p:txBody>
      </p:sp>
      <p:sp>
        <p:nvSpPr>
          <p:cNvPr id="17423" name="Text Box 14">
            <a:extLst>
              <a:ext uri="{FF2B5EF4-FFF2-40B4-BE49-F238E27FC236}">
                <a16:creationId xmlns:a16="http://schemas.microsoft.com/office/drawing/2014/main" id="{5D111818-3774-4649-BBF0-3A30D9A04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5545138"/>
            <a:ext cx="835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+ </a:t>
            </a:r>
            <a:r>
              <a:rPr lang="en-US" altLang="en-US" sz="1800" b="1">
                <a:solidFill>
                  <a:srgbClr val="FF0000"/>
                </a:solidFill>
                <a:latin typeface="cmmi10" panose="020B0604020202020204"/>
              </a:rPr>
              <a:t>²</a:t>
            </a:r>
            <a:r>
              <a:rPr lang="en-US" altLang="en-US" sz="1800" b="1" baseline="-25000">
                <a:solidFill>
                  <a:srgbClr val="FF0000"/>
                </a:solidFill>
                <a:latin typeface="Courier New" panose="02070309020205020404" pitchFamily="49" charset="0"/>
              </a:rPr>
              <a:t>i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6.73788"/>
  <p:tag name="LATEXADDIN" val="\documentclass{article}&#10;\usepackage{amsmath}&#10;\pagestyle{empty}&#10;\begin{document}&#10;&#10;$\eta_j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188.976"/>
  <p:tag name="LATEXADDIN" val="\documentclass{article}\pagestyle{empty}&#10;\begin{document}&#10;\sf&#10;\begin{eqnarray*}&#10; y_i &amp; = &amp; \beta_0 + \eta_{j[i]} + \epsilon_i, &#10;  ~~~~\epsilon_i \stackrel{iid}{\sim} N(0,\sigma^2) \\&#10;        &amp;   &amp;  \phantom{beta_0 + \eta_{j[i]} +  \epsilon_i, } &#10;  ~~\eta_j \stackrel{iid}{\sim} N(0,\tau^2)                       &#10;\end{eqnarray*}&#10;\end{document}&#10;"/>
  <p:tag name="IGUANATEXSIZE" val="20"/>
  <p:tag name="IGUANATEXCURSOR" val="34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$\beta_0$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9.4488"/>
  <p:tag name="ORIGINALWIDTH" val="1898.013"/>
  <p:tag name="LATEXADDIN" val="\documentclass{article}\pagestyle{empty}&#10;\begin{document}&#10;\sf&#10;\begin{eqnarray*}&#10; \mbox{Prior:~ }&#10;            \alpha_j &amp; \stackrel{iid}{\sim} &amp; N(\beta_0,\tau^2)&#10; \\&#10; \mbox{Likelihood: ~~}&#10; y_i &amp; \stackrel{indep}{\sim} &amp; N(\alpha_{j[i]},\sigma^2)&#10;\end{eqnarray*}&#10;\end{document}&#10;"/>
  <p:tag name="IGUANATEXSIZE" val="20"/>
  <p:tag name="IGUANATEXCURSOR" val="27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91.114"/>
  <p:tag name="LATEXADDIN" val="\documentclass{article}&#10;\usepackage{amsmath}&#10;\pagestyle{empty}&#10;\begin{document}&#10;&#10;$\alpha_1~~~~\alpha_2~~~~\ldots~~~~\alpha_J$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74.4282"/>
  <p:tag name="LATEXADDIN" val="\documentclass{article}&#10;\usepackage{amsmath}&#10;\pagestyle{empty}&#10;\begin{document}&#10;&#10;$y_1 y_2 \ldots y_{n_1}$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088.864"/>
  <p:tag name="LATEXADDIN" val="\documentclass{article}&#10;\usepackage{amsmath}&#10;\pagestyle{empty}&#10;\begin{document}&#10;&#10;$y_{n_{J-1}+1} \ldots y_{n_{J-1}+n_J}$&#10;&#10;\end{document}"/>
  <p:tag name="IGUANATEXSIZE" val="20"/>
  <p:tag name="IGUANATEXCURSOR" val="11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916.3854"/>
  <p:tag name="LATEXADDIN" val="\documentclass{article}&#10;\usepackage{amsmath}&#10;\pagestyle{empty}&#10;\begin{document}&#10;&#10;$y_{n_1+1}~ \ldots~ y_{n_1+n_2}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201.7248"/>
  <p:tag name="LATEXADDIN" val="\documentclass{article}&#10;\usepackage{amsmath}&#10;\pagestyle{empty}&#10;\begin{document}&#10;&#10;$\alpha_{j[i]}$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$\epsilon_i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9.4488"/>
  <p:tag name="ORIGINALWIDTH" val="1737.533"/>
  <p:tag name="LATEXADDIN" val="\documentclass{article}\pagestyle{empty}&#10;\begin{document}&#10;\sf&#10;\begin{eqnarray*}&#10; \mbox{Level 2:~ }&#10;            \alpha_j &amp; \stackrel{iid}{\sim} &amp; N(\beta_0,\tau^2)&#10;% \mbox{ ~~~~(prior)}&#10; \\&#10; \mbox{Level 1: ~~}&#10; y_i &amp; \stackrel{indep}{\sim} &amp; N(\alpha_{j[i]},\sigma^2)&#10;% \mbox{ ~~~~(likelihood)}&#10;\end{eqnarray*}&#10;\end{document}&#10;"/>
  <p:tag name="IGUANATEXSIZE" val="20"/>
  <p:tag name="IGUANATEXCURSOR" val="32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283"/>
  <p:tag name="ORIGINALWIDTH" val="587.9265"/>
  <p:tag name="LATEXADDIN" val="\documentclass{article}&#10;\usepackage{amsmath}&#10;\pagestyle{empty}&#10;\begin{document}&#10;&#10;$\underbrace{~~~~~~~~~~~~~~}_{n_1 ~\it houses}$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587.9265"/>
  <p:tag name="LATEXADDIN" val="\documentclass{article}&#10;\usepackage{amsmath}&#10;\pagestyle{empty}&#10;\begin{document}&#10;&#10;$\underbrace{~~~~~~~~~~~~~~}_{n_2 ~\it houses}$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587.9265"/>
  <p:tag name="LATEXADDIN" val="\documentclass{article}&#10;\usepackage{amsmath}&#10;\pagestyle{empty}&#10;\begin{document}&#10;&#10;$\underbrace{~~~~~~~~~~~~~~}_{n_J ~\it houses}$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cdots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2047.244"/>
  <p:tag name="LATEXADDIN" val="\documentclass{article}\pagestyle{empty}&#10;\begin{document}&#10;\sf&#10;\begin{eqnarray*}&#10; y_i &amp; = &amp;  \beta_0 + \beta_1 u_{j[i]}   + \beta_2 x_i  + \eta_{j[i]} + \epsilon_i&#10;\end{eqnarray*}&#10;\end{document}&#10;"/>
  <p:tag name="IGUANATEXSIZE" val="20"/>
  <p:tag name="IGUANATEXCURSOR" val="130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1420.323"/>
  <p:tag name="LATEXADDIN" val="\documentclass{article}\pagestyle{empty}&#10;\begin{document}&#10;\sf&#10;\begin{eqnarray*}&#10; y_i &amp; = &amp; \alpha_{0j[i]}  + \beta_2 x_i + \epsilon_i\\&#10;            \alpha_{0j} &amp; = &amp; \beta_0 + \beta_1 u_j + \eta_j&#10;\end{eqnarray*}&#10;\end{document}&#10;"/>
  <p:tag name="IGUANATEXSIZE" val="20"/>
  <p:tag name="IGUANATEXCURSOR" val="116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2047.244"/>
  <p:tag name="LATEXADDIN" val="\documentclass{article}\pagestyle{empty}&#10;\begin{document}&#10;\sf&#10;\begin{eqnarray*}&#10; y_i &amp; = &amp;  \beta_0 + \beta_1 u_{j[i]}   + \beta_2 x_i  + \eta_{j[i]} + \epsilon_i&#10;\end{eqnarray*}&#10;\end{document}&#10;"/>
  <p:tag name="IGUANATEXSIZE" val="20"/>
  <p:tag name="IGUANATEXCURSOR" val="130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9.1564"/>
  <p:tag name="ORIGINALWIDTH" val="1944.507"/>
  <p:tag name="LATEXADDIN" val="\documentclass{article}\pagestyle{empty}&#10;\usepackage{xcolor}&#10;\begin{document}&#10;\def\r#1{{\color{red} #1}}&#10;\def\g#1{{\color{green} #1}}&#10;\let\eps\varepsilon&#10;\sf&#10;\begin{eqnarray*}&#10; y_i &amp; = &amp; \alpha_{j[i]} + \eps_i, &#10;  ~\epsilon_i \stackrel{iid}{\sim} N(0,\sigma^2)\\&#10;            \alpha_j &amp; = &amp; \beta_0 + \eta_j, &#10;  ~\eta_j \stackrel{iid}{\sim} N(0,\tau^2)\\[1.2em]&#10;\Rightarrow ~ y_i &amp; = &amp; \r{\beta_0} + \g{\eta_{j[i]}} + \eps_i&#10;\end{eqnarray*}&#10;\end{document}&#10;"/>
  <p:tag name="IGUANATEXSIZE" val="20"/>
  <p:tag name="IGUANATEXCURSOR" val="414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~&#10;  \epsilon_i \stackrel{iid}{\sim} N(0,\sigma^2) \\&#10; \alpha_j &amp; = &amp; \beta_0 +  \eta_j,&#10;  \eta_j \stackrel{iid}{\sim} N(0,\tau^2)&#10;\end{eqnarray*}&#10;\end{document}&#10;"/>
  <p:tag name="IGUANATEXSIZE" val="20"/>
  <p:tag name="IGUANATEXCURSOR" val="28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&#10;  ~\epsilon_i \stackrel{iid}{\sim} N(0,\sigma^2)\\&#10;            \alpha_j &amp; = &amp; \beta_0 + \eta_j, &#10;  ~\eta_j \stackrel{iid}{\sim} N(0,\tau^2)&#10;\end{eqnarray*}&#10;\end{document}&#10;"/>
  <p:tag name="IGUANATEXSIZE" val="20"/>
  <p:tag name="IGUANATEXCURSOR" val="29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068.991"/>
  <p:tag name="LATEXADDIN" val="\documentclass{article}\pagestyle{empty}&#10;\begin{document}&#10;\sf&#10;\begin{eqnarray*}&#10; y_i &amp; = &amp; \alpha_{j[i]} + \epsilon_i, ~&#10;  \epsilon_j \stackrel{iid}{\sim} N(0,\sigma^2) \\&#10; \alpha_j &amp; = &amp; \beta_0 + \beta_1 u_j + \eta_j,&#10;  \eta_j \stackrel{iid}{\sim} N(0,\tau^2)&#10;\end{eqnarray*}&#10;\end{document}&#10;"/>
  <p:tag name="IGUANATEXSIZE" val="20"/>
  <p:tag name="IGUANATEXCURSOR" val="29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1656.543"/>
  <p:tag name="LATEXADDIN" val="\documentclass{article}&#10;\usepackage{amsmath}&#10;\pagestyle{empty}&#10;\begin{document}&#10;\let\eps\epsilon&#10;\begin{eqnarray*}&#10;y_i &amp; = &amp; \beta_0 + \beta_1 u_{j[i]} + \eta_{j[i]} + \eps_i&#10;\end{eqnarray*}&#10;&#10;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6.74165"/>
  <p:tag name="LATEXADDIN" val="\documentclass{article}&#10;\usepackage{amsmath,xcolor}&#10;\pagestyle{empty}&#10;\begin{document}&#10;\color{red}&#10;$\hat\sigma$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.74244"/>
  <p:tag name="LATEXADDIN" val="\documentclass{article}&#10;\usepackage{amsmath,xcolor}&#10;\pagestyle{empty}&#10;\begin{document}&#10;\color{red}&#10;$\hat\tau$&#10;\end{document}"/>
  <p:tag name="IGUANATEXSIZE" val="20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6.74165"/>
  <p:tag name="LATEXADDIN" val="\documentclass{article}&#10;\usepackage{amsmath,xcolor}&#10;\pagestyle{empty}&#10;\begin{document}&#10;\color{red}&#10;$\hat\sigma$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.74244"/>
  <p:tag name="LATEXADDIN" val="\documentclass{article}&#10;\usepackage{amsmath,xcolor}&#10;\pagestyle{empty}&#10;\begin{document}&#10;\color{red}&#10;$\hat\tau$&#10;\end{document}"/>
  <p:tag name="IGUANATEXSIZE" val="20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326.209"/>
  <p:tag name="LATEXADDIN" val="\documentclass{article}\pagestyle{empty}&#10;\begin{document}&#10;\sf&#10;\begin{eqnarray*}&#10; y_i &amp; = &amp; \alpha_{0j[i]}  + \alpha_1 x_i + \epsilon_i, &#10;  ~\epsilon_i \stackrel{iid}{\sim} N(0,\sigma^2)\\&#10;            \alpha_{0j} &amp; = &amp; \beta_0 + \beta_1 u_j + \eta_j, &#10;  ~~~~~\eta_j \stackrel{iid}{\sim} N(0,\tau^2)&#10;\end{eqnarray*}&#10;\end{document}&#10;"/>
  <p:tag name="IGUANATEXSIZE" val="20"/>
  <p:tag name="IGUANATEXCURSOR" val="329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&#10;  ~\epsilon_i \stackrel{iid}{\sim} N(0,\sigma^2)\\&#10;            \alpha_j &amp; = &amp; \beta_0 + \eta_j, &#10;  ~\eta_j \stackrel{iid}{\sim} N(0,\tau^2)&#10;\end{eqnarray*}&#10;\end{document}&#10;"/>
  <p:tag name="IGUANATEXSIZE" val="20"/>
  <p:tag name="IGUANATEXCURSOR" val="29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268.467"/>
  <p:tag name="LATEXADDIN" val="\documentclass{article}\pagestyle{empty}&#10;\begin{document}&#10;\sf&#10;\begin{eqnarray*}&#10; y_i &amp; = &amp; \alpha_{0j[i]}  + \alpha_1 x_i + \epsilon_i, &#10;  ~\epsilon_i \stackrel{iid}{\sim} N(0,\sigma^2)\\&#10;            \alpha_{0j} &amp; = &amp; \beta_0 + \eta_j, \hphantom{ + \alpha_1 x_i }&#10;  ~~~~~\eta_j \stackrel{iid}{\sim} N(0,\tau^2)&#10;\end{eqnarray*}&#10;\end{document}&#10;"/>
  <p:tag name="IGUANATEXSIZE" val="20"/>
  <p:tag name="IGUANATEXCURSOR" val="342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930.6336"/>
  <p:tag name="LATEXADDIN" val="\documentclass{article}\pagestyle{empty}&#10;\begin{document}&#10;\sf&#10;\begin{eqnarray*}&#10; y_i &amp; = &amp; \alpha_{j[i]} + \epsilon_i&#10;  \\&#10;            \alpha_j &amp; = &amp; \beta_0 + \eta_j&#10;\end{eqnarray*}&#10;\end{document}&#10;"/>
  <p:tag name="IGUANATEXSIZE" val="20"/>
  <p:tag name="IGUANATEXCURSOR" val="19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2188.976"/>
  <p:tag name="LATEXADDIN" val="\documentclass{article}\pagestyle{empty}&#10;\begin{document}&#10;\sf&#10;\begin{eqnarray*}&#10; y_i &amp; = &amp; \beta_0 + \eta_{j[i]} + \epsilon_i, &#10;  ~~~~\epsilon_i \stackrel{iid}{\sim} N(0,\sigma^2) \\&#10;        &amp;   &amp;  \phantom{beta_0 + \eta_{j[i]} +  \epsilon_i, } &#10;  ~~\eta_j \stackrel{iid}{\sim} N(0,\tau^2)                       &#10;\end{eqnarray*}&#10;\end{document}&#10;"/>
  <p:tag name="IGUANATEXSIZE" val="20"/>
  <p:tag name="IGUANATEXCURSOR" val="34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1430.071"/>
  <p:tag name="LATEXADDIN" val="\documentclass{article}\pagestyle{empty}&#10;\begin{document}&#10;\sf&#10;\begin{eqnarray*}&#10; y_i &amp; = &amp; \alpha_{0j[i]}  + \alpha_1 x_i + \epsilon_i \\&#10;            \alpha_{0j} &amp; = &amp; \beta_0 + \eta_j &#10;\end{eqnarray*}&#10;\end{document}&#10;"/>
  <p:tag name="IGUANATEXSIZE" val="20"/>
  <p:tag name="IGUANATEXCURSOR" val="21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1430.071"/>
  <p:tag name="LATEXADDIN" val="\documentclass{article}\pagestyle{empty}&#10;\begin{document}&#10;\sf&#10;\begin{eqnarray*}&#10; y_i &amp; = &amp; \alpha_{0j[i]}  + \alpha_1 x_i + \epsilon_i \\&#10;            \alpha_{0j} &amp; = &amp; \beta_0 + \beta_1 u_j + \eta_j &#10;\end{eqnarray*}&#10;\end{document}&#10;"/>
  <p:tag name="IGUANATEXSIZE" val="20"/>
  <p:tag name="IGUANATEXCURSOR" val="23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5.354"/>
  <p:tag name="ORIGINALWIDTH" val="1567.304"/>
  <p:tag name="LATEXADDIN" val="\documentclass{article}\pagestyle{empty}&#10;\begin{document}&#10;\sf&#10;\begin{eqnarray*}&#10; y_i &amp; = &amp; \alpha_{0j[i]}  + \alpha_{1j[i]} x_i + \epsilon_i\\&#10;            \alpha_{0j} &amp; = &amp; \beta_{00} + \beta_{01} u_j + \eta_{0j}\\&#10; \alpha_{1j} &amp; = &amp; \beta_{10} + \eta_{1j}\\&#10; &amp;&amp; \epsilon_i ~\stackrel{iid}{\sim}~ N(0,\sigma^2)\\&#10; &amp;&amp; \eta_{0j} ~\stackrel{iid}{\sim}~ N(0,\tau_0^2)\\&#10; &amp;&amp; \eta_{1j} ~\stackrel{iid}{\sim}~ N(0,\tau_1^2)&#10;\end{eqnarray*}&#10;\end{document}&#10;"/>
  <p:tag name="IGUANATEXSIZE" val="20"/>
  <p:tag name="IGUANATEXCURSOR" val="44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3.6708"/>
  <p:tag name="ORIGINALWIDTH" val="2557.93"/>
  <p:tag name="LATEXADDIN" val="\documentclass{article}\pagestyle{empty}&#10;\begin{document}&#10;\sf&#10;\begin{eqnarray*}&#10; y_i &amp; = &amp; \alpha_{0j[i]}  + \alpha_{1j[i]} x_i + \epsilon_i&#10; ~~~~ \epsilon_i ~\stackrel{iid}{\sim}~ N(0,\sigma^2)\\&#10;            \alpha_{0j} &amp; = &amp; \beta_{00} + \beta_{01} u_j + \eta_{0j}&#10; ~~~~ \eta_{0j} ~\stackrel{iid}{\sim}~ N(0,\tau_0^2)\\&#10; \alpha_{1j} &amp; = &amp; \beta_{10} + \eta_{1j} \hspace*{0.5in}&#10; ~~~~ \eta_{1j} ~\stackrel{iid}{\sim}~ N(0,\tau_1^2)&#10;\end{eqnarray*}&#10;\end{document}&#10;"/>
  <p:tag name="IGUANATEXSIZE" val="20"/>
  <p:tag name="IGUANATEXCURSOR" val="46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3.1833"/>
  <p:tag name="LATEXADDIN" val="\documentclass{article}&#10;\usepackage{amsmath}&#10;\pagestyle{empty}&#10;\begin{document}&#10;&#10;$\sf \eta_{0j} ~and~ \eta_{1j}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3.1833"/>
  <p:tag name="LATEXADDIN" val="\documentclass{article}&#10;\usepackage{amsmath}&#10;\pagestyle{empty}&#10;\begin{document}&#10;&#10;$\sf \eta_{0j} ~and~ \eta_{1j}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3.123"/>
  <p:tag name="ORIGINALWIDTH" val="2826.397"/>
  <p:tag name="LATEXADDIN" val="\documentclass{article}\pagestyle{empty}&#10;\begin{document}&#10;\sf&#10;\begin{eqnarray*}&#10; y_i &amp; = &amp; \alpha_{0j[i]}  + \alpha_{1j[i]} x_i + \epsilon_i&#10; ~~~~ \epsilon_i ~\stackrel{iid}{\sim}~ N(0,\sigma^2)\\&#10;            \alpha_{0j} &amp; = &amp; \beta_{00} + \beta_{01} u_j + \eta_{0j} \\&#10; \alpha_{1j} &amp; = &amp; \beta_{10} + \eta_{1j} \hspace*{0.5in}\\[1em]&#10;           \left(\begin{array}{c}&#10; \eta_{0j}\\ \eta_{1j}&#10; \end{array}&#10; \right) &amp; \sim &amp; N&#10;    \left(\left(&#10; \begin{array}{c}&#10; 0 \\ 0&#10; \end{array} &#10; \right)\right.,&#10;  \left.\left(&#10; \begin{array}{cc}&#10;  \tau^2_{0} &amp; \rho_{01}\tau_0\tau_1\\&#10;  \rho_{01}\tau_1\tau_0 &amp; \tau_{1}^2\\&#10;  \end{array}&#10;  \right)&#10; \right)&#10;\end{eqnarray*}&#10;\end{document}&#10;"/>
  <p:tag name="IGUANATEXSIZE" val="20"/>
  <p:tag name="IGUANATEXCURSOR" val="67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2.081"/>
  <p:tag name="ORIGINALWIDTH" val="1567.304"/>
  <p:tag name="LATEXADDIN" val="\documentclass{article}\pagestyle{empty}&#10;\begin{document}&#10;\sf&#10;\begin{eqnarray*}&#10; y_i &amp; = &amp; \alpha_{0j[i]}  + \alpha_{1j[i]} x_i + \epsilon_i\\&#10;            \alpha_{0j} &amp; = &amp; \beta_{00} + \beta_{01} u_j + \eta_{0j}\\&#10; \alpha_{1j} &amp; = &amp; \beta_{10} + \eta_{1j}\\&#10; &amp;&amp; \epsilon_i ~\stackrel{iid}{\sim}~ N(0,\sigma^2)\\&#10; &amp;&amp; \eta_{0j} ~\stackrel{iid}{\sim}~ N(0,\tau_0^2)\\&#10; &amp;&amp; \eta_{1j} ~\stackrel{iid}{\sim}~ N(0,\tau_1^2)\\&#10; &amp;&amp; \mbox{Cor}(\eta_{0j},\eta_{1j}) ~ =  ~ \rho&#10;\end{eqnarray*}&#10;\end{document}&#10;"/>
  <p:tag name="IGUANATEXSIZE" val="20"/>
  <p:tag name="IGUANATEXCURSOR" val="49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9.4488"/>
  <p:tag name="ORIGINALWIDTH" val="1737.533"/>
  <p:tag name="LATEXADDIN" val="\documentclass{article}\pagestyle{empty}&#10;\begin{document}&#10;\sf&#10;\begin{eqnarray*}&#10; \mbox{Level 2:~ }&#10;            \alpha_j &amp; \stackrel{iid}{\sim} &amp; N(\beta_0,\tau^2)&#10;% \mbox{ ~~~~(prior)}&#10; \\&#10; \mbox{Level 1:~~ }&#10; y_i &amp; \stackrel{indep}{\sim} &amp; N(\alpha_{j[i]},\sigma^2)&#10;% \mbox{ ~~~~(likelihood)}&#10;\end{eqnarray*}&#10;\end{document}&#10;"/>
  <p:tag name="IGUANATEXSIZE" val="20"/>
  <p:tag name="IGUANATEXCURSOR" val="32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&#10;  ~\epsilon_i \stackrel{iid}{\sim} N(0,\sigma^2)\\&#10;            \alpha_j &amp; = &amp; \beta_0 + \eta_j, &#10;  ~\eta_j \stackrel{iid}{\sim} N(0,\tau^2)&#10;\end{eqnarray*}&#10;\end{document}&#10;"/>
  <p:tag name="IGUANATEXSIZE" val="20"/>
  <p:tag name="IGUANATEXCURSOR" val="29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6.73788"/>
  <p:tag name="LATEXADDIN" val="\documentclass{article}&#10;\usepackage{amsmath}&#10;\pagestyle{empty}&#10;\begin{document}&#10;&#10;$\eta_j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2611.924"/>
  <p:tag name="LATEXADDIN" val="\documentclass{article}\pagestyle{empty}&#10;\begin{document}&#10;\sf&#10;\def\Var{\mbox{Var\,}}&#10;\[&#10; \frac{\Var(\mbox{county level})}{\Var(\mbox{average of &#10;                                                         houses in county})} &#10;            ~ = ~ \frac{\tau^2}{\tau^2 + \sigma^2/n_j}&#10;\]&#10;\end{document}&#10;&#10;"/>
  <p:tag name="IGUANATEXSIZE" val="20"/>
  <p:tag name="IGUANATEXCURSOR" val="27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7105"/>
  <p:tag name="ORIGINALWIDTH" val="925.3843"/>
  <p:tag name="LATEXADDIN" val="\documentclass{article}\pagestyle{empty}&#10;\begin{document}&#10;\[&#10;\mbox{\small$\displaystyle\frac{1}{n_j}$} \sum_{{\rm all~} i \in {\rm ~county~} j} \epsilon_i&#10;\]&#10;\end{document}&#10;"/>
  <p:tag name="IGUANATEXSIZE" val="20"/>
  <p:tag name="IGUANATEXCURSOR" val="17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13918</TotalTime>
  <Words>2587</Words>
  <Application>Microsoft Office PowerPoint</Application>
  <PresentationFormat>On-screen Show (4:3)</PresentationFormat>
  <Paragraphs>414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5" baseType="lpstr">
      <vt:lpstr>cmssi10</vt:lpstr>
      <vt:lpstr>Garamond</vt:lpstr>
      <vt:lpstr>cmr7</vt:lpstr>
      <vt:lpstr>Cambria Math</vt:lpstr>
      <vt:lpstr>cmsy10orig</vt:lpstr>
      <vt:lpstr>Arial</vt:lpstr>
      <vt:lpstr>cmmi10</vt:lpstr>
      <vt:lpstr>Courier New</vt:lpstr>
      <vt:lpstr>cmr10</vt:lpstr>
      <vt:lpstr>cmsy5</vt:lpstr>
      <vt:lpstr>cmmi6</vt:lpstr>
      <vt:lpstr>Wingdings</vt:lpstr>
      <vt:lpstr>cmsl10</vt:lpstr>
      <vt:lpstr>cmsy10</vt:lpstr>
      <vt:lpstr>cmss8</vt:lpstr>
      <vt:lpstr>Symbol</vt:lpstr>
      <vt:lpstr>cmr6</vt:lpstr>
      <vt:lpstr>cmmi9</vt:lpstr>
      <vt:lpstr>Barlow</vt:lpstr>
      <vt:lpstr>cmss10</vt:lpstr>
      <vt:lpstr>cmr9</vt:lpstr>
      <vt:lpstr>cmex10</vt:lpstr>
      <vt:lpstr>cmr5</vt:lpstr>
      <vt:lpstr>cmmi5</vt:lpstr>
      <vt:lpstr>Calibri</vt:lpstr>
      <vt:lpstr>cmmi7</vt:lpstr>
      <vt:lpstr>Edge</vt:lpstr>
      <vt:lpstr>36-617: Applied Linear Regression</vt:lpstr>
      <vt:lpstr>Announcements</vt:lpstr>
      <vt:lpstr>Outline</vt:lpstr>
      <vt:lpstr>Different ways to write the random-intercept model</vt:lpstr>
      <vt:lpstr>Multi-level Model  (a.k.a. Hierarchical Linear Model)</vt:lpstr>
      <vt:lpstr>Variance Components Model</vt:lpstr>
      <vt:lpstr>Hierarchical (Bayes) Model</vt:lpstr>
      <vt:lpstr>A brief introduction to lmer()…</vt:lpstr>
      <vt:lpstr>lmer() notation follows the variance components formulation…</vt:lpstr>
      <vt:lpstr>Fixed Effects, Random Effects</vt:lpstr>
      <vt:lpstr>lmer() notation examples…</vt:lpstr>
      <vt:lpstr>Try it with the random intercept model…</vt:lpstr>
      <vt:lpstr>Minnesota Radon Levels, Part 2</vt:lpstr>
      <vt:lpstr>Is log(uranium) useful in the model?</vt:lpstr>
      <vt:lpstr>Suggests:</vt:lpstr>
      <vt:lpstr>Fitting this model to the radon data…</vt:lpstr>
      <vt:lpstr>We can see that this improves the fit of the model by looking at the η’s or the τ’s &amp; σ’s</vt:lpstr>
      <vt:lpstr>There are lots of different models we could fit…  Here are some examples.</vt:lpstr>
      <vt:lpstr>Intercept-only random-intercept model</vt:lpstr>
      <vt:lpstr>Random-intercept model with individual predictors</vt:lpstr>
      <vt:lpstr>Random-intercept model w / individual &amp; group level predictors </vt:lpstr>
      <vt:lpstr>One last Radon Model: Random Intercept, Random Slope, Gp Predictor</vt:lpstr>
      <vt:lpstr>One last Radon Model: Random Intercept, Random Slope, Gp Predictor</vt:lpstr>
      <vt:lpstr>More on Multiple Random Effects</vt:lpstr>
      <vt:lpstr>Multiple Random Effects</vt:lpstr>
      <vt:lpstr>Multiple Random Effects</vt:lpstr>
      <vt:lpstr>Correlation between random effects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489</cp:revision>
  <cp:lastPrinted>2017-11-07T17:54:19Z</cp:lastPrinted>
  <dcterms:created xsi:type="dcterms:W3CDTF">2010-08-21T13:04:59Z</dcterms:created>
  <dcterms:modified xsi:type="dcterms:W3CDTF">2022-11-09T16:21:45Z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