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284" r:id="rId4"/>
    <p:sldId id="310" r:id="rId5"/>
    <p:sldId id="317" r:id="rId6"/>
    <p:sldId id="299" r:id="rId7"/>
    <p:sldId id="308" r:id="rId8"/>
    <p:sldId id="288" r:id="rId9"/>
    <p:sldId id="289" r:id="rId10"/>
    <p:sldId id="290" r:id="rId11"/>
    <p:sldId id="309" r:id="rId12"/>
    <p:sldId id="311" r:id="rId13"/>
    <p:sldId id="318" r:id="rId14"/>
    <p:sldId id="314" r:id="rId15"/>
    <p:sldId id="315" r:id="rId16"/>
    <p:sldId id="319" r:id="rId17"/>
    <p:sldId id="321" r:id="rId18"/>
    <p:sldId id="322" r:id="rId19"/>
    <p:sldId id="323" r:id="rId20"/>
    <p:sldId id="324" r:id="rId21"/>
    <p:sldId id="325" r:id="rId22"/>
    <p:sldId id="326" r:id="rId23"/>
    <p:sldId id="320" r:id="rId24"/>
    <p:sldId id="327" r:id="rId25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mex10" panose="020B0604020202020204"/>
      <p:regular r:id="rId33"/>
    </p:embeddedFont>
    <p:embeddedFont>
      <p:font typeface="cmmi10" panose="020B0604020202020204"/>
      <p:regular r:id="rId34"/>
    </p:embeddedFont>
    <p:embeddedFont>
      <p:font typeface="cmmi5" panose="020B0604020202020204"/>
      <p:regular r:id="rId35"/>
    </p:embeddedFont>
    <p:embeddedFont>
      <p:font typeface="cmmi6" panose="020B0604020202020204"/>
      <p:regular r:id="rId36"/>
    </p:embeddedFont>
    <p:embeddedFont>
      <p:font typeface="cmmi7" panose="020B0604020202020204"/>
      <p:regular r:id="rId37"/>
    </p:embeddedFont>
    <p:embeddedFont>
      <p:font typeface="cmmi9" panose="020B0604020202020204"/>
      <p:regular r:id="rId38"/>
    </p:embeddedFont>
    <p:embeddedFont>
      <p:font typeface="cmr10" panose="020B0604020202020204"/>
      <p:regular r:id="rId39"/>
    </p:embeddedFont>
    <p:embeddedFont>
      <p:font typeface="cmr5" panose="020B0604020202020204"/>
      <p:regular r:id="rId40"/>
    </p:embeddedFont>
    <p:embeddedFont>
      <p:font typeface="cmr6" panose="020B0604020202020204"/>
      <p:regular r:id="rId41"/>
    </p:embeddedFont>
    <p:embeddedFont>
      <p:font typeface="cmr7" panose="020B0604020202020204"/>
      <p:regular r:id="rId42"/>
    </p:embeddedFont>
    <p:embeddedFont>
      <p:font typeface="cmr9" panose="020B0604020202020204"/>
      <p:regular r:id="rId43"/>
    </p:embeddedFont>
    <p:embeddedFont>
      <p:font typeface="cmsl10" panose="020B0604020202020204"/>
      <p:regular r:id="rId44"/>
    </p:embeddedFont>
    <p:embeddedFont>
      <p:font typeface="cmss10" panose="020B0604020202020204"/>
      <p:regular r:id="rId45"/>
    </p:embeddedFont>
    <p:embeddedFont>
      <p:font typeface="cmss8" panose="020B0604020202020204"/>
      <p:regular r:id="rId46"/>
    </p:embeddedFont>
    <p:embeddedFont>
      <p:font typeface="cmssi10" panose="020B0604020202020204"/>
      <p:regular r:id="rId47"/>
    </p:embeddedFont>
    <p:embeddedFont>
      <p:font typeface="cmsy10" panose="020B0604020202020204"/>
      <p:regular r:id="rId48"/>
    </p:embeddedFont>
    <p:embeddedFont>
      <p:font typeface="cmsy10orig" panose="020B0604020202020204"/>
      <p:regular r:id="rId49"/>
    </p:embeddedFont>
    <p:embeddedFont>
      <p:font typeface="cmsy5" panose="020B0604020202020204"/>
      <p:regular r:id="rId50"/>
    </p:embeddedFont>
    <p:embeddedFont>
      <p:font typeface="Garamond" panose="02020404030301010803" pitchFamily="18" charset="0"/>
      <p:regular r:id="rId51"/>
      <p:bold r:id="rId52"/>
      <p:italic r:id="rId53"/>
    </p:embeddedFont>
  </p:embeddedFontLst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0000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70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81E1C0E-A2F6-4384-B16B-12C5ABF7B3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61BB979-6376-4B04-8DFA-4337FA3605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80DAF00-848C-461A-A7AF-A6551F99CE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1A22982-C302-456C-9D5A-D32B15F34C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B1DF87-48AE-4497-8430-B5EB63205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54071C-CF3D-46F0-A494-F26542131A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DA313C-6D5F-4D19-956D-28A852C1B8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33C2B3F-AD1B-4063-8694-E1577601D8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E6B5543-880C-452F-A8E5-C46760F78B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94883D5-72AB-410A-8FCC-A78C2D2B09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736A64E-C42A-446E-8CF5-E96B0B6055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3EAA4242-C67F-4D69-B7CF-48EDC5A3B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5EB706E-6E6D-42AB-8F03-1186CEE97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30C55-F9C3-42AE-BAB1-AD4295951DE1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5AA76D-1F7F-4903-8956-8B77880A2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F247AC4-B63F-45F2-8B8B-C320F8E0C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D439C68-10C3-42D0-9A52-2E74785796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B4BCB4-8C00-4A4F-B9CD-2D2F6DA65512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7179460-D6E3-46FC-9D2B-46B62CE5D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57727D0-2914-42A5-8F45-22C77A760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3199972-DDC9-4BA3-8123-7030B06E92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53CFD2-314E-40F7-9441-669CBA74F89C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DD452B5-B1F4-44C2-9116-491D0103D6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530B995-EABF-4DAC-A07E-AA2210276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65920A0-1C92-454D-B615-62CEA65715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A955BB-DD10-4DB0-BAF1-FA3D999865B6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C2B5155-EAAD-4500-A40C-662CAF1A5F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40CBA4B-265A-4DC4-8B5F-50DD3FE0C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4356CB0-1EB7-4165-B74C-E93F9D78A5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E12A86-EC11-4DB3-86A8-BA74AE8A47C4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BF76831-570E-4371-9747-9DE9BB8CED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73928A0-CD61-4BB8-8606-EF75729AA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7284E162-04FD-41DD-BD3E-817E105E7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97F2F1-926A-4284-9584-F224E0339D54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4D1933B-EDCF-48D9-A8DC-E3D20CDFA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EE370AF-2B54-4D49-A8B1-38A5229C8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12572858-7CCC-49F3-9DC1-FB20F6899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93BD5E8F-C2FF-4C41-9978-A135E18A9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DEEFCC-932E-4238-879E-5A2DC7D90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1C8CCAA-4CB3-4EC5-85DE-EDB97E1CD0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AC232C-E458-44F9-A1AE-9B88125E1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5197F6F-0A7A-40B0-88F0-7352A38A20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6951-A446-4264-AA92-9E5777C943A8}" type="datetime1">
              <a:rPr lang="en-US"/>
              <a:pPr>
                <a:defRPr/>
              </a:pPr>
              <a:t>11/7/2022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43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13D3BB-75B5-4B15-A100-2215F45C1E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7F91C7-23A2-43B9-B439-9EDE39795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3BBB-B685-4EBB-8D24-EB7806668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32BAF5E-2FC2-462B-A3F6-AF67C4BCDF4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8892A-0849-4E45-A37B-755F6ADDEFEF}" type="datetime1">
              <a:rPr lang="en-US"/>
              <a:pPr>
                <a:defRPr/>
              </a:pPr>
              <a:t>11/7/2022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9EB991-7278-425C-BA29-10B1ACAD52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3D966-61D7-4B48-B4C0-A2E8152615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D830-EC1C-4218-BCE9-15B687F42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BF2CBEA-90FC-4168-8EE5-AE1220DD609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884F-AF13-4712-9690-6742BC9CFE0B}" type="datetime1">
              <a:rPr lang="en-US"/>
              <a:pPr>
                <a:defRPr/>
              </a:pPr>
              <a:t>11/7/2022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2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6E8488-C1A3-43E0-A10E-17460326F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89746-E35C-4FDD-9686-3C991B7B11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34FC-5C85-440D-ADAA-932E1E025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178CE71-629C-422A-9ED1-DE109EA02B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BBD4-084A-4039-A74D-F36F63C9D928}" type="datetime1">
              <a:rPr lang="en-US"/>
              <a:pPr>
                <a:defRPr/>
              </a:pPr>
              <a:t>11/7/2022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0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FFB5E8-CDA9-473B-830B-F9E70E2E3E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2BD888-1819-460D-AD7A-9A58A43339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E6C9-0A43-483B-B884-A53FE0209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49B438C-1638-461D-9C9D-4FC5E2B6421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64E7-56DB-428D-9BE6-37EDEACBBE6F}" type="datetime1">
              <a:rPr lang="en-US"/>
              <a:pPr>
                <a:defRPr/>
              </a:pPr>
              <a:t>11/7/2022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6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E926E-9D3D-4A8C-9C86-CBA12BD719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B8880-3C61-4BA2-9CB4-AE105B2B85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11A4-0B39-4D15-9DD7-1EDA6CB2FD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8A8556B-F90C-4359-9C79-2BBC308B766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1DE8-BA69-4C3F-B986-FBF38878016F}" type="datetime1">
              <a:rPr lang="en-US"/>
              <a:pPr>
                <a:defRPr/>
              </a:pPr>
              <a:t>11/7/2022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72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1FB31C-87D5-4B63-AF03-5DDCFA7AFB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717A1A-8496-42E3-900B-A76A73CDB7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B7C5B-2C25-4F00-BF85-685E39654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96B28-C69F-4F73-A7EE-F425E7627DD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7CD2-4C57-425E-8A1D-FFE6A54224F9}" type="datetime1">
              <a:rPr lang="en-US"/>
              <a:pPr>
                <a:defRPr/>
              </a:pPr>
              <a:t>11/7/2022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05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D90144-ED61-40CB-A980-C8034F577A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7B49C6-78D2-4619-A9C4-0943EA14C2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01D2-C01C-43C4-B040-D909C2A1E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3D27ACA-5490-4CC7-AA6D-1D75B75741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13C8-ACEC-4E3B-AAAA-FD1B861F30AD}" type="datetime1">
              <a:rPr lang="en-US"/>
              <a:pPr>
                <a:defRPr/>
              </a:pPr>
              <a:t>11/7/2022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21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6E6A90-2977-49E5-B552-0722480847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C04446-B7F7-45EB-BDC0-F9155503DF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76009-561E-452F-A7D3-4B4ADA8DF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E556BC8-5D33-4B02-999E-39738DE8290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7704-C49B-425C-B926-DE74E6992422}" type="datetime1">
              <a:rPr lang="en-US"/>
              <a:pPr>
                <a:defRPr/>
              </a:pPr>
              <a:t>11/7/2022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991BD-D3E7-4C8F-A667-2A01306E9C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9B4E4-B188-4A3F-B00D-028104CB1A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9D33-C8BC-479C-A094-4EC936C32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DA26E75-A5E9-4519-B55F-608ED1B6B61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88B6-866F-42C7-919C-ABC1F0423510}" type="datetime1">
              <a:rPr lang="en-US"/>
              <a:pPr>
                <a:defRPr/>
              </a:pPr>
              <a:t>11/7/2022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02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52564-A5B3-4EFD-B243-0EA9D1A1FE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7A6FA-4BF9-4F38-BD02-9D11D2C6E5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665D-529C-48B4-A83F-94A46C9ED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677B56-7BF0-41A4-A17E-6A52ED1829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57FF-E9EF-485E-BCA1-39E24DC250D7}" type="datetime1">
              <a:rPr lang="en-US"/>
              <a:pPr>
                <a:defRPr/>
              </a:pPr>
              <a:t>11/7/2022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6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88E236-EB9A-4DF9-ACE1-F40103A0F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3A5D65-E798-47B9-BEF1-8B57BA378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1B441A0-7495-4C5D-808A-E0C77626CC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0EB9747-542E-4E5B-9B3F-ECD743C514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ABD7C5B-7B88-4792-9A8D-0357B1F88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2462849B-DB9F-490A-984D-EBFDE16E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E738A01D-57E6-4EE8-A9DD-AC271BFFC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80800DC-E31C-4989-BDA9-D3979D6935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C2DFECCE-E789-4297-A156-1EF421CCFE36}" type="datetime1">
              <a:rPr lang="en-US"/>
              <a:pPr>
                <a:defRPr/>
              </a:pPr>
              <a:t>11/7/2022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8C5075B-C5F3-486D-B3A6-76A5BE3DDA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585CC4-3BCB-4036-94F1-440BB73E14A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66CD5EBE-16F9-435F-A1FE-F2C4F638AD4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04B18D-6C5E-464D-974A-34B6117B0C0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11/7/2022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4AB5938-D0FB-4CC7-9BE6-267B452F57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36-617: Applied Linear Regression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E76B946-6E8F-4291-8C8C-B41F34B742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755546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Random slopes, correlation &amp; centering, sample size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AD5E368B-742F-41B3-9C60-99EDE5AA572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anose="020B0604020202020204" pitchFamily="34" charset="0"/>
              </a:rPr>
              <a:t>A</a:t>
            </a:r>
            <a:r>
              <a:rPr lang="en-US" altLang="en-US" sz="1800">
                <a:latin typeface="cmmi7" panose="020B0604020202020204" pitchFamily="34" charset="0"/>
              </a:rPr>
              <a:t>A</a:t>
            </a:r>
            <a:r>
              <a:rPr lang="en-US" altLang="en-US" sz="1800">
                <a:latin typeface="cmr10" panose="020B0604020202020204" pitchFamily="34" charset="0"/>
              </a:rPr>
              <a:t>A</a:t>
            </a:r>
            <a:r>
              <a:rPr lang="en-US" altLang="en-US" sz="1800">
                <a:latin typeface="cmr7" panose="020B0604020202020204" pitchFamily="34" charset="0"/>
              </a:rPr>
              <a:t>A</a:t>
            </a:r>
            <a:r>
              <a:rPr lang="en-US" altLang="en-US" sz="1800">
                <a:latin typeface="cmss10" panose="020B0604020202020204" pitchFamily="34" charset="0"/>
              </a:rPr>
              <a:t>A</a:t>
            </a:r>
            <a:r>
              <a:rPr lang="en-US" altLang="en-US" sz="1800">
                <a:latin typeface="cmsy10" panose="020B0604020202020204" pitchFamily="34" charset="0"/>
              </a:rPr>
              <a:t>A</a:t>
            </a:r>
            <a:r>
              <a:rPr lang="en-US" altLang="en-US" sz="1800">
                <a:latin typeface="cmssi10" panose="020B0604020202020204" pitchFamily="34" charset="0"/>
              </a:rPr>
              <a:t>A</a:t>
            </a:r>
            <a:r>
              <a:rPr lang="en-US" altLang="en-US" sz="1800">
                <a:latin typeface="cmmi5" panose="020B0604020202020204" pitchFamily="34" charset="0"/>
              </a:rPr>
              <a:t>A</a:t>
            </a:r>
            <a:r>
              <a:rPr lang="en-US" altLang="en-US" sz="1800">
                <a:latin typeface="cmex10" panose="020B0604020202020204" pitchFamily="34" charset="0"/>
              </a:rPr>
              <a:t>A</a:t>
            </a:r>
            <a:r>
              <a:rPr lang="en-US" altLang="en-US" sz="1800">
                <a:latin typeface="cmr9" panose="020B0604020202020204" pitchFamily="34" charset="0"/>
              </a:rPr>
              <a:t>A</a:t>
            </a:r>
            <a:r>
              <a:rPr lang="en-US" altLang="en-US" sz="1800">
                <a:latin typeface="cmmi9" panose="020B0604020202020204" pitchFamily="34" charset="0"/>
              </a:rPr>
              <a:t>A</a:t>
            </a:r>
            <a:r>
              <a:rPr lang="en-US" altLang="en-US" sz="1800">
                <a:latin typeface="cmmi6" panose="020B0604020202020204" pitchFamily="34" charset="0"/>
              </a:rPr>
              <a:t>A</a:t>
            </a:r>
            <a:r>
              <a:rPr lang="en-US" altLang="en-US" sz="1800">
                <a:latin typeface="cmr5" panose="020B0604020202020204" pitchFamily="34" charset="0"/>
              </a:rPr>
              <a:t>A</a:t>
            </a:r>
            <a:r>
              <a:rPr lang="en-US" altLang="en-US" sz="1800">
                <a:latin typeface="cmss8" panose="020B0604020202020204" pitchFamily="34" charset="0"/>
              </a:rPr>
              <a:t>A</a:t>
            </a:r>
            <a:r>
              <a:rPr lang="en-US" altLang="en-US" sz="1800">
                <a:latin typeface="cmr6" panose="020B0604020202020204" pitchFamily="34" charset="0"/>
              </a:rPr>
              <a:t>A</a:t>
            </a:r>
            <a:r>
              <a:rPr lang="en-US" altLang="en-US" sz="1800">
                <a:latin typeface="cmsy10orig" panose="020B0604020202020204" pitchFamily="34" charset="0"/>
              </a:rPr>
              <a:t>A</a:t>
            </a:r>
            <a:r>
              <a:rPr lang="en-US" altLang="en-US" sz="1800">
                <a:latin typeface="cmsl10" panose="020B0604020202020204" pitchFamily="34" charset="0"/>
              </a:rPr>
              <a:t>A</a:t>
            </a:r>
            <a:r>
              <a:rPr lang="en-US" altLang="en-US" sz="1800">
                <a:latin typeface="cmsy5" panose="020B0604020202020204" pitchFamily="34" charset="0"/>
              </a:rPr>
              <a:t>A</a:t>
            </a:r>
            <a:endParaRPr lang="en-US" altLang="en-US" sz="1800">
              <a:latin typeface="cmr6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FC908E58-2FD7-4F39-9E1E-F771C632A0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AA8C78-5E52-4642-88D0-74477D627C1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1" name="Date Placeholder 6">
            <a:extLst>
              <a:ext uri="{FF2B5EF4-FFF2-40B4-BE49-F238E27FC236}">
                <a16:creationId xmlns:a16="http://schemas.microsoft.com/office/drawing/2014/main" id="{C1BC1E9D-C86C-4E03-B851-57EBE9C66AA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438632-1BED-4EB2-8BFE-EE25839808F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11/7/2022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498679A3-961A-43BB-8215-630DA6AD2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Multiple Random Effects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A0007857-BEED-46BE-9114-F8D6C7AE5B1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451350"/>
            <a:ext cx="4546600" cy="180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y &lt;- log.radon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x &lt;- floor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u.full &lt;- log.uranium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M3 &lt;- lmer(y ~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x + u.full + (1 + x | county) 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</p:txBody>
      </p:sp>
      <p:sp>
        <p:nvSpPr>
          <p:cNvPr id="37894" name="Rectangle 4">
            <a:extLst>
              <a:ext uri="{FF2B5EF4-FFF2-40B4-BE49-F238E27FC236}">
                <a16:creationId xmlns:a16="http://schemas.microsoft.com/office/drawing/2014/main" id="{A76EB7A3-E589-43F4-AADC-D970D416901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display(M3)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       coef.est  coef.se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(Intercept)  1.46     0.04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x           -0.64     0.09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u.full       0.77     0.09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Error terms: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Groups   Name       SD  Corr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county   (Intcpt) 0.13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        x        0.36  0.21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Residual          0.75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number of obs: 919, groups: county, 85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AIC = 2142.6, DIC = 2106.7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deviance = 2117.7 </a:t>
            </a:r>
          </a:p>
        </p:txBody>
      </p:sp>
      <p:sp>
        <p:nvSpPr>
          <p:cNvPr id="37895" name="Rectangle 6">
            <a:extLst>
              <a:ext uri="{FF2B5EF4-FFF2-40B4-BE49-F238E27FC236}">
                <a16:creationId xmlns:a16="http://schemas.microsoft.com/office/drawing/2014/main" id="{9181400F-9502-42FD-ACBC-534EFDD1A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1004888"/>
            <a:ext cx="3556000" cy="325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7896" name="Picture 3">
            <a:extLst>
              <a:ext uri="{FF2B5EF4-FFF2-40B4-BE49-F238E27FC236}">
                <a16:creationId xmlns:a16="http://schemas.microsoft.com/office/drawing/2014/main" id="{6E5AE2AA-313D-4141-9808-F47CB17A9A4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127125"/>
            <a:ext cx="3362325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7" name="Freeform 13">
            <a:extLst>
              <a:ext uri="{FF2B5EF4-FFF2-40B4-BE49-F238E27FC236}">
                <a16:creationId xmlns:a16="http://schemas.microsoft.com/office/drawing/2014/main" id="{579501A5-241C-4BDC-8ACE-DA5D4E2E6F5D}"/>
              </a:ext>
            </a:extLst>
          </p:cNvPr>
          <p:cNvSpPr>
            <a:spLocks/>
          </p:cNvSpPr>
          <p:nvPr/>
        </p:nvSpPr>
        <p:spPr bwMode="auto">
          <a:xfrm>
            <a:off x="3941763" y="4105275"/>
            <a:ext cx="4043362" cy="612775"/>
          </a:xfrm>
          <a:custGeom>
            <a:avLst/>
            <a:gdLst>
              <a:gd name="T0" fmla="*/ 0 w 2547"/>
              <a:gd name="T1" fmla="*/ 0 h 386"/>
              <a:gd name="T2" fmla="*/ 2147483646 w 2547"/>
              <a:gd name="T3" fmla="*/ 2147483646 h 386"/>
              <a:gd name="T4" fmla="*/ 2147483646 w 2547"/>
              <a:gd name="T5" fmla="*/ 2147483646 h 386"/>
              <a:gd name="T6" fmla="*/ 2147483646 w 2547"/>
              <a:gd name="T7" fmla="*/ 2147483646 h 386"/>
              <a:gd name="T8" fmla="*/ 2147483646 w 2547"/>
              <a:gd name="T9" fmla="*/ 2147483646 h 386"/>
              <a:gd name="T10" fmla="*/ 2147483646 w 2547"/>
              <a:gd name="T11" fmla="*/ 2147483646 h 386"/>
              <a:gd name="T12" fmla="*/ 2147483646 w 2547"/>
              <a:gd name="T13" fmla="*/ 2147483646 h 3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47" h="386">
                <a:moveTo>
                  <a:pt x="0" y="0"/>
                </a:moveTo>
                <a:cubicBezTo>
                  <a:pt x="172" y="97"/>
                  <a:pt x="344" y="194"/>
                  <a:pt x="525" y="256"/>
                </a:cubicBezTo>
                <a:cubicBezTo>
                  <a:pt x="706" y="318"/>
                  <a:pt x="890" y="356"/>
                  <a:pt x="1088" y="371"/>
                </a:cubicBezTo>
                <a:cubicBezTo>
                  <a:pt x="1286" y="386"/>
                  <a:pt x="1555" y="362"/>
                  <a:pt x="1715" y="345"/>
                </a:cubicBezTo>
                <a:cubicBezTo>
                  <a:pt x="1875" y="328"/>
                  <a:pt x="1943" y="306"/>
                  <a:pt x="2048" y="268"/>
                </a:cubicBezTo>
                <a:cubicBezTo>
                  <a:pt x="2153" y="230"/>
                  <a:pt x="2260" y="151"/>
                  <a:pt x="2343" y="115"/>
                </a:cubicBezTo>
                <a:cubicBezTo>
                  <a:pt x="2426" y="79"/>
                  <a:pt x="2524" y="59"/>
                  <a:pt x="2547" y="51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D18939-5FAE-474B-AC14-EC88F301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and Centering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4C38968-C961-4B66-8CD8-6DCAB1C4B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364"/>
                <a:ext cx="8229600" cy="4530725"/>
              </a:xfrm>
            </p:spPr>
            <p:txBody>
              <a:bodyPr/>
              <a:lstStyle/>
              <a:p>
                <a:r>
                  <a:rPr lang="en-US" sz="2800" dirty="0"/>
                  <a:t>Forcing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𝐶𝑜𝑟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can radically change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/>
                  <a:t> in the model. </a:t>
                </a:r>
              </a:p>
              <a:p>
                <a:pPr lvl="1"/>
                <a:r>
                  <a:rPr lang="en-US" sz="2400" dirty="0"/>
                  <a:t>It is generally better to allow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𝐶𝑜𝑟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to be estimated</a:t>
                </a:r>
              </a:p>
              <a:p>
                <a:r>
                  <a:rPr lang="en-US" sz="2800" dirty="0"/>
                  <a:t>Centering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can sometimes reduce the correlation, </a:t>
                </a:r>
              </a:p>
              <a:p>
                <a:pPr lvl="1"/>
                <a:r>
                  <a:rPr lang="en-US" sz="2400" dirty="0"/>
                  <a:t>Then the effect of forcing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𝐶𝑜𝑟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is not as great</a:t>
                </a:r>
              </a:p>
              <a:p>
                <a:r>
                  <a:rPr lang="en-US" sz="2800" dirty="0"/>
                  <a:t>There are two ways to center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with different interpretations</a:t>
                </a:r>
              </a:p>
              <a:p>
                <a:pPr lvl="1"/>
                <a:r>
                  <a:rPr lang="en-US" sz="2200" dirty="0"/>
                  <a:t>Center at Grand Mean (CGM):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−</m:t>
                    </m:r>
                    <m:acc>
                      <m:accPr>
                        <m:chr m:val="̅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200" b="0" dirty="0"/>
              </a:p>
              <a:p>
                <a:pPr lvl="2"/>
                <a:r>
                  <a:rPr lang="en-US" sz="2000" dirty="0"/>
                  <a:t>Slopes unchanged, intercepts adjusted by overall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000" dirty="0"/>
              </a:p>
              <a:p>
                <a:pPr lvl="1"/>
                <a:r>
                  <a:rPr lang="en-US" sz="2200" dirty="0"/>
                  <a:t>Center Within Clusters (CWC):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𝑔𝑟𝑜𝑢𝑝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lvl="2"/>
                <a:r>
                  <a:rPr lang="en-US" sz="2000" dirty="0"/>
                  <a:t>Slopes unchanged, intercepts adjusted by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𝑔𝑟𝑜𝑢𝑝</m:t>
                        </m:r>
                      </m:sub>
                    </m:sSub>
                  </m:oMath>
                </a14:m>
                <a:r>
                  <a:rPr lang="en-US" sz="2000" dirty="0"/>
                  <a:t> within groups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4C38968-C961-4B66-8CD8-6DCAB1C4B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364"/>
                <a:ext cx="8229600" cy="4530725"/>
              </a:xfrm>
              <a:blipFill>
                <a:blip r:embed="rId2"/>
                <a:stretch>
                  <a:fillRect l="-444" t="-673" r="-741" b="-13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025DF-82C9-462D-9954-8F714E9469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06D48D-6AE2-46B9-ABE7-A9717FA078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11/7/2022</a:t>
            </a:fld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59B49-27B1-4A19-BD34-1B3538EA444C}"/>
              </a:ext>
            </a:extLst>
          </p:cNvPr>
          <p:cNvSpPr txBox="1"/>
          <p:nvPr/>
        </p:nvSpPr>
        <p:spPr>
          <a:xfrm>
            <a:off x="2079523" y="6297561"/>
            <a:ext cx="651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More detail in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Enders, C. K., &amp;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Tofighi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 (2007). Centering predictor variables in cross-sectional multilevel models: a new look at an old issue.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Psychological methods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121.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123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8BC5B1-8081-48B5-9619-DB44A4D6E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692" y="3701845"/>
            <a:ext cx="2440861" cy="2440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3B4C5E-0D5A-4653-8C8D-7697EE12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“Fake Data”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C63C7-9E62-4FD0-841F-0F2FB59801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1720"/>
                <a:ext cx="8229600" cy="4896977"/>
              </a:xfrm>
            </p:spPr>
            <p:txBody>
              <a:bodyPr/>
              <a:lstStyle/>
              <a:p>
                <a:r>
                  <a:rPr lang="en-US" dirty="0"/>
                  <a:t>3 groups, indexed by </a:t>
                </a:r>
                <a:r>
                  <a:rPr lang="en-US" dirty="0" err="1"/>
                  <a:t>gp</a:t>
                </a:r>
                <a:r>
                  <a:rPr lang="en-US" dirty="0"/>
                  <a:t> in the data set (</a:t>
                </a:r>
                <a:r>
                  <a:rPr lang="en-US" i="1" dirty="0"/>
                  <a:t>j</a:t>
                </a:r>
                <a:r>
                  <a:rPr lang="en-US" dirty="0"/>
                  <a:t> in math)</a:t>
                </a:r>
              </a:p>
              <a:p>
                <a:pPr lvl="1"/>
                <a:r>
                  <a:rPr lang="en-US" dirty="0" err="1"/>
                  <a:t>gp</a:t>
                </a:r>
                <a:r>
                  <a:rPr lang="en-US" dirty="0"/>
                  <a:t>=1:   5 observations</a:t>
                </a:r>
              </a:p>
              <a:p>
                <a:pPr lvl="1"/>
                <a:r>
                  <a:rPr lang="en-US" dirty="0" err="1"/>
                  <a:t>gp</a:t>
                </a:r>
                <a:r>
                  <a:rPr lang="en-US" dirty="0"/>
                  <a:t>=2:   5 observations</a:t>
                </a:r>
              </a:p>
              <a:p>
                <a:pPr lvl="1"/>
                <a:r>
                  <a:rPr lang="en-US" dirty="0" err="1"/>
                  <a:t>gp</a:t>
                </a:r>
                <a:r>
                  <a:rPr lang="en-US" dirty="0"/>
                  <a:t>=3: 10 observations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25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55, 50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50, 63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40, 75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C63C7-9E62-4FD0-841F-0F2FB59801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1720"/>
                <a:ext cx="8229600" cy="4896977"/>
              </a:xfrm>
              <a:blipFill>
                <a:blip r:embed="rId3"/>
                <a:stretch>
                  <a:fillRect l="-593" t="-1494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E3327-7397-47D3-87B0-C9BEA18849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CD08D-3D0C-4D9B-8408-61A45FFCE0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75B634-3CEF-407F-BB72-1A1174139F5E}"/>
              </a:ext>
            </a:extLst>
          </p:cNvPr>
          <p:cNvSpPr txBox="1"/>
          <p:nvPr/>
        </p:nvSpPr>
        <p:spPr>
          <a:xfrm>
            <a:off x="3392962" y="6362284"/>
            <a:ext cx="4513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“centering and </a:t>
            </a:r>
            <a:r>
              <a:rPr lang="en-US" sz="1600" dirty="0" err="1"/>
              <a:t>correlation.r</a:t>
            </a:r>
            <a:r>
              <a:rPr lang="en-US" sz="1600" dirty="0"/>
              <a:t>” for details…</a:t>
            </a:r>
          </a:p>
        </p:txBody>
      </p:sp>
    </p:spTree>
    <p:extLst>
      <p:ext uri="{BB962C8B-B14F-4D97-AF65-F5344CB8AC3E}">
        <p14:creationId xmlns:p14="http://schemas.microsoft.com/office/powerpoint/2010/main" val="409971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226FE-3692-4F0C-9868-A5BDC2E4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MLM for the “Fake Data”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574C9-AD63-4C47-A0DC-DA1360C0DD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50849-C421-4DB1-A2CC-FDC3DBBC50E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94786D-4A15-4403-9C67-AEC00F42A1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4" y="1307626"/>
            <a:ext cx="7186924" cy="46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49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0EB878-1DFF-40AE-8C2B-2868C031A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573" y="612062"/>
            <a:ext cx="2959509" cy="2959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682CB-E6D1-40B1-9F73-7874ABACCB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/>
                  <a:t>Uncentered x,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4000" dirty="0"/>
                  <a:t> estimated 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682CB-E6D1-40B1-9F73-7874ABACC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593" t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35910-8F25-49F4-AD2E-DA72207D5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87249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x,y,gp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m.raw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(y ~ x + (x |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 failed to converge with </a:t>
            </a:r>
            <a:r>
              <a:rPr lang="en-US" sz="12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max|grad</a:t>
            </a:r>
            <a:r>
              <a:rPr lang="en-US" sz="1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= 0.00353063 (</a:t>
            </a:r>
            <a:r>
              <a:rPr lang="en-US" sz="12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tol</a:t>
            </a:r>
            <a:r>
              <a:rPr lang="en-US" sz="1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0.002, component 1)</a:t>
            </a:r>
          </a:p>
          <a:p>
            <a:pPr marL="0" indent="0">
              <a:buNone/>
            </a:pP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m0.raw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(y ~ x + (x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rbind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cbind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m.raw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"=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m.raw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 "m0.raw"=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(m0.raw)),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cbind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extract.sigs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m.raw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extract.sigs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(m0.raw))),2)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m.raw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m0.raw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53.08  56.14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x                0.19   0.14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sigma            2.29   2.41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tau0            21.80  12.97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tau1             0.36   0.10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-0.81  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7E5C2-8783-4B14-9ED0-314022464D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A3A12-38DB-41D4-AC4D-84EE375C18E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345AB9-0527-4629-A661-47E7A970D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233" y="3490455"/>
            <a:ext cx="2820188" cy="13409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165B5E-3A28-4D23-A438-32E936F06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2820" y="4763732"/>
            <a:ext cx="2889849" cy="1376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7101A0-7197-4492-B998-155BD8B1A25F}"/>
              </a:ext>
            </a:extLst>
          </p:cNvPr>
          <p:cNvSpPr txBox="1"/>
          <p:nvPr/>
        </p:nvSpPr>
        <p:spPr>
          <a:xfrm>
            <a:off x="3392962" y="6362284"/>
            <a:ext cx="4513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“centering and </a:t>
            </a:r>
            <a:r>
              <a:rPr lang="en-US" sz="1600" dirty="0" err="1"/>
              <a:t>correlation.r</a:t>
            </a:r>
            <a:r>
              <a:rPr lang="en-US" sz="1600" dirty="0"/>
              <a:t>” for details…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C3026AA-9E88-46EC-9853-54A4AAE014D0}"/>
              </a:ext>
            </a:extLst>
          </p:cNvPr>
          <p:cNvCxnSpPr/>
          <p:nvPr/>
        </p:nvCxnSpPr>
        <p:spPr>
          <a:xfrm>
            <a:off x="3215148" y="1337187"/>
            <a:ext cx="2158181" cy="3736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06D4D7-65DD-453C-B2E7-D2265FF755E5}"/>
              </a:ext>
            </a:extLst>
          </p:cNvPr>
          <p:cNvCxnSpPr>
            <a:cxnSpLocks/>
          </p:cNvCxnSpPr>
          <p:nvPr/>
        </p:nvCxnSpPr>
        <p:spPr>
          <a:xfrm>
            <a:off x="3726428" y="1565074"/>
            <a:ext cx="1863211" cy="2284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E32B6E-93D0-484B-B1D8-AB99158627FD}"/>
              </a:ext>
            </a:extLst>
          </p:cNvPr>
          <p:cNvCxnSpPr>
            <a:cxnSpLocks/>
          </p:cNvCxnSpPr>
          <p:nvPr/>
        </p:nvCxnSpPr>
        <p:spPr>
          <a:xfrm>
            <a:off x="3796088" y="2499193"/>
            <a:ext cx="1749306" cy="2609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C516253-56D5-417E-B8C2-75917A461E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0" y="4404853"/>
            <a:ext cx="204710" cy="12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6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0EB878-1DFF-40AE-8C2B-2868C031A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7573" y="612062"/>
            <a:ext cx="2959509" cy="2959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682CB-E6D1-40B1-9F73-7874ABACCB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/>
                  <a:t>CGM </a:t>
                </a:r>
                <a:r>
                  <a:rPr lang="en-US" sz="4000" dirty="0"/>
                  <a:t>centered x,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4000" dirty="0"/>
                  <a:t> estimated 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682CB-E6D1-40B1-9F73-7874ABACC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593" t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35910-8F25-49F4-AD2E-DA72207D5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546120"/>
            <a:ext cx="4163961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x.cgm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with(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x - mean(x))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m.cgm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(y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x.cgm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x.cgm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m0.cgm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(y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x.cgm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x.cgm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rbind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cbind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m.cgm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m.cgm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 "m0.cgm"=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(m0.cgm)),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cbind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extract.sigs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m.cgm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extract.sigs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(m0.cgm))),2)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m.cgm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m0.cgm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61.81  61.89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x.cgm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0.19   0.18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sigma            2.28   2.28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tau0            12.82  12.77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tau1             0.36   0.36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-0.07  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7E5C2-8783-4B14-9ED0-314022464D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A3A12-38DB-41D4-AC4D-84EE375C18E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345AB9-0527-4629-A661-47E7A970D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7233" y="3497851"/>
            <a:ext cx="2820188" cy="13261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165B5E-3A28-4D23-A438-32E936F06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7233" y="4772009"/>
            <a:ext cx="2820189" cy="132616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55353F-5E7B-43AD-926B-0ACCDF5F2B2A}"/>
              </a:ext>
            </a:extLst>
          </p:cNvPr>
          <p:cNvCxnSpPr>
            <a:cxnSpLocks/>
          </p:cNvCxnSpPr>
          <p:nvPr/>
        </p:nvCxnSpPr>
        <p:spPr>
          <a:xfrm>
            <a:off x="3800168" y="1666568"/>
            <a:ext cx="1573161" cy="44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2244A7-4718-4A30-A319-C9A8BA21E1CC}"/>
              </a:ext>
            </a:extLst>
          </p:cNvPr>
          <p:cNvCxnSpPr>
            <a:cxnSpLocks/>
          </p:cNvCxnSpPr>
          <p:nvPr/>
        </p:nvCxnSpPr>
        <p:spPr>
          <a:xfrm>
            <a:off x="4458929" y="2015613"/>
            <a:ext cx="1130710" cy="18341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38FCE1-1B6B-44A6-AFE0-7C001366CB31}"/>
              </a:ext>
            </a:extLst>
          </p:cNvPr>
          <p:cNvCxnSpPr>
            <a:cxnSpLocks/>
          </p:cNvCxnSpPr>
          <p:nvPr/>
        </p:nvCxnSpPr>
        <p:spPr>
          <a:xfrm>
            <a:off x="4508090" y="2649794"/>
            <a:ext cx="1037304" cy="2458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258C2D9-9355-4693-8F66-D17D2B36A6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0" y="4404853"/>
            <a:ext cx="204710" cy="12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08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0EB878-1DFF-40AE-8C2B-2868C031A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7573" y="612062"/>
            <a:ext cx="2959509" cy="2959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682CB-E6D1-40B1-9F73-7874ABACCB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/>
                  <a:t>CWC centered x,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4000" dirty="0"/>
                  <a:t> estimated 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7682CB-E6D1-40B1-9F73-7874ABACC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593" t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35910-8F25-49F4-AD2E-DA72207D5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11816"/>
            <a:ext cx="4163961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x.cwc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with(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unlist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(split(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x,gp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function(x) {x - mean(x)})))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m.cwc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(y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x.cwc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x.cwc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m0.cwc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(y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x.cwc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x.cwc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rbind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cbind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m.cwc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m.cwc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 "m0.cwc"=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(m0.cwc)),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cbind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extract.sigs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m.cwc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extract.sigs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(m0.cwc))),2)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m.cwc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m0.cwc</a:t>
            </a:r>
          </a:p>
          <a:p>
            <a:pPr marL="0" indent="0">
              <a:buNone/>
            </a:pP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62.82  62.82</a:t>
            </a:r>
          </a:p>
          <a:p>
            <a:pPr marL="0" indent="0">
              <a:buNone/>
            </a:pPr>
            <a:r>
              <a:rPr lang="fr-F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x.cwc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0.21   0.23</a:t>
            </a:r>
          </a:p>
          <a:p>
            <a:pPr marL="0" indent="0">
              <a:buNone/>
            </a:pP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sigma            2.30   2.31</a:t>
            </a:r>
          </a:p>
          <a:p>
            <a:pPr marL="0" indent="0">
              <a:buNone/>
            </a:pP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tau0            12.25  12.25</a:t>
            </a:r>
          </a:p>
          <a:p>
            <a:pPr marL="0" indent="0">
              <a:buNone/>
            </a:pP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tau1             0.33   0.31</a:t>
            </a:r>
          </a:p>
          <a:p>
            <a:pPr marL="0" indent="0">
              <a:buNone/>
            </a:pP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cor              0.17   </a:t>
            </a:r>
            <a:r>
              <a:rPr lang="fr-F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7E5C2-8783-4B14-9ED0-314022464D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A3A12-38DB-41D4-AC4D-84EE375C18E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345AB9-0527-4629-A661-47E7A970D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7233" y="3499949"/>
            <a:ext cx="2820188" cy="13219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165B5E-3A28-4D23-A438-32E936F06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682" y="4772009"/>
            <a:ext cx="2811291" cy="132616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994E27-7B1E-4BC1-B467-F58B0663DA1A}"/>
              </a:ext>
            </a:extLst>
          </p:cNvPr>
          <p:cNvCxnSpPr>
            <a:cxnSpLocks/>
          </p:cNvCxnSpPr>
          <p:nvPr/>
        </p:nvCxnSpPr>
        <p:spPr>
          <a:xfrm>
            <a:off x="3588774" y="1710813"/>
            <a:ext cx="17845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FB4B4D5-38C8-49E9-94F2-CF7C2998E465}"/>
              </a:ext>
            </a:extLst>
          </p:cNvPr>
          <p:cNvCxnSpPr>
            <a:cxnSpLocks/>
          </p:cNvCxnSpPr>
          <p:nvPr/>
        </p:nvCxnSpPr>
        <p:spPr>
          <a:xfrm>
            <a:off x="4458929" y="2015613"/>
            <a:ext cx="1130710" cy="18341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B0FF53-FBA5-44FB-A501-ADE15458283E}"/>
              </a:ext>
            </a:extLst>
          </p:cNvPr>
          <p:cNvCxnSpPr>
            <a:cxnSpLocks/>
          </p:cNvCxnSpPr>
          <p:nvPr/>
        </p:nvCxnSpPr>
        <p:spPr>
          <a:xfrm>
            <a:off x="4508090" y="2649794"/>
            <a:ext cx="1037304" cy="24589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812C35D-3CAA-4E42-A4BC-49E8BDE04E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0" y="4404853"/>
            <a:ext cx="204710" cy="12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1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CF30-962C-4241-B3D1-0AAE7A38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this with the heights data…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26792-053A-4624-A426-98F795C36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8424"/>
            <a:ext cx="8020850" cy="4530725"/>
          </a:xfrm>
        </p:spPr>
        <p:txBody>
          <a:bodyPr/>
          <a:lstStyle/>
          <a:p>
            <a:r>
              <a:rPr lang="en-US" dirty="0"/>
              <a:t>We’ll fit the random-intercepts, random-slopes model to predict log(earn) from log(height), using the J=4 race categories as the “groups”: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We’ll again look at </a:t>
            </a:r>
          </a:p>
          <a:p>
            <a:pPr lvl="1"/>
            <a:r>
              <a:rPr lang="en-US" dirty="0"/>
              <a:t>Uncentered log(height)</a:t>
            </a:r>
          </a:p>
          <a:p>
            <a:pPr lvl="1"/>
            <a:r>
              <a:rPr lang="en-US" dirty="0"/>
              <a:t>CGM centered log(height)</a:t>
            </a:r>
          </a:p>
          <a:p>
            <a:pPr lvl="1"/>
            <a:r>
              <a:rPr lang="en-US" dirty="0"/>
              <a:t>CWC centered log(height)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AECAB-A98F-44F9-B99F-62F303942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738D0-DC72-48BB-8E32-23BEE7151F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37574E-5366-4C3D-8B26-4EC9BED53C2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4" y="2690812"/>
            <a:ext cx="6251280" cy="12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10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BAFD-7A15-4E13-A2C4-39D11422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Uncentered log(heights)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E679-A6BE-4580-98DB-E819A00A5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6213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lmer.1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log.earn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log.height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log.height|race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),data=heights)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boundary (singular) fit: see ?</a:t>
            </a:r>
            <a:r>
              <a:rPr 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isSingular</a:t>
            </a:r>
            <a:endParaRPr lang="en-US" sz="1400" b="1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(lmer.1);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VarCorr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(lmer.1)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log.height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-1.688080    2.705316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Groups   Name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Std.Dev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race     (Intercept) 7.1933       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log.height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1.7220   -1.000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Residual             0.8912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params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(sort(unique(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heights$race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(lmer.1)$race[,1:2])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names(params) &lt;- c("race","int1","slo1") ## ; round(params,2)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(race=params$race,exp.earn1=exp(params$int1),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          exp.height1=exp(0), slo1=params$slo1),2)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race exp.earn1 exp.height1 slo1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1    1      0.00           1 4.25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2    2      9.70           1 1.76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3    3      0.97           1 2.31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4    4      0.43           1 2.50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F6199-ED7A-4B97-A645-818133C43B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71F45-8561-4483-864B-74E156B0C8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B3DF1-54A3-4770-8B5F-34BB6E608BEB}"/>
              </a:ext>
            </a:extLst>
          </p:cNvPr>
          <p:cNvSpPr txBox="1"/>
          <p:nvPr/>
        </p:nvSpPr>
        <p:spPr>
          <a:xfrm>
            <a:off x="272416" y="576730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Expected earnings ($)…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53FDE-0E33-4E50-90D6-3B96D92E2241}"/>
              </a:ext>
            </a:extLst>
          </p:cNvPr>
          <p:cNvSpPr txBox="1"/>
          <p:nvPr/>
        </p:nvSpPr>
        <p:spPr>
          <a:xfrm>
            <a:off x="3487270" y="5774369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…for a person in group j of this height (inches)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0820F-D64A-41DE-9E4F-25B6A2C3C2BF}"/>
              </a:ext>
            </a:extLst>
          </p:cNvPr>
          <p:cNvSpPr txBox="1"/>
          <p:nvPr/>
        </p:nvSpPr>
        <p:spPr>
          <a:xfrm>
            <a:off x="4518212" y="4759831"/>
            <a:ext cx="334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% increase in earnings per 1% increase in height, in group j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3C63A6-346B-41C5-8A3F-344F142ABE8A}"/>
              </a:ext>
            </a:extLst>
          </p:cNvPr>
          <p:cNvCxnSpPr>
            <a:stCxn id="6" idx="0"/>
          </p:cNvCxnSpPr>
          <p:nvPr/>
        </p:nvCxnSpPr>
        <p:spPr>
          <a:xfrm flipV="1">
            <a:off x="1608679" y="5628805"/>
            <a:ext cx="303364" cy="138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723DA3-B3AD-4B09-968C-8B80D431C026}"/>
              </a:ext>
            </a:extLst>
          </p:cNvPr>
          <p:cNvCxnSpPr>
            <a:cxnSpLocks/>
          </p:cNvCxnSpPr>
          <p:nvPr/>
        </p:nvCxnSpPr>
        <p:spPr>
          <a:xfrm flipH="1" flipV="1">
            <a:off x="3487270" y="5578392"/>
            <a:ext cx="381000" cy="227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5BDD8762-11C0-4F2E-828D-9672CC0050D9}"/>
              </a:ext>
            </a:extLst>
          </p:cNvPr>
          <p:cNvSpPr/>
          <p:nvPr/>
        </p:nvSpPr>
        <p:spPr>
          <a:xfrm>
            <a:off x="4172430" y="4694945"/>
            <a:ext cx="138313" cy="85199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29FF2B-FBBA-4A32-BD15-0BAE6CCB5DF5}"/>
              </a:ext>
            </a:extLst>
          </p:cNvPr>
          <p:cNvSpPr txBox="1"/>
          <p:nvPr/>
        </p:nvSpPr>
        <p:spPr>
          <a:xfrm>
            <a:off x="5202091" y="6339678"/>
            <a:ext cx="326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Details in heights-</a:t>
            </a:r>
            <a:r>
              <a:rPr lang="en-US" dirty="0" err="1"/>
              <a:t>mlm.r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AB728D-AAA3-4E20-AF2C-8E8026707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695" y="1273561"/>
            <a:ext cx="2089071" cy="20890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DAC9D89-4E5F-49E2-B8A7-8E9F5BBE28A3}"/>
              </a:ext>
            </a:extLst>
          </p:cNvPr>
          <p:cNvSpPr txBox="1"/>
          <p:nvPr/>
        </p:nvSpPr>
        <p:spPr>
          <a:xfrm>
            <a:off x="5045599" y="5341910"/>
            <a:ext cx="3744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(see log transform handout on Canvas)</a:t>
            </a:r>
          </a:p>
        </p:txBody>
      </p:sp>
    </p:spTree>
    <p:extLst>
      <p:ext uri="{BB962C8B-B14F-4D97-AF65-F5344CB8AC3E}">
        <p14:creationId xmlns:p14="http://schemas.microsoft.com/office/powerpoint/2010/main" val="73051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BAFD-7A15-4E13-A2C4-39D11422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CGM centered log(heights)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E679-A6BE-4580-98DB-E819A00A5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6213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lmer.2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log.earn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l.h.cgm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l.h.cgm|race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),data=heights)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(lmer.2);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VarCorr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(lmer.2)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l.h.cgm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9.678727    2.618731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Groups   Name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Std.Dev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race     (Intercept) 0.044119    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l.h.cgm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1.878514 1.000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Residual             0.891133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params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(sort(unique(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heights$race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(lmer.2)$race[,1:2])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names(params) &lt;- c("race","int2","slo2") ## ; round(params,2)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(race=params$race,exp.earn2=exp(params$int2),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   exp.height2=exp(mean(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heights$log.height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   slo2=params$slo2),2)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race exp.earn2 exp.height2 slo2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1    1  16603.69       66.82 4.26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2    2  15620.08       66.82 1.66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3    3  15794.41       66.82 2.14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4    4  15895.68       66.82 2.41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F6199-ED7A-4B97-A645-818133C43B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71F45-8561-4483-864B-74E156B0C8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B3DF1-54A3-4770-8B5F-34BB6E608BEB}"/>
              </a:ext>
            </a:extLst>
          </p:cNvPr>
          <p:cNvSpPr txBox="1"/>
          <p:nvPr/>
        </p:nvSpPr>
        <p:spPr>
          <a:xfrm>
            <a:off x="272416" y="576730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Expected earnings ($)…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53FDE-0E33-4E50-90D6-3B96D92E2241}"/>
              </a:ext>
            </a:extLst>
          </p:cNvPr>
          <p:cNvSpPr txBox="1"/>
          <p:nvPr/>
        </p:nvSpPr>
        <p:spPr>
          <a:xfrm>
            <a:off x="3487270" y="5774369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…for a person in group j of this height (inches)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0820F-D64A-41DE-9E4F-25B6A2C3C2BF}"/>
              </a:ext>
            </a:extLst>
          </p:cNvPr>
          <p:cNvSpPr txBox="1"/>
          <p:nvPr/>
        </p:nvSpPr>
        <p:spPr>
          <a:xfrm>
            <a:off x="4518212" y="4759831"/>
            <a:ext cx="334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% increase in earnings per 1% increase in height, in group j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3C63A6-346B-41C5-8A3F-344F142ABE8A}"/>
              </a:ext>
            </a:extLst>
          </p:cNvPr>
          <p:cNvCxnSpPr>
            <a:stCxn id="6" idx="0"/>
          </p:cNvCxnSpPr>
          <p:nvPr/>
        </p:nvCxnSpPr>
        <p:spPr>
          <a:xfrm flipV="1">
            <a:off x="1608679" y="5628805"/>
            <a:ext cx="303364" cy="138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723DA3-B3AD-4B09-968C-8B80D431C026}"/>
              </a:ext>
            </a:extLst>
          </p:cNvPr>
          <p:cNvCxnSpPr>
            <a:cxnSpLocks/>
          </p:cNvCxnSpPr>
          <p:nvPr/>
        </p:nvCxnSpPr>
        <p:spPr>
          <a:xfrm flipH="1" flipV="1">
            <a:off x="3487270" y="5578392"/>
            <a:ext cx="381000" cy="227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5BDD8762-11C0-4F2E-828D-9672CC0050D9}"/>
              </a:ext>
            </a:extLst>
          </p:cNvPr>
          <p:cNvSpPr/>
          <p:nvPr/>
        </p:nvSpPr>
        <p:spPr>
          <a:xfrm>
            <a:off x="4172430" y="4694945"/>
            <a:ext cx="138313" cy="85199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AB728D-AAA3-4E20-AF2C-8E8026707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1966" y="127356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5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3124-1E85-4E04-821E-B078C4D9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6A056-A7BE-41DF-8BEF-847947DA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9613"/>
            <a:ext cx="8229600" cy="5036573"/>
          </a:xfrm>
        </p:spPr>
        <p:txBody>
          <a:bodyPr/>
          <a:lstStyle/>
          <a:p>
            <a:r>
              <a:rPr lang="en-US" sz="2800" dirty="0"/>
              <a:t>Quiz 07 available ca. 6pm, due tomorrow 7pm</a:t>
            </a:r>
          </a:p>
          <a:p>
            <a:pPr lvl="1"/>
            <a:r>
              <a:rPr lang="en-US" sz="2400" dirty="0"/>
              <a:t>Covers lectures 17, 18, 19 (last week &amp; today)</a:t>
            </a:r>
          </a:p>
          <a:p>
            <a:r>
              <a:rPr lang="en-US" sz="2800" dirty="0"/>
              <a:t>HW07 – due Weds 1159pm</a:t>
            </a:r>
          </a:p>
          <a:p>
            <a:r>
              <a:rPr lang="en-US" sz="2800" dirty="0"/>
              <a:t>HW08 – out tomorrow I think/hope</a:t>
            </a:r>
          </a:p>
          <a:p>
            <a:r>
              <a:rPr lang="en-US" sz="2800" dirty="0"/>
              <a:t>This week</a:t>
            </a:r>
          </a:p>
          <a:p>
            <a:pPr lvl="1"/>
            <a:r>
              <a:rPr lang="en-US" sz="2400" dirty="0"/>
              <a:t>Today G&amp;H Ch 13: multiple random effects, sample size</a:t>
            </a:r>
          </a:p>
          <a:p>
            <a:pPr lvl="1"/>
            <a:r>
              <a:rPr lang="en-US" sz="2400" dirty="0"/>
              <a:t>Weds G&amp;H Ch 14: multilevel logistic regression models</a:t>
            </a:r>
          </a:p>
          <a:p>
            <a:r>
              <a:rPr lang="en-US" sz="2800" dirty="0"/>
              <a:t>Project: I will share a rough schedule later this week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Tues: Midterm elections in the US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If you are eligible to vote, be sure your vote counts!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If you are not eligible to vote, remind others to vote!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BCE24-9E4B-4780-8EEE-2FD215545F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656D9-5798-4CEE-8788-F63551B6B4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354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FBAFD-7A15-4E13-A2C4-39D11422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CWC centered log(heights)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BE679-A6BE-4580-98DB-E819A00A5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6213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lmer.3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log.earn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l.h.cwc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l.h.cwc|race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),data=heights)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fixef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(lmer.3);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VarCorr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(lmer.3)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l.h.cwc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9.6980503   0.4265615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Groups   Name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Std.Dev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race     (Intercept) 0.045748      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l.h.cwc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0.314637 -1.000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Residual             0.921047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params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(sort(unique(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heights$race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(lmer.3)$race[,1:2])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names(params) &lt;- c("race","int3","slo3") ## ; round(params,2)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(race=params$race,exp.earn3=exp(params$int3),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   exp.height3=exp(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(split(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heights$log.height,heights$race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),mean)),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   slo3=params$slo3),2)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race exp.earn3 exp.height3 slo3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1    1  16594.63       66.89 0.30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2    2  15931.58       66.51 0.58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3    3  16430.73       64.87 0.37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4    4  16194.05       65.80 0.47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F6199-ED7A-4B97-A645-818133C43B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71F45-8561-4483-864B-74E156B0C8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B3DF1-54A3-4770-8B5F-34BB6E608BEB}"/>
              </a:ext>
            </a:extLst>
          </p:cNvPr>
          <p:cNvSpPr txBox="1"/>
          <p:nvPr/>
        </p:nvSpPr>
        <p:spPr>
          <a:xfrm>
            <a:off x="272416" y="576730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Expected earnings ($)…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53FDE-0E33-4E50-90D6-3B96D92E2241}"/>
              </a:ext>
            </a:extLst>
          </p:cNvPr>
          <p:cNvSpPr txBox="1"/>
          <p:nvPr/>
        </p:nvSpPr>
        <p:spPr>
          <a:xfrm>
            <a:off x="3487270" y="5774369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…for a person in group j of this height (inches)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0820F-D64A-41DE-9E4F-25B6A2C3C2BF}"/>
              </a:ext>
            </a:extLst>
          </p:cNvPr>
          <p:cNvSpPr txBox="1"/>
          <p:nvPr/>
        </p:nvSpPr>
        <p:spPr>
          <a:xfrm>
            <a:off x="4518212" y="4759831"/>
            <a:ext cx="334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% increase in earnings per 1% increase in height, in group j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3C63A6-346B-41C5-8A3F-344F142ABE8A}"/>
              </a:ext>
            </a:extLst>
          </p:cNvPr>
          <p:cNvCxnSpPr>
            <a:stCxn id="6" idx="0"/>
          </p:cNvCxnSpPr>
          <p:nvPr/>
        </p:nvCxnSpPr>
        <p:spPr>
          <a:xfrm flipV="1">
            <a:off x="1608679" y="5628805"/>
            <a:ext cx="303364" cy="138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723DA3-B3AD-4B09-968C-8B80D431C026}"/>
              </a:ext>
            </a:extLst>
          </p:cNvPr>
          <p:cNvCxnSpPr>
            <a:cxnSpLocks/>
          </p:cNvCxnSpPr>
          <p:nvPr/>
        </p:nvCxnSpPr>
        <p:spPr>
          <a:xfrm flipH="1" flipV="1">
            <a:off x="3487270" y="5578392"/>
            <a:ext cx="381000" cy="227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5BDD8762-11C0-4F2E-828D-9672CC0050D9}"/>
              </a:ext>
            </a:extLst>
          </p:cNvPr>
          <p:cNvSpPr/>
          <p:nvPr/>
        </p:nvSpPr>
        <p:spPr>
          <a:xfrm>
            <a:off x="4172430" y="4694945"/>
            <a:ext cx="138313" cy="85199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AB728D-AAA3-4E20-AF2C-8E8026707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1966" y="127356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620D-0A37-4592-9ECA-2758A138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Sizes (for “nested” models)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AFAA4-CF30-4C1F-9375-F36DD7F2C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9160"/>
                <a:ext cx="8229600" cy="4530725"/>
              </a:xfrm>
            </p:spPr>
            <p:txBody>
              <a:bodyPr/>
              <a:lstStyle/>
              <a:p>
                <a:r>
                  <a:rPr lang="en-US" sz="2400" dirty="0"/>
                  <a:t>Bare minima:</a:t>
                </a:r>
              </a:p>
              <a:p>
                <a:pPr lvl="1"/>
                <a:r>
                  <a:rPr lang="en-US" sz="2000" dirty="0"/>
                  <a:t>To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’s, have to have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≥2 </m:t>
                    </m:r>
                  </m:oMath>
                </a14:m>
                <a:r>
                  <a:rPr lang="en-US" sz="2000" dirty="0"/>
                  <a:t>groups</a:t>
                </a:r>
              </a:p>
              <a:p>
                <a:pPr lvl="1"/>
                <a:r>
                  <a:rPr lang="en-US" sz="2000" dirty="0"/>
                  <a:t>To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some groups have to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000" dirty="0"/>
                  <a:t> observations</a:t>
                </a:r>
              </a:p>
              <a:p>
                <a:pPr lvl="1"/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000" dirty="0"/>
                  <a:t> are both small, hard to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’s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&amp;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When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’s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000" dirty="0"/>
                  <a:t> are bigger than about 10, estimation is easier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/>
                  <a:t> is small, not much advantage over totally </a:t>
                </a:r>
                <a:r>
                  <a:rPr lang="en-US" sz="2400" dirty="0" err="1"/>
                  <a:t>unpooled</a:t>
                </a:r>
                <a:r>
                  <a:rPr lang="en-US" sz="2400" dirty="0"/>
                  <a:t> model</a:t>
                </a:r>
              </a:p>
              <a:p>
                <a:r>
                  <a:rPr lang="en-US" sz="2400" dirty="0"/>
                  <a:t>The larger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/>
                  <a:t> is</a:t>
                </a:r>
              </a:p>
              <a:p>
                <a:pPr lvl="1"/>
                <a:r>
                  <a:rPr lang="en-US" sz="2000" dirty="0"/>
                  <a:t>The easier it is to interpret the MLM</a:t>
                </a:r>
              </a:p>
              <a:p>
                <a:pPr lvl="1"/>
                <a:r>
                  <a:rPr lang="en-US" sz="2000" dirty="0"/>
                  <a:t>The MLM is more efficient to estimate than the totally </a:t>
                </a:r>
                <a:r>
                  <a:rPr lang="en-US" sz="2000" dirty="0" err="1"/>
                  <a:t>unpooled</a:t>
                </a:r>
                <a:r>
                  <a:rPr lang="en-US" sz="2000" dirty="0"/>
                  <a:t> model</a:t>
                </a:r>
              </a:p>
              <a:p>
                <a:r>
                  <a:rPr lang="en-US" sz="2400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’s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/>
                  <a:t> grow, it make sense to build more complex models (more Level 1 and Level 2 covariates) </a:t>
                </a:r>
              </a:p>
              <a:p>
                <a:pPr lvl="1"/>
                <a:r>
                  <a:rPr lang="en-US" sz="2000" dirty="0"/>
                  <a:t>My R.O.T: roughly 10 “observations” “available” for each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AFAA4-CF30-4C1F-9375-F36DD7F2C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9160"/>
                <a:ext cx="8229600" cy="4530725"/>
              </a:xfrm>
              <a:blipFill>
                <a:blip r:embed="rId2"/>
                <a:stretch>
                  <a:fillRect l="-296" t="-1077" r="-741" b="-8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B609A-93ED-473F-BDC9-F05B500AB7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F5E29-3F3D-4207-A7AF-85D3D67CF14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11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D499-4079-4523-B8F0-C0654F8F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0D7D7-56FB-4497-A3F8-70A182BD4F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F95AC-BCF0-4150-AFFB-E7533E12672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398641-B148-46F1-BB7C-4D9C7F456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7" t="26596" r="8908" b="20621"/>
          <a:stretch/>
        </p:blipFill>
        <p:spPr>
          <a:xfrm>
            <a:off x="545566" y="1417638"/>
            <a:ext cx="7553406" cy="3088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85668E-8D4E-4134-AEDB-F3FEBBF19158}"/>
              </a:ext>
            </a:extLst>
          </p:cNvPr>
          <p:cNvSpPr txBox="1"/>
          <p:nvPr/>
        </p:nvSpPr>
        <p:spPr>
          <a:xfrm>
            <a:off x="683879" y="4522054"/>
            <a:ext cx="7760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McNeish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 M., &amp; Stapleton, L. M. (2016). The effect of small sample size on two-level model estimates: A review and illustration.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Educational Psychology Review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28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295-314.</a:t>
            </a:r>
          </a:p>
          <a:p>
            <a:endParaRPr lang="en-US" dirty="0">
              <a:solidFill>
                <a:srgbClr val="222222"/>
              </a:solidFill>
            </a:endParaRPr>
          </a:p>
          <a:p>
            <a:r>
              <a:rPr lang="en-US" dirty="0">
                <a:solidFill>
                  <a:srgbClr val="222222"/>
                </a:solidFill>
              </a:rPr>
              <a:t>* REML and FML are estimation methods that we will talk about next week.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E31D2-CB3C-4889-A924-7981A322495A}"/>
              </a:ext>
            </a:extLst>
          </p:cNvPr>
          <p:cNvSpPr txBox="1"/>
          <p:nvPr/>
        </p:nvSpPr>
        <p:spPr>
          <a:xfrm>
            <a:off x="7714770" y="3368971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08A3A-FF6E-4535-91FD-368F6EABE59A}"/>
              </a:ext>
            </a:extLst>
          </p:cNvPr>
          <p:cNvSpPr txBox="1"/>
          <p:nvPr/>
        </p:nvSpPr>
        <p:spPr>
          <a:xfrm>
            <a:off x="5293018" y="3368972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45667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B77B89-4772-4287-BF52-85AEE8E9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863A7CF-673F-4C9F-BF71-6E33921059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72499"/>
                <a:ext cx="8229600" cy="4530725"/>
              </a:xfrm>
            </p:spPr>
            <p:txBody>
              <a:bodyPr/>
              <a:lstStyle/>
              <a:p>
                <a:r>
                  <a:rPr lang="en-US" sz="2400" dirty="0"/>
                  <a:t>We have been following, and will follow, Gelman &amp; Hill’s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&amp;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notation for MLMs and Variance Components Models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400" dirty="0"/>
                  <a:t>Most books and journal articles use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sz="2400" dirty="0"/>
                  <a:t> notation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 instead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𝑖𝑗</m:t>
                    </m:r>
                  </m:oMath>
                </a14:m>
                <a:r>
                  <a:rPr lang="en-US" sz="2400" dirty="0"/>
                  <a:t> notation is less cluttered, but can become ambiguous</a:t>
                </a:r>
              </a:p>
              <a:p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&amp;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notation never is ambiguous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863A7CF-673F-4C9F-BF71-6E3392105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72499"/>
                <a:ext cx="8229600" cy="4530725"/>
              </a:xfrm>
              <a:blipFill>
                <a:blip r:embed="rId4"/>
                <a:stretch>
                  <a:fillRect l="-296" t="-1075" b="-5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CF492-A1B3-473E-B5CC-4BE2740D04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E34B1E-860A-43DA-937A-B9A99CC4B24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C134B8-3B22-4326-A12A-9B408AA2B2E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61" y="2027318"/>
            <a:ext cx="5459673" cy="128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16BF16-D622-49FF-9485-34D521A6AD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61" y="3894280"/>
            <a:ext cx="4878829" cy="98904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D5A3F6-5DD6-4FF5-B89B-6A056CCE9C35}"/>
                  </a:ext>
                </a:extLst>
              </p:cNvPr>
              <p:cNvSpPr txBox="1"/>
              <p:nvPr/>
            </p:nvSpPr>
            <p:spPr>
              <a:xfrm>
                <a:off x="2967790" y="6272458"/>
                <a:ext cx="51976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aseline="30000" dirty="0"/>
                  <a:t>1</a:t>
                </a:r>
                <a:r>
                  <a:rPr lang="en-US" sz="1400" dirty="0"/>
                  <a:t>Even more confusingly, some authors interchange the roles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400" dirty="0"/>
                  <a:t>, so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/>
                  <a:t> refers to groups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400" dirty="0"/>
                  <a:t> refers to individuals!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D5A3F6-5DD6-4FF5-B89B-6A056CCE9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790" y="6272458"/>
                <a:ext cx="5197641" cy="523220"/>
              </a:xfrm>
              <a:prstGeom prst="rect">
                <a:avLst/>
              </a:prstGeom>
              <a:blipFill>
                <a:blip r:embed="rId7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458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68EF-846B-4ABB-BE00-0084404E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7AE0D-DA2E-47EA-9CFE-20DE9D525B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4484"/>
                <a:ext cx="8229600" cy="4530725"/>
              </a:xfrm>
            </p:spPr>
            <p:txBody>
              <a:bodyPr/>
              <a:lstStyle/>
              <a:p>
                <a:r>
                  <a:rPr lang="en-US" sz="2800" dirty="0"/>
                  <a:t>More than one random effect</a:t>
                </a:r>
              </a:p>
              <a:p>
                <a:pPr lvl="1"/>
                <a:r>
                  <a:rPr lang="en-US" sz="2400" dirty="0"/>
                  <a:t>Random slope, random intercept with group-level predictor</a:t>
                </a:r>
              </a:p>
              <a:p>
                <a:pPr lvl="1"/>
                <a:r>
                  <a:rPr lang="en-US" sz="2400" dirty="0"/>
                  <a:t>Multiple random effects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𝐶𝑜𝑟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800" dirty="0"/>
                  <a:t>Correlation and Centering</a:t>
                </a:r>
              </a:p>
              <a:p>
                <a:pPr lvl="1"/>
                <a:r>
                  <a:rPr lang="en-US" sz="2400" dirty="0"/>
                  <a:t>“Fake Data” Example</a:t>
                </a:r>
              </a:p>
              <a:p>
                <a:pPr lvl="1"/>
                <a:r>
                  <a:rPr lang="en-US" sz="2400" dirty="0"/>
                  <a:t>Heights Data Example</a:t>
                </a:r>
              </a:p>
              <a:p>
                <a:r>
                  <a:rPr lang="en-US" sz="2800" dirty="0"/>
                  <a:t>Sample Sizes</a:t>
                </a:r>
              </a:p>
              <a:p>
                <a:r>
                  <a:rPr lang="en-US" sz="2800" dirty="0"/>
                  <a:t>A Note on Notation</a:t>
                </a:r>
              </a:p>
              <a:p>
                <a:r>
                  <a:rPr lang="en-US" sz="2800" dirty="0"/>
                  <a:t>Sections I am skipping:</a:t>
                </a:r>
              </a:p>
              <a:p>
                <a:pPr lvl="1"/>
                <a:r>
                  <a:rPr lang="en-US" sz="2400" dirty="0"/>
                  <a:t>G&amp;H 13.3,</a:t>
                </a:r>
                <a:r>
                  <a:rPr lang="en-US" sz="2000" dirty="0"/>
                  <a:t> </a:t>
                </a:r>
                <a:r>
                  <a:rPr lang="en-US" sz="2400" dirty="0"/>
                  <a:t>G&amp;H 13.6, G&amp;H 13.7, …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7AE0D-DA2E-47EA-9CFE-20DE9D525B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4484"/>
                <a:ext cx="8229600" cy="4530725"/>
              </a:xfrm>
              <a:blipFill>
                <a:blip r:embed="rId2"/>
                <a:stretch>
                  <a:fillRect l="-444" t="-1210" b="-16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D06A-FCAF-4A21-96B1-508DF80C9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E0D02-2802-42F4-BFB5-CDD4A39CC79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92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68EF-846B-4ABB-BE00-0084404E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7AE0D-DA2E-47EA-9CFE-20DE9D525B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30696"/>
                <a:ext cx="8229600" cy="4530725"/>
              </a:xfrm>
            </p:spPr>
            <p:txBody>
              <a:bodyPr/>
              <a:lstStyle/>
              <a:p>
                <a:r>
                  <a:rPr lang="en-US" sz="2800" dirty="0"/>
                  <a:t>More than one random effect</a:t>
                </a:r>
              </a:p>
              <a:p>
                <a:pPr lvl="1"/>
                <a:r>
                  <a:rPr lang="en-US" sz="2400" dirty="0"/>
                  <a:t>Random slope, random intercept with group-level predictor</a:t>
                </a:r>
              </a:p>
              <a:p>
                <a:pPr lvl="1"/>
                <a:r>
                  <a:rPr lang="en-US" sz="2400" dirty="0"/>
                  <a:t>Multiple random effects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𝐶𝑜𝑟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800" dirty="0"/>
                  <a:t>Correlation and Centering</a:t>
                </a:r>
              </a:p>
              <a:p>
                <a:pPr lvl="1"/>
                <a:r>
                  <a:rPr lang="en-US" sz="2400" dirty="0"/>
                  <a:t>“Fake Data” Example</a:t>
                </a:r>
              </a:p>
              <a:p>
                <a:pPr lvl="1"/>
                <a:r>
                  <a:rPr lang="en-US" sz="2400" dirty="0"/>
                  <a:t>Heights Data Example</a:t>
                </a:r>
              </a:p>
              <a:p>
                <a:r>
                  <a:rPr lang="en-US" sz="2800" dirty="0"/>
                  <a:t>Sample Sizes</a:t>
                </a:r>
              </a:p>
              <a:p>
                <a:r>
                  <a:rPr lang="en-US" sz="2800" dirty="0"/>
                  <a:t>A Note on Notation</a:t>
                </a:r>
              </a:p>
              <a:p>
                <a:r>
                  <a:rPr lang="en-US" sz="2800" dirty="0"/>
                  <a:t>Sections I am skipping:</a:t>
                </a:r>
              </a:p>
              <a:p>
                <a:pPr lvl="1"/>
                <a:r>
                  <a:rPr lang="en-US" sz="2400" dirty="0"/>
                  <a:t>G&amp;H 13.3,</a:t>
                </a:r>
                <a:r>
                  <a:rPr lang="en-US" sz="2000" dirty="0"/>
                  <a:t> </a:t>
                </a:r>
                <a:r>
                  <a:rPr lang="en-US" sz="2400" dirty="0"/>
                  <a:t>G&amp;H 13.6, G&amp;H 13.7, …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7AE0D-DA2E-47EA-9CFE-20DE9D525B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30696"/>
                <a:ext cx="8229600" cy="4530725"/>
              </a:xfrm>
              <a:blipFill>
                <a:blip r:embed="rId2"/>
                <a:stretch>
                  <a:fillRect l="-444" t="-1346" b="-17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3D06A-FCAF-4A21-96B1-508DF80C9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E0D02-2802-42F4-BFB5-CDD4A39CC79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48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6B777-2973-42D2-A6D8-E389FBFA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One Random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31EBB-EEF8-4A3F-9C1A-691758576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9050"/>
            <a:ext cx="8229600" cy="4530725"/>
          </a:xfrm>
        </p:spPr>
        <p:txBody>
          <a:bodyPr/>
          <a:lstStyle/>
          <a:p>
            <a:r>
              <a:rPr lang="en-US" dirty="0"/>
              <a:t>Last time we looked at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we could also consider, e.g.,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Any coefficient at Level 1 that varies across groups will have a model equation at Level 2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425A4-DBDF-40ED-AF93-90D1A92E4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5F371-7924-4342-98B2-0509CDDE78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  <p:pic>
        <p:nvPicPr>
          <p:cNvPr id="6" name="Picture 3 1">
            <a:extLst>
              <a:ext uri="{FF2B5EF4-FFF2-40B4-BE49-F238E27FC236}">
                <a16:creationId xmlns:a16="http://schemas.microsoft.com/office/drawing/2014/main" id="{2FE0F794-7892-4501-8833-65EACF5BF7A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45" y="1920851"/>
            <a:ext cx="3937230" cy="81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ED5BB8-356A-429F-8785-302CD139B46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45" y="3633110"/>
            <a:ext cx="4315056" cy="13282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783C39-763E-4A9A-A862-6F8AD9085856}"/>
              </a:ext>
            </a:extLst>
          </p:cNvPr>
          <p:cNvSpPr txBox="1"/>
          <p:nvPr/>
        </p:nvSpPr>
        <p:spPr>
          <a:xfrm>
            <a:off x="864702" y="1887300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1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907E20B8-6DF4-4102-826F-1365C2889671}"/>
              </a:ext>
            </a:extLst>
          </p:cNvPr>
          <p:cNvSpPr/>
          <p:nvPr/>
        </p:nvSpPr>
        <p:spPr>
          <a:xfrm>
            <a:off x="1986085" y="1887300"/>
            <a:ext cx="86500" cy="36933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64E6BA-BD56-4C72-9A02-0AADC03788B5}"/>
              </a:ext>
            </a:extLst>
          </p:cNvPr>
          <p:cNvSpPr txBox="1"/>
          <p:nvPr/>
        </p:nvSpPr>
        <p:spPr>
          <a:xfrm>
            <a:off x="864318" y="4372946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2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22C864E8-0E2F-4AFD-B557-072FF002126A}"/>
              </a:ext>
            </a:extLst>
          </p:cNvPr>
          <p:cNvSpPr/>
          <p:nvPr/>
        </p:nvSpPr>
        <p:spPr>
          <a:xfrm>
            <a:off x="1986085" y="4166320"/>
            <a:ext cx="86500" cy="80003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8AC2E4-994E-411D-9EC5-16A14A10FE95}"/>
              </a:ext>
            </a:extLst>
          </p:cNvPr>
          <p:cNvSpPr txBox="1"/>
          <p:nvPr/>
        </p:nvSpPr>
        <p:spPr>
          <a:xfrm>
            <a:off x="864702" y="2390873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2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8CEDFAB0-EC44-4E4B-82E1-F72EA152D0EF}"/>
              </a:ext>
            </a:extLst>
          </p:cNvPr>
          <p:cNvSpPr/>
          <p:nvPr/>
        </p:nvSpPr>
        <p:spPr>
          <a:xfrm>
            <a:off x="1986085" y="2390873"/>
            <a:ext cx="86500" cy="36933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68B47D-EAB4-404D-99BF-2FC25AEF542E}"/>
              </a:ext>
            </a:extLst>
          </p:cNvPr>
          <p:cNvSpPr txBox="1"/>
          <p:nvPr/>
        </p:nvSpPr>
        <p:spPr>
          <a:xfrm>
            <a:off x="864702" y="3613385"/>
            <a:ext cx="92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Level 1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15173AD7-8937-4F9D-B556-A633E325D546}"/>
              </a:ext>
            </a:extLst>
          </p:cNvPr>
          <p:cNvSpPr/>
          <p:nvPr/>
        </p:nvSpPr>
        <p:spPr>
          <a:xfrm>
            <a:off x="1986085" y="3613385"/>
            <a:ext cx="86500" cy="36933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4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C0BC-ADB8-4CE7-B69D-1CEB6A0F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MLM to Variance Components to </a:t>
            </a:r>
            <a:r>
              <a:rPr lang="en-US" dirty="0" err="1"/>
              <a:t>lmer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8D41C-82DA-408F-B18C-5FC370692A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89A8C-692C-4953-BD2C-9DB88E2DD5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11/7/2022</a:t>
            </a:fld>
            <a:endParaRPr lang="en-US" alt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EB756F0-DB2E-4638-A82D-45BEFF87AE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4" y="1799448"/>
            <a:ext cx="8191774" cy="407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27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C0C2891C-B2C9-4FC2-BBF3-C38BB26AB2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D9F354-F0ED-4119-89E4-A3BE80B411C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9699" name="Date Placeholder 6">
            <a:extLst>
              <a:ext uri="{FF2B5EF4-FFF2-40B4-BE49-F238E27FC236}">
                <a16:creationId xmlns:a16="http://schemas.microsoft.com/office/drawing/2014/main" id="{991072DB-9758-47BA-B645-F3FADC722F2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FA8348-236E-4175-8A90-C4F37EE7CB4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11/7/2022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666A683D-AE9D-47BB-8E5C-27BAE2C41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25328" cy="1139825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The “random slope, random intercept with group predictor model” for the Radon data</a:t>
            </a:r>
            <a:br>
              <a:rPr lang="en-US" altLang="en-US" sz="3800" dirty="0"/>
            </a:br>
            <a:endParaRPr lang="en-US" altLang="en-US" sz="3800" dirty="0"/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8E255E4C-C53A-4F81-8DCD-855F5E9059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451350"/>
            <a:ext cx="4546600" cy="180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y &lt;- log.radon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x &lt;- floor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u.full &lt;- log.uranium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M3 &lt;- lmer(y ~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x + u.full + (1 + x | county) 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</p:txBody>
      </p:sp>
      <p:sp>
        <p:nvSpPr>
          <p:cNvPr id="29702" name="Rectangle 8">
            <a:extLst>
              <a:ext uri="{FF2B5EF4-FFF2-40B4-BE49-F238E27FC236}">
                <a16:creationId xmlns:a16="http://schemas.microsoft.com/office/drawing/2014/main" id="{D6E4C60A-6557-4749-89C8-2ADC60C36BD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&gt; display(M3)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       coef.est  coef.se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(Intercept)  1.46     0.04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x           -0.64     0.09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u.full       0.77     0.09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Error terms: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Groups   Name       SD  Corr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county   (Intcpt) 0.13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         x        0.36  0.21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 Residual          0.75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7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number of obs: 919, groups: county, 85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AIC = 2142.6, DIC = 2106.7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700" b="1">
                <a:latin typeface="Courier New" panose="02070309020205020404" pitchFamily="49" charset="0"/>
              </a:rPr>
              <a:t>deviance = 2117.7 </a:t>
            </a:r>
          </a:p>
        </p:txBody>
      </p:sp>
      <p:pic>
        <p:nvPicPr>
          <p:cNvPr id="29703" name="Picture 3">
            <a:extLst>
              <a:ext uri="{FF2B5EF4-FFF2-40B4-BE49-F238E27FC236}">
                <a16:creationId xmlns:a16="http://schemas.microsoft.com/office/drawing/2014/main" id="{D57031A4-B061-41B5-BCF1-6FBCFFDBE3A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711325"/>
            <a:ext cx="34877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4" name="Rectangle 12">
            <a:extLst>
              <a:ext uri="{FF2B5EF4-FFF2-40B4-BE49-F238E27FC236}">
                <a16:creationId xmlns:a16="http://schemas.microsoft.com/office/drawing/2014/main" id="{4BA87185-3D6D-4BA3-B193-5C47460DA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1584325"/>
            <a:ext cx="3694113" cy="282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4D136-CB14-43A7-A915-09ADB0891185}"/>
              </a:ext>
            </a:extLst>
          </p:cNvPr>
          <p:cNvSpPr txBox="1"/>
          <p:nvPr/>
        </p:nvSpPr>
        <p:spPr>
          <a:xfrm>
            <a:off x="4769864" y="6395521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Details in </a:t>
            </a:r>
            <a:r>
              <a:rPr lang="en-US" dirty="0" err="1"/>
              <a:t>mn-radon.r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1EC02D5B-D301-48F7-9C26-5CFDEBCA2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BBAEF9-F523-4645-8B40-4924998F49C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1747" name="Date Placeholder 6">
            <a:extLst>
              <a:ext uri="{FF2B5EF4-FFF2-40B4-BE49-F238E27FC236}">
                <a16:creationId xmlns:a16="http://schemas.microsoft.com/office/drawing/2014/main" id="{99693EE0-D886-45A5-A230-7D1A3792AC6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1CB900-3381-4263-8680-08B6C7A2E7D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11/7/2022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3FB9FD47-6EFE-4070-A7A5-56FB1B7C1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Displaying the “random slope, random intercept with group predictor model”</a:t>
            </a:r>
          </a:p>
        </p:txBody>
      </p:sp>
      <p:pic>
        <p:nvPicPr>
          <p:cNvPr id="31749" name="Picture 8">
            <a:extLst>
              <a:ext uri="{FF2B5EF4-FFF2-40B4-BE49-F238E27FC236}">
                <a16:creationId xmlns:a16="http://schemas.microsoft.com/office/drawing/2014/main" id="{4D537A91-E29B-40DE-A068-AE2D3158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1700" y="1878013"/>
            <a:ext cx="3973512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>
            <a:extLst>
              <a:ext uri="{FF2B5EF4-FFF2-40B4-BE49-F238E27FC236}">
                <a16:creationId xmlns:a16="http://schemas.microsoft.com/office/drawing/2014/main" id="{5AAD1EED-39E7-4E19-B85B-CFF36334D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538" y="1812925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18E98B25-D9B4-470B-9936-4E8DF5C77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4E7DE6-35D4-4A2F-B418-9B5361350E55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3795" name="Date Placeholder 5">
            <a:extLst>
              <a:ext uri="{FF2B5EF4-FFF2-40B4-BE49-F238E27FC236}">
                <a16:creationId xmlns:a16="http://schemas.microsoft.com/office/drawing/2014/main" id="{F27F29FF-8805-402B-8746-C8963D918DD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1F70E4-F8CB-43D5-9DA1-4148A5E2C2D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11/7/2022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10695321-D0C4-44B7-A70F-58547C4A7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on Multiple Random Effects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C9880B07-9370-4727-B99F-294E6E9DB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20963"/>
            <a:ext cx="8229600" cy="3509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We always model </a:t>
            </a:r>
            <a:r>
              <a:rPr lang="en-US" altLang="en-US" dirty="0">
                <a:latin typeface="cmmi10" panose="020B0604020202020204"/>
              </a:rPr>
              <a:t>²</a:t>
            </a:r>
            <a:r>
              <a:rPr lang="en-US" altLang="en-US" baseline="-25000" dirty="0">
                <a:latin typeface="cmmi10" panose="020B0604020202020204"/>
              </a:rPr>
              <a:t>i</a:t>
            </a:r>
            <a:r>
              <a:rPr lang="en-US" altLang="en-US" dirty="0"/>
              <a:t> as “independent of everything” because it is the “unexplainable variation”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                       might be dependent on each other!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Perhaps underground radon levels are relatively high in some counties (</a:t>
            </a:r>
            <a:r>
              <a:rPr lang="en-US" altLang="en-US" dirty="0">
                <a:latin typeface="cmmi10" panose="020B0604020202020204"/>
              </a:rPr>
              <a:t>®</a:t>
            </a:r>
            <a:r>
              <a:rPr lang="en-US" altLang="en-US" baseline="-25000" dirty="0">
                <a:latin typeface="cmmi10" panose="020B0604020202020204"/>
              </a:rPr>
              <a:t>0j</a:t>
            </a:r>
            <a:r>
              <a:rPr lang="en-US" altLang="en-US" dirty="0"/>
              <a:t> large) but dissipate to a relatively constant level above ground (</a:t>
            </a:r>
            <a:r>
              <a:rPr lang="en-US" altLang="en-US" dirty="0">
                <a:latin typeface="cmmi10" panose="020B0604020202020204"/>
              </a:rPr>
              <a:t>®</a:t>
            </a:r>
            <a:r>
              <a:rPr lang="en-US" altLang="en-US" baseline="-25000" dirty="0">
                <a:latin typeface="cmmi10" panose="020B0604020202020204"/>
              </a:rPr>
              <a:t>1j</a:t>
            </a:r>
            <a:r>
              <a:rPr lang="en-US" altLang="en-US" dirty="0"/>
              <a:t> large too).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Suggests                           might be correlated.</a:t>
            </a:r>
          </a:p>
        </p:txBody>
      </p:sp>
      <p:pic>
        <p:nvPicPr>
          <p:cNvPr id="33798" name="Picture 4">
            <a:extLst>
              <a:ext uri="{FF2B5EF4-FFF2-40B4-BE49-F238E27FC236}">
                <a16:creationId xmlns:a16="http://schemas.microsoft.com/office/drawing/2014/main" id="{02C95B3F-6007-4B14-9418-7D1001F7D3B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859912"/>
            <a:ext cx="7072313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799" name="Picture 6">
            <a:extLst>
              <a:ext uri="{FF2B5EF4-FFF2-40B4-BE49-F238E27FC236}">
                <a16:creationId xmlns:a16="http://schemas.microsoft.com/office/drawing/2014/main" id="{AD788C96-2539-4DC3-AE18-C5483F0038B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954463"/>
            <a:ext cx="165893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800" name="Picture 8">
            <a:extLst>
              <a:ext uri="{FF2B5EF4-FFF2-40B4-BE49-F238E27FC236}">
                <a16:creationId xmlns:a16="http://schemas.microsoft.com/office/drawing/2014/main" id="{34344FF6-8B0B-482E-ABA7-8C8067B89E7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5580063"/>
            <a:ext cx="1625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DA749DFB-C17E-45A0-AA51-B3EF07CFD4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42AA12-6F3A-4533-94AC-84B88CDE4960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3" name="Date Placeholder 5">
            <a:extLst>
              <a:ext uri="{FF2B5EF4-FFF2-40B4-BE49-F238E27FC236}">
                <a16:creationId xmlns:a16="http://schemas.microsoft.com/office/drawing/2014/main" id="{841E0FCC-9958-4535-B579-69623B73DB9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186C65-CE67-470D-A052-4AAD23D6A31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11/7/2022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F4971AE5-8673-4855-9001-C79366248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 Random Effects</a:t>
            </a:r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F1EFE570-2EB9-478E-B213-4660E8DCA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Thus we often do (and lmer() does) model the correlation between random effects, e.g.: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35846" name="Picture 3">
            <a:extLst>
              <a:ext uri="{FF2B5EF4-FFF2-40B4-BE49-F238E27FC236}">
                <a16:creationId xmlns:a16="http://schemas.microsoft.com/office/drawing/2014/main" id="{C9CA3609-8071-4E3B-9BBB-D5936D8058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82888"/>
            <a:ext cx="692626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180544-ED0C-435B-B69F-7B1F6B8B7435}"/>
                  </a:ext>
                </a:extLst>
              </p:cNvPr>
              <p:cNvSpPr txBox="1"/>
              <p:nvPr/>
            </p:nvSpPr>
            <p:spPr>
              <a:xfrm>
                <a:off x="4950541" y="6302961"/>
                <a:ext cx="27333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600" dirty="0"/>
                  <a:t>: “rho”, rhymes with “row”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180544-ED0C-435B-B69F-7B1F6B8B7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541" y="6302961"/>
                <a:ext cx="2733368" cy="338554"/>
              </a:xfrm>
              <a:prstGeom prst="rect">
                <a:avLst/>
              </a:prstGeom>
              <a:blipFill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3.123"/>
  <p:tag name="ORIGINALWIDTH" val="2826.397"/>
  <p:tag name="LATEXADDIN" val="\documentclass{article}\pagestyle{empty}&#10;\begin{document}&#10;\sf&#10;\begin{eqnarray*}&#10; y_i &amp; = &amp; \alpha_{0j[i]}  + \alpha_{1j[i]} x_i + \epsilon_i&#10; ~~~~ \epsilon_i ~\stackrel{iid}{\sim}~ N(0,\sigma^2)\\&#10;            \alpha_{0j} &amp; = &amp; \beta_{00} + \beta_{01} u_j + \eta_{0j} \\&#10; \alpha_{1j} &amp; = &amp; \beta_{10} + \eta_{1j} \hspace*{0.5in}\\[1em]&#10;           \left(\begin{array}{c}&#10; \eta_{0j}\\ \eta_{1j}&#10; \end{array}&#10; \right) &amp; \sim &amp; N&#10;    \left(\left(&#10; \begin{array}{c}&#10; 0 \\ 0&#10; \end{array} &#10; \right)\right.,&#10;  \left.\left(&#10; \begin{array}{cc}&#10;  \tau^2_{0} &amp; \rho_{01}\tau_0\tau_1\\&#10;  \rho_{01}\tau_1\tau_0 &amp; \tau_{1}^2\\&#10;  \end{array}&#10;  \right)&#10; \right)&#10;\end{eqnarray*}&#10;\end{document}&#10;"/>
  <p:tag name="IGUANATEXSIZE" val="20"/>
  <p:tag name="IGUANATEXCURSOR" val="675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2.081"/>
  <p:tag name="ORIGINALWIDTH" val="1567.304"/>
  <p:tag name="LATEXADDIN" val="\documentclass{article}\pagestyle{empty}&#10;\begin{document}&#10;\sf&#10;\begin{eqnarray*}&#10; y_i &amp; = &amp; \alpha_{0j[i]}  + \alpha_{1j[i]} x_i + \epsilon_i\\&#10;            \alpha_{0j} &amp; = &amp; \beta_{00} + \beta_{01} u_j + \eta_{0j}\\&#10; \alpha_{1j} &amp; = &amp; \beta_{10} + \eta_{1j}\\&#10; &amp;&amp; \epsilon_i ~\stackrel{iid}{\sim}~ N(0,\sigma^2)\\&#10; &amp;&amp; \eta_{0j} ~\stackrel{iid}{\sim}~ N(0,\tau_0^2)\\&#10; &amp;&amp; \eta_{1j} ~\stackrel{iid}{\sim}~ N(0,\tau_1^2)\\&#10; &amp;&amp; \mbox{Cor}(\eta_{0j},\eta_{1j}) ~ =  ~ \rho&#10;\end{eqnarray*}&#10;\end{document}&#10;"/>
  <p:tag name="IGUANATEXSIZE" val="20"/>
  <p:tag name="IGUANATEXCURSOR" val="498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38.508"/>
  <p:tag name="ORIGINALWIDTH" val="3018.373"/>
  <p:tag name="LATEXADDIN" val="\documentclass{article}&#10;\usepackage{amsmath}&#10;\pagestyle{empty}&#10;\begin{document}&#10;\parbox{3.25in}{&#10;\begin{eqnarray*}&#10;y_i &amp; = &amp; \alpha_{0j[i]} + \alpha_{1j[i]} x_i + \epsilon_i~,~~ \epsilon_i\sim N(0,\sigma^2) \\&#10;\alpha_{0j} &amp; = &amp; \beta_{00} + \eta_{0j}~,~~ \eta_{0j}\sim N(0,\tau_0^2) \\&#10;\alpha_{1j} &amp; = &amp; \beta_{10} + \eta_{1j}~,~~ \eta_{1j}\sim N(0,\tau_1^2) \\&#10;\mbox{Cor}\,(\eta_{0j},\eta_{1j}) &amp; = &amp; \rho&#10;\\[0.25em] \hline \\[0.25em]&#10;y_i &amp; = &amp; (\beta_{00} + \eta_{0j[i]}) + (\beta_{10} + \eta_{1j[i]})x_i + \epsilon_i \\&#10;y_i &amp; = &amp; (\beta_{00} + \beta_{01})x_i + (\eta_{0j[i]} + \eta_{1j[i]}x_i) + \epsilon_i&#10;\\[0.25em] \hline \\[0.25em]&#10;\tt y &amp; \sim &amp; \tt 1 + x + (1 + x | gp) \\&#10;\tt y &amp; \sim &amp; \tt x + (x | gp) \mbox{~~~(estimate $\rho$)} \\&#10;\tt y &amp; \sim &amp; \tt x + (x || gp) \mbox{~~(force $\rho\equiv 0$)}&#10;\end{eqnarray*}&#10;}&#10;&#10;&#10;\end{document}"/>
  <p:tag name="IGUANATEXSIZE" val="30"/>
  <p:tag name="IGUANATEXCURSOR" val="355"/>
  <p:tag name="TRANSPARENCY" val="True"/>
  <p:tag name="LATEXENGINEID" val="0"/>
  <p:tag name="TEMPFOLDER" val="c:\temp\"/>
  <p:tag name="LATEXFORMHEIGHT" val="373.8"/>
  <p:tag name="LATEXFORMWIDTH" val="699.3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9.865"/>
  <p:tag name="ORIGINALWIDTH" val="171.7285"/>
  <p:tag name="LATEXADDIN" val="\documentclass{article}&#10;\usepackage{amsmath,xcolor}&#10;\pagestyle{empty}&#10;\begin{document}&#10;\color{red}&#10;\begin{eqnarray*}&#10;\hat\beta_{00}\\&#10;\hat\beta_{10}\\&#10;\hat\sigma\\&#10;\hat\tau_0\\&#10;\hat\tau_1\\&#10;\hat\rho&#10;\end{eqnarray*}&#10;&#10;&#10;\end{document}"/>
  <p:tag name="IGUANATEXSIZE" val="20"/>
  <p:tag name="IGUANATEXCURSOR" val="1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9.865"/>
  <p:tag name="ORIGINALWIDTH" val="171.7285"/>
  <p:tag name="LATEXADDIN" val="\documentclass{article}&#10;\usepackage{amsmath,xcolor}&#10;\pagestyle{empty}&#10;\begin{document}&#10;\color{red}&#10;\begin{eqnarray*}&#10;\hat\beta_{00}\\&#10;\hat\beta_{10}\\&#10;\hat\sigma\\&#10;\hat\tau_0\\&#10;\hat\tau_1\\&#10;\hat\rho&#10;\end{eqnarray*}&#10;&#10;&#10;\end{document}"/>
  <p:tag name="IGUANATEXSIZE" val="20"/>
  <p:tag name="IGUANATEXCURSOR" val="1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9.865"/>
  <p:tag name="ORIGINALWIDTH" val="171.7285"/>
  <p:tag name="LATEXADDIN" val="\documentclass{article}&#10;\usepackage{amsmath,xcolor}&#10;\pagestyle{empty}&#10;\begin{document}&#10;\color{red}&#10;\begin{eqnarray*}&#10;\hat\beta_{00}\\&#10;\hat\beta_{10}\\&#10;\hat\sigma\\&#10;\hat\tau_0\\&#10;\hat\tau_1\\&#10;\hat\rho&#10;\end{eqnarray*}&#10;&#10;&#10;\end{document}"/>
  <p:tag name="IGUANATEXSIZE" val="20"/>
  <p:tag name="IGUANATEXCURSOR" val="1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3.937"/>
  <p:tag name="ORIGINALWIDTH" val="2487.439"/>
  <p:tag name="LATEXADDIN" val="\documentclass{article}&#10;\usepackage{amsmath}&#10;\pagestyle{empty}&#10;\begin{document}&#10;\parbox{3.25in}{&#10;\begin{eqnarray*}&#10;log(earn_i) &amp; = &amp; \alpha_{0j[i]} + \alpha_{1j[i]} log(height_i) + \epsilon_i \\&#10;\alpha_{0j} &amp; = &amp; \beta_{00} + \eta_{0j} \\&#10;\alpha_{1j} &amp; = &amp; \beta_{10} + \eta_{1j} &#10;\end{eqnarray*}&#10;}&#10;&#10;&#10;\end{document}"/>
  <p:tag name="IGUANATEXSIZE" val="30"/>
  <p:tag name="IGUANATEXCURSOR" val="280"/>
  <p:tag name="TRANSPARENCY" val="True"/>
  <p:tag name="LATEXENGINEID" val="0"/>
  <p:tag name="TEMPFOLDER" val="c:\temp\"/>
  <p:tag name="LATEXFORMHEIGHT" val="373.8"/>
  <p:tag name="LATEXFORMWIDTH" val="699.3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4.4169"/>
  <p:tag name="ORIGINALWIDTH" val="2828.646"/>
  <p:tag name="LATEXADDIN" val="\documentclass{article}\pagestyle{empty}&#10;\begin{document}&#10;\sf&#10;\begin{eqnarray*}&#10; y_i &amp; = &amp; \alpha_{0j[i]}  + \alpha_{1j[i]} x_i + \epsilon_i \\&#10;i &amp; = &amp; 1, \ldots, n \mbox{~~~ observations}\\&#10;j &amp; = &amp; 1, \ldots, J \mbox{~~~ groups with $n_j$ observations each}\\&#10;j[i] &amp; = &amp; \mbox{the group $j$ that $i$ is in}&#10;\end{eqnarray*}&#10;\end{document}&#10;"/>
  <p:tag name="IGUANATEXSIZE" val="20"/>
  <p:tag name="IGUANATEXCURSOR" val="232"/>
  <p:tag name="TRANSPARENCY" val="False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1.691"/>
  <p:tag name="ORIGINALWIDTH" val="2325.459"/>
  <p:tag name="LATEXADDIN" val="\documentclass{article}\pagestyle{empty}&#10;\begin{document}&#10;\sf&#10;\begin{eqnarray*}&#10; y_{ij} &amp; = &amp; \alpha_{0j}  + \alpha_{1j} x_{ij} + \epsilon_{ij}\\&#10;i &amp; = &amp; 1, \ldots, n_j \mbox{~~~ observations in group $j$}            \\&#10;j &amp; = &amp; 1, \ldots, J \mbox{~~~~ groups}&#10;\end{eqnarray*}&#10;\end{document}&#10;"/>
  <p:tag name="IGUANATEXSIZE" val="20"/>
  <p:tag name="IGUANATEXCURSOR" val="250"/>
  <p:tag name="TRANSPARENCY" val="False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6.213"/>
  <p:tag name="ORIGINALWIDTH" val="1430.071"/>
  <p:tag name="LATEXADDIN" val="\documentclass{article}\pagestyle{empty}&#10;\begin{document}&#10;\sf&#10;\begin{eqnarray*}&#10; y_i &amp; = &amp; \alpha_{0j[i]}  + \alpha_1 x_i + \epsilon_i \\&#10;            \alpha_{0j} &amp; = &amp; \beta_0 + \beta_1 u_j + \eta_j &#10;\end{eqnarray*}&#10;\end{document}&#10;"/>
  <p:tag name="IGUANATEXSIZE" val="20"/>
  <p:tag name="IGUANATEXCURSOR" val="23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2.9396"/>
  <p:tag name="ORIGINALWIDTH" val="1567.304"/>
  <p:tag name="LATEXADDIN" val="\documentclass{article}\pagestyle{empty}&#10;\begin{document}&#10;\sf&#10;\begin{eqnarray*}&#10; y_i &amp; = &amp; \alpha_{0j[i]}  + \alpha_{1j[i]} x_i + \epsilon_i \\&#10;            \alpha_{0j} &amp; = &amp; \beta_{00} + \beta_{01} u_j + \eta_{0j} \\&#10;            \alpha_{1j} &amp; = &amp; \beta_{10} + \eta_{1j} \\&#10;\end{eqnarray*}&#10;\end{document}&#10;"/>
  <p:tag name="IGUANATEXSIZE" val="20"/>
  <p:tag name="IGUANATEXCURSOR" val="257"/>
  <p:tag name="TRANSPARENCY" val="False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3.311"/>
  <p:tag name="ORIGINALWIDTH" val="3042.37"/>
  <p:tag name="LATEXADDIN" val="\documentclass{article}\pagestyle{empty}&#10;\begin{document}&#10;\sf&#10;\parbox{3.25in}{&#10;\begin{eqnarray*}&#10; y_i &amp; = &amp; \alpha_{0j[i]}  + \alpha_{1j[i]} x_i + \epsilon_i \\&#10;            \alpha_{0j} &amp; = &amp; \beta_{00} + \beta_{01} u_j + \eta_{0j} \\&#10;            \alpha_{1j} &amp; = &amp; \beta_{10} + \eta_{1j} \\[0.25em] \hline\\[0.25em]&#10;y_i &amp; = &amp; (\beta_{00} + \beta_{01} u_{j[i]} + \eta_{0j[i]}) + (\beta_{10} + \eta_{1j[i]})x_i + \epsilon_i \\&#10;y_i &amp; = &amp; (\beta_{00} + \beta_{01}u_{j[i]} + \beta_{10}x_i) +&#10;          (\eta_{0j[i]} + \eta_{1j[i]}x_i) + \epsilon_i \\[0.25em] \hline\\[0.25em]&#10;\tt y &amp; \sim &amp; \tt 1 + u + x + (1 + x | county) \\&#10;\tt y &amp; \sim &amp; \tt u + x + (x | county) &#10;\end{eqnarray*}&#10;}&#10;\end{document}&#10;"/>
  <p:tag name="IGUANATEXSIZE" val="20"/>
  <p:tag name="IGUANATEXCURSOR" val="694"/>
  <p:tag name="TRANSPARENCY" val="False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5.354"/>
  <p:tag name="ORIGINALWIDTH" val="1567.304"/>
  <p:tag name="LATEXADDIN" val="\documentclass{article}\pagestyle{empty}&#10;\begin{document}&#10;\sf&#10;\begin{eqnarray*}&#10; y_i &amp; = &amp; \alpha_{0j[i]}  + \alpha_{1j[i]} x_i + \epsilon_i\\&#10;            \alpha_{0j} &amp; = &amp; \beta_{00} + \beta_{01} u_j + \eta_{0j}\\&#10; \alpha_{1j} &amp; = &amp; \beta_{10} + \eta_{1j}\\&#10; &amp;&amp; \epsilon_i ~\stackrel{iid}{\sim}~ N(0,\sigma^2)\\&#10; &amp;&amp; \eta_{0j} ~\stackrel{iid}{\sim}~ N(0,\tau_0^2)\\&#10; &amp;&amp; \eta_{1j} ~\stackrel{iid}{\sim}~ N(0,\tau_1^2)&#10;\end{eqnarray*}&#10;\end{document}&#10;"/>
  <p:tag name="IGUANATEXSIZE" val="20"/>
  <p:tag name="IGUANATEXCURSOR" val="448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3.6708"/>
  <p:tag name="ORIGINALWIDTH" val="2557.93"/>
  <p:tag name="LATEXADDIN" val="\documentclass{article}\pagestyle{empty}&#10;\begin{document}&#10;\sf&#10;\begin{eqnarray*}&#10; y_i &amp; = &amp; \alpha_{0j[i]}  + \alpha_{1j[i]} x_i + \epsilon_i&#10; ~~~~ \epsilon_i ~\stackrel{iid}{\sim}~ N(0,\sigma^2)\\&#10;            \alpha_{0j} &amp; = &amp; \beta_{00} + \beta_{01} u_j + \eta_{0j}&#10; ~~~~ \eta_{0j} ~\stackrel{iid}{\sim}~ N(0,\tau_0^2)\\&#10; \alpha_{1j} &amp; = &amp; \beta_{10} + \eta_{1j} \hspace*{0.5in}&#10; ~~~~ \eta_{1j} ~\stackrel{iid}{\sim}~ N(0,\tau_1^2)&#10;\end{eqnarray*}&#10;\end{document}&#10;"/>
  <p:tag name="IGUANATEXSIZE" val="20"/>
  <p:tag name="IGUANATEXCURSOR" val="464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3.1833"/>
  <p:tag name="LATEXADDIN" val="\documentclass{article}&#10;\usepackage{amsmath}&#10;\pagestyle{empty}&#10;\begin{document}&#10;&#10;$\sf \eta_{0j} ~and~ \eta_{1j}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3.1833"/>
  <p:tag name="LATEXADDIN" val="\documentclass{article}&#10;\usepackage{amsmath}&#10;\pagestyle{empty}&#10;\begin{document}&#10;&#10;$\sf \eta_{0j} ~and~ \eta_{1j}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14851</TotalTime>
  <Words>2581</Words>
  <Application>Microsoft Office PowerPoint</Application>
  <PresentationFormat>On-screen Show (4:3)</PresentationFormat>
  <Paragraphs>331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9" baseType="lpstr">
      <vt:lpstr>cmr10</vt:lpstr>
      <vt:lpstr>cmmi10</vt:lpstr>
      <vt:lpstr>cmex10</vt:lpstr>
      <vt:lpstr>cmsy10orig</vt:lpstr>
      <vt:lpstr>cmsy10</vt:lpstr>
      <vt:lpstr>cmr7</vt:lpstr>
      <vt:lpstr>cmr6</vt:lpstr>
      <vt:lpstr>cmsy5</vt:lpstr>
      <vt:lpstr>cmss10</vt:lpstr>
      <vt:lpstr>Calibri</vt:lpstr>
      <vt:lpstr>cmsl10</vt:lpstr>
      <vt:lpstr>cmmi6</vt:lpstr>
      <vt:lpstr>cmr9</vt:lpstr>
      <vt:lpstr>Garamond</vt:lpstr>
      <vt:lpstr>cmmi5</vt:lpstr>
      <vt:lpstr>Cambria Math</vt:lpstr>
      <vt:lpstr>Arial</vt:lpstr>
      <vt:lpstr>cmmi9</vt:lpstr>
      <vt:lpstr>Courier New</vt:lpstr>
      <vt:lpstr>cmssi10</vt:lpstr>
      <vt:lpstr>cmmi7</vt:lpstr>
      <vt:lpstr>cmss8</vt:lpstr>
      <vt:lpstr>Wingdings</vt:lpstr>
      <vt:lpstr>cmr5</vt:lpstr>
      <vt:lpstr>Edge</vt:lpstr>
      <vt:lpstr>36-617: Applied Linear Regression</vt:lpstr>
      <vt:lpstr>Announcements</vt:lpstr>
      <vt:lpstr>Outline</vt:lpstr>
      <vt:lpstr>More Than One Random Effect</vt:lpstr>
      <vt:lpstr>From MLM to Variance Components to lmer()</vt:lpstr>
      <vt:lpstr>The “random slope, random intercept with group predictor model” for the Radon data </vt:lpstr>
      <vt:lpstr>Displaying the “random slope, random intercept with group predictor model”</vt:lpstr>
      <vt:lpstr>More on Multiple Random Effects</vt:lpstr>
      <vt:lpstr>Multiple Random Effects</vt:lpstr>
      <vt:lpstr>Multiple Random Effects</vt:lpstr>
      <vt:lpstr>Correlation and Centering</vt:lpstr>
      <vt:lpstr>A “Fake Data” Example</vt:lpstr>
      <vt:lpstr>The MLM for the “Fake Data” Example</vt:lpstr>
      <vt:lpstr>Uncentered x, ρ estimated or ρ≡0</vt:lpstr>
      <vt:lpstr>CGM centered x, ρ estimated or ρ≡0</vt:lpstr>
      <vt:lpstr>CWC centered x, ρ estimated or ρ≡0</vt:lpstr>
      <vt:lpstr>Try this with the heights data…</vt:lpstr>
      <vt:lpstr>Uncentered log(heights)</vt:lpstr>
      <vt:lpstr>CGM centered log(heights)</vt:lpstr>
      <vt:lpstr>CWC centered log(heights)</vt:lpstr>
      <vt:lpstr>Sample Sizes (for “nested” models)</vt:lpstr>
      <vt:lpstr>Sample Size Recommendations</vt:lpstr>
      <vt:lpstr>A Note on Notation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555</cp:revision>
  <cp:lastPrinted>2017-11-07T17:54:19Z</cp:lastPrinted>
  <dcterms:created xsi:type="dcterms:W3CDTF">2010-08-21T13:04:59Z</dcterms:created>
  <dcterms:modified xsi:type="dcterms:W3CDTF">2022-11-07T16:55:11Z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