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4" r:id="rId3"/>
    <p:sldId id="257" r:id="rId4"/>
    <p:sldId id="258" r:id="rId5"/>
    <p:sldId id="261" r:id="rId6"/>
    <p:sldId id="262" r:id="rId7"/>
    <p:sldId id="263" r:id="rId8"/>
    <p:sldId id="278" r:id="rId9"/>
    <p:sldId id="280" r:id="rId10"/>
    <p:sldId id="285" r:id="rId11"/>
    <p:sldId id="286" r:id="rId12"/>
    <p:sldId id="315" r:id="rId13"/>
    <p:sldId id="304" r:id="rId14"/>
    <p:sldId id="305" r:id="rId15"/>
    <p:sldId id="268" r:id="rId16"/>
    <p:sldId id="287" r:id="rId17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mex10" panose="020B0604020202020204"/>
      <p:regular r:id="rId24"/>
    </p:embeddedFont>
    <p:embeddedFont>
      <p:font typeface="cmmi10" panose="020B0604020202020204"/>
      <p:regular r:id="rId25"/>
    </p:embeddedFont>
    <p:embeddedFont>
      <p:font typeface="cmmi5" panose="020B0604020202020204"/>
      <p:regular r:id="rId26"/>
    </p:embeddedFont>
    <p:embeddedFont>
      <p:font typeface="cmmi6" panose="020B0604020202020204"/>
      <p:regular r:id="rId27"/>
    </p:embeddedFont>
    <p:embeddedFont>
      <p:font typeface="cmmi7" panose="020B0604020202020204"/>
      <p:regular r:id="rId28"/>
    </p:embeddedFont>
    <p:embeddedFont>
      <p:font typeface="cmmi9" panose="020B0604020202020204"/>
      <p:regular r:id="rId29"/>
    </p:embeddedFont>
    <p:embeddedFont>
      <p:font typeface="cmr10" panose="020B0604020202020204"/>
      <p:regular r:id="rId30"/>
    </p:embeddedFont>
    <p:embeddedFont>
      <p:font typeface="cmr5" panose="020B0604020202020204"/>
      <p:regular r:id="rId31"/>
    </p:embeddedFont>
    <p:embeddedFont>
      <p:font typeface="cmr6" panose="020B0604020202020204"/>
      <p:regular r:id="rId32"/>
    </p:embeddedFont>
    <p:embeddedFont>
      <p:font typeface="cmr7" panose="020B0604020202020204"/>
      <p:regular r:id="rId33"/>
    </p:embeddedFont>
    <p:embeddedFont>
      <p:font typeface="cmr9" panose="020B0604020202020204"/>
      <p:regular r:id="rId34"/>
    </p:embeddedFont>
    <p:embeddedFont>
      <p:font typeface="cmsl10" panose="020B0604020202020204"/>
      <p:regular r:id="rId35"/>
    </p:embeddedFont>
    <p:embeddedFont>
      <p:font typeface="cmss10" panose="020B0604020202020204"/>
      <p:regular r:id="rId36"/>
    </p:embeddedFont>
    <p:embeddedFont>
      <p:font typeface="cmss8" panose="020B0604020202020204"/>
      <p:regular r:id="rId37"/>
    </p:embeddedFont>
    <p:embeddedFont>
      <p:font typeface="cmssi10" panose="020B0604020202020204"/>
      <p:regular r:id="rId38"/>
    </p:embeddedFont>
    <p:embeddedFont>
      <p:font typeface="cmsy10" panose="020B0604020202020204"/>
      <p:regular r:id="rId39"/>
    </p:embeddedFont>
    <p:embeddedFont>
      <p:font typeface="cmsy10orig" panose="020B0604020202020204"/>
      <p:regular r:id="rId40"/>
    </p:embeddedFont>
    <p:embeddedFont>
      <p:font typeface="cmsy5" panose="020B0604020202020204"/>
      <p:regular r:id="rId41"/>
    </p:embeddedFont>
    <p:embeddedFont>
      <p:font typeface="Garamond" panose="02020404030301010803" pitchFamily="18" charset="0"/>
      <p:regular r:id="rId42"/>
      <p:bold r:id="rId43"/>
      <p:italic r:id="rId44"/>
    </p:embeddedFont>
  </p:embeddedFontLst>
  <p:custDataLst>
    <p:tags r:id="rId4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CC"/>
    <a:srgbClr val="00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81" d="100"/>
          <a:sy n="81" d="100"/>
        </p:scale>
        <p:origin x="5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presProps" Target="presProps.xml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A55779E-46C3-4402-8C04-11BEF02804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42B08CE-3670-4485-B28B-EB109A5AA8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B8E94051-3034-4BAA-83CB-05E126E8D8D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7EEE995B-C5E5-4EA8-B994-79388C14FC7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C9E4A42-2469-4CD1-A6C5-B0A2F9F841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AF19793-5813-4BC6-9145-8E0977AF23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76A3C37-980B-48D9-8195-64B96950E11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44249B4-6DBE-4432-B79B-424DEA2CC80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EE1B0B3-13A2-4E05-ACDD-B9F9E50B085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20F4EB75-57CF-4828-913D-DD01881EB71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A0A8B273-B6E4-45BC-A340-99DCF0B000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AC1EF7BF-B6B9-4471-B3DE-0FAE8FFEE8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CABB66A-FA28-4648-9A78-01DD0BE436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F963A8-9A88-456C-AB7A-9EC59739EF03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7E7A50D-E4AA-4759-91D5-1F8FDED05F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37A43EE-6A75-4A22-AFAB-1848CA1B5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336FB498-058E-4979-A938-BA82BD76A7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4CF441-C1AB-45CE-949E-21F71FA0370B}" type="slidenum">
              <a:rPr lang="en-US" altLang="en-US" sz="1300" smtClean="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EC40912-8C09-437C-90E8-EE1694FC1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AAA9C0E-6769-41FF-861E-9EA6FBF13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16B9601E-C966-405D-A08C-975DF4A17D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52D81F-B70B-4813-90D0-87830F7E5311}" type="slidenum">
              <a:rPr lang="en-US" altLang="en-US" sz="1300" smtClean="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60D2D78-D559-4769-B7A7-8E81FFACB3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D8D57DC-4CB5-4215-8696-0E217BEAF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8E4CF031-82A3-4335-B148-0C4F1F913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0DA9281A-91C1-4F4F-8B9E-E7FDD5E1E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A577FE9-43EB-42DE-97B9-3B3278CFEF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E355E31-7100-41C2-B2D8-01B850448F1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8D7043-AC88-4115-ABF0-0DB6473E53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7E9899C-92FD-483E-9BEE-FD95DCDDCE8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F16A4-9194-41F8-9DE4-97024A349422}" type="datetime1">
              <a:rPr lang="en-US"/>
              <a:pPr>
                <a:defRPr/>
              </a:pPr>
              <a:t>11/9/2022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27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798BC6-B716-482A-B003-15257451C4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C32E85-5AAB-474C-B826-7FE39539AB9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32FBC-C71F-4F8F-ACE3-A0A91E4A33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361AF91-91FC-4119-A213-348E9CD95A8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3D16A-475F-4396-9BDE-8B8BD0649CF6}" type="datetime1">
              <a:rPr lang="en-US"/>
              <a:pPr>
                <a:defRPr/>
              </a:pPr>
              <a:t>11/9/2022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32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037761-939C-48B0-8F34-07CE6F97EC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2BF486-CBC3-4024-A0FC-5EEEBAC9DF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34477-B278-412A-9F2E-2EDE3D5601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DA6E72F-3E3B-4DF1-88AE-8722497422F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67750-4793-4162-AA14-F188B7D9D859}" type="datetime1">
              <a:rPr lang="en-US"/>
              <a:pPr>
                <a:defRPr/>
              </a:pPr>
              <a:t>11/9/2022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15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109145-0E47-4A93-91EA-011EFDF41D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B935B3-517F-4EA1-8D27-A739DD3121F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51E50-074B-490C-8881-36231F9E1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49901B3-A45E-4D26-8A76-68BDD27D665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6BE2D-AD05-4DA1-BCCB-B0677F721353}" type="datetime1">
              <a:rPr lang="en-US"/>
              <a:pPr>
                <a:defRPr/>
              </a:pPr>
              <a:t>11/9/2022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48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1265E8-FB31-49F1-992F-BCA10E9792D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8663CB-BA5B-4E48-BAB0-017BD41470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5948F-A6F4-4B40-80C1-1C67951BE3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FF62CB6-DE41-4E10-B3A8-EF24A82A7F3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EB28C-3B1B-423C-A225-D8FDFC69E834}" type="datetime1">
              <a:rPr lang="en-US"/>
              <a:pPr>
                <a:defRPr/>
              </a:pPr>
              <a:t>11/9/2022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40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5B6E37-2B54-4947-BF6B-BD7268FAFA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BD8741-E442-4F92-96E2-789FFBAD43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ADA7B-0AFA-4C95-8E99-CBF65B478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4A9DA5D-F585-46C0-BEBD-346F2320E84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15CE7-B07F-4628-81E8-E898D3D3EAB0}" type="datetime1">
              <a:rPr lang="en-US"/>
              <a:pPr>
                <a:defRPr/>
              </a:pPr>
              <a:t>11/9/2022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90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21BE919-4BA6-4355-BB0D-9ED7CFACD0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A0AF670-2AE6-46BC-87EE-B9CE75B46A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5228D-5EEB-4E6B-A33C-6336002CF8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13DB54-BA6A-45ED-832E-BCEC5DBBAAE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842EB-7E62-4870-8978-0DE0797666E6}" type="datetime1">
              <a:rPr lang="en-US"/>
              <a:pPr>
                <a:defRPr/>
              </a:pPr>
              <a:t>11/9/2022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32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4C03EC7-52A0-422A-8839-91C70E3EF6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B299C6-9C43-4856-9F1D-89ABCA48EF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2E675-F36F-43CD-9D35-516D559E2A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8870191-F8D8-4636-B36D-43826764314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9E003-A180-4794-B8DE-FBA414AD8F55}" type="datetime1">
              <a:rPr lang="en-US"/>
              <a:pPr>
                <a:defRPr/>
              </a:pPr>
              <a:t>11/9/2022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72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BE64747-52D1-4D17-BE66-716C333D7E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5B22AD1-BF3C-4172-8EB6-FEC7435427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145D7-CC6A-4B77-8796-7D7C33F56D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A7BFE76-9F11-4DCD-BB83-4EF89B96EEC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B1B02-7607-4ACC-862D-58C5864427CF}" type="datetime1">
              <a:rPr lang="en-US"/>
              <a:pPr>
                <a:defRPr/>
              </a:pPr>
              <a:t>11/9/2022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86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94786-5F95-497E-B564-2EC2E4B688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9C83D-DD8D-4469-88CA-B19B89F746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0A205-CD62-4979-9591-E08FFF26A7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9094E35-F115-48AC-933A-35FAFAB6766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8B14E-54BA-473C-91C5-9166B1463600}" type="datetime1">
              <a:rPr lang="en-US"/>
              <a:pPr>
                <a:defRPr/>
              </a:pPr>
              <a:t>11/9/2022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55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0295C9-FADB-49BF-AEFC-6BCB12FD21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288D15-204C-4FBB-937B-B7651329DFC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11883-CF43-415D-BBD8-F2448DDEF9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902A033-8882-4485-B2FE-3D1AC85E6CC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3B938-FEB4-4035-81D1-F004FFD4A08D}" type="datetime1">
              <a:rPr lang="en-US"/>
              <a:pPr>
                <a:defRPr/>
              </a:pPr>
              <a:t>11/9/2022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49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ABA6347-1AE9-4BD9-89DD-49A22C81C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3DCF6FF-877B-4FCF-B54C-454767FDB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8E03CBED-9033-4E88-96D8-0EE72009EB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5D576B94-E062-41BA-A226-D46F4CF222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C9B821A6-654D-4840-A4FB-85B126543C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11DEB12F-B8BE-49BB-9739-AB9E45D83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AB35C175-78D1-49B2-8DB1-A57DC01B22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48AED682-8DE6-412B-AB17-372D811F80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9B785A1A-F220-471F-A980-33F79282A59C}" type="datetime1">
              <a:rPr lang="en-US"/>
              <a:pPr>
                <a:defRPr/>
              </a:pPr>
              <a:t>11/9/2022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pgmonline.com/documents/author/24/2_Aggarwal_10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5028CBBD-7EB8-49A8-8274-BABC9AB7026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9167FF-94AA-4BAA-885A-DB508B64B536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F4042EE3-2490-4674-941C-AE6FBB5FDA31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2BB768-E1D3-4340-ACAE-B39ECD2FEF4F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11/9/2022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86B32510-6E4D-4040-9E45-ADCE0ABD82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36-617: Applied Linear Regression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B97AA1EC-6CB2-469A-BA1D-3050A2FFE16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Multi-level </a:t>
            </a:r>
            <a:r>
              <a:rPr lang="en-US" altLang="en-US" sz="2400" dirty="0" err="1"/>
              <a:t>glm’s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5EA96696-B877-4BCB-85EF-2C746E89CEE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ss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ssi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r9" pitchFamily="34" charset="0"/>
              </a:rPr>
              <a:t>A</a:t>
            </a:r>
            <a:r>
              <a:rPr lang="en-US" altLang="en-US" sz="1800">
                <a:latin typeface="cmmi9" pitchFamily="34" charset="0"/>
              </a:rPr>
              <a:t>A</a:t>
            </a:r>
            <a:r>
              <a:rPr lang="en-US" altLang="en-US" sz="1800">
                <a:latin typeface="cmmi6" pitchFamily="34" charset="0"/>
              </a:rPr>
              <a:t>A</a:t>
            </a:r>
            <a:r>
              <a:rPr lang="en-US" altLang="en-US" sz="1800">
                <a:latin typeface="cmr5" pitchFamily="34" charset="0"/>
              </a:rPr>
              <a:t>A</a:t>
            </a:r>
            <a:r>
              <a:rPr lang="en-US" altLang="en-US" sz="1800">
                <a:latin typeface="cmss8" pitchFamily="34" charset="0"/>
              </a:rPr>
              <a:t>A</a:t>
            </a:r>
            <a:r>
              <a:rPr lang="en-US" altLang="en-US" sz="1800">
                <a:latin typeface="cmr6" pitchFamily="34" charset="0"/>
              </a:rPr>
              <a:t>A</a:t>
            </a:r>
            <a:r>
              <a:rPr lang="en-US" altLang="en-US" sz="1800">
                <a:latin typeface="cmsy10orig" pitchFamily="34" charset="0"/>
              </a:rPr>
              <a:t>A</a:t>
            </a:r>
            <a:r>
              <a:rPr lang="en-US" altLang="en-US" sz="1800">
                <a:latin typeface="cmsl10" pitchFamily="34" charset="0"/>
              </a:rPr>
              <a:t>A</a:t>
            </a:r>
            <a:r>
              <a:rPr lang="en-US" altLang="en-US" sz="1800">
                <a:latin typeface="cmsy5" pitchFamily="34" charset="0"/>
              </a:rPr>
              <a:t>A</a:t>
            </a:r>
            <a:endParaRPr lang="en-US" altLang="en-US" sz="1800">
              <a:latin typeface="cmr6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E52BEAA-76B7-4CF1-A005-D2491BE49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2: Cockroach Eradication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12412-0036-418F-A470-A34CE1294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roachdata.csv</a:t>
            </a:r>
            <a:r>
              <a:rPr lang="en-US" sz="2400" dirty="0"/>
              <a:t>  contains data from an experiment on the effectiveness of an "integrated pest management system" in apartment buildings in a particular city (from G&amp;H).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 $ X        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1 2 3 4 5 6 7 8  [observation number]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 $ y        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153 127 7 7 0 0  [# of roaches trapped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after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expmt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 $ roach1   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308 331.25 1.67  [# of roaches before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experiment]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 $ treatment: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1 1 1 1 1 1 1 1  [pest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mgmt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this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apt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bldg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?]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 $ senior   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0 0 0 0 0 0 0 0  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restricted to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citzns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?]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 $ exposure2: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0.8 0.6 1 1 1.14 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 of trap-days per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apt for y]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F0A574DC-0A84-48E6-86D7-9B53062A6C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52D708-49F5-4E7E-A693-1954B97721E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7413" name="Date Placeholder 4">
            <a:extLst>
              <a:ext uri="{FF2B5EF4-FFF2-40B4-BE49-F238E27FC236}">
                <a16:creationId xmlns:a16="http://schemas.microsoft.com/office/drawing/2014/main" id="{C0DEAFBA-5D67-41BF-B5B4-B51C7ACE8A5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FFD9B5-1036-4273-B465-480CC64977AB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11/9/2022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1B7AC57-5D5D-4EFB-BD70-6399DB87C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2: Cockroach Eradication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8D3A9EF6-84B7-4A78-B105-F760F5E56A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sz="3200" dirty="0">
                <a:cs typeface="Courier New" panose="02070309020205020404" pitchFamily="49" charset="0"/>
              </a:rPr>
              <a:t>See R handout/demonstration</a:t>
            </a:r>
          </a:p>
          <a:p>
            <a:pPr lvl="1"/>
            <a:r>
              <a:rPr lang="en-US" altLang="en-US" sz="3200" dirty="0">
                <a:cs typeface="Courier New" panose="02070309020205020404" pitchFamily="49" charset="0"/>
              </a:rPr>
              <a:t>Roachdata-part-1.r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90BD2449-A518-447C-B0A1-3F6FF06326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EF7A49-5102-439C-A46D-FB171C80C71D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8437" name="Date Placeholder 4">
            <a:extLst>
              <a:ext uri="{FF2B5EF4-FFF2-40B4-BE49-F238E27FC236}">
                <a16:creationId xmlns:a16="http://schemas.microsoft.com/office/drawing/2014/main" id="{0160F063-DBF3-4F16-BD0C-32F6E4E96C5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6E63F7-C112-47F3-B84B-0B2A074EC54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11/9/2022</a:t>
            </a:fld>
            <a:endParaRPr lang="en-US" altLang="en-US" sz="12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8E553164-9046-36B6-2BD1-E3DECE841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IMRAD – A canonical way to organize empirical papers &amp;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7816E-F015-DAF6-4039-F3F0FA8C49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C000"/>
                </a:solidFill>
              </a:rPr>
              <a:t>Abstract</a:t>
            </a:r>
          </a:p>
          <a:p>
            <a:pPr>
              <a:defRPr/>
            </a:pPr>
            <a:r>
              <a:rPr lang="en-US" sz="2400" dirty="0">
                <a:solidFill>
                  <a:srgbClr val="92D050"/>
                </a:solidFill>
              </a:rPr>
              <a:t>(I)introduction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>
                <a:solidFill>
                  <a:srgbClr val="00B050"/>
                </a:solidFill>
              </a:rPr>
              <a:t>(M)</a:t>
            </a:r>
            <a:r>
              <a:rPr lang="en-US" sz="2400" dirty="0" err="1">
                <a:solidFill>
                  <a:srgbClr val="00B050"/>
                </a:solidFill>
              </a:rPr>
              <a:t>ethods</a:t>
            </a:r>
            <a:endParaRPr lang="en-US" sz="2400" dirty="0">
              <a:solidFill>
                <a:srgbClr val="00B050"/>
              </a:solidFill>
            </a:endParaRP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>
                <a:solidFill>
                  <a:srgbClr val="00B0F0"/>
                </a:solidFill>
              </a:rPr>
              <a:t>(R)</a:t>
            </a:r>
            <a:r>
              <a:rPr lang="en-US" sz="2400" dirty="0" err="1">
                <a:solidFill>
                  <a:srgbClr val="00B0F0"/>
                </a:solidFill>
              </a:rPr>
              <a:t>esults</a:t>
            </a:r>
            <a:endParaRPr lang="en-US" sz="2400" dirty="0">
              <a:solidFill>
                <a:srgbClr val="00B0F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br>
              <a:rPr lang="en-US" sz="2400" dirty="0"/>
            </a:br>
            <a:r>
              <a:rPr lang="en-US" sz="2400" dirty="0"/>
              <a:t>     (a)</a:t>
            </a:r>
            <a:r>
              <a:rPr lang="en-US" sz="2400" dirty="0" err="1"/>
              <a:t>nd</a:t>
            </a:r>
            <a:endParaRPr lang="en-US" sz="2400" dirty="0"/>
          </a:p>
          <a:p>
            <a:pPr>
              <a:defRPr/>
            </a:pPr>
            <a:r>
              <a:rPr lang="en-US" sz="2400" dirty="0">
                <a:solidFill>
                  <a:srgbClr val="0070C0"/>
                </a:solidFill>
              </a:rPr>
              <a:t>(D)</a:t>
            </a:r>
            <a:r>
              <a:rPr lang="en-US" sz="2400" dirty="0" err="1">
                <a:solidFill>
                  <a:srgbClr val="0070C0"/>
                </a:solidFill>
              </a:rPr>
              <a:t>iscussion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C12673-078B-E582-1038-D48678990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95600" y="1671638"/>
            <a:ext cx="5791200" cy="4530725"/>
          </a:xfrm>
        </p:spPr>
        <p:txBody>
          <a:bodyPr/>
          <a:lstStyle/>
          <a:p>
            <a:pPr lvl="1">
              <a:lnSpc>
                <a:spcPct val="6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rgbClr val="FFC000"/>
                </a:solidFill>
              </a:rPr>
              <a:t>Summarize I, M, R and D of paper</a:t>
            </a:r>
            <a:br>
              <a:rPr lang="en-US" sz="2000" dirty="0">
                <a:solidFill>
                  <a:srgbClr val="FFC000"/>
                </a:solidFill>
              </a:rPr>
            </a:br>
            <a:endParaRPr lang="en-US" sz="2000" dirty="0">
              <a:solidFill>
                <a:srgbClr val="92D050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000" dirty="0">
                <a:solidFill>
                  <a:srgbClr val="92D050"/>
                </a:solidFill>
              </a:rPr>
              <a:t>Why would anyone want to read this paper?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>
                <a:solidFill>
                  <a:srgbClr val="92D050"/>
                </a:solidFill>
              </a:rPr>
              <a:t>What questions will be addressed?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endParaRPr lang="en-US" sz="2000" dirty="0"/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rgbClr val="00B050"/>
                </a:solidFill>
              </a:rPr>
              <a:t>What did you do, to address these questions?</a:t>
            </a:r>
            <a:br>
              <a:rPr lang="en-US" sz="2000" dirty="0">
                <a:solidFill>
                  <a:srgbClr val="00B050"/>
                </a:solidFill>
              </a:rPr>
            </a:br>
            <a:br>
              <a:rPr lang="en-US" sz="2000" dirty="0">
                <a:solidFill>
                  <a:srgbClr val="00B050"/>
                </a:solidFill>
              </a:rPr>
            </a:br>
            <a:endParaRPr lang="en-US" sz="2000" dirty="0">
              <a:solidFill>
                <a:srgbClr val="00B050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000" dirty="0">
                <a:solidFill>
                  <a:srgbClr val="00B0F0"/>
                </a:solidFill>
              </a:rPr>
              <a:t>What did you find?</a:t>
            </a:r>
          </a:p>
          <a:p>
            <a:pPr marL="344487" lvl="1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br>
              <a:rPr lang="en-US" sz="2000" dirty="0"/>
            </a:br>
            <a:endParaRPr lang="en-US" sz="2000" dirty="0"/>
          </a:p>
          <a:p>
            <a:pPr marL="344487" lvl="1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000" dirty="0"/>
          </a:p>
          <a:p>
            <a:pPr lvl="1">
              <a:spcBef>
                <a:spcPts val="0"/>
              </a:spcBef>
              <a:defRPr/>
            </a:pPr>
            <a:r>
              <a:rPr lang="en-US" sz="2000" dirty="0">
                <a:solidFill>
                  <a:srgbClr val="0070C0"/>
                </a:solidFill>
              </a:rPr>
              <a:t>What does it all mean?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>
                <a:solidFill>
                  <a:srgbClr val="0070C0"/>
                </a:solidFill>
              </a:rPr>
              <a:t>Typically: answer questions, discuss generalizations &amp; limitations</a:t>
            </a:r>
          </a:p>
          <a:p>
            <a:pPr>
              <a:spcBef>
                <a:spcPts val="0"/>
              </a:spcBef>
              <a:defRPr/>
            </a:pPr>
            <a:endParaRPr lang="en-US" dirty="0"/>
          </a:p>
        </p:txBody>
      </p:sp>
      <p:sp>
        <p:nvSpPr>
          <p:cNvPr id="9221" name="Slide Number Placeholder 3">
            <a:extLst>
              <a:ext uri="{FF2B5EF4-FFF2-40B4-BE49-F238E27FC236}">
                <a16:creationId xmlns:a16="http://schemas.microsoft.com/office/drawing/2014/main" id="{CCBDB8BE-02C7-1FEC-66EA-EB0DDC783A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F41F98-91E0-4B38-8405-C0AAAD577648}" type="slidenum">
              <a:rPr lang="en-US" altLang="en-US" smtClean="0">
                <a:latin typeface="Garamond" panose="02020404030301010803" pitchFamily="18" charset="0"/>
              </a:rPr>
              <a:pPr/>
              <a:t>12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9222" name="Date Placeholder 4">
            <a:extLst>
              <a:ext uri="{FF2B5EF4-FFF2-40B4-BE49-F238E27FC236}">
                <a16:creationId xmlns:a16="http://schemas.microsoft.com/office/drawing/2014/main" id="{A18FCA77-2D47-3144-2C19-DCF4D69BC98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8FB084-B699-4F35-AEFA-C76693D94A08}" type="datetime1">
              <a:rPr lang="en-US" altLang="en-US" smtClean="0">
                <a:latin typeface="Garamond" panose="02020404030301010803" pitchFamily="18" charset="0"/>
              </a:rPr>
              <a:pPr/>
              <a:t>11/9/2022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>
            <a:extLst>
              <a:ext uri="{FF2B5EF4-FFF2-40B4-BE49-F238E27FC236}">
                <a16:creationId xmlns:a16="http://schemas.microsoft.com/office/drawing/2014/main" id="{588B4715-D0AE-9A72-EEA5-8BE3D46CCB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information on IMRAD…</a:t>
            </a:r>
          </a:p>
        </p:txBody>
      </p:sp>
      <p:sp>
        <p:nvSpPr>
          <p:cNvPr id="10243" name="Content Placeholder 7">
            <a:extLst>
              <a:ext uri="{FF2B5EF4-FFF2-40B4-BE49-F238E27FC236}">
                <a16:creationId xmlns:a16="http://schemas.microsoft.com/office/drawing/2014/main" id="{10008F0A-0B1D-1E36-EC94-2F373D128F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i="1" dirty="0"/>
              <a:t>How prevalent are IMRAD papers? Very…</a:t>
            </a:r>
            <a:br>
              <a:rPr lang="en-US" altLang="en-US" i="1" dirty="0"/>
            </a:br>
            <a:r>
              <a:rPr lang="en-US" altLang="en-US" dirty="0" err="1"/>
              <a:t>Sollaci</a:t>
            </a:r>
            <a:r>
              <a:rPr lang="en-US" altLang="en-US" dirty="0"/>
              <a:t> et al. (2004). The introduction, methods, results, and discussion (IMRAD) structure: a fifty-year survey. </a:t>
            </a:r>
            <a:r>
              <a:rPr lang="en-US" altLang="en-US" i="1" dirty="0"/>
              <a:t>J Med </a:t>
            </a:r>
            <a:r>
              <a:rPr lang="en-US" altLang="en-US" i="1" dirty="0" err="1"/>
              <a:t>Libr</a:t>
            </a:r>
            <a:r>
              <a:rPr lang="en-US" altLang="en-US" i="1" dirty="0"/>
              <a:t> Assoc 92(3)</a:t>
            </a:r>
            <a:r>
              <a:rPr lang="en-US" altLang="en-US" dirty="0"/>
              <a:t>, 364—367.</a:t>
            </a:r>
            <a:br>
              <a:rPr lang="en-US" altLang="en-US" dirty="0"/>
            </a:br>
            <a:endParaRPr lang="en-US" altLang="en-US" dirty="0"/>
          </a:p>
          <a:p>
            <a:pPr>
              <a:spcAft>
                <a:spcPts val="600"/>
              </a:spcAft>
            </a:pPr>
            <a:r>
              <a:rPr lang="en-US" altLang="en-US" i="1" dirty="0"/>
              <a:t>Quick advice on IMRAD contents…</a:t>
            </a:r>
            <a:br>
              <a:rPr lang="en-US" altLang="en-US" i="1" dirty="0"/>
            </a:br>
            <a:r>
              <a:rPr lang="en-US" altLang="en-US" dirty="0"/>
              <a:t>Aggarwal (2004). </a:t>
            </a:r>
            <a:r>
              <a:rPr lang="en-US" altLang="en-US" i="1" dirty="0"/>
              <a:t>IMRAD: What goes into each section? </a:t>
            </a:r>
            <a:r>
              <a:rPr lang="en-US" altLang="en-US" dirty="0"/>
              <a:t>(slides). </a:t>
            </a:r>
            <a:r>
              <a:rPr lang="en-US" altLang="en-US" dirty="0">
                <a:hlinkClick r:id="rId2"/>
              </a:rPr>
              <a:t>http://www.jpgmonline.com</a:t>
            </a:r>
            <a:br>
              <a:rPr lang="en-US" altLang="en-US" dirty="0">
                <a:hlinkClick r:id="rId2"/>
              </a:rPr>
            </a:br>
            <a:r>
              <a:rPr lang="en-US" altLang="en-US" dirty="0">
                <a:hlinkClick r:id="rId2"/>
              </a:rPr>
              <a:t>/documents/author/24/2_Aggarwal_10.pdf</a:t>
            </a:r>
            <a:r>
              <a:rPr lang="en-US" altLang="en-US" dirty="0"/>
              <a:t> </a:t>
            </a:r>
          </a:p>
        </p:txBody>
      </p:sp>
      <p:sp>
        <p:nvSpPr>
          <p:cNvPr id="10244" name="Slide Number Placeholder 4">
            <a:extLst>
              <a:ext uri="{FF2B5EF4-FFF2-40B4-BE49-F238E27FC236}">
                <a16:creationId xmlns:a16="http://schemas.microsoft.com/office/drawing/2014/main" id="{BFB7F140-351E-4772-D461-840D6D764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985D23-3875-4B50-841F-2EBC824AD6DD}" type="slidenum">
              <a:rPr lang="en-US" altLang="en-US" smtClean="0">
                <a:latin typeface="Garamond" panose="02020404030301010803" pitchFamily="18" charset="0"/>
              </a:rPr>
              <a:pPr/>
              <a:t>13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0245" name="Date Placeholder 5">
            <a:extLst>
              <a:ext uri="{FF2B5EF4-FFF2-40B4-BE49-F238E27FC236}">
                <a16:creationId xmlns:a16="http://schemas.microsoft.com/office/drawing/2014/main" id="{6AA27F10-609F-DC20-AA84-C54DA34F3E6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FB6F69-57C7-491B-9508-4C867AD08F46}" type="datetime1">
              <a:rPr lang="en-US" altLang="en-US" smtClean="0">
                <a:latin typeface="Garamond" panose="02020404030301010803" pitchFamily="18" charset="0"/>
              </a:rPr>
              <a:pPr/>
              <a:t>11/9/2022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E54DF5F-BF74-4824-BA39-AE1EE0AB7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From IMRAD to IDMRAD…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D74AA-821F-4E0E-1736-D1D1E2E32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4530725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rgbClr val="FFC000"/>
                </a:solidFill>
              </a:rPr>
              <a:t>Abstract</a:t>
            </a:r>
          </a:p>
          <a:p>
            <a:pPr>
              <a:defRPr/>
            </a:pPr>
            <a:r>
              <a:rPr lang="en-US" sz="2000" dirty="0">
                <a:solidFill>
                  <a:srgbClr val="92D050"/>
                </a:solidFill>
              </a:rPr>
              <a:t>(I)introduction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(D)</a:t>
            </a:r>
            <a:r>
              <a:rPr lang="en-US" sz="2000" dirty="0" err="1">
                <a:solidFill>
                  <a:srgbClr val="FF0000"/>
                </a:solidFill>
              </a:rPr>
              <a:t>ata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br>
              <a:rPr lang="en-US" sz="2000" dirty="0">
                <a:solidFill>
                  <a:srgbClr val="00B050"/>
                </a:solidFill>
              </a:rPr>
            </a:br>
            <a:endParaRPr lang="en-US" sz="12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B050"/>
                </a:solidFill>
              </a:rPr>
              <a:t>(M)</a:t>
            </a:r>
            <a:r>
              <a:rPr lang="en-US" sz="2000" dirty="0" err="1">
                <a:solidFill>
                  <a:srgbClr val="00B050"/>
                </a:solidFill>
              </a:rPr>
              <a:t>ethods</a:t>
            </a:r>
            <a:endParaRPr lang="en-US" sz="2000" dirty="0">
              <a:solidFill>
                <a:srgbClr val="00B05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>
                <a:solidFill>
                  <a:srgbClr val="00B0F0"/>
                </a:solidFill>
              </a:rPr>
              <a:t>(R)</a:t>
            </a:r>
            <a:r>
              <a:rPr lang="en-US" sz="2000" dirty="0" err="1">
                <a:solidFill>
                  <a:srgbClr val="00B0F0"/>
                </a:solidFill>
              </a:rPr>
              <a:t>esults</a:t>
            </a:r>
            <a:endParaRPr lang="en-US" sz="2000" dirty="0">
              <a:solidFill>
                <a:srgbClr val="00B0F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/>
              <a:t> </a:t>
            </a:r>
            <a:br>
              <a:rPr lang="en-US" sz="2000" dirty="0"/>
            </a:br>
            <a:r>
              <a:rPr lang="en-US" sz="2000" dirty="0"/>
              <a:t>      (a)</a:t>
            </a:r>
            <a:r>
              <a:rPr lang="en-US" sz="2000" dirty="0" err="1"/>
              <a:t>nd</a:t>
            </a:r>
            <a:endParaRPr lang="en-US" sz="2000" dirty="0"/>
          </a:p>
          <a:p>
            <a:pPr>
              <a:defRPr/>
            </a:pPr>
            <a:r>
              <a:rPr lang="en-US" sz="2000" dirty="0">
                <a:solidFill>
                  <a:srgbClr val="0070C0"/>
                </a:solidFill>
              </a:rPr>
              <a:t>(D)</a:t>
            </a:r>
            <a:r>
              <a:rPr lang="en-US" sz="2000" dirty="0" err="1">
                <a:solidFill>
                  <a:srgbClr val="0070C0"/>
                </a:solidFill>
              </a:rPr>
              <a:t>iscussion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70C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Technical Appendix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D94911-5509-E129-3B53-7D901D9F9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95600" y="985838"/>
            <a:ext cx="5791200" cy="4530725"/>
          </a:xfrm>
        </p:spPr>
        <p:txBody>
          <a:bodyPr/>
          <a:lstStyle/>
          <a:p>
            <a:pPr lvl="1">
              <a:lnSpc>
                <a:spcPct val="6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rgbClr val="FFC000"/>
                </a:solidFill>
              </a:rPr>
              <a:t>Summarize I, D, M, R and D of paper</a:t>
            </a:r>
            <a:br>
              <a:rPr lang="en-US" sz="1800" dirty="0">
                <a:solidFill>
                  <a:srgbClr val="FFC000"/>
                </a:solidFill>
              </a:rPr>
            </a:br>
            <a:endParaRPr lang="en-US" sz="1800" dirty="0">
              <a:solidFill>
                <a:srgbClr val="92D050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800" dirty="0">
                <a:solidFill>
                  <a:srgbClr val="92D050"/>
                </a:solidFill>
              </a:rPr>
              <a:t>Why would anyone want to read this paper?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>
                <a:solidFill>
                  <a:srgbClr val="92D050"/>
                </a:solidFill>
              </a:rPr>
              <a:t>What questions will be addressed?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endParaRPr lang="en-US" sz="1800" dirty="0"/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rgbClr val="FF0000"/>
                </a:solidFill>
              </a:rPr>
              <a:t>What dataset was used for this study?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rgbClr val="FF0000"/>
                </a:solidFill>
              </a:rPr>
              <a:t>Typically: Variable definitions, sample size, quick summaries and initial descriptive EDA</a:t>
            </a:r>
            <a:br>
              <a:rPr lang="en-US" sz="1800" dirty="0">
                <a:solidFill>
                  <a:srgbClr val="00B050"/>
                </a:solidFill>
              </a:rPr>
            </a:br>
            <a:endParaRPr lang="en-US" sz="1800" dirty="0">
              <a:solidFill>
                <a:srgbClr val="00B050"/>
              </a:solidFill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rgbClr val="00B050"/>
                </a:solidFill>
              </a:rPr>
              <a:t>What did you do, to address these questions?</a:t>
            </a:r>
            <a:br>
              <a:rPr lang="en-US" sz="1800" dirty="0">
                <a:solidFill>
                  <a:srgbClr val="00B050"/>
                </a:solidFill>
              </a:rPr>
            </a:br>
            <a:br>
              <a:rPr lang="en-US" sz="1800" dirty="0">
                <a:solidFill>
                  <a:srgbClr val="00B050"/>
                </a:solidFill>
              </a:rPr>
            </a:br>
            <a:endParaRPr lang="en-US" sz="1800" dirty="0">
              <a:solidFill>
                <a:srgbClr val="00B050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800" dirty="0">
                <a:solidFill>
                  <a:srgbClr val="00B0F0"/>
                </a:solidFill>
              </a:rPr>
              <a:t>What did you find?</a:t>
            </a:r>
          </a:p>
          <a:p>
            <a:pPr marL="344487" lvl="1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br>
              <a:rPr lang="en-US" sz="1800" dirty="0"/>
            </a:br>
            <a:r>
              <a:rPr lang="en-US" sz="1100" dirty="0"/>
              <a:t> </a:t>
            </a:r>
            <a:endParaRPr lang="en-US" sz="1800" dirty="0"/>
          </a:p>
          <a:p>
            <a:pPr marL="344487" lvl="1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800" dirty="0"/>
          </a:p>
          <a:p>
            <a:pPr lvl="1">
              <a:spcBef>
                <a:spcPts val="0"/>
              </a:spcBef>
              <a:defRPr/>
            </a:pPr>
            <a:r>
              <a:rPr lang="en-US" sz="1800" dirty="0">
                <a:solidFill>
                  <a:srgbClr val="0070C0"/>
                </a:solidFill>
              </a:rPr>
              <a:t>What does it all mean?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>
                <a:solidFill>
                  <a:srgbClr val="0070C0"/>
                </a:solidFill>
              </a:rPr>
              <a:t>Typically: answer questions, discuss generalizations &amp; limitations</a:t>
            </a:r>
            <a:br>
              <a:rPr lang="en-US" sz="1800" dirty="0">
                <a:solidFill>
                  <a:srgbClr val="0070C0"/>
                </a:solidFill>
              </a:rPr>
            </a:br>
            <a:r>
              <a:rPr lang="en-US" sz="800" dirty="0">
                <a:solidFill>
                  <a:srgbClr val="0070C0"/>
                </a:solidFill>
              </a:rPr>
              <a:t> </a:t>
            </a:r>
            <a:endParaRPr lang="en-US" sz="1800" dirty="0">
              <a:solidFill>
                <a:srgbClr val="0070C0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800" dirty="0">
                <a:solidFill>
                  <a:srgbClr val="FF0000"/>
                </a:solidFill>
              </a:rPr>
              <a:t>Technical details of carrying out the (M)</a:t>
            </a:r>
            <a:r>
              <a:rPr lang="en-US" sz="1800" dirty="0" err="1">
                <a:solidFill>
                  <a:srgbClr val="FF0000"/>
                </a:solidFill>
              </a:rPr>
              <a:t>ethods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269" name="Slide Number Placeholder 3">
            <a:extLst>
              <a:ext uri="{FF2B5EF4-FFF2-40B4-BE49-F238E27FC236}">
                <a16:creationId xmlns:a16="http://schemas.microsoft.com/office/drawing/2014/main" id="{852C6E51-33F3-0BC1-90B7-53C19CD433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DD4D48-E0B9-4268-9FA6-1A850EE17C00}" type="slidenum">
              <a:rPr lang="en-US" altLang="en-US" smtClean="0">
                <a:latin typeface="Garamond" panose="02020404030301010803" pitchFamily="18" charset="0"/>
              </a:rPr>
              <a:pPr/>
              <a:t>14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1270" name="Date Placeholder 4">
            <a:extLst>
              <a:ext uri="{FF2B5EF4-FFF2-40B4-BE49-F238E27FC236}">
                <a16:creationId xmlns:a16="http://schemas.microsoft.com/office/drawing/2014/main" id="{0A4E2216-F003-5B45-3579-D43497C3F47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CB8D28-4DD7-4B69-8BCE-0CAAF5FBD3C7}" type="datetime1">
              <a:rPr lang="en-US" altLang="en-US" smtClean="0">
                <a:latin typeface="Garamond" panose="02020404030301010803" pitchFamily="18" charset="0"/>
              </a:rPr>
              <a:pPr/>
              <a:t>11/9/2022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21B47F31-B690-652B-4EA0-5C8EDE7D7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Technical Appendix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70CB3DC5-AD5E-4C6B-E54F-7702B912CC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r>
              <a:rPr lang="en-US" altLang="en-US" sz="2400"/>
              <a:t>Most statistics papers are based on lots of technical analysis.</a:t>
            </a:r>
          </a:p>
          <a:p>
            <a:r>
              <a:rPr lang="en-US" altLang="en-US" sz="2400"/>
              <a:t>Most readers of the main paper won’t want to see all the details, but some (me!) will want to know that you handled the details well.</a:t>
            </a:r>
          </a:p>
          <a:p>
            <a:r>
              <a:rPr lang="en-US" altLang="en-US" sz="2400"/>
              <a:t>A technical appendix is a good place to collect together the analyses that contributed to the main paper, </a:t>
            </a:r>
            <a:r>
              <a:rPr lang="en-US" altLang="en-US" sz="2400" b="1"/>
              <a:t>in the order they will be presented in the paper.</a:t>
            </a:r>
          </a:p>
          <a:p>
            <a:pPr lvl="1"/>
            <a:r>
              <a:rPr lang="en-US" altLang="en-US" sz="2000" i="1" u="sng"/>
              <a:t>NOT the order in which you did the analyses!!</a:t>
            </a:r>
          </a:p>
          <a:p>
            <a:r>
              <a:rPr lang="en-US" altLang="en-US" sz="2400"/>
              <a:t>Don’t include lots of analyses not mentioned in the paper.</a:t>
            </a:r>
          </a:p>
          <a:p>
            <a:pPr lvl="1"/>
            <a:r>
              <a:rPr lang="en-US" altLang="en-US" sz="2000" i="1" u="sng"/>
              <a:t>The paper can and should cite sections of the appendix </a:t>
            </a:r>
            <a:r>
              <a:rPr lang="en-US" altLang="en-US" sz="2000"/>
              <a:t>to show reader where the details are, for the interested reader.</a:t>
            </a:r>
          </a:p>
          <a:p>
            <a:r>
              <a:rPr lang="en-US" altLang="en-US" sz="2400"/>
              <a:t>Do include text and comments in the appendix explaining why you did the analyses you did.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566D5272-6BE3-4A88-AE1F-9B2EA915D7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69A1F1-2601-4BDE-81E4-9BA5E32E7F1A}" type="slidenum">
              <a:rPr lang="en-US" altLang="en-US" smtClean="0">
                <a:latin typeface="Garamond" panose="02020404030301010803" pitchFamily="18" charset="0"/>
              </a:rPr>
              <a:pPr/>
              <a:t>15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2293" name="Date Placeholder 4">
            <a:extLst>
              <a:ext uri="{FF2B5EF4-FFF2-40B4-BE49-F238E27FC236}">
                <a16:creationId xmlns:a16="http://schemas.microsoft.com/office/drawing/2014/main" id="{15548615-60D8-E8C0-1E21-0383A3017F5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BEF453-0968-4F1C-802B-1501FCC173EE}" type="datetime1">
              <a:rPr lang="en-US" altLang="en-US" smtClean="0">
                <a:latin typeface="Garamond" panose="02020404030301010803" pitchFamily="18" charset="0"/>
              </a:rPr>
              <a:pPr/>
              <a:t>11/9/2022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F9CB68B-88A4-461F-AD85-0C77C95106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4C4EB705-4801-4ACE-88D9-CDEF6250C3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84672"/>
            <a:ext cx="8474423" cy="4957762"/>
          </a:xfrm>
        </p:spPr>
        <p:txBody>
          <a:bodyPr/>
          <a:lstStyle/>
          <a:p>
            <a:r>
              <a:rPr lang="en-US" altLang="en-US" dirty="0"/>
              <a:t>Review </a:t>
            </a:r>
            <a:r>
              <a:rPr lang="en-US" altLang="en-US" dirty="0" err="1"/>
              <a:t>glm’s</a:t>
            </a:r>
            <a:r>
              <a:rPr lang="en-US" altLang="en-US" dirty="0"/>
              <a:t>, e.g.</a:t>
            </a:r>
          </a:p>
          <a:p>
            <a:pPr lvl="1"/>
            <a:r>
              <a:rPr lang="en-US" altLang="en-US" dirty="0"/>
              <a:t>Logistic Regression</a:t>
            </a:r>
          </a:p>
          <a:p>
            <a:pPr lvl="1"/>
            <a:r>
              <a:rPr lang="en-US" altLang="en-US" dirty="0"/>
              <a:t>Poisson Regression</a:t>
            </a:r>
          </a:p>
          <a:p>
            <a:r>
              <a:rPr lang="en-US" altLang="en-US" dirty="0"/>
              <a:t>Clustering, growth curves, overdispersion</a:t>
            </a:r>
          </a:p>
          <a:p>
            <a:r>
              <a:rPr lang="en-US" altLang="en-US" dirty="0"/>
              <a:t>Multi-level </a:t>
            </a:r>
            <a:r>
              <a:rPr lang="en-US" altLang="en-US" dirty="0" err="1"/>
              <a:t>glm’s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A.k.a. generalized linear mixed effects regression models (</a:t>
            </a:r>
            <a:r>
              <a:rPr lang="en-US" altLang="en-US" dirty="0" err="1"/>
              <a:t>glmer</a:t>
            </a:r>
            <a:r>
              <a:rPr lang="en-US" altLang="en-US" dirty="0"/>
              <a:t>!)</a:t>
            </a:r>
          </a:p>
          <a:p>
            <a:r>
              <a:rPr lang="en-US" altLang="en-US" dirty="0"/>
              <a:t>Examples: (1) Hospital births; (2) Roach eradication</a:t>
            </a:r>
          </a:p>
          <a:p>
            <a:endParaRPr lang="en-US" altLang="en-US" dirty="0"/>
          </a:p>
          <a:p>
            <a:r>
              <a:rPr lang="en-US" altLang="en-US" dirty="0"/>
              <a:t>IMRAD &amp; IDMRAD 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3AFA232F-836A-4EB1-9D45-4D1B1CE3B8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9E568C-4A46-40CC-BB44-759F2AC544FF}" type="slidenum">
              <a:rPr lang="en-US" altLang="en-US" smtClean="0">
                <a:latin typeface="Garamond" panose="02020404030301010803" pitchFamily="18" charset="0"/>
              </a:rPr>
              <a:pPr/>
              <a:t>16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9461" name="Date Placeholder 4">
            <a:extLst>
              <a:ext uri="{FF2B5EF4-FFF2-40B4-BE49-F238E27FC236}">
                <a16:creationId xmlns:a16="http://schemas.microsoft.com/office/drawing/2014/main" id="{E64A9843-3540-476D-BEEC-D52DB1A0805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216ED5-A477-4596-86BC-1D691C74B5DD}" type="datetime1">
              <a:rPr lang="en-US" altLang="en-US" smtClean="0">
                <a:latin typeface="Garamond" panose="02020404030301010803" pitchFamily="18" charset="0"/>
              </a:rPr>
              <a:pPr/>
              <a:t>11/9/2022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F65CD25-B5C0-4D44-B563-7E601B0DE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Announcements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B073671F-E02B-4853-91A7-AB03612406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39813"/>
            <a:ext cx="8686800" cy="4914900"/>
          </a:xfrm>
        </p:spPr>
        <p:txBody>
          <a:bodyPr/>
          <a:lstStyle/>
          <a:p>
            <a:r>
              <a:rPr lang="en-US" altLang="en-US" sz="2800" dirty="0"/>
              <a:t>HW07 due tonight 1159</a:t>
            </a:r>
          </a:p>
          <a:p>
            <a:r>
              <a:rPr lang="en-US" altLang="en-US" sz="2800" dirty="0"/>
              <a:t>HW08 out sometime today (I was wiped after standing at polls 7am-8pm yesterday)</a:t>
            </a:r>
            <a:endParaRPr lang="en-US" altLang="en-US" sz="2400" dirty="0"/>
          </a:p>
          <a:p>
            <a:r>
              <a:rPr lang="en-US" sz="2800" dirty="0"/>
              <a:t>This week</a:t>
            </a:r>
          </a:p>
          <a:p>
            <a:pPr lvl="1"/>
            <a:r>
              <a:rPr lang="en-US" sz="2400" dirty="0"/>
              <a:t>Today G&amp;H Ch 13: multiple random effects, sample size</a:t>
            </a:r>
          </a:p>
          <a:p>
            <a:pPr lvl="1"/>
            <a:r>
              <a:rPr lang="en-US" sz="2400" dirty="0"/>
              <a:t>Weds G&amp;H Ch 14: multilevel logistic regression models</a:t>
            </a:r>
          </a:p>
          <a:p>
            <a:r>
              <a:rPr lang="en-US" sz="2800" dirty="0"/>
              <a:t>Project: I will share a rough schedule later this week</a:t>
            </a:r>
          </a:p>
          <a:p>
            <a:pPr lvl="1"/>
            <a:r>
              <a:rPr lang="en-US" altLang="en-US" sz="2400" dirty="0"/>
              <a:t>Hopefully Thu; Fri at the latest.  Check your email.</a:t>
            </a:r>
            <a:endParaRPr lang="en-US" altLang="en-US" sz="2000" dirty="0"/>
          </a:p>
          <a:p>
            <a:r>
              <a:rPr lang="en-US" altLang="en-US" sz="2800" dirty="0"/>
              <a:t>Today’s class – very R-centric</a:t>
            </a:r>
          </a:p>
          <a:p>
            <a:pPr lvl="1"/>
            <a:r>
              <a:rPr lang="en-US" altLang="en-US" sz="2400" dirty="0"/>
              <a:t>A closer look at model selection</a:t>
            </a:r>
          </a:p>
          <a:p>
            <a:pPr lvl="1"/>
            <a:r>
              <a:rPr lang="en-US" altLang="en-US" sz="2400" dirty="0"/>
              <a:t>Beginning lecture on multilevel </a:t>
            </a:r>
            <a:r>
              <a:rPr lang="en-US" altLang="en-US" sz="2400" dirty="0" err="1"/>
              <a:t>glm’s</a:t>
            </a:r>
            <a:endParaRPr lang="en-US" altLang="en-US" sz="2400" dirty="0"/>
          </a:p>
          <a:p>
            <a:endParaRPr lang="en-US" altLang="en-US" sz="2800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040A4234-6DBA-4DEF-8B48-2893B01284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F2416A-040F-4641-8215-CC9A539FFC47}" type="slidenum">
              <a:rPr lang="en-US" altLang="en-US" smtClean="0">
                <a:latin typeface="Garamond" panose="02020404030301010803" pitchFamily="18" charset="0"/>
              </a:rPr>
              <a:pPr/>
              <a:t>2</a:t>
            </a:fld>
            <a:endParaRPr lang="en-US" altLang="en-US" dirty="0">
              <a:latin typeface="Garamond" panose="02020404030301010803" pitchFamily="18" charset="0"/>
            </a:endParaRPr>
          </a:p>
        </p:txBody>
      </p:sp>
      <p:sp>
        <p:nvSpPr>
          <p:cNvPr id="7173" name="Date Placeholder 4">
            <a:extLst>
              <a:ext uri="{FF2B5EF4-FFF2-40B4-BE49-F238E27FC236}">
                <a16:creationId xmlns:a16="http://schemas.microsoft.com/office/drawing/2014/main" id="{2AD2876B-A15E-445C-A727-F57AC79D927F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9B94CD-059B-4D35-B19F-E683A524E1A3}" type="datetime1">
              <a:rPr lang="en-US" altLang="en-US" smtClean="0">
                <a:latin typeface="Garamond" panose="02020404030301010803" pitchFamily="18" charset="0"/>
              </a:rPr>
              <a:pPr/>
              <a:t>11/9/2022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76A633D-F850-4415-B950-9734DD57F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Outline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0AD51314-9C82-4D75-8E5A-C11AB62CCA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73394"/>
            <a:ext cx="8503920" cy="5157531"/>
          </a:xfrm>
        </p:spPr>
        <p:txBody>
          <a:bodyPr/>
          <a:lstStyle/>
          <a:p>
            <a:r>
              <a:rPr lang="en-US" altLang="en-US" dirty="0"/>
              <a:t>Review </a:t>
            </a:r>
            <a:r>
              <a:rPr lang="en-US" altLang="en-US" dirty="0" err="1"/>
              <a:t>glm’s</a:t>
            </a:r>
            <a:r>
              <a:rPr lang="en-US" altLang="en-US" dirty="0"/>
              <a:t>, e.g.</a:t>
            </a:r>
          </a:p>
          <a:p>
            <a:pPr lvl="1"/>
            <a:r>
              <a:rPr lang="en-US" altLang="en-US" dirty="0"/>
              <a:t>Logistic Regression</a:t>
            </a:r>
          </a:p>
          <a:p>
            <a:pPr lvl="1"/>
            <a:r>
              <a:rPr lang="en-US" altLang="en-US" dirty="0"/>
              <a:t>Poisson Regression</a:t>
            </a:r>
          </a:p>
          <a:p>
            <a:r>
              <a:rPr lang="en-US" altLang="en-US" dirty="0"/>
              <a:t>Clustering, growth curves, overdispersion</a:t>
            </a:r>
          </a:p>
          <a:p>
            <a:r>
              <a:rPr lang="en-US" altLang="en-US" dirty="0"/>
              <a:t>Multi-level </a:t>
            </a:r>
            <a:r>
              <a:rPr lang="en-US" altLang="en-US" dirty="0" err="1"/>
              <a:t>glm’s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A.k.a. generalized linear mixed effects regression models (</a:t>
            </a:r>
            <a:r>
              <a:rPr lang="en-US" altLang="en-US" dirty="0" err="1"/>
              <a:t>glmer</a:t>
            </a:r>
            <a:r>
              <a:rPr lang="en-US" altLang="en-US" dirty="0"/>
              <a:t>!)</a:t>
            </a:r>
          </a:p>
          <a:p>
            <a:r>
              <a:rPr lang="en-US" altLang="en-US" dirty="0"/>
              <a:t>Examples: (1) Hospital births; (2) Roach eradication</a:t>
            </a:r>
          </a:p>
          <a:p>
            <a:endParaRPr lang="en-US" altLang="en-US" dirty="0"/>
          </a:p>
          <a:p>
            <a:r>
              <a:rPr lang="en-US" altLang="en-US" dirty="0"/>
              <a:t>IMRAD &amp; IDMRAD 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53FC1623-DDAE-4EE8-8E1E-68EFF6FA0A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B6CE66-A095-4296-8F95-35A0D8B1AEAC}" type="slidenum">
              <a:rPr lang="en-US" altLang="en-US" smtClean="0">
                <a:latin typeface="Garamond" panose="02020404030301010803" pitchFamily="18" charset="0"/>
              </a:rPr>
              <a:pPr/>
              <a:t>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197" name="Date Placeholder 4">
            <a:extLst>
              <a:ext uri="{FF2B5EF4-FFF2-40B4-BE49-F238E27FC236}">
                <a16:creationId xmlns:a16="http://schemas.microsoft.com/office/drawing/2014/main" id="{7D5708AF-0C98-4EFB-997F-CB8F7BBA3D4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33C587-CA7E-4247-8F6E-F666DC0ACE11}" type="datetime1">
              <a:rPr lang="en-US" altLang="en-US" smtClean="0">
                <a:latin typeface="Garamond" panose="02020404030301010803" pitchFamily="18" charset="0"/>
              </a:rPr>
              <a:pPr/>
              <a:t>11/9/2022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>
            <a:extLst>
              <a:ext uri="{FF2B5EF4-FFF2-40B4-BE49-F238E27FC236}">
                <a16:creationId xmlns:a16="http://schemas.microsoft.com/office/drawing/2014/main" id="{5CFA06CB-6635-45E8-AE17-3DF5CC4543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6D5CD5-DA30-4FD1-9D1B-FD0EE740B1DF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9219" name="Date Placeholder 5">
            <a:extLst>
              <a:ext uri="{FF2B5EF4-FFF2-40B4-BE49-F238E27FC236}">
                <a16:creationId xmlns:a16="http://schemas.microsoft.com/office/drawing/2014/main" id="{4E4770A7-054C-4537-961B-5197C8BF6EE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118BCB-B039-4F2C-9A74-63E0874A969E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11/9/2022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D83F1D4F-9019-486A-BA34-22331A9492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Linear Regression, Logistic Regression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DC710327-8669-456D-9316-40A672C69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The </a:t>
            </a:r>
            <a:r>
              <a:rPr lang="en-US" altLang="en-US" sz="2400" b="1" i="1" u="sng"/>
              <a:t>linear regression</a:t>
            </a:r>
            <a:r>
              <a:rPr lang="en-US" altLang="en-US" sz="2400"/>
              <a:t> model is: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Each y</a:t>
            </a:r>
            <a:r>
              <a:rPr lang="en-US" altLang="en-US" sz="1800" baseline="-25000"/>
              <a:t>i</a:t>
            </a:r>
            <a:r>
              <a:rPr lang="en-US" altLang="en-US" sz="1800"/>
              <a:t> </a:t>
            </a:r>
            <a:r>
              <a:rPr lang="en-US" altLang="en-US" sz="1800">
                <a:latin typeface="cmmi10" pitchFamily="34" charset="0"/>
              </a:rPr>
              <a:t>²</a:t>
            </a:r>
            <a:r>
              <a:rPr lang="en-US" altLang="en-US" sz="1800"/>
              <a:t> (-</a:t>
            </a:r>
            <a:r>
              <a:rPr lang="en-US" altLang="en-US" sz="1800">
                <a:latin typeface="cmsy10" pitchFamily="34" charset="0"/>
              </a:rPr>
              <a:t>1</a:t>
            </a:r>
            <a:r>
              <a:rPr lang="en-US" altLang="en-US" sz="1800"/>
              <a:t>, </a:t>
            </a:r>
            <a:r>
              <a:rPr lang="en-US" altLang="en-US" sz="1800">
                <a:latin typeface="cmsy10" pitchFamily="34" charset="0"/>
              </a:rPr>
              <a:t>1</a:t>
            </a:r>
            <a:r>
              <a:rPr lang="en-US" altLang="en-US" sz="1800"/>
              <a:t>) has some mean </a:t>
            </a:r>
            <a:r>
              <a:rPr lang="en-US" altLang="en-US" sz="1800">
                <a:latin typeface="cmmi10" pitchFamily="34" charset="0"/>
              </a:rPr>
              <a:t>µ</a:t>
            </a:r>
            <a:r>
              <a:rPr lang="en-US" altLang="en-US" sz="1800" baseline="-5000">
                <a:latin typeface="cmmi10" pitchFamily="34" charset="0"/>
              </a:rPr>
              <a:t>i</a:t>
            </a:r>
            <a:r>
              <a:rPr lang="en-US" altLang="en-US" sz="1800"/>
              <a:t> = E[y</a:t>
            </a:r>
            <a:r>
              <a:rPr lang="en-US" altLang="en-US" sz="1800" baseline="-25000"/>
              <a:t>i</a:t>
            </a:r>
            <a:r>
              <a:rPr lang="en-US" altLang="en-US" sz="1800"/>
              <a:t>]</a:t>
            </a:r>
            <a:endParaRPr lang="en-US" altLang="en-US" sz="1800">
              <a:latin typeface="cmmi10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Each </a:t>
            </a:r>
            <a:r>
              <a:rPr lang="en-US" altLang="en-US" sz="1800">
                <a:latin typeface="cmmi10" pitchFamily="34" charset="0"/>
              </a:rPr>
              <a:t>µ</a:t>
            </a:r>
            <a:r>
              <a:rPr lang="en-US" altLang="en-US" sz="1800" baseline="-5000">
                <a:latin typeface="cmmi10" pitchFamily="34" charset="0"/>
              </a:rPr>
              <a:t>i</a:t>
            </a:r>
            <a:r>
              <a:rPr lang="en-US" altLang="en-US" sz="1800"/>
              <a:t> has some linear 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There is a statistical distribution N( *, </a:t>
            </a:r>
            <a:r>
              <a:rPr lang="en-US" altLang="en-US" sz="1800">
                <a:latin typeface="cmmi10" pitchFamily="34" charset="0"/>
              </a:rPr>
              <a:t>¾</a:t>
            </a:r>
            <a:r>
              <a:rPr lang="en-US" altLang="en-US" sz="1800" baseline="30000">
                <a:latin typeface="cmmi10" pitchFamily="34" charset="0"/>
              </a:rPr>
              <a:t>2</a:t>
            </a:r>
            <a:r>
              <a:rPr lang="en-US" altLang="en-US" sz="1800"/>
              <a:t>) that describes unmodeled variation around </a:t>
            </a:r>
            <a:r>
              <a:rPr lang="en-US" altLang="en-US" sz="1800">
                <a:latin typeface="cmmi10" pitchFamily="34" charset="0"/>
              </a:rPr>
              <a:t>µ</a:t>
            </a:r>
            <a:r>
              <a:rPr lang="en-US" altLang="en-US" sz="1800" baseline="-25000">
                <a:latin typeface="cmmi10" pitchFamily="34" charset="0"/>
              </a:rPr>
              <a:t>i</a:t>
            </a:r>
            <a:r>
              <a:rPr lang="en-US" altLang="en-US" sz="1800">
                <a:latin typeface="cmmi10" pitchFamily="34" charset="0"/>
              </a:rPr>
              <a:t> </a:t>
            </a:r>
            <a:r>
              <a:rPr lang="en-US" altLang="en-US" sz="1800"/>
              <a:t>= E[y</a:t>
            </a:r>
            <a:r>
              <a:rPr lang="en-US" altLang="en-US" sz="1800" baseline="-25000"/>
              <a:t>i</a:t>
            </a:r>
            <a:r>
              <a:rPr lang="en-US" altLang="en-US" sz="1800"/>
              <a:t>]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The </a:t>
            </a:r>
            <a:r>
              <a:rPr lang="en-US" altLang="en-US" sz="2400" b="1" i="1" u="sng"/>
              <a:t>generalized linear model (glm)</a:t>
            </a:r>
            <a:r>
              <a:rPr lang="en-US" altLang="en-US" sz="2400"/>
              <a:t> is: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Each y</a:t>
            </a:r>
            <a:r>
              <a:rPr lang="en-US" altLang="en-US" sz="1800" baseline="-25000"/>
              <a:t>i</a:t>
            </a:r>
            <a:r>
              <a:rPr lang="en-US" altLang="en-US" sz="1800"/>
              <a:t> has some mean 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/>
              <a:t>i</a:t>
            </a:r>
            <a:r>
              <a:rPr lang="en-US" altLang="en-US" sz="1800"/>
              <a:t> = E[y</a:t>
            </a:r>
            <a:r>
              <a:rPr lang="en-US" altLang="en-US" sz="1800" baseline="-25000"/>
              <a:t>i</a:t>
            </a:r>
            <a:r>
              <a:rPr lang="en-US" altLang="en-US" sz="1800"/>
              <a:t>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Each </a:t>
            </a:r>
            <a:r>
              <a:rPr lang="en-US" altLang="en-US" sz="1800">
                <a:latin typeface="cmmi10" pitchFamily="34" charset="0"/>
              </a:rPr>
              <a:t>µ</a:t>
            </a:r>
            <a:r>
              <a:rPr lang="en-US" altLang="en-US" sz="1800" baseline="-25000">
                <a:latin typeface="cmmi10" pitchFamily="34" charset="0"/>
              </a:rPr>
              <a:t>i</a:t>
            </a:r>
            <a:r>
              <a:rPr lang="en-US" altLang="en-US" sz="1800"/>
              <a:t> = g(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/>
              <a:t>i</a:t>
            </a:r>
            <a:r>
              <a:rPr lang="en-US" altLang="en-US" sz="1800"/>
              <a:t>) has some linear structure [g(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/>
              <a:t>) is the “link function”]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There is a statistical distribution f(y</a:t>
            </a:r>
            <a:r>
              <a:rPr lang="en-US" altLang="en-US" sz="1800" baseline="-25000"/>
              <a:t>i</a:t>
            </a:r>
            <a:r>
              <a:rPr lang="en-US" altLang="en-US" sz="1800"/>
              <a:t>|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>
                <a:latin typeface="cmmi10" pitchFamily="34" charset="0"/>
              </a:rPr>
              <a:t>i</a:t>
            </a:r>
            <a:r>
              <a:rPr lang="en-US" altLang="en-US" sz="1800"/>
              <a:t>, …)  that describes unmodeled variation around 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/>
              <a:t>i</a:t>
            </a:r>
            <a:r>
              <a:rPr lang="en-US" altLang="en-US" sz="1800"/>
              <a:t> = E[y</a:t>
            </a:r>
            <a:r>
              <a:rPr lang="en-US" altLang="en-US" sz="1800" baseline="-25000"/>
              <a:t>i</a:t>
            </a:r>
            <a:r>
              <a:rPr lang="en-US" altLang="en-US" sz="1800"/>
              <a:t>]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700"/>
          </a:p>
          <a:p>
            <a:pPr eaLnBrk="1" hangingPunct="1">
              <a:lnSpc>
                <a:spcPct val="80000"/>
              </a:lnSpc>
            </a:pPr>
            <a:endParaRPr lang="en-US" altLang="en-US" sz="1700"/>
          </a:p>
        </p:txBody>
      </p:sp>
      <p:pic>
        <p:nvPicPr>
          <p:cNvPr id="9222" name="Picture 2 1">
            <a:extLst>
              <a:ext uri="{FF2B5EF4-FFF2-40B4-BE49-F238E27FC236}">
                <a16:creationId xmlns:a16="http://schemas.microsoft.com/office/drawing/2014/main" id="{CB9EE48F-0912-4D78-892A-B235E8C648F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84300"/>
            <a:ext cx="532447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>
            <a:extLst>
              <a:ext uri="{FF2B5EF4-FFF2-40B4-BE49-F238E27FC236}">
                <a16:creationId xmlns:a16="http://schemas.microsoft.com/office/drawing/2014/main" id="{42A91C85-AA09-4C76-BCC8-8D55A18AFE6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89388"/>
            <a:ext cx="66262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>
            <a:extLst>
              <a:ext uri="{FF2B5EF4-FFF2-40B4-BE49-F238E27FC236}">
                <a16:creationId xmlns:a16="http://schemas.microsoft.com/office/drawing/2014/main" id="{2C5347D8-5B47-4678-8BFD-3E9D841C51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2DC7CD-C15A-43C4-A8F6-B26FFED75CC3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1267" name="Date Placeholder 5">
            <a:extLst>
              <a:ext uri="{FF2B5EF4-FFF2-40B4-BE49-F238E27FC236}">
                <a16:creationId xmlns:a16="http://schemas.microsoft.com/office/drawing/2014/main" id="{CBE1E8EE-3AD5-44CF-931A-41EEBA83BC4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C89FB2-2ACB-46C4-9D41-BDA7C38AE09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11/9/2022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5E4ECA19-55AE-42BF-BB35-3E4D9AF75F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Logistic regression, Poisson regression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C30570A4-4641-42D9-AE02-A96D28CAD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dirty="0"/>
              <a:t>The </a:t>
            </a:r>
            <a:r>
              <a:rPr lang="en-US" altLang="en-US" sz="2000" b="1" i="1" u="sng" dirty="0"/>
              <a:t>logistic regression</a:t>
            </a:r>
            <a:r>
              <a:rPr lang="en-US" altLang="en-US" sz="2000" dirty="0"/>
              <a:t> model is: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700" dirty="0"/>
              <a:t>Each y </a:t>
            </a:r>
            <a:r>
              <a:rPr lang="en-US" altLang="en-US" sz="1700" dirty="0">
                <a:latin typeface="cmmi10" panose="020B0604020202020204" pitchFamily="34" charset="0"/>
              </a:rPr>
              <a:t>²</a:t>
            </a:r>
            <a:r>
              <a:rPr lang="en-US" altLang="en-US" sz="1700" dirty="0"/>
              <a:t> {0, 1} has some mean p</a:t>
            </a:r>
            <a:r>
              <a:rPr lang="en-US" altLang="en-US" sz="1700" baseline="-25000" dirty="0"/>
              <a:t>i</a:t>
            </a:r>
            <a:r>
              <a:rPr lang="en-US" altLang="en-US" sz="1700" dirty="0"/>
              <a:t> = E[</a:t>
            </a:r>
            <a:r>
              <a:rPr lang="en-US" altLang="en-US" sz="1700" dirty="0" err="1"/>
              <a:t>y</a:t>
            </a:r>
            <a:r>
              <a:rPr lang="en-US" altLang="en-US" sz="1700" baseline="-25000" dirty="0" err="1"/>
              <a:t>i</a:t>
            </a:r>
            <a:r>
              <a:rPr lang="en-US" altLang="en-US" sz="1700" dirty="0"/>
              <a:t>]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700" dirty="0"/>
              <a:t>Each </a:t>
            </a:r>
            <a:r>
              <a:rPr lang="en-US" altLang="en-US" sz="1700" dirty="0">
                <a:latin typeface="cmmi10" panose="020B0604020202020204" pitchFamily="34" charset="0"/>
              </a:rPr>
              <a:t>µ</a:t>
            </a:r>
            <a:r>
              <a:rPr lang="en-US" altLang="en-US" sz="1700" baseline="-25000" dirty="0" err="1">
                <a:latin typeface="cmmi10" panose="020B0604020202020204" pitchFamily="34" charset="0"/>
              </a:rPr>
              <a:t>i</a:t>
            </a:r>
            <a:r>
              <a:rPr lang="en-US" altLang="en-US" sz="1700" dirty="0"/>
              <a:t> = g(p</a:t>
            </a:r>
            <a:r>
              <a:rPr lang="en-US" altLang="en-US" sz="1700" baseline="-25000" dirty="0"/>
              <a:t>i</a:t>
            </a:r>
            <a:r>
              <a:rPr lang="en-US" altLang="en-US" sz="1700" dirty="0"/>
              <a:t>) has some linear structure [ g(p) = log p/(1-p) ! ]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700" dirty="0"/>
              <a:t>There is a statistical distribution f(</a:t>
            </a:r>
            <a:r>
              <a:rPr lang="en-US" altLang="en-US" sz="1700" dirty="0" err="1"/>
              <a:t>y</a:t>
            </a:r>
            <a:r>
              <a:rPr lang="en-US" altLang="en-US" sz="1700" baseline="-25000" dirty="0" err="1"/>
              <a:t>i</a:t>
            </a:r>
            <a:r>
              <a:rPr lang="en-US" altLang="en-US" sz="1700" dirty="0" err="1"/>
              <a:t>|p</a:t>
            </a:r>
            <a:r>
              <a:rPr lang="en-US" altLang="en-US" sz="1700" baseline="-25000" dirty="0" err="1"/>
              <a:t>i</a:t>
            </a:r>
            <a:r>
              <a:rPr lang="en-US" altLang="en-US" sz="1700" dirty="0"/>
              <a:t>) = Binomial(</a:t>
            </a:r>
            <a:r>
              <a:rPr lang="en-US" altLang="en-US" sz="1700" i="1" dirty="0" err="1"/>
              <a:t>n</a:t>
            </a:r>
            <a:r>
              <a:rPr lang="en-US" altLang="en-US" sz="1700" i="1" baseline="-25000" dirty="0" err="1"/>
              <a:t>i</a:t>
            </a:r>
            <a:r>
              <a:rPr lang="en-US" altLang="en-US" sz="1700" dirty="0"/>
              <a:t>, </a:t>
            </a:r>
            <a:r>
              <a:rPr lang="en-US" altLang="en-US" sz="1700" i="1" dirty="0"/>
              <a:t>p</a:t>
            </a:r>
            <a:r>
              <a:rPr lang="en-US" altLang="en-US" sz="1700" i="1" baseline="-25000" dirty="0"/>
              <a:t>i</a:t>
            </a:r>
            <a:r>
              <a:rPr lang="en-US" altLang="en-US" sz="1700" dirty="0"/>
              <a:t>) that describes unmodeled variation around p</a:t>
            </a:r>
            <a:r>
              <a:rPr lang="en-US" altLang="en-US" sz="1700" baseline="-25000" dirty="0"/>
              <a:t>i</a:t>
            </a:r>
            <a:r>
              <a:rPr lang="en-US" altLang="en-US" sz="1700" dirty="0"/>
              <a:t> = E[</a:t>
            </a:r>
            <a:r>
              <a:rPr lang="en-US" altLang="en-US" sz="1700" dirty="0" err="1"/>
              <a:t>y</a:t>
            </a:r>
            <a:r>
              <a:rPr lang="en-US" altLang="en-US" sz="1700" baseline="-25000" dirty="0" err="1"/>
              <a:t>i</a:t>
            </a:r>
            <a:r>
              <a:rPr lang="en-US" altLang="en-US" sz="1700" dirty="0"/>
              <a:t>]</a:t>
            </a:r>
          </a:p>
          <a:p>
            <a:pPr eaLnBrk="1" hangingPunct="1">
              <a:defRPr/>
            </a:pPr>
            <a:r>
              <a:rPr lang="en-US" altLang="en-US" sz="2000" dirty="0"/>
              <a:t>The </a:t>
            </a:r>
            <a:r>
              <a:rPr lang="en-US" altLang="en-US" sz="2000" b="1" i="1" u="sng" dirty="0"/>
              <a:t>Poisson Regression</a:t>
            </a:r>
            <a:r>
              <a:rPr lang="en-US" altLang="en-US" sz="2000" dirty="0"/>
              <a:t> model is:</a:t>
            </a:r>
          </a:p>
          <a:p>
            <a:pPr eaLnBrk="1" hangingPunct="1">
              <a:defRPr/>
            </a:pPr>
            <a:endParaRPr lang="en-US" altLang="en-US" sz="2000" dirty="0"/>
          </a:p>
          <a:p>
            <a:pPr eaLnBrk="1" hangingPunct="1">
              <a:defRPr/>
            </a:pPr>
            <a:endParaRPr lang="en-US" altLang="en-US" sz="2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  <a:p>
            <a:pPr lvl="1" eaLnBrk="1" hangingPunct="1">
              <a:defRPr/>
            </a:pPr>
            <a:r>
              <a:rPr lang="en-US" altLang="en-US" sz="1700" dirty="0"/>
              <a:t>Each </a:t>
            </a:r>
            <a:r>
              <a:rPr lang="en-US" altLang="en-US" sz="1700" dirty="0" err="1"/>
              <a:t>y</a:t>
            </a:r>
            <a:r>
              <a:rPr lang="en-US" altLang="en-US" sz="1700" baseline="-25000" dirty="0" err="1"/>
              <a:t>i</a:t>
            </a:r>
            <a:r>
              <a:rPr lang="en-US" altLang="en-US" sz="1700" dirty="0"/>
              <a:t> </a:t>
            </a:r>
            <a:r>
              <a:rPr lang="en-US" altLang="en-US" sz="1700" dirty="0">
                <a:latin typeface="cmmi10" pitchFamily="34" charset="0"/>
              </a:rPr>
              <a:t>²</a:t>
            </a:r>
            <a:r>
              <a:rPr lang="en-US" altLang="en-US" sz="1700" dirty="0"/>
              <a:t> {0, 1, 2, 3, …} has some mean </a:t>
            </a:r>
            <a:r>
              <a:rPr lang="en-US" altLang="en-US" sz="1700" dirty="0">
                <a:latin typeface="Symbol" panose="05050102010706020507" pitchFamily="18" charset="2"/>
              </a:rPr>
              <a:t>l</a:t>
            </a:r>
            <a:r>
              <a:rPr lang="en-US" altLang="en-US" sz="1700" baseline="-25000" dirty="0"/>
              <a:t>i</a:t>
            </a:r>
            <a:r>
              <a:rPr lang="en-US" altLang="en-US" sz="1700" dirty="0"/>
              <a:t> = E[</a:t>
            </a:r>
            <a:r>
              <a:rPr lang="en-US" altLang="en-US" sz="1700" dirty="0" err="1"/>
              <a:t>y</a:t>
            </a:r>
            <a:r>
              <a:rPr lang="en-US" altLang="en-US" sz="1700" baseline="-25000" dirty="0" err="1"/>
              <a:t>i</a:t>
            </a:r>
            <a:r>
              <a:rPr lang="en-US" altLang="en-US" sz="1700" dirty="0"/>
              <a:t>]</a:t>
            </a:r>
          </a:p>
          <a:p>
            <a:pPr lvl="1" eaLnBrk="1" hangingPunct="1">
              <a:defRPr/>
            </a:pPr>
            <a:r>
              <a:rPr lang="en-US" altLang="en-US" sz="1700" dirty="0"/>
              <a:t>Each </a:t>
            </a:r>
            <a:r>
              <a:rPr lang="en-US" altLang="en-US" sz="1700" dirty="0">
                <a:latin typeface="cmmi10" pitchFamily="34" charset="0"/>
              </a:rPr>
              <a:t>µ</a:t>
            </a:r>
            <a:r>
              <a:rPr lang="en-US" altLang="en-US" sz="1700" baseline="-25000" dirty="0" err="1">
                <a:latin typeface="cmmi10" pitchFamily="34" charset="0"/>
              </a:rPr>
              <a:t>i</a:t>
            </a:r>
            <a:r>
              <a:rPr lang="en-US" altLang="en-US" sz="1700" dirty="0"/>
              <a:t> = g(</a:t>
            </a:r>
            <a:r>
              <a:rPr lang="en-US" altLang="en-US" sz="1700" dirty="0">
                <a:latin typeface="cmmi10" pitchFamily="34" charset="0"/>
              </a:rPr>
              <a:t>¸</a:t>
            </a:r>
            <a:r>
              <a:rPr lang="en-US" altLang="en-US" sz="1700" baseline="-25000" dirty="0" err="1"/>
              <a:t>i</a:t>
            </a:r>
            <a:r>
              <a:rPr lang="en-US" altLang="en-US" sz="1700" dirty="0"/>
              <a:t>) has some linear structure  [g(</a:t>
            </a:r>
            <a:r>
              <a:rPr lang="en-US" altLang="en-US" sz="1700" dirty="0">
                <a:latin typeface="Symbol" panose="05050102010706020507" pitchFamily="18" charset="2"/>
              </a:rPr>
              <a:t>l</a:t>
            </a:r>
            <a:r>
              <a:rPr lang="en-US" altLang="en-US" sz="1700" baseline="-25000" dirty="0"/>
              <a:t>i</a:t>
            </a:r>
            <a:r>
              <a:rPr lang="en-US" altLang="en-US" sz="1700" dirty="0"/>
              <a:t>) = log(</a:t>
            </a:r>
            <a:r>
              <a:rPr lang="en-US" altLang="en-US" sz="1700" dirty="0">
                <a:latin typeface="cmmi10" pitchFamily="34" charset="0"/>
              </a:rPr>
              <a:t>¸</a:t>
            </a:r>
            <a:r>
              <a:rPr lang="en-US" altLang="en-US" sz="1700" baseline="-25000" dirty="0" err="1">
                <a:latin typeface="cmmi10" pitchFamily="34" charset="0"/>
              </a:rPr>
              <a:t>i</a:t>
            </a:r>
            <a:r>
              <a:rPr lang="en-US" altLang="en-US" sz="1700" dirty="0"/>
              <a:t>) ! ]</a:t>
            </a:r>
            <a:endParaRPr lang="en-US" altLang="en-US" sz="2100" dirty="0"/>
          </a:p>
          <a:p>
            <a:pPr lvl="1" eaLnBrk="1" hangingPunct="1">
              <a:defRPr/>
            </a:pPr>
            <a:r>
              <a:rPr lang="en-US" altLang="en-US" sz="1700" dirty="0"/>
              <a:t>There is a statistical distribution f(</a:t>
            </a:r>
            <a:r>
              <a:rPr lang="en-US" altLang="en-US" sz="1700" dirty="0" err="1"/>
              <a:t>y</a:t>
            </a:r>
            <a:r>
              <a:rPr lang="en-US" altLang="en-US" sz="1700" baseline="-25000" dirty="0" err="1"/>
              <a:t>i</a:t>
            </a:r>
            <a:r>
              <a:rPr lang="en-US" altLang="en-US" sz="1700" dirty="0"/>
              <a:t>|</a:t>
            </a:r>
            <a:r>
              <a:rPr lang="en-US" altLang="en-US" sz="1700" dirty="0">
                <a:latin typeface="cmmi10" pitchFamily="34" charset="0"/>
              </a:rPr>
              <a:t>¸</a:t>
            </a:r>
            <a:r>
              <a:rPr lang="en-US" altLang="en-US" sz="1700" baseline="-25000" dirty="0" err="1">
                <a:latin typeface="cmmi10" pitchFamily="34" charset="0"/>
              </a:rPr>
              <a:t>i</a:t>
            </a:r>
            <a:r>
              <a:rPr lang="en-US" altLang="en-US" sz="1700" dirty="0"/>
              <a:t>) = </a:t>
            </a:r>
            <a:r>
              <a:rPr lang="en-US" altLang="en-US" sz="1700" dirty="0" err="1"/>
              <a:t>Poiss</a:t>
            </a:r>
            <a:r>
              <a:rPr lang="en-US" altLang="en-US" sz="1700" dirty="0"/>
              <a:t>(</a:t>
            </a:r>
            <a:r>
              <a:rPr lang="en-US" altLang="en-US" sz="1700" dirty="0">
                <a:latin typeface="cmmi10" pitchFamily="34" charset="0"/>
              </a:rPr>
              <a:t>¸</a:t>
            </a:r>
            <a:r>
              <a:rPr lang="en-US" altLang="en-US" sz="1700" i="1" baseline="-25000" dirty="0" err="1">
                <a:latin typeface="cmmi10" pitchFamily="34" charset="0"/>
              </a:rPr>
              <a:t>i</a:t>
            </a:r>
            <a:r>
              <a:rPr lang="en-US" altLang="en-US" sz="1700" dirty="0"/>
              <a:t>) that describes unmodeled variation around </a:t>
            </a:r>
            <a:r>
              <a:rPr lang="en-US" altLang="en-US" sz="1700" dirty="0">
                <a:latin typeface="cmmi10" pitchFamily="34" charset="0"/>
              </a:rPr>
              <a:t>¸</a:t>
            </a:r>
            <a:r>
              <a:rPr lang="en-US" altLang="en-US" sz="1700" baseline="-25000" dirty="0" err="1"/>
              <a:t>i</a:t>
            </a:r>
            <a:r>
              <a:rPr lang="en-US" altLang="en-US" sz="1700" dirty="0"/>
              <a:t> = E[</a:t>
            </a:r>
            <a:r>
              <a:rPr lang="en-US" altLang="en-US" sz="1700" dirty="0" err="1"/>
              <a:t>y</a:t>
            </a:r>
            <a:r>
              <a:rPr lang="en-US" altLang="en-US" sz="1700" baseline="-25000" dirty="0" err="1"/>
              <a:t>i</a:t>
            </a:r>
            <a:r>
              <a:rPr lang="en-US" altLang="en-US" sz="1700" dirty="0"/>
              <a:t>]</a:t>
            </a:r>
          </a:p>
        </p:txBody>
      </p:sp>
      <p:pic>
        <p:nvPicPr>
          <p:cNvPr id="11270" name="Picture 6 1">
            <a:extLst>
              <a:ext uri="{FF2B5EF4-FFF2-40B4-BE49-F238E27FC236}">
                <a16:creationId xmlns:a16="http://schemas.microsoft.com/office/drawing/2014/main" id="{63245CE1-5E13-4687-8919-B055D86A2E3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290638"/>
            <a:ext cx="6670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">
            <a:extLst>
              <a:ext uri="{FF2B5EF4-FFF2-40B4-BE49-F238E27FC236}">
                <a16:creationId xmlns:a16="http://schemas.microsoft.com/office/drawing/2014/main" id="{0BFF734F-2D6F-4B81-887A-6D9C27F6A9F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3930650"/>
            <a:ext cx="61706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488D368-A60D-4D52-8A1F-EA9A84188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16925" cy="1139825"/>
          </a:xfrm>
        </p:spPr>
        <p:txBody>
          <a:bodyPr/>
          <a:lstStyle/>
          <a:p>
            <a:r>
              <a:rPr lang="en-US" altLang="en-US" sz="3800"/>
              <a:t>Clustering, growth curves, overdispersion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72B0FB7F-0ADE-4221-AD6C-C908D1A643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66813"/>
            <a:ext cx="8229600" cy="4530725"/>
          </a:xfrm>
        </p:spPr>
        <p:txBody>
          <a:bodyPr/>
          <a:lstStyle/>
          <a:p>
            <a:r>
              <a:rPr lang="en-US" altLang="en-US"/>
              <a:t>Just as with linear models, glm data can involve </a:t>
            </a:r>
          </a:p>
          <a:p>
            <a:pPr lvl="1"/>
            <a:r>
              <a:rPr lang="en-US" altLang="en-US" b="1" i="1" u="sng"/>
              <a:t>Clustering</a:t>
            </a:r>
            <a:r>
              <a:rPr lang="en-US" altLang="en-US"/>
              <a:t>: groups of observations more similar to each other within group than between groups</a:t>
            </a:r>
          </a:p>
          <a:p>
            <a:pPr lvl="1"/>
            <a:r>
              <a:rPr lang="en-US" altLang="en-US" b="1" i="1" u="sng"/>
              <a:t>Growth curves</a:t>
            </a:r>
            <a:r>
              <a:rPr lang="en-US" altLang="en-US"/>
              <a:t>: the clusters are individuals, and the observations are measurements at successive time points</a:t>
            </a:r>
          </a:p>
          <a:p>
            <a:r>
              <a:rPr lang="en-US" altLang="en-US"/>
              <a:t>And with glm’s we also sometimes see</a:t>
            </a:r>
          </a:p>
          <a:p>
            <a:pPr lvl="1"/>
            <a:r>
              <a:rPr lang="en-US" altLang="en-US" b="1" i="1" u="sng"/>
              <a:t>Overdispersion</a:t>
            </a:r>
            <a:r>
              <a:rPr lang="en-US" altLang="en-US"/>
              <a:t>: Although the variance should be a function of the mean (Var</a:t>
            </a:r>
            <a:r>
              <a:rPr lang="en-US" altLang="en-US" baseline="-25000"/>
              <a:t>Poiss</a:t>
            </a:r>
            <a:r>
              <a:rPr lang="en-US" altLang="en-US"/>
              <a:t>(y) = </a:t>
            </a:r>
            <a:r>
              <a:rPr lang="en-US" altLang="en-US">
                <a:latin typeface="Symbol" panose="05050102010706020507" pitchFamily="18" charset="2"/>
              </a:rPr>
              <a:t>l</a:t>
            </a:r>
            <a:r>
              <a:rPr lang="en-US" altLang="en-US"/>
              <a:t>; Var</a:t>
            </a:r>
            <a:r>
              <a:rPr lang="en-US" altLang="en-US" baseline="-25000"/>
              <a:t>Bern</a:t>
            </a:r>
            <a:r>
              <a:rPr lang="en-US" altLang="en-US"/>
              <a:t>(y)=p(1-p)), when it is not, we need a way to model it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9F55A92E-F42A-4ED2-BC8C-0439DC052A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F4DCB3-123D-4725-9DF7-188CE7BBAF1E}" type="slidenum">
              <a:rPr lang="en-US" altLang="en-US" smtClean="0">
                <a:latin typeface="Garamond" panose="02020404030301010803" pitchFamily="18" charset="0"/>
              </a:rPr>
              <a:pPr/>
              <a:t>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3317" name="Date Placeholder 4">
            <a:extLst>
              <a:ext uri="{FF2B5EF4-FFF2-40B4-BE49-F238E27FC236}">
                <a16:creationId xmlns:a16="http://schemas.microsoft.com/office/drawing/2014/main" id="{D7D8AF45-D3D6-43EF-84F5-378030B3039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4A3D99-3EA7-4B97-984D-1A842D4335A5}" type="datetime1">
              <a:rPr lang="en-US" altLang="en-US" smtClean="0">
                <a:latin typeface="Garamond" panose="02020404030301010803" pitchFamily="18" charset="0"/>
              </a:rPr>
              <a:pPr/>
              <a:t>11/9/2022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78B9930-E5E2-4540-9C2F-A8A13D170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Multi-level glm’s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BDE9299B-6967-4C86-8778-82483BEE7A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20763"/>
            <a:ext cx="8229600" cy="4530725"/>
          </a:xfrm>
        </p:spPr>
        <p:txBody>
          <a:bodyPr/>
          <a:lstStyle/>
          <a:p>
            <a:r>
              <a:rPr lang="en-US" altLang="en-US" dirty="0"/>
              <a:t>Level 1 (a </a:t>
            </a:r>
            <a:r>
              <a:rPr lang="en-US" altLang="en-US" dirty="0" err="1"/>
              <a:t>glm</a:t>
            </a:r>
            <a:r>
              <a:rPr lang="en-US" altLang="en-US" dirty="0"/>
              <a:t>, modeling the data itself):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Level 2 (modeling level 1 coefficients):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Can fit with</a:t>
            </a:r>
            <a:r>
              <a:rPr lang="en-US" altLang="en-US" baseline="30000" dirty="0"/>
              <a:t>1</a:t>
            </a:r>
            <a:r>
              <a:rPr lang="en-US" altLang="en-US" dirty="0"/>
              <a:t> </a:t>
            </a:r>
            <a:r>
              <a:rPr lang="en-US" altLang="en-US" dirty="0" err="1"/>
              <a:t>glmer</a:t>
            </a:r>
            <a:r>
              <a:rPr lang="en-US" altLang="en-US" dirty="0"/>
              <a:t>() from library(lme4) …</a:t>
            </a:r>
          </a:p>
          <a:p>
            <a:endParaRPr lang="en-US" altLang="en-US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0113553-9AD7-44FF-8E59-42368CA6DF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30FD6F-DEB1-4F69-BF99-69BE4761DD3C}" type="slidenum">
              <a:rPr lang="en-US" altLang="en-US" smtClean="0">
                <a:latin typeface="Garamond" panose="02020404030301010803" pitchFamily="18" charset="0"/>
              </a:rPr>
              <a:pPr/>
              <a:t>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4341" name="Date Placeholder 4">
            <a:extLst>
              <a:ext uri="{FF2B5EF4-FFF2-40B4-BE49-F238E27FC236}">
                <a16:creationId xmlns:a16="http://schemas.microsoft.com/office/drawing/2014/main" id="{8996506F-A365-42E6-AF96-A9AB6600434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15C306-B475-42E1-8FA3-3FBC79CF1DBC}" type="datetime1">
              <a:rPr lang="en-US" altLang="en-US" smtClean="0">
                <a:latin typeface="Garamond" panose="02020404030301010803" pitchFamily="18" charset="0"/>
              </a:rPr>
              <a:pPr/>
              <a:t>11/9/2022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4342" name="Picture 13">
            <a:extLst>
              <a:ext uri="{FF2B5EF4-FFF2-40B4-BE49-F238E27FC236}">
                <a16:creationId xmlns:a16="http://schemas.microsoft.com/office/drawing/2014/main" id="{D3CF026F-EFBB-4579-858B-F46C86CB122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44" y="1700575"/>
            <a:ext cx="73025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7">
            <a:extLst>
              <a:ext uri="{FF2B5EF4-FFF2-40B4-BE49-F238E27FC236}">
                <a16:creationId xmlns:a16="http://schemas.microsoft.com/office/drawing/2014/main" id="{C1CB0EAE-35AC-4EAA-8FA0-B95ED00C49D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3463925"/>
            <a:ext cx="717073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C58B57-761D-4714-B30E-2A145BCE2D84}"/>
              </a:ext>
            </a:extLst>
          </p:cNvPr>
          <p:cNvSpPr txBox="1"/>
          <p:nvPr/>
        </p:nvSpPr>
        <p:spPr>
          <a:xfrm flipH="1">
            <a:off x="3931919" y="6243638"/>
            <a:ext cx="408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Not the </a:t>
            </a:r>
            <a:r>
              <a:rPr lang="en-US" sz="1600" dirty="0" err="1"/>
              <a:t>lmer</a:t>
            </a:r>
            <a:r>
              <a:rPr lang="en-US" sz="1600" dirty="0"/>
              <a:t>() function, as suggested by G&amp;H (they had an older version of lme4).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AA0E5B1E-2E23-4D23-B13F-F506F4351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1: Deliver babies in a hospital or at home? 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5F7CBBA2-BAA2-4A53-9C10-4418EB1D0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30725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hosp.txt</a:t>
            </a:r>
            <a:r>
              <a:rPr lang="en-US" altLang="en-US" sz="2800" dirty="0"/>
              <a:t> contains data from  </a:t>
            </a:r>
            <a:r>
              <a:rPr lang="en-US" altLang="en-US" sz="2800" dirty="0" err="1"/>
              <a:t>Lillard</a:t>
            </a:r>
            <a:r>
              <a:rPr lang="en-US" altLang="en-US" sz="2800" dirty="0"/>
              <a:t> &amp; </a:t>
            </a:r>
            <a:r>
              <a:rPr lang="en-US" altLang="en-US" sz="2800" dirty="0" err="1"/>
              <a:t>Panis</a:t>
            </a:r>
            <a:r>
              <a:rPr lang="en-US" altLang="en-US" sz="2800" dirty="0"/>
              <a:t> (2000)’s study of the decisions of 501 mothers to give birth in a hospital or elsewhere, for 1060 births: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': 1060 obs. of 6 variables: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 hospital: </a:t>
            </a: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0 0 1 0...   1 = hospital birth, 0 = elsewhere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loginc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4.33 5.62...  </a:t>
            </a: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Log_e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of family income (log dollars)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 distance: </a:t>
            </a: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1.7 7.9...   distance (miles) to nearest hospital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 dropout : </a:t>
            </a: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0 0 0 0 0... 0 = mom completed </a:t>
            </a: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hs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, 1 = did not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 college : </a:t>
            </a: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 0 0 0 0... 1 = mom attended </a:t>
            </a: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0 = did not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 mom : </a:t>
            </a: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 2 2 2 2...     unique identifier for each mother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0F5ACED-7D9A-48BA-83D2-D2A7FB43E1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A285C1-6958-4C00-9FCC-08CBA41504FF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5365" name="Date Placeholder 4">
            <a:extLst>
              <a:ext uri="{FF2B5EF4-FFF2-40B4-BE49-F238E27FC236}">
                <a16:creationId xmlns:a16="http://schemas.microsoft.com/office/drawing/2014/main" id="{E3A17B36-809F-4A67-B252-5448C123369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885266-9C12-4AE7-8BF1-E86008047196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11/9/2022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5366" name="TextBox 1">
            <a:extLst>
              <a:ext uri="{FF2B5EF4-FFF2-40B4-BE49-F238E27FC236}">
                <a16:creationId xmlns:a16="http://schemas.microsoft.com/office/drawing/2014/main" id="{7EB1CB09-C253-4D93-8739-F21EAC3E7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13" y="6235700"/>
            <a:ext cx="5019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"/>
              <a:t>Lillard, L. A., &amp; Panis, C. W. (2000). aML multilevel multiprocess </a:t>
            </a:r>
          </a:p>
          <a:p>
            <a:r>
              <a:rPr lang="en-US" altLang="en-US" sz="1100"/>
              <a:t>statistical software, release 1.0. (current version: http://www.applied-ml.com/) </a:t>
            </a:r>
          </a:p>
          <a:p>
            <a:r>
              <a:rPr lang="en-US" altLang="en-US" sz="1100" i="1"/>
              <a:t>Los Angeles: EconWare</a:t>
            </a:r>
            <a:r>
              <a:rPr lang="en-US" altLang="en-US" sz="110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AB87DA4-1156-4F4A-A597-06BDB8316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1: Hospital Birth Choices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B4171F4-5890-4CE1-80A3-102CA23C4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pPr>
              <a:defRPr/>
            </a:pPr>
            <a:endParaRPr lang="en-US" altLang="en-US" sz="3200" dirty="0">
              <a:cs typeface="Courier New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3200" dirty="0">
              <a:cs typeface="Courier New" pitchFamily="49" charset="0"/>
            </a:endParaRPr>
          </a:p>
          <a:p>
            <a:pPr>
              <a:defRPr/>
            </a:pPr>
            <a:endParaRPr lang="en-US" altLang="en-US" sz="3200" dirty="0">
              <a:cs typeface="Courier New" pitchFamily="49" charset="0"/>
            </a:endParaRPr>
          </a:p>
          <a:p>
            <a:pPr>
              <a:defRPr/>
            </a:pPr>
            <a:r>
              <a:rPr lang="en-US" altLang="en-US" sz="3200" dirty="0">
                <a:cs typeface="Courier New" pitchFamily="49" charset="0"/>
              </a:rPr>
              <a:t>See R handout/demonstration</a:t>
            </a:r>
          </a:p>
          <a:p>
            <a:pPr lvl="1">
              <a:defRPr/>
            </a:pPr>
            <a:r>
              <a:rPr lang="en-US" altLang="en-US" sz="3200" dirty="0">
                <a:cs typeface="Courier New" pitchFamily="49" charset="0"/>
              </a:rPr>
              <a:t>hosp-births-part-1.r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13195494-8BA6-488A-87D0-9E4C59F1BD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FCE159-5002-48BD-BF60-8DE4380DE223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6389" name="Date Placeholder 4">
            <a:extLst>
              <a:ext uri="{FF2B5EF4-FFF2-40B4-BE49-F238E27FC236}">
                <a16:creationId xmlns:a16="http://schemas.microsoft.com/office/drawing/2014/main" id="{5EC09263-AEDB-4332-9BAA-F91A6169133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0E3938-7A50-487F-A556-61765FE3071D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11/9/2022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  <p:tag name="ACCESSLIST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9.2051"/>
  <p:tag name="ORIGINALWIDTH" val="2186.727"/>
  <p:tag name="LATEXADDIN" val="\documentclass{article}\pagestyle{empty}&#10;\begin{document}&#10;\sf&#10;\begin{eqnarray*}&#10; y_i &amp; \stackrel{indep}{\sim} &amp; N(\theta_i,\sigma^2)&#10; ,  ~ i=1,\ldots, n \\&#10; \theta_i &amp; = &amp; X_i\beta ~~~= ~~~\beta_0 X_{i0} + \cdots \beta_p X_{ip}&#10;\end{eqnarray*}&#10;\end{document}&#10;"/>
  <p:tag name="IGUANATEXSIZE" val="20"/>
  <p:tag name="IGUANATEXCURSOR" val="226"/>
  <p:tag name="TRANSPARENCY" val="Fals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9.2051"/>
  <p:tag name="ORIGINALWIDTH" val="2881.14"/>
  <p:tag name="LATEXADDIN" val="\documentclass{article}\pagestyle{empty}&#10;\begin{document}&#10;\sf&#10;\begin{eqnarray*}&#10; y_i &amp; \stackrel{indep}{\sim} &amp;f(y_i | \mu_i, \ldots)&#10; ,  ~ i=1,\ldots, n \\&#10; \theta_i &amp; = &amp;  g(\mu_i) ~~~ = ~~~ X_i\beta &#10;  ~~~ = ~~~  \beta_0 X_{i0} + \cdots \beta_k X_{ip}&#10;\end{eqnarray*}&#10;\end{document}&#10;"/>
  <p:tag name="IGUANATEXSIZE" val="20"/>
  <p:tag name="IGUANATEXCURSOR" val="223"/>
  <p:tag name="TRANSPARENCY" val="False"/>
  <p:tag name="FILENAME" val=""/>
  <p:tag name="LATEXENGINEID" val="0"/>
  <p:tag name="TEMPFOLDER" val="c:\temp\"/>
  <p:tag name="LATEXFORMHEIGHT" val="587.3"/>
  <p:tag name="LATEXFORMWIDTH" val="966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4.9419"/>
  <p:tag name="ORIGINALWIDTH" val="3130.859"/>
  <p:tag name="LATEXADDIN" val="\documentclass{article}\pagestyle{empty}&#10;\begin{document}&#10;\sf&#10;\begin{eqnarray*}&#10; y_i &amp; \stackrel{indep}{\sim} &amp; Binomial(n_i, p_i)&#10; ,  ~ i=1,\ldots, n \\&#10; \theta_i &amp; = &amp;  \log\frac{p_i}{1-p_i} ~~~ = ~~~ X_i\beta &#10;  ~~~ = ~~~  \beta_0 X_{i0} + \cdots \beta_p X_{ip}&#10;\end{eqnarray*}&#10;\end{document}&#10;"/>
  <p:tag name="IGUANATEXSIZE" val="20"/>
  <p:tag name="IGUANATEXCURSOR" val="219"/>
  <p:tag name="TRANSPARENCY" val="Fals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9.2051"/>
  <p:tag name="ORIGINALWIDTH" val="2896.138"/>
  <p:tag name="LATEXADDIN" val="\documentclass{article}\pagestyle{empty}&#10;\begin{document}&#10;\sf&#10;\begin{eqnarray*}&#10; y_i &amp; \stackrel{indep}{\sim} &amp; Poisson(\lambda_i)&#10; ,  ~ i=1,\ldots, n \\&#10; \theta_i &amp; = &amp;  \log\lambda_i ~~~ = ~~~ X_i\beta &#10;  ~~~ = ~~~  \beta_0 X_{i0} + \cdots \beta_p X_{ip}&#10;\end{eqnarray*}&#10;\end{document}&#10;"/>
  <p:tag name="IGUANATEXSIZE" val="20"/>
  <p:tag name="IGUANATEXCURSOR" val="216"/>
  <p:tag name="TRANSPARENCY" val="Fals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7.4541"/>
  <p:tag name="ORIGINALWIDTH" val="3175.103"/>
  <p:tag name="LATEXADDIN" val="\documentclass{article}\pagestyle{empty}&#10;\begin{document}&#10;\sf&#10;\begin{eqnarray*}&#10; y_i &amp; \stackrel{indep}{\sim} &amp;f(y_i | \mu_i, \ldots)&#10; ,  ~ i=1,\ldots, n \\&#10; \theta_i &amp; = &amp;  g(\mu_i) ~~~ = ~~~ X_i\alpha &#10;  ~~~ = ~~~  \alpha_{0j[i]} X_{i0} + \cdots \alpha_{pj[i]} X_{ip}&#10;\end{eqnarray*}&#10;\end{document}&#10;"/>
  <p:tag name="IGUANATEXSIZE" val="20"/>
  <p:tag name="IGUANATEXCURSOR" val="268"/>
  <p:tag name="TRANSPARENCY" val="Fals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1.6498"/>
  <p:tag name="ORIGINALWIDTH" val="3273.341"/>
  <p:tag name="LATEXADDIN" val="\documentclass{article}&#10;\usepackage{amsmath}&#10;\pagestyle{empty}&#10;\begin{document}&#10;\sf&#10;\begin{eqnarray*}&#10;\alpha_{0j} &amp; = &amp; \beta_{00} + \beta_{01}W_{j1} + \cdots + \beta_{0q}W_{jq} + \eta_{0}~,~~\eta_0 \sim N(0,\tau_0^2) \\&#10;\alpha_{1j} &amp; = &amp; \beta_{10} + \beta_{11}W_{j1} + \cdots + \beta_{1q}W_{jq} + \eta_{1}~,~~\eta_1 \sim N(0,\tau_1^2) \\&#10;\vdots &amp;&amp; \vdots \\&#10;\alpha_{pj} &amp; = &amp; \beta_{p0} + \beta_{p1}W_{j1} + \cdots + \beta_{pq}W_{jq} + \eta_{p}~,~~\eta_p \sim N(0,\tau_p^2) &#10;\end{eqnarray*}&#10;&#10;&#10;\end{document}"/>
  <p:tag name="IGUANATEXSIZE" val="30"/>
  <p:tag name="IGUANATEXCURSOR" val="472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5931</TotalTime>
  <Words>1520</Words>
  <Application>Microsoft Office PowerPoint</Application>
  <PresentationFormat>On-screen Show (4:3)</PresentationFormat>
  <Paragraphs>218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41" baseType="lpstr">
      <vt:lpstr>cmssi10</vt:lpstr>
      <vt:lpstr>Garamond</vt:lpstr>
      <vt:lpstr>cmr7</vt:lpstr>
      <vt:lpstr>cmsy10orig</vt:lpstr>
      <vt:lpstr>Arial</vt:lpstr>
      <vt:lpstr>cmmi10</vt:lpstr>
      <vt:lpstr>Courier New</vt:lpstr>
      <vt:lpstr>cmr10</vt:lpstr>
      <vt:lpstr>cmsy5</vt:lpstr>
      <vt:lpstr>cmmi6</vt:lpstr>
      <vt:lpstr>Wingdings</vt:lpstr>
      <vt:lpstr>cmsl10</vt:lpstr>
      <vt:lpstr>cmsy10</vt:lpstr>
      <vt:lpstr>cmss8</vt:lpstr>
      <vt:lpstr>Symbol</vt:lpstr>
      <vt:lpstr>cmr6</vt:lpstr>
      <vt:lpstr>cmmi9</vt:lpstr>
      <vt:lpstr>cmss10</vt:lpstr>
      <vt:lpstr>cmr9</vt:lpstr>
      <vt:lpstr>cmex10</vt:lpstr>
      <vt:lpstr>cmr5</vt:lpstr>
      <vt:lpstr>cmmi5</vt:lpstr>
      <vt:lpstr>Calibri</vt:lpstr>
      <vt:lpstr>cmmi7</vt:lpstr>
      <vt:lpstr>Edge</vt:lpstr>
      <vt:lpstr>36-617: Applied Linear Regression </vt:lpstr>
      <vt:lpstr>Announcements</vt:lpstr>
      <vt:lpstr>Outline</vt:lpstr>
      <vt:lpstr>Linear Regression, Logistic Regression</vt:lpstr>
      <vt:lpstr>Logistic regression, Poisson regression</vt:lpstr>
      <vt:lpstr>Clustering, growth curves, overdispersion</vt:lpstr>
      <vt:lpstr>Multi-level glm’s</vt:lpstr>
      <vt:lpstr>Example 1: Deliver babies in a hospital or at home? </vt:lpstr>
      <vt:lpstr>Example 1: Hospital Birth Choices</vt:lpstr>
      <vt:lpstr>Example 2: Cockroach Eradication</vt:lpstr>
      <vt:lpstr>Example 2: Cockroach Eradication</vt:lpstr>
      <vt:lpstr>IMRAD – A canonical way to organize empirical papers &amp; reports</vt:lpstr>
      <vt:lpstr>More information on IMRAD…</vt:lpstr>
      <vt:lpstr>From IMRAD to IDMRAD…</vt:lpstr>
      <vt:lpstr>The Technical Appendix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244</cp:revision>
  <cp:lastPrinted>2017-11-07T17:54:19Z</cp:lastPrinted>
  <dcterms:created xsi:type="dcterms:W3CDTF">2010-08-21T13:04:59Z</dcterms:created>
  <dcterms:modified xsi:type="dcterms:W3CDTF">2022-11-09T18:12:53Z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