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1" r:id="rId3"/>
    <p:sldId id="356" r:id="rId4"/>
    <p:sldId id="355" r:id="rId5"/>
    <p:sldId id="283" r:id="rId6"/>
    <p:sldId id="295" r:id="rId7"/>
    <p:sldId id="296" r:id="rId8"/>
    <p:sldId id="311" r:id="rId9"/>
    <p:sldId id="312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21" r:id="rId18"/>
    <p:sldId id="351" r:id="rId19"/>
    <p:sldId id="348" r:id="rId20"/>
    <p:sldId id="349" r:id="rId21"/>
    <p:sldId id="350" r:id="rId22"/>
    <p:sldId id="352" r:id="rId23"/>
    <p:sldId id="353" r:id="rId24"/>
    <p:sldId id="339" r:id="rId25"/>
    <p:sldId id="341" r:id="rId26"/>
    <p:sldId id="354" r:id="rId27"/>
    <p:sldId id="315" r:id="rId28"/>
    <p:sldId id="294" r:id="rId2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mex10" panose="020B0604020202020204"/>
      <p:regular r:id="rId37"/>
    </p:embeddedFont>
    <p:embeddedFont>
      <p:font typeface="cmmi10" panose="020B0604020202020204"/>
      <p:regular r:id="rId38"/>
    </p:embeddedFont>
    <p:embeddedFont>
      <p:font typeface="cmmi5" panose="020B0604020202020204"/>
      <p:regular r:id="rId39"/>
    </p:embeddedFont>
    <p:embeddedFont>
      <p:font typeface="cmmi6" panose="020B0604020202020204"/>
      <p:regular r:id="rId40"/>
    </p:embeddedFont>
    <p:embeddedFont>
      <p:font typeface="cmmi7" panose="020B0604020202020204"/>
      <p:regular r:id="rId41"/>
    </p:embeddedFont>
    <p:embeddedFont>
      <p:font typeface="cmmi9" panose="020B0604020202020204"/>
      <p:regular r:id="rId42"/>
    </p:embeddedFont>
    <p:embeddedFont>
      <p:font typeface="cmr10" panose="020B0604020202020204"/>
      <p:regular r:id="rId43"/>
    </p:embeddedFont>
    <p:embeddedFont>
      <p:font typeface="cmr5" panose="020B0604020202020204"/>
      <p:regular r:id="rId44"/>
    </p:embeddedFont>
    <p:embeddedFont>
      <p:font typeface="cmr6" panose="020B0604020202020204"/>
      <p:regular r:id="rId45"/>
    </p:embeddedFont>
    <p:embeddedFont>
      <p:font typeface="cmr7" panose="020B0604020202020204"/>
      <p:regular r:id="rId46"/>
    </p:embeddedFont>
    <p:embeddedFont>
      <p:font typeface="cmr9" panose="020B0604020202020204"/>
      <p:regular r:id="rId47"/>
    </p:embeddedFont>
    <p:embeddedFont>
      <p:font typeface="cmsl10" panose="020B0604020202020204"/>
      <p:regular r:id="rId48"/>
    </p:embeddedFont>
    <p:embeddedFont>
      <p:font typeface="cmss10" panose="020B0604020202020204"/>
      <p:regular r:id="rId49"/>
    </p:embeddedFont>
    <p:embeddedFont>
      <p:font typeface="cmss8" panose="020B0604020202020204"/>
      <p:regular r:id="rId50"/>
    </p:embeddedFont>
    <p:embeddedFont>
      <p:font typeface="cmssi10" panose="020B0604020202020204"/>
      <p:regular r:id="rId51"/>
    </p:embeddedFont>
    <p:embeddedFont>
      <p:font typeface="cmsy10" panose="020B0604020202020204"/>
      <p:regular r:id="rId52"/>
    </p:embeddedFont>
    <p:embeddedFont>
      <p:font typeface="cmsy10orig" panose="020B0604020202020204" charset="0"/>
      <p:regular r:id="rId53"/>
    </p:embeddedFont>
    <p:embeddedFont>
      <p:font typeface="cmsy5" panose="020B0604020202020204"/>
      <p:regular r:id="rId54"/>
    </p:embeddedFont>
    <p:embeddedFont>
      <p:font typeface="Garamond" panose="02020404030301010803" pitchFamily="18" charset="0"/>
      <p:regular r:id="rId55"/>
      <p:bold r:id="rId56"/>
      <p:italic r:id="rId57"/>
    </p:embeddedFont>
  </p:embeddedFontLst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6" autoAdjust="0"/>
    <p:restoredTop sz="93849" autoAdjust="0"/>
  </p:normalViewPr>
  <p:slideViewPr>
    <p:cSldViewPr snapToGrid="0">
      <p:cViewPr varScale="1">
        <p:scale>
          <a:sx n="92" d="100"/>
          <a:sy n="92" d="100"/>
        </p:scale>
        <p:origin x="1089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1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0088A6E-4EAC-40E1-AD05-D6FDDB7D95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7672C05-E39F-4296-BA36-599EEAB25A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EB7FC63F-60A4-452F-96C8-E45D6687C1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6F58A25-3EEF-43A0-9895-5DA2B34F9E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2D3ABA-7CDF-4628-9DD4-55A59FE38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9A5C8FD-73DF-465D-A74B-8FA845050C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67AD55-F871-4B67-9D5D-7199EBDD0D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66BA99B-65F4-4520-93AC-0F87C09782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974FDBE-1DCB-422F-B3AC-359E6DC95E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C82D8A4-A98E-40FB-8448-BAF97E438A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5ACD8A7-373B-43CB-93EA-88AC6BA69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8F8293E-DF85-4512-9842-ACC9ABBE0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E709CD-1B18-48F6-A02A-F5365B3A4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0D003-D9CF-4E0D-BFB1-2AE74B016BA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D1A7125-2070-4DD8-980E-CE0081035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B6D97EF-B143-4E32-8465-56D4275CC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3FA6686-3234-4770-9EB6-3C50B7A97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847480-4086-4BF0-9887-EED485074898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9AEA433-7817-428B-B3B6-B01FCA3FD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74BB938-26AD-474A-93C6-42E83A90E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0F3D65B-DF8F-450E-A616-D83CE8CC2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98BCB-2D4E-42E3-B6C2-6C00DE59B300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EDC6E7A-E102-45D1-B49A-D73C8013A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D25E716-25C2-4AE9-99AB-D601286F1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62F2191-1DB8-492A-AE51-177988DD9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0001F-F601-46B2-A163-E375B226B3A2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DB3261E-9829-4D8A-A8B5-477741636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4E0DF98-6DBD-4B44-968E-9981A52BA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E9914E4-8CFC-4E6C-98B4-BD0366610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C8558CB-B5AC-48B4-95D6-87B15C35A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F4AAB65-0E54-4CB7-819C-12852D59E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2A29D-452E-42F5-BEB3-5830A3D1F4AE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0281F56-20A2-4152-B3F2-14B6FD41D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E3DB02-36A4-41F7-B2DB-08332A6F801D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5FA80FA-12CB-488B-BB60-0AD4AE4E2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51AC6DE-0C34-43C5-96F8-10EE9087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6C96510-FE77-4F21-939E-D64355057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CE6E33-0ACC-4E3E-B408-1B6CAEDC3265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20E696D-186F-45A8-B4BE-C3DD696C2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A360186-0068-467C-ACE1-295970D75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15CA2BA-2B89-4D6C-9502-BB9E3146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FC8BF438-C4C1-4D68-BB3A-1472476B6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E424C7C-55B1-42DC-81B2-F08B1F02F5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96C83D-930C-44D7-BD9F-3AA5866301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E02AE3-EE3A-4F27-AA64-153FB67F5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2EC1482-A55D-44AD-BF2C-3C54442016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DAD1-BC90-4DB7-BD29-E6B7B6055554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7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D326D-6CC1-4044-B568-EABD9DEEB4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0B472-3ED1-4F1A-92BC-A2FF46E50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A929-3723-4505-802F-D944042A6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4122139-9BD4-4A85-B41B-0D0DA1E549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B5A4-3D09-4572-BF23-7E1FEFA2114A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0DE80-6214-46D8-B70E-720E0355DC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3AA88-97CA-4EDB-A918-21214EB4C3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1CCB-373A-4105-8F77-AEBFC620F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4611CF9-ACFC-46ED-8E3A-6BF1D1FF8D9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FE59-BE2D-4A33-9C9E-CD8CE3B2199E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11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18030-EB2D-48D1-98BC-25DE0CFA56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2C38AD-DE5F-4CF0-841C-C9C3B26FB7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A2C1-55FD-4D57-93CC-82852D0F6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CF45F0E-0BAA-4BEF-BDDD-6503417E5E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5A51-82EE-41FA-BB78-036B1810AC6E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3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975E22-E6CD-42F4-A595-401E52E988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48991A-8B67-420B-8BC1-C40042FD23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BB05-6CAE-4DDA-8225-56E34BA3C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40624B-F41F-4E67-A003-62E451E899B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E5F34-AA90-4F12-8A9C-6E5647653585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36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0DFF8-B1A9-4C09-9D69-84B3363606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E2513-DAD2-440D-B8B3-68DC2360C3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0DC0-7940-41D2-9344-46442ED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B02B08D-E500-4C0F-81A4-D5EB0C9C65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86BB-2D93-43A2-BA9F-3C694AF8EA4A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6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C9A0A0-AE90-41AB-B46A-BBB534C37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B47F68-8347-4B9E-BC96-9952C12822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B7BFD-0E94-4D7C-AB31-E73DDE35A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FEC6DA-D67D-46A3-A938-34E4B1F0CE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3FFB-46AB-447A-B454-6DD78758281C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8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C21C46-D1F1-4236-9A27-398F6B5118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08BD1-C581-494A-A3BF-C56914FD45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456F-408C-4955-B18F-A9D03F443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B6E4FAD-DB2D-497D-B5BC-E1DC6D6BE9D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B5B2-0F5D-4FDE-B760-92988130DFAE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6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7BA097-D3C1-41D2-912D-5D42941766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B53CC0-9651-46DA-A578-7E727F0E07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EBA5C-D19A-4973-A014-5BB56319C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17D9B08-D492-4FA0-AAC6-DCD26C86689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4EB5-F8F3-4F40-97B4-999FA1290173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60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31263-453E-435C-AF4E-6DD080B21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F3955-6321-4F8E-8807-2FA08BD622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7B00-5C66-4BA9-A255-C38EF978A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C145EE-8144-417D-8500-1BA11B6F02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B8DF-55BD-4A3E-A864-DB090991D704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34EF7C-830A-4A21-BA13-16806876CC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FE429-03B1-42E2-B6E2-8089082C4F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DBBAF-F81F-492C-8574-4B1D520CF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9484A6B-4BF0-43E2-8782-4160B8D1AA9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E372-5C05-4AF9-9EE9-019F3EE9789C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61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C7D0D9-6E8B-4EDA-943A-6FF257BB4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77007A-D41A-41F2-9925-6111A7F53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49C9C57-6B3B-40C7-948D-C749A6F524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B3AC3B3-6F2F-485E-ABE1-57C14EC1C2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A634581-C1BD-4D7C-88E5-E496C29C0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B6823F28-9243-4F9F-AB84-2CF2DD35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1839E26-B682-44CF-A0DE-8025051E1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70D184B2-411A-405A-B229-AE4F6398E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B3A8F193-2611-490F-8B0F-2F522A1E1FB5}" type="datetime1">
              <a:rPr lang="en-US"/>
              <a:pPr>
                <a:defRPr/>
              </a:pPr>
              <a:t>11/14/2022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.png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1.png"/><Relationship Id="rId5" Type="http://schemas.openxmlformats.org/officeDocument/2006/relationships/tags" Target="../tags/tag25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tags" Target="../tags/tag24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DDEDE5E-3DEF-490C-A200-7AEEEF0985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208E26-B001-4AE3-A888-4C816F4D38D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9479D66D-7969-41F4-B752-C3567F13BC84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B950F5-0DB4-4B83-9625-FC86445890B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5D50A55E-1704-4051-898E-E7D144D43F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D9814F8D-6838-4DE1-A256-BC22146743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mlm residuals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C3A79861-E11A-4025-B361-F397E9706F9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ssi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r9" pitchFamily="34" charset="0"/>
              </a:rPr>
              <a:t>A</a:t>
            </a:r>
            <a:r>
              <a:rPr lang="en-US" altLang="en-US" sz="1800">
                <a:latin typeface="cmmi9" pitchFamily="34" charset="0"/>
              </a:rPr>
              <a:t>A</a:t>
            </a:r>
            <a:r>
              <a:rPr lang="en-US" altLang="en-US" sz="1800">
                <a:latin typeface="cmmi6" pitchFamily="34" charset="0"/>
              </a:rPr>
              <a:t>A</a:t>
            </a:r>
            <a:r>
              <a:rPr lang="en-US" altLang="en-US" sz="1800">
                <a:latin typeface="cmr5" pitchFamily="34" charset="0"/>
              </a:rPr>
              <a:t>A</a:t>
            </a:r>
            <a:r>
              <a:rPr lang="en-US" altLang="en-US" sz="1800">
                <a:latin typeface="cmss8" pitchFamily="34" charset="0"/>
              </a:rPr>
              <a:t>A</a:t>
            </a:r>
            <a:r>
              <a:rPr lang="en-US" altLang="en-US" sz="1800">
                <a:latin typeface="cmr6" pitchFamily="34" charset="0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sl10" pitchFamily="34" charset="0"/>
              </a:rPr>
              <a:t>A</a:t>
            </a:r>
            <a:r>
              <a:rPr lang="en-US" altLang="en-US" sz="1800">
                <a:latin typeface="cmsy5" pitchFamily="34" charset="0"/>
              </a:rPr>
              <a:t>A</a:t>
            </a:r>
            <a:endParaRPr lang="en-US" altLang="en-US" sz="1800">
              <a:latin typeface="cmr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8C15B73F-A328-46B6-A253-90C9795C4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4116CC-5ECC-4C96-B573-6FB6ADDB8AB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2659FD40-05FB-4295-846F-07073572622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856270-BB1E-4E77-ACAF-1526A6BB581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A661D51-A9F3-4C2B-BB97-3995E059B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Residuals in Multi-Level Models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1B53B7E1-561D-4344-B5ED-9E3E456B4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30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Where are they?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Level 1? Level 2? Some combination?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are they?  The </a:t>
            </a:r>
            <a:r>
              <a:rPr lang="en-US" altLang="en-US">
                <a:latin typeface="cmmi10" pitchFamily="34" charset="0"/>
              </a:rPr>
              <a:t>®</a:t>
            </a:r>
            <a:r>
              <a:rPr lang="en-US" altLang="en-US"/>
              <a:t>’s are random draws, so does the following make sense?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E[y</a:t>
            </a:r>
            <a:r>
              <a:rPr lang="en-US" altLang="en-US" baseline="-25000"/>
              <a:t>ij</a:t>
            </a:r>
            <a:r>
              <a:rPr lang="en-US" altLang="en-US"/>
              <a:t>] = </a:t>
            </a:r>
            <a:r>
              <a:rPr lang="en-US" altLang="en-US">
                <a:latin typeface="cmmi10" pitchFamily="34" charset="0"/>
              </a:rPr>
              <a:t>®</a:t>
            </a:r>
            <a:r>
              <a:rPr lang="en-US" altLang="en-US" baseline="-25000">
                <a:latin typeface="cmmi10" pitchFamily="34" charset="0"/>
              </a:rPr>
              <a:t>0j</a:t>
            </a:r>
            <a:r>
              <a:rPr lang="en-US" altLang="en-US"/>
              <a:t> + </a:t>
            </a:r>
            <a:r>
              <a:rPr lang="en-US" altLang="en-US">
                <a:latin typeface="cmmi10" pitchFamily="34" charset="0"/>
              </a:rPr>
              <a:t>®</a:t>
            </a:r>
            <a:r>
              <a:rPr lang="en-US" altLang="en-US" baseline="-25000">
                <a:latin typeface="cmmi10" pitchFamily="34" charset="0"/>
              </a:rPr>
              <a:t>1j</a:t>
            </a:r>
            <a:r>
              <a:rPr lang="en-US" altLang="en-US"/>
              <a:t> LRT</a:t>
            </a:r>
            <a:r>
              <a:rPr lang="en-US" altLang="en-US" baseline="-25000"/>
              <a:t>ij</a:t>
            </a:r>
            <a:r>
              <a:rPr lang="en-US" altLang="en-US"/>
              <a:t> 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</a:t>
            </a:r>
            <a:r>
              <a:rPr lang="en-US" altLang="en-US" baseline="-25000"/>
              <a:t>ij</a:t>
            </a:r>
            <a:r>
              <a:rPr lang="en-US" altLang="en-US"/>
              <a:t> = y</a:t>
            </a:r>
            <a:r>
              <a:rPr lang="en-US" altLang="en-US" baseline="-25000"/>
              <a:t>ij</a:t>
            </a:r>
            <a:r>
              <a:rPr lang="en-US" altLang="en-US"/>
              <a:t> - E[y</a:t>
            </a:r>
            <a:r>
              <a:rPr lang="en-US" altLang="en-US" baseline="-25000"/>
              <a:t>ij</a:t>
            </a:r>
            <a:r>
              <a:rPr lang="en-US" altLang="en-US"/>
              <a:t>] ??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442502FC-5403-494B-8B9B-8B1554855E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189038"/>
            <a:ext cx="4381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27">
            <a:extLst>
              <a:ext uri="{FF2B5EF4-FFF2-40B4-BE49-F238E27FC236}">
                <a16:creationId xmlns:a16="http://schemas.microsoft.com/office/drawing/2014/main" id="{7A252E01-8B0E-4DF3-A35D-BD96A05E8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2950" y="1497013"/>
            <a:ext cx="91440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29">
            <a:extLst>
              <a:ext uri="{FF2B5EF4-FFF2-40B4-BE49-F238E27FC236}">
                <a16:creationId xmlns:a16="http://schemas.microsoft.com/office/drawing/2014/main" id="{407BAB0F-83DE-458A-B424-7E7C34755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9238" y="1571625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7" name="Picture 3">
            <a:extLst>
              <a:ext uri="{FF2B5EF4-FFF2-40B4-BE49-F238E27FC236}">
                <a16:creationId xmlns:a16="http://schemas.microsoft.com/office/drawing/2014/main" id="{18E4CBCD-E1BE-4A70-A6ED-D3D23BF48E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812925"/>
            <a:ext cx="30368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8" name="Picture 4">
            <a:extLst>
              <a:ext uri="{FF2B5EF4-FFF2-40B4-BE49-F238E27FC236}">
                <a16:creationId xmlns:a16="http://schemas.microsoft.com/office/drawing/2014/main" id="{C4379590-483F-4315-A44E-1C6774EEFA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430463"/>
            <a:ext cx="131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9" name="Picture 5">
            <a:extLst>
              <a:ext uri="{FF2B5EF4-FFF2-40B4-BE49-F238E27FC236}">
                <a16:creationId xmlns:a16="http://schemas.microsoft.com/office/drawing/2014/main" id="{711798B1-8F13-4935-82C2-DEA71BB64E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430463"/>
            <a:ext cx="24066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20" name="Picture 6">
            <a:extLst>
              <a:ext uri="{FF2B5EF4-FFF2-40B4-BE49-F238E27FC236}">
                <a16:creationId xmlns:a16="http://schemas.microsoft.com/office/drawing/2014/main" id="{E1703B13-F9EF-4BF3-91A6-C915518C712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460625"/>
            <a:ext cx="18034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1" name="Line 30">
            <a:extLst>
              <a:ext uri="{FF2B5EF4-FFF2-40B4-BE49-F238E27FC236}">
                <a16:creationId xmlns:a16="http://schemas.microsoft.com/office/drawing/2014/main" id="{CEAB9A99-7EFC-4576-8D8B-05F469A8A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1533525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31">
            <a:extLst>
              <a:ext uri="{FF2B5EF4-FFF2-40B4-BE49-F238E27FC236}">
                <a16:creationId xmlns:a16="http://schemas.microsoft.com/office/drawing/2014/main" id="{DC1E20D5-1162-4F1F-903B-E206ED657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4988" y="2022475"/>
            <a:ext cx="1050925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32">
            <a:extLst>
              <a:ext uri="{FF2B5EF4-FFF2-40B4-BE49-F238E27FC236}">
                <a16:creationId xmlns:a16="http://schemas.microsoft.com/office/drawing/2014/main" id="{119B2B43-BF9E-44E9-8418-85102CF87C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7738" y="2035175"/>
            <a:ext cx="727075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33">
            <a:extLst>
              <a:ext uri="{FF2B5EF4-FFF2-40B4-BE49-F238E27FC236}">
                <a16:creationId xmlns:a16="http://schemas.microsoft.com/office/drawing/2014/main" id="{4585CA6F-BC8F-4002-808D-4B4552B6C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2113" y="2073275"/>
            <a:ext cx="87312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34">
            <a:extLst>
              <a:ext uri="{FF2B5EF4-FFF2-40B4-BE49-F238E27FC236}">
                <a16:creationId xmlns:a16="http://schemas.microsoft.com/office/drawing/2014/main" id="{D5852DB0-03B3-465A-B218-2F5EC6167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8388" y="2073275"/>
            <a:ext cx="287337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36">
            <a:extLst>
              <a:ext uri="{FF2B5EF4-FFF2-40B4-BE49-F238E27FC236}">
                <a16:creationId xmlns:a16="http://schemas.microsoft.com/office/drawing/2014/main" id="{6E2C719B-80F1-44B9-8397-B6084CFE7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2098675"/>
            <a:ext cx="48895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37">
            <a:extLst>
              <a:ext uri="{FF2B5EF4-FFF2-40B4-BE49-F238E27FC236}">
                <a16:creationId xmlns:a16="http://schemas.microsoft.com/office/drawing/2014/main" id="{6F32CF92-B691-4FBB-8DFE-EC4E52EAA6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7213" y="2109788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39">
            <a:extLst>
              <a:ext uri="{FF2B5EF4-FFF2-40B4-BE49-F238E27FC236}">
                <a16:creationId xmlns:a16="http://schemas.microsoft.com/office/drawing/2014/main" id="{1B4A2742-4959-46E7-92F9-D6E3563D9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2663" y="2085975"/>
            <a:ext cx="639762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9" name="Picture 7">
            <a:extLst>
              <a:ext uri="{FF2B5EF4-FFF2-40B4-BE49-F238E27FC236}">
                <a16:creationId xmlns:a16="http://schemas.microsoft.com/office/drawing/2014/main" id="{63DAB25B-712B-4660-B3C9-DC1B911351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344613"/>
            <a:ext cx="3794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0" name="Picture 8">
            <a:extLst>
              <a:ext uri="{FF2B5EF4-FFF2-40B4-BE49-F238E27FC236}">
                <a16:creationId xmlns:a16="http://schemas.microsoft.com/office/drawing/2014/main" id="{253A3598-5162-4D7E-B5F5-33D90F3B7BA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38325"/>
            <a:ext cx="187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31" name="TextBox 2">
            <a:extLst>
              <a:ext uri="{FF2B5EF4-FFF2-40B4-BE49-F238E27FC236}">
                <a16:creationId xmlns:a16="http://schemas.microsoft.com/office/drawing/2014/main" id="{11B921F6-825A-409E-ABF4-73745F06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757363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Level 1</a:t>
            </a:r>
          </a:p>
        </p:txBody>
      </p:sp>
      <p:sp>
        <p:nvSpPr>
          <p:cNvPr id="17432" name="TextBox 43">
            <a:extLst>
              <a:ext uri="{FF2B5EF4-FFF2-40B4-BE49-F238E27FC236}">
                <a16:creationId xmlns:a16="http://schemas.microsoft.com/office/drawing/2014/main" id="{4BF5AA09-A66C-4B5A-95A9-8B59115D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12573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Level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99A3-A41F-4E6B-895D-6C08191F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45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variance components version of the model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could be re-expressed in matrix form as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i.e.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Laird &amp; Ware (1982, </a:t>
            </a:r>
            <a:r>
              <a:rPr lang="en-US" i="1" dirty="0"/>
              <a:t>Biometrics</a:t>
            </a:r>
            <a:r>
              <a:rPr lang="en-US" dirty="0"/>
              <a:t>)</a:t>
            </a: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15AF2ACF-3C89-478B-A355-6B8AF5D58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Residuals in Multi-Level Models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8D7BBC7-B60B-47CD-B4B1-CB4C751F6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84248F-2EA2-446D-8AA0-B624B6A2810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6C7AC81E-CC79-440E-8E5F-E08A29D7F85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F945D2-F2A3-4A34-BD9C-F9069A10C43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19462" name="Picture 1">
            <a:extLst>
              <a:ext uri="{FF2B5EF4-FFF2-40B4-BE49-F238E27FC236}">
                <a16:creationId xmlns:a16="http://schemas.microsoft.com/office/drawing/2014/main" id="{FE37A362-5545-4D00-9E16-629DBC623E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668463"/>
            <a:ext cx="64547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id="{FC55A124-5AD1-45A2-B5DE-1F666A80A6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852738"/>
            <a:ext cx="26177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>
            <a:extLst>
              <a:ext uri="{FF2B5EF4-FFF2-40B4-BE49-F238E27FC236}">
                <a16:creationId xmlns:a16="http://schemas.microsoft.com/office/drawing/2014/main" id="{5714CD22-BAF6-47BD-AFC7-393E350D3E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346450"/>
            <a:ext cx="63896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79F8D090-EDC7-4871-A0F2-A752B51BC7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02702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Given the Laird-Ware form                                   , can formulate 3 different kinds of residuals:</a:t>
            </a:r>
          </a:p>
          <a:p>
            <a:pPr lvl="1" eaLnBrk="1" hangingPunct="1"/>
            <a:r>
              <a:rPr lang="en-US" altLang="en-US" dirty="0"/>
              <a:t>Marginal residuals:            </a:t>
            </a:r>
          </a:p>
          <a:p>
            <a:pPr lvl="1" eaLnBrk="1" hangingPunct="1"/>
            <a:r>
              <a:rPr lang="en-US" altLang="en-US" dirty="0"/>
              <a:t>Conditional residuals:</a:t>
            </a:r>
          </a:p>
          <a:p>
            <a:pPr lvl="1" eaLnBrk="1" hangingPunct="1"/>
            <a:r>
              <a:rPr lang="en-US" altLang="en-US" dirty="0"/>
              <a:t>Random effects: </a:t>
            </a:r>
          </a:p>
          <a:p>
            <a:pPr eaLnBrk="1" hangingPunct="1"/>
            <a:r>
              <a:rPr lang="en-US" altLang="en-US" dirty="0"/>
              <a:t>In practice, estimate    with    , the MLE, and estimate      with</a:t>
            </a:r>
          </a:p>
          <a:p>
            <a:pPr lvl="1" eaLnBrk="1" hangingPunct="1"/>
            <a:r>
              <a:rPr lang="en-US" altLang="en-US" dirty="0"/>
              <a:t>The “random effects” residuals aren’t very useful, </a:t>
            </a:r>
            <a:r>
              <a:rPr lang="en-US" altLang="en-US" dirty="0">
                <a:solidFill>
                  <a:srgbClr val="FF0000"/>
                </a:solidFill>
              </a:rPr>
              <a:t>but it is good to check the    ’s themselves!</a:t>
            </a:r>
          </a:p>
          <a:p>
            <a:pPr eaLnBrk="1" hangingPunct="1"/>
            <a:r>
              <a:rPr lang="en-US" altLang="en-US" dirty="0" err="1"/>
              <a:t>Nobre</a:t>
            </a:r>
            <a:r>
              <a:rPr lang="en-US" altLang="en-US" dirty="0"/>
              <a:t> &amp; Singer (2007,</a:t>
            </a:r>
            <a:r>
              <a:rPr lang="en-US" altLang="en-US" i="1" dirty="0"/>
              <a:t> Biometrical Journal</a:t>
            </a:r>
            <a:r>
              <a:rPr lang="en-US" altLang="en-US" dirty="0"/>
              <a:t>)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B01519E5-8FCA-4DC9-9FD6-8B568070C6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463327"/>
            <a:ext cx="1273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 1">
            <a:extLst>
              <a:ext uri="{FF2B5EF4-FFF2-40B4-BE49-F238E27FC236}">
                <a16:creationId xmlns:a16="http://schemas.microsoft.com/office/drawing/2014/main" id="{549D64D4-086E-40D5-8D9D-317450E3A7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999902"/>
            <a:ext cx="5095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>
            <a:extLst>
              <a:ext uri="{FF2B5EF4-FFF2-40B4-BE49-F238E27FC236}">
                <a16:creationId xmlns:a16="http://schemas.microsoft.com/office/drawing/2014/main" id="{DC893187-85C4-40F6-8473-6108FBB3B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Residuals in Multi-Level Models</a:t>
            </a:r>
          </a:p>
        </p:txBody>
      </p:sp>
      <p:sp>
        <p:nvSpPr>
          <p:cNvPr id="20486" name="Slide Number Placeholder 3">
            <a:extLst>
              <a:ext uri="{FF2B5EF4-FFF2-40B4-BE49-F238E27FC236}">
                <a16:creationId xmlns:a16="http://schemas.microsoft.com/office/drawing/2014/main" id="{CF72F1E7-B623-42CB-A9A2-B49E614A3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4788" y="6120066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F67B2B-63D3-46E6-8AD2-EFFA57DF160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7" name="Date Placeholder 4">
            <a:extLst>
              <a:ext uri="{FF2B5EF4-FFF2-40B4-BE49-F238E27FC236}">
                <a16:creationId xmlns:a16="http://schemas.microsoft.com/office/drawing/2014/main" id="{722B35D5-2E11-4FBD-B856-C28FD1BC443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457200" y="6235954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534F7A-03B4-40D0-A700-F4B2C404411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0488" name="Picture 3">
            <a:extLst>
              <a:ext uri="{FF2B5EF4-FFF2-40B4-BE49-F238E27FC236}">
                <a16:creationId xmlns:a16="http://schemas.microsoft.com/office/drawing/2014/main" id="{6597F163-224E-4AF7-9973-5023E6D469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42562"/>
            <a:ext cx="26177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>
            <a:extLst>
              <a:ext uri="{FF2B5EF4-FFF2-40B4-BE49-F238E27FC236}">
                <a16:creationId xmlns:a16="http://schemas.microsoft.com/office/drawing/2014/main" id="{60D785F4-2120-4777-8437-E5A4BCF39AA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017792"/>
            <a:ext cx="3255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 1">
            <a:extLst>
              <a:ext uri="{FF2B5EF4-FFF2-40B4-BE49-F238E27FC236}">
                <a16:creationId xmlns:a16="http://schemas.microsoft.com/office/drawing/2014/main" id="{CFD6C22F-7A95-47AE-9A9B-1B71E846756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543254"/>
            <a:ext cx="3255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">
            <a:extLst>
              <a:ext uri="{FF2B5EF4-FFF2-40B4-BE49-F238E27FC236}">
                <a16:creationId xmlns:a16="http://schemas.microsoft.com/office/drawing/2014/main" id="{85EC90FD-D213-482A-B20F-0A435EE9426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052842"/>
            <a:ext cx="3259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7">
            <a:extLst>
              <a:ext uri="{FF2B5EF4-FFF2-40B4-BE49-F238E27FC236}">
                <a16:creationId xmlns:a16="http://schemas.microsoft.com/office/drawing/2014/main" id="{126A04DF-1FB7-4FC1-98E8-F1D06D84DA2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36" y="5014510"/>
            <a:ext cx="1460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D31BB-E4A5-46ED-8742-86EE4115B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963" y="996950"/>
                <a:ext cx="8553700" cy="51339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i="1" u="sng" dirty="0"/>
                  <a:t>L1: Marginal residuals: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Should be mean 0, but may show grouping structure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May not be </a:t>
                </a:r>
                <a:r>
                  <a:rPr lang="en-US" sz="2200" dirty="0" err="1"/>
                  <a:t>homoskedastic</a:t>
                </a:r>
                <a:r>
                  <a:rPr lang="en-US" sz="2200" dirty="0"/>
                  <a:t>!  </a:t>
                </a:r>
                <a:r>
                  <a:rPr lang="en-US" sz="2200" i="1" dirty="0"/>
                  <a:t>Will be correlated, unequal variances</a:t>
                </a:r>
                <a:r>
                  <a:rPr lang="en-US" sz="2200" baseline="30000" dirty="0"/>
                  <a:t>1</a:t>
                </a:r>
                <a:r>
                  <a:rPr lang="en-US" sz="2200" dirty="0"/>
                  <a:t>!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Good for checking fixed effects, just like linear </a:t>
                </a:r>
                <a:r>
                  <a:rPr lang="en-US" sz="2200" dirty="0" err="1"/>
                  <a:t>regr</a:t>
                </a:r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i="1" u="sng" dirty="0"/>
                  <a:t>L1: Conditional residuals: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Should be mean zero with no grouping structure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Should be </a:t>
                </a:r>
                <a:r>
                  <a:rPr lang="en-US" sz="2200" dirty="0" err="1"/>
                  <a:t>homoskedastic</a:t>
                </a:r>
                <a:r>
                  <a:rPr lang="en-US" sz="2200" dirty="0"/>
                  <a:t>!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Good for checking normality of  </a:t>
                </a:r>
                <a:r>
                  <a:rPr lang="en-US" sz="2200" dirty="0">
                    <a:latin typeface="cmmi10"/>
                  </a:rPr>
                  <a:t>²</a:t>
                </a:r>
                <a:r>
                  <a:rPr lang="en-US" sz="2200" dirty="0">
                    <a:latin typeface="+mj-lt"/>
                  </a:rPr>
                  <a:t>, outliers</a:t>
                </a:r>
              </a:p>
              <a:p>
                <a:pPr eaLnBrk="1" hangingPunct="1">
                  <a:defRPr/>
                </a:pPr>
                <a:r>
                  <a:rPr lang="en-US" sz="2800" i="1" u="sng" dirty="0"/>
                  <a:t>L2: Residuals: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Should be mean-zero with no grouping structure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Different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/>
                  <a:t>’s will have different variances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etc</a:t>
                </a:r>
                <a:r>
                  <a:rPr lang="en-US" sz="2200" dirty="0"/>
                  <a:t>)</a:t>
                </a:r>
              </a:p>
              <a:p>
                <a:pPr lvl="1" eaLnBrk="1" hangingPunct="1">
                  <a:defRPr/>
                </a:pPr>
                <a:r>
                  <a:rPr lang="en-US" sz="2200" dirty="0"/>
                  <a:t>Good for checking Level 2 normality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D31BB-E4A5-46ED-8742-86EE4115B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963" y="996950"/>
                <a:ext cx="8553700" cy="5133975"/>
              </a:xfrm>
              <a:blipFill>
                <a:blip r:embed="rId5"/>
                <a:stretch>
                  <a:fillRect l="-499" t="-1188" r="-499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Title 1">
            <a:extLst>
              <a:ext uri="{FF2B5EF4-FFF2-40B4-BE49-F238E27FC236}">
                <a16:creationId xmlns:a16="http://schemas.microsoft.com/office/drawing/2014/main" id="{57EF12D1-26BF-4CFC-B6F0-5D658D047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Residuals in Multi-Level Models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AE9A1CE-4339-4FA0-BC27-1A9CD29B3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4788" y="612775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DA1239-174A-449E-8C1D-4E29D2B0308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29013342-4AAC-4189-8895-D885F74797D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0CE137-1340-49CF-8BA8-136423E1C96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5A1E1-E477-4C7F-8703-605F7F2839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25" y="990715"/>
            <a:ext cx="3257552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36CDE-FFB4-41DB-93F5-E4467C644C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13" y="2760477"/>
            <a:ext cx="3255964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documentclass{article}&#10;\usepackage{amsmath}&#10;\pagestyle{empty}&#10;\begin{document}&#10;&#10;$\eta$&#10;&#10;\end{document}" title="IguanaTex Bitmap Display">
            <a:extLst>
              <a:ext uri="{FF2B5EF4-FFF2-40B4-BE49-F238E27FC236}">
                <a16:creationId xmlns:a16="http://schemas.microsoft.com/office/drawing/2014/main" id="{F736107C-5E41-C358-93DF-1D169A0C61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25" y="4653417"/>
            <a:ext cx="166973" cy="230716"/>
          </a:xfrm>
          <a:prstGeom prst="rect">
            <a:avLst/>
          </a:prstGeom>
          <a:noFill/>
          <a:ln>
            <a:noFill/>
          </a:ln>
        </p:spPr>
      </p:pic>
      <p:sp>
        <p:nvSpPr>
          <p:cNvPr id="21514" name="TextBox 3">
            <a:extLst>
              <a:ext uri="{FF2B5EF4-FFF2-40B4-BE49-F238E27FC236}">
                <a16:creationId xmlns:a16="http://schemas.microsoft.com/office/drawing/2014/main" id="{F650113C-CEC4-466C-8D99-EBE78620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6362700"/>
            <a:ext cx="514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aseline="30000"/>
              <a:t>1</a:t>
            </a:r>
            <a:r>
              <a:rPr lang="en-US" altLang="en-US" sz="1400"/>
              <a:t>We’ll look at uncorrelated “Cholesky residuals’” in a few slides.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FD128AE-B345-43DF-AACA-BB1495E87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Residuals in the London Schools Data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185E3D1-8AB7-4A3C-BBAA-B3C791F5C5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str(fixef(lmer.1))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beta0 &lt;- fixef(lmer.1)[1]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beta1 &lt;- fixef(lmer.1)[2]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str(ranef(lmer.1))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eta &lt;- ranef(lmer.1)$school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attach(school.frame)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X &lt;- cbind(1,LRT)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blocks &lt;- lapply(split(X,school),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+   function(x){matrix(x,ncol=2)})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J &lt;- length(blocks)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n &lt;- dim(school.frame)[1]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Z &lt;- matrix(0,nrow=n,ncol=J*2)</a:t>
            </a:r>
          </a:p>
        </p:txBody>
      </p:sp>
      <p:sp>
        <p:nvSpPr>
          <p:cNvPr id="22532" name="Content Placeholder 5">
            <a:extLst>
              <a:ext uri="{FF2B5EF4-FFF2-40B4-BE49-F238E27FC236}">
                <a16:creationId xmlns:a16="http://schemas.microsoft.com/office/drawing/2014/main" id="{8D905C02-0F95-4001-A7A8-0D7CF1402C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row &lt;- 1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for (j in 1:J) {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col &lt;- 2*j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dim(blocks[[j]])[1]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Z[row:(row+nj-1),c(col-1,col)] &lt;-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blocks[[j]]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row &lt;- row +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}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beta &lt;-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(beta0,beta1)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 so beta is a column vector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eta &lt;- c(t(eta)) 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 so eta is a column vector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resid.marg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Y - X%*%beta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resid.cond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Y - X%*%beta - Z%*%eta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0EC5866A-878D-4E75-A516-96365C35A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604C56-93ED-475C-96A2-D311066AC05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4" name="Date Placeholder 4">
            <a:extLst>
              <a:ext uri="{FF2B5EF4-FFF2-40B4-BE49-F238E27FC236}">
                <a16:creationId xmlns:a16="http://schemas.microsoft.com/office/drawing/2014/main" id="{A6014AF3-325C-4875-B4D8-041F3ECB9A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6A52B4-11C4-444F-A534-F3715ACA25E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9B4BAB-E57F-4080-AD88-F2155BA2C990}"/>
              </a:ext>
            </a:extLst>
          </p:cNvPr>
          <p:cNvCxnSpPr/>
          <p:nvPr/>
        </p:nvCxnSpPr>
        <p:spPr>
          <a:xfrm>
            <a:off x="4456113" y="1546225"/>
            <a:ext cx="0" cy="446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TextBox 1">
                <a:extLst>
                  <a:ext uri="{FF2B5EF4-FFF2-40B4-BE49-F238E27FC236}">
                    <a16:creationId xmlns:a16="http://schemas.microsoft.com/office/drawing/2014/main" id="{3333A707-27EA-4EC7-AADA-78B7F30A1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882" y="6272213"/>
                <a:ext cx="6400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200" dirty="0"/>
                  <a:t>The file “residual-</a:t>
                </a:r>
                <a:r>
                  <a:rPr lang="en-US" altLang="en-US" sz="1200" dirty="0" err="1"/>
                  <a:t>functions.r</a:t>
                </a:r>
                <a:r>
                  <a:rPr lang="en-US" altLang="en-US" sz="1200" dirty="0"/>
                  <a:t>” provides readable functions to compute these.</a:t>
                </a:r>
                <a:br>
                  <a:rPr lang="en-US" altLang="en-US" sz="1200" dirty="0"/>
                </a:br>
                <a:r>
                  <a:rPr lang="en-US" altLang="en-US" sz="1200" dirty="0"/>
                  <a:t>library(</a:t>
                </a:r>
                <a:r>
                  <a:rPr lang="en-US" altLang="en-US" sz="1200" dirty="0" err="1"/>
                  <a:t>HLMdiag</a:t>
                </a:r>
                <a:r>
                  <a:rPr lang="en-US" altLang="en-US" sz="1200" dirty="0"/>
                  <a:t>) provides </a:t>
                </a:r>
                <a14:m>
                  <m:oMath xmlns:m="http://schemas.openxmlformats.org/officeDocument/2006/math"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1200" dirty="0"/>
                  <a:t>’s, marginal and conditional residuals automatically… </a:t>
                </a:r>
              </a:p>
            </p:txBody>
          </p:sp>
        </mc:Choice>
        <mc:Fallback xmlns="">
          <p:sp>
            <p:nvSpPr>
              <p:cNvPr id="22536" name="TextBox 1">
                <a:extLst>
                  <a:ext uri="{FF2B5EF4-FFF2-40B4-BE49-F238E27FC236}">
                    <a16:creationId xmlns:a16="http://schemas.microsoft.com/office/drawing/2014/main" id="{3333A707-27EA-4EC7-AADA-78B7F30A1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0882" y="6272213"/>
                <a:ext cx="6400800" cy="461665"/>
              </a:xfrm>
              <a:prstGeom prst="rect">
                <a:avLst/>
              </a:prstGeom>
              <a:blipFill>
                <a:blip r:embed="rId2"/>
                <a:stretch>
                  <a:fillRect l="-95" t="-2632" b="-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D75D38F-DD19-47AF-A55B-272CD5889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Residuals in the London Schools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01CFDC-BDC9-4100-9F49-CD337E221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30313"/>
            <a:ext cx="4038600" cy="4900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Marginal residuals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look pretty good…</a:t>
            </a:r>
          </a:p>
          <a:p>
            <a:pPr eaLnBrk="1" hangingPunct="1">
              <a:defRPr/>
            </a:pPr>
            <a:r>
              <a:rPr lang="en-US" dirty="0"/>
              <a:t>Conditional residuals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look pretty good</a:t>
            </a: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6074EB5D-B0DA-4F44-8A02-24CD7D98F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FC769C-BC48-4F79-BE8D-C26DC1DDF62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7" name="Date Placeholder 5">
            <a:extLst>
              <a:ext uri="{FF2B5EF4-FFF2-40B4-BE49-F238E27FC236}">
                <a16:creationId xmlns:a16="http://schemas.microsoft.com/office/drawing/2014/main" id="{66D4427A-81F2-40EF-8475-3ED288E3852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C1E899-FDD3-4F76-A6B5-A5F3CDB7B59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3558" name="Picture 2 1">
            <a:extLst>
              <a:ext uri="{FF2B5EF4-FFF2-40B4-BE49-F238E27FC236}">
                <a16:creationId xmlns:a16="http://schemas.microsoft.com/office/drawing/2014/main" id="{45AC2911-25DB-4274-9E1E-D4ABFEEF5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0"/>
          <a:stretch/>
        </p:blipFill>
        <p:spPr bwMode="auto">
          <a:xfrm>
            <a:off x="4564063" y="1546225"/>
            <a:ext cx="4446587" cy="229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FEFC0-7777-404C-9199-BFCA9F8801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1865313"/>
            <a:ext cx="3257552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4DB07-01BC-4714-9079-F4EA5B2B9B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3361245"/>
            <a:ext cx="3257552" cy="4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 1">
            <a:extLst>
              <a:ext uri="{FF2B5EF4-FFF2-40B4-BE49-F238E27FC236}">
                <a16:creationId xmlns:a16="http://schemas.microsoft.com/office/drawing/2014/main" id="{EE52EDB7-0121-463F-B0B8-444AB6B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58" y="1293813"/>
            <a:ext cx="467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F23DF1F4-6182-42B8-8E93-8B71BC6F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Residuals in the London Schools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84CE1-8978-4C81-8758-1415FB695E9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76518" y="1600200"/>
                <a:ext cx="4119282" cy="45307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1" i="1" u="sng" dirty="0"/>
                  <a:t>Marginal residuals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marL="0" indent="0"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dirty="0"/>
                  <a:t>    plotted by school, vs. 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When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’s are larger, the dependence on Z can make these difficult to interpret</a:t>
                </a:r>
              </a:p>
              <a:p>
                <a:pPr marL="344487" lvl="1" indent="0" eaLnBrk="1" hangingPunct="1"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84CE1-8978-4C81-8758-1415FB695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6518" y="1600200"/>
                <a:ext cx="4119282" cy="4530725"/>
              </a:xfrm>
              <a:blipFill>
                <a:blip r:embed="rId5"/>
                <a:stretch>
                  <a:fillRect l="-1036" t="-1346" r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B240C812-A2EC-4A20-A42F-51833B06C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B7AD9E-E49D-498D-955B-82B7C09E10D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2" name="Date Placeholder 5">
            <a:extLst>
              <a:ext uri="{FF2B5EF4-FFF2-40B4-BE49-F238E27FC236}">
                <a16:creationId xmlns:a16="http://schemas.microsoft.com/office/drawing/2014/main" id="{14E2E589-526E-4052-B399-E24C88528BD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CA348B-A00D-4CBC-8C51-532D52F4AFE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137F1-E0D8-4B32-B81D-F7F69E951E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2178051"/>
            <a:ext cx="3257552" cy="42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 2">
            <a:extLst>
              <a:ext uri="{FF2B5EF4-FFF2-40B4-BE49-F238E27FC236}">
                <a16:creationId xmlns:a16="http://schemas.microsoft.com/office/drawing/2014/main" id="{EC8E06CD-F606-406E-B334-D88CA25302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3181309"/>
            <a:ext cx="1870934" cy="443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6DAA4A5C-0195-496C-B727-D8E47761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306" y="1184275"/>
            <a:ext cx="467201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EF096B6F-DFC8-465D-AC7C-CE3A904EB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Residuals in the London Schools Data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204AC9B5-53AC-4263-8C60-5137F5264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87FE4-78CC-47B4-9454-193F6BE6985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5" name="Date Placeholder 5">
            <a:extLst>
              <a:ext uri="{FF2B5EF4-FFF2-40B4-BE49-F238E27FC236}">
                <a16:creationId xmlns:a16="http://schemas.microsoft.com/office/drawing/2014/main" id="{69ADCF48-0C76-4C86-8943-73ED4062878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0AB120-447C-40B5-A749-97B8A60E85B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6E3C29-B92D-4478-A3B8-F24B058AF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54204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/>
              <a:t>Conditional residuals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plotted by school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These should not depend on X or Z</a:t>
            </a:r>
          </a:p>
          <a:p>
            <a:pPr eaLnBrk="1" hangingPunct="1">
              <a:defRPr/>
            </a:pPr>
            <a:r>
              <a:rPr lang="en-US" dirty="0"/>
              <a:t>Can be hard to see patterns in facets plot; should also look at ungrouped residuals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74B3F-38A0-4E15-B8D5-360C6EC0C4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2017767"/>
            <a:ext cx="3257552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EF827-46AB-468D-A374-2F16E9DFF4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3041897"/>
            <a:ext cx="2662401" cy="416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3EF88F-E4ED-408C-996F-A90653DC6C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Level 1 plots: Normality of conditional residuals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dirty="0"/>
                  <a:t>’s)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3EF88F-E4ED-408C-996F-A90653DC6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3C0B-42A9-40A4-88AA-A4DA0B48D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050" y="1600200"/>
            <a:ext cx="429215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=c(1,1))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resid.cond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main=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 "Conditional Residuals")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resid.cond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These Residuals are a little light-tailed relative to the Normal distribution</a:t>
            </a:r>
          </a:p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But generally they look good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E4E9-95FF-4476-926E-FF57EDE44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00DC0-7940-41D2-9344-46442ED7BF6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D3D0E-8FE7-460F-967D-D39E886F90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9E86BB-2D93-43A2-BA9F-3C694AF8EA4A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F3E2D-9222-4228-8FB2-8D513164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26" y="1790566"/>
            <a:ext cx="3762580" cy="41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F2DF4-69F4-4938-BDC3-ADF1F464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182" y="1352739"/>
            <a:ext cx="2559742" cy="4778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F91C94-E216-4A34-8858-685AEB97B7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Level 2 plots: Normality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dirty="0"/>
                  <a:t>’s?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F91C94-E216-4A34-8858-685AEB97B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FE1C-07CB-446F-8102-C22E8E6FC4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eta0 &lt;-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ranef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(lmer.1)$school[,1]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eta1 &lt;-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ranef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(lmer.1)$school[,2]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par(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mfrow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=c(2,1))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qqnorm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(eta0, 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main = "Eta0 (rand. intercepts)")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qqline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(eta0)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qqnorm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(eta1, 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main = "Eta1 (rand. slopes)")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qqline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(eta1)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latin typeface="+mj-lt"/>
                    <a:cs typeface="Courier New" panose="02070309020205020404" pitchFamily="49" charset="0"/>
                  </a:rPr>
                  <a:t>The tails seem to be a bit heavier (for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  <a:cs typeface="Courier New" panose="02070309020205020404" pitchFamily="49" charset="0"/>
                  </a:rPr>
                  <a:t>) than the normal distribution. </a:t>
                </a:r>
              </a:p>
              <a:p>
                <a:r>
                  <a:rPr lang="en-US" sz="2000" dirty="0">
                    <a:latin typeface="+mj-lt"/>
                    <a:cs typeface="Courier New" panose="02070309020205020404" pitchFamily="49" charset="0"/>
                  </a:rPr>
                  <a:t>Generally not bad, for 38 data points (except maybe that low outlier!)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FE1C-07CB-446F-8102-C22E8E6FC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452" t="-135" r="-452" b="-4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A0021-E6DD-4A60-9D7A-3130F4761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00DC0-7940-41D2-9344-46442ED7BF6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0913A9-45D5-49D4-A61D-35043EBA66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9E86BB-2D93-43A2-BA9F-3C694AF8EA4A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1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FEC84AB-E2A8-4F5D-8536-3AFCBF6B5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27E9E1-1F6F-4F23-98E8-9D77987C73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7913"/>
            <a:ext cx="8229600" cy="4943475"/>
          </a:xfrm>
        </p:spPr>
        <p:txBody>
          <a:bodyPr/>
          <a:lstStyle/>
          <a:p>
            <a:r>
              <a:rPr lang="en-US" altLang="en-US" sz="3600" dirty="0"/>
              <a:t>No new reading</a:t>
            </a:r>
          </a:p>
          <a:p>
            <a:r>
              <a:rPr lang="en-US" altLang="en-US" sz="3600" dirty="0"/>
              <a:t>No quiz this week</a:t>
            </a:r>
          </a:p>
          <a:p>
            <a:r>
              <a:rPr lang="en-US" altLang="en-US" sz="3600" dirty="0"/>
              <a:t>HW08 due Weds at 1159pm</a:t>
            </a:r>
          </a:p>
          <a:p>
            <a:r>
              <a:rPr lang="en-US" altLang="en-US" sz="3600" dirty="0"/>
              <a:t>Project description and timeline is</a:t>
            </a:r>
            <a:r>
              <a:rPr lang="en-US" altLang="en-US" sz="3600" baseline="30000" dirty="0"/>
              <a:t>1</a:t>
            </a:r>
            <a:r>
              <a:rPr lang="en-US" altLang="en-US" sz="3600" dirty="0"/>
              <a:t> available in files area on Canvas</a:t>
            </a:r>
          </a:p>
          <a:p>
            <a:endParaRPr lang="en-US" altLang="en-US" sz="3600" dirty="0"/>
          </a:p>
          <a:p>
            <a:r>
              <a:rPr lang="en-US" altLang="en-US" sz="3600" dirty="0"/>
              <a:t>Please read the code and comments in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21 – </a:t>
            </a:r>
            <a:r>
              <a:rPr lang="en-US" alt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mlm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resduals.r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600" dirty="0"/>
              <a:t>carefully!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5133D2D-FDDA-4CBD-8C6E-64D890B30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B17BA4-E678-4ED0-B0BB-BE8A480BCF12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1EBE33E-B096-418B-97DC-0F00DF6E34A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1A378C-E868-4ED5-B18D-3B834C65B3BB}" type="datetime1">
              <a:rPr lang="en-US" altLang="en-US" smtClean="0">
                <a:latin typeface="Garamond" panose="02020404030301010803" pitchFamily="18" charset="0"/>
              </a:rPr>
              <a:pPr/>
              <a:t>11/14/2022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E6D68-4FF8-02A5-5D64-7CC58A99B3D5}"/>
              </a:ext>
            </a:extLst>
          </p:cNvPr>
          <p:cNvSpPr txBox="1"/>
          <p:nvPr/>
        </p:nvSpPr>
        <p:spPr>
          <a:xfrm>
            <a:off x="4184373" y="6395521"/>
            <a:ext cx="397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(…or will be, by Friday of Week 10!)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74222F-7ADD-4571-8403-3DAA32F518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Level 1 plots: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dirty="0"/>
                  <a:t>’s vs predictors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74222F-7ADD-4571-8403-3DAA32F51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00B5-8694-4CD2-BE76-B0EB73E05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19996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HLMdiag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lev.1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hlm_resid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(lmer.1,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include.ls=F)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lev.2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hlm_resid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(lmer.1,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include.ls=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F,level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="school")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resid.marg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lev.1$.mar.resid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resid.cond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lev.1$.resid</a:t>
            </a:r>
          </a:p>
          <a:p>
            <a:pPr marL="0" indent="0">
              <a:buNone/>
            </a:pP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eta0 &lt;- lev.2$.ranef.intercept</a:t>
            </a:r>
          </a:p>
          <a:p>
            <a:pPr marL="0" indent="0">
              <a:buNone/>
            </a:pP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eta1 &lt;- lev.2$.ranef.lrt</a:t>
            </a:r>
          </a:p>
          <a:p>
            <a:pPr marL="0" indent="0">
              <a:buNone/>
            </a:pP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new.data &lt;- data.frame(school,</a:t>
            </a:r>
            <a:b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LRT, resid.marg)</a:t>
            </a:r>
            <a:b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ggplot(new.data,</a:t>
            </a:r>
            <a:b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aes(x=LRT,y=resid.marg)) +</a:t>
            </a:r>
            <a:b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geom_point(aes(color=school)) +</a:t>
            </a:r>
            <a:b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geom_smooth()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and similarly for conditional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residuals…</a:t>
            </a:r>
          </a:p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Some evidence of curvature here…</a:t>
            </a:r>
            <a:endParaRPr lang="en-US" sz="1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3BCE0-45F4-41DE-B240-C883D34F7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00DC0-7940-41D2-9344-46442ED7BF6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90A9D0-D796-4619-AEDE-B64325E90E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9E86BB-2D93-43A2-BA9F-3C694AF8EA4A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A1F76-4AC1-4A53-ACC3-7407339A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32" y="1629016"/>
            <a:ext cx="2593790" cy="210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F11B5-E338-485D-8B93-1F4B7AC8A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632" y="3903836"/>
            <a:ext cx="2593790" cy="2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46DBBC-ADD5-4807-9828-A3F4724CDD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Level 2 plots: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dirty="0"/>
                  <a:t>’s vs predictors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46DBBC-ADD5-4807-9828-A3F4724CD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3DCAB-B656-447B-AE3B-FF83CD7499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LRT.avg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with(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school.frame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sapply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(split(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LRT,school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),mean))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new.data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data.frame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LRT.avg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school=factor(1:38),eta0,eta1)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ggplot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new.data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(x=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LRT.avg,y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=eta0)) +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geom_point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(color=school)) +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geom_smooth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ggplot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new.data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(x=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LRT.avg,y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=eta1)) +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geom_point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(color=school)) +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geom_smooth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marL="0" indent="0">
                  <a:buNone/>
                </a:pP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latin typeface="+mj-lt"/>
                    <a:cs typeface="Courier New" panose="02070309020205020404" pitchFamily="49" charset="0"/>
                  </a:rPr>
                  <a:t>Evidence of curvature, especially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+mj-lt"/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latin typeface="+mj-lt"/>
                    <a:cs typeface="Courier New" panose="02070309020205020404" pitchFamily="49" charset="0"/>
                  </a:rPr>
                  <a:t>Suggests a transformation of LRT, perhaps a cubic?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3DCAB-B656-447B-AE3B-FF83CD749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52" t="-135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2A089-7114-4191-891A-00051324A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00DC0-7940-41D2-9344-46442ED7BF6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D57061-936C-44DE-8F68-161BB6792E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9E86BB-2D93-43A2-BA9F-3C694AF8EA4A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4BD3D-5AA1-4898-8CE7-B3B6D1E5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746" y="1277319"/>
            <a:ext cx="3006467" cy="2364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4A8D84-0C17-48FC-B09C-87F4F570F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746" y="3665692"/>
            <a:ext cx="3006466" cy="23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E6FAF8-5F6B-495A-BD88-E4F8A46F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Residuals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FE6A0F6-4E19-4CE8-9235-8F92BCFFC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2732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There can be two “standardization” problems with Level 1 MLM residuals</a:t>
                </a:r>
              </a:p>
              <a:p>
                <a:pPr lvl="1"/>
                <a:r>
                  <a:rPr lang="en-US" dirty="0"/>
                  <a:t>Like lm() residuals, they have </a:t>
                </a:r>
                <a:r>
                  <a:rPr lang="en-US" i="1" u="sng" dirty="0"/>
                  <a:t>unequal variance</a:t>
                </a:r>
              </a:p>
              <a:p>
                <a:pPr lvl="2"/>
                <a:r>
                  <a:rPr lang="en-US" dirty="0"/>
                  <a:t>Raw residuals for lm() have variances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Similar but more complicated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𝑚𝑎𝑟𝑔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𝑚𝑎𝑟𝑔</m:t>
                        </m:r>
                      </m:sub>
                    </m:sSub>
                  </m:oMath>
                </a14:m>
                <a:r>
                  <a:rPr lang="en-US" dirty="0"/>
                  <a:t> will have noticeable correlations induced by 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</m:oMath>
                </a14:m>
                <a:r>
                  <a:rPr lang="en-US" dirty="0"/>
                  <a:t> should be approximately uncorrelated</a:t>
                </a:r>
              </a:p>
              <a:p>
                <a:r>
                  <a:rPr lang="en-US" b="0" dirty="0"/>
                  <a:t>Level 2 residuals,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dirty="0"/>
                  <a:t>’s, should be approximately uncorrelated but also have unequal variances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FE6A0F6-4E19-4CE8-9235-8F92BCFFC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2732"/>
                <a:ext cx="8229600" cy="4530725"/>
              </a:xfrm>
              <a:blipFill>
                <a:blip r:embed="rId2"/>
                <a:stretch>
                  <a:fillRect l="-593" t="-1613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3184D-685E-451F-B1D0-866EAE3E9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00DC0-7940-41D2-9344-46442ED7BF6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AB90CB-9192-4E12-978C-3F7E1452A7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9E86BB-2D93-43A2-BA9F-3C694AF8EA4A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4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F9F-E7EC-46D2-8564-4E170891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standardized residuals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FA3E-1B66-4CEB-ABD5-0FD3E657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192948"/>
            <a:ext cx="8229600" cy="4530725"/>
          </a:xfrm>
        </p:spPr>
        <p:txBody>
          <a:bodyPr/>
          <a:lstStyle/>
          <a:p>
            <a:r>
              <a:rPr lang="en-US" dirty="0"/>
              <a:t>These can be calculated</a:t>
            </a:r>
            <a:r>
              <a:rPr lang="en-US" baseline="30000" dirty="0"/>
              <a:t>1</a:t>
            </a:r>
            <a:r>
              <a:rPr lang="en-US" dirty="0"/>
              <a:t> “by hand” but it is easier to use library(</a:t>
            </a:r>
            <a:r>
              <a:rPr lang="en-US" dirty="0" err="1"/>
              <a:t>HLMdiag</a:t>
            </a:r>
            <a:r>
              <a:rPr lang="en-US" dirty="0"/>
              <a:t>):</a:t>
            </a:r>
          </a:p>
          <a:p>
            <a:pPr marL="0" indent="0">
              <a:buNone/>
            </a:pPr>
            <a:b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&gt; h.stdres.1 &lt;- 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hlm_resid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(lmer.1,level=1,include.ls=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F,standardize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  <a:p>
            <a:pPr marL="0" indent="0">
              <a:buNone/>
            </a:pPr>
            <a:endParaRPr lang="en-US" sz="15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&gt; h.stdres.2 &lt;- 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hlm_resid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(lmer.1,level="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school",include.ls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=F, </a:t>
            </a:r>
            <a:b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+ standardize=T)</a:t>
            </a:r>
          </a:p>
          <a:p>
            <a:pPr marL="0" indent="0">
              <a:buNone/>
            </a:pPr>
            <a:endParaRPr lang="en-US" sz="15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names(h.stdres.1)</a:t>
            </a:r>
          </a:p>
          <a:p>
            <a:pPr marL="0" indent="0">
              <a:buNone/>
            </a:pP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[1] "id"          "Y"        "LRT"              "school"         </a:t>
            </a:r>
          </a:p>
          <a:p>
            <a:pPr marL="0" indent="0">
              <a:buNone/>
            </a:pP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[5] ".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std.resid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"  ".fitted"  ".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chol.mar.resid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"  ".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mar.fitted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"    </a:t>
            </a:r>
          </a:p>
          <a:p>
            <a:pPr marL="0" indent="0">
              <a:buNone/>
            </a:pPr>
            <a:b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names(h.stdres.2)</a:t>
            </a:r>
          </a:p>
          <a:p>
            <a:pPr marL="0" indent="0">
              <a:buNone/>
            </a:pP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[1] "school"  ".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std.ranef.intercept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"  ".</a:t>
            </a:r>
            <a:r>
              <a:rPr lang="en-US" sz="15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std.ranef.lrt</a:t>
            </a:r>
            <a:r>
              <a:rPr lang="en-US" sz="1550" dirty="0">
                <a:latin typeface="Courier New" panose="02070309020205020404" pitchFamily="49" charset="0"/>
                <a:cs typeface="Courier New" panose="02070309020205020404" pitchFamily="49" charset="0"/>
              </a:rPr>
              <a:t>"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BF472-C1EE-456D-8311-8F5FD2F7E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8CA2C1-55FD-4D57-93CC-82852D0F6A9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10547-B7A9-4146-91F7-DDD53F7023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9205A51-82EE-41FA-BB78-036B1810AC6E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6C7CE-D259-48F4-9F43-27E005851372}"/>
              </a:ext>
            </a:extLst>
          </p:cNvPr>
          <p:cNvSpPr txBox="1"/>
          <p:nvPr/>
        </p:nvSpPr>
        <p:spPr>
          <a:xfrm>
            <a:off x="2758568" y="6331506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See demonstration at end of “21 – </a:t>
            </a:r>
            <a:r>
              <a:rPr lang="en-US" dirty="0" err="1"/>
              <a:t>mlm</a:t>
            </a:r>
            <a:r>
              <a:rPr lang="en-US" dirty="0"/>
              <a:t> </a:t>
            </a:r>
            <a:r>
              <a:rPr lang="en-US" dirty="0" err="1"/>
              <a:t>residuals.r</a:t>
            </a:r>
            <a:r>
              <a:rPr lang="en-US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78482-71C2-4588-ABA6-1C8631DC4DFD}"/>
              </a:ext>
            </a:extLst>
          </p:cNvPr>
          <p:cNvSpPr txBox="1"/>
          <p:nvPr/>
        </p:nvSpPr>
        <p:spPr>
          <a:xfrm>
            <a:off x="2704780" y="3256111"/>
            <a:ext cx="152143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Stdized</a:t>
            </a:r>
            <a:r>
              <a:rPr lang="en-US" sz="1600" dirty="0">
                <a:solidFill>
                  <a:srgbClr val="FF0000"/>
                </a:solidFill>
              </a:rPr>
              <a:t> Cond Residuals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9FC99-0942-4B05-8C6A-273E829E84EC}"/>
              </a:ext>
            </a:extLst>
          </p:cNvPr>
          <p:cNvSpPr txBox="1"/>
          <p:nvPr/>
        </p:nvSpPr>
        <p:spPr>
          <a:xfrm>
            <a:off x="4363250" y="3256111"/>
            <a:ext cx="152143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Cond Fitted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28652-19B9-474F-887B-5709D142CE32}"/>
              </a:ext>
            </a:extLst>
          </p:cNvPr>
          <p:cNvSpPr txBox="1"/>
          <p:nvPr/>
        </p:nvSpPr>
        <p:spPr>
          <a:xfrm>
            <a:off x="6021719" y="3256110"/>
            <a:ext cx="161620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Cholesky Marg Residuals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20F39-78A1-44BB-BDFF-73F4CBCAFD45}"/>
              </a:ext>
            </a:extLst>
          </p:cNvPr>
          <p:cNvSpPr txBox="1"/>
          <p:nvPr/>
        </p:nvSpPr>
        <p:spPr>
          <a:xfrm>
            <a:off x="7111574" y="4773312"/>
            <a:ext cx="152143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Marg Fitted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275F4-610A-4409-A147-456DE3806265}"/>
                  </a:ext>
                </a:extLst>
              </p:cNvPr>
              <p:cNvSpPr txBox="1"/>
              <p:nvPr/>
            </p:nvSpPr>
            <p:spPr>
              <a:xfrm>
                <a:off x="510991" y="5497496"/>
                <a:ext cx="1521438" cy="3518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Stdized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275F4-610A-4409-A147-456DE380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1" y="5497496"/>
                <a:ext cx="1521438" cy="351828"/>
              </a:xfrm>
              <a:prstGeom prst="rect">
                <a:avLst/>
              </a:prstGeom>
              <a:blipFill>
                <a:blip r:embed="rId2"/>
                <a:stretch>
                  <a:fillRect l="-1992" t="-3333" b="-1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D267E-65F4-43FF-B01A-F650A4CDC694}"/>
                  </a:ext>
                </a:extLst>
              </p:cNvPr>
              <p:cNvSpPr txBox="1"/>
              <p:nvPr/>
            </p:nvSpPr>
            <p:spPr>
              <a:xfrm>
                <a:off x="3579480" y="5519153"/>
                <a:ext cx="1521438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Stdized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D267E-65F4-43FF-B01A-F650A4CDC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80" y="5519153"/>
                <a:ext cx="1521438" cy="338554"/>
              </a:xfrm>
              <a:prstGeom prst="rect">
                <a:avLst/>
              </a:prstGeom>
              <a:blipFill>
                <a:blip r:embed="rId3"/>
                <a:stretch>
                  <a:fillRect l="-1587" t="-3448" b="-189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76EB73-D6F9-4394-A5A4-C47E7043B40B}"/>
              </a:ext>
            </a:extLst>
          </p:cNvPr>
          <p:cNvCxnSpPr>
            <a:cxnSpLocks/>
          </p:cNvCxnSpPr>
          <p:nvPr/>
        </p:nvCxnSpPr>
        <p:spPr>
          <a:xfrm flipH="1">
            <a:off x="2128477" y="3840885"/>
            <a:ext cx="1129553" cy="431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E0BA37-E180-4D91-825F-0EA19F1A84DB}"/>
              </a:ext>
            </a:extLst>
          </p:cNvPr>
          <p:cNvCxnSpPr>
            <a:cxnSpLocks/>
          </p:cNvCxnSpPr>
          <p:nvPr/>
        </p:nvCxnSpPr>
        <p:spPr>
          <a:xfrm flipH="1">
            <a:off x="3661441" y="3887149"/>
            <a:ext cx="1129553" cy="431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A88869-B568-49A8-B3CF-029DAB2FFAF9}"/>
              </a:ext>
            </a:extLst>
          </p:cNvPr>
          <p:cNvCxnSpPr>
            <a:cxnSpLocks/>
          </p:cNvCxnSpPr>
          <p:nvPr/>
        </p:nvCxnSpPr>
        <p:spPr>
          <a:xfrm flipH="1">
            <a:off x="5319911" y="3928753"/>
            <a:ext cx="1129553" cy="431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823B8-7123-4D5E-A6CD-A053C21751DB}"/>
              </a:ext>
            </a:extLst>
          </p:cNvPr>
          <p:cNvCxnSpPr>
            <a:cxnSpLocks/>
          </p:cNvCxnSpPr>
          <p:nvPr/>
        </p:nvCxnSpPr>
        <p:spPr>
          <a:xfrm flipH="1" flipV="1">
            <a:off x="6782439" y="4756020"/>
            <a:ext cx="231801" cy="309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6BD1B9-C397-4C7B-A6F2-46B8E2155648}"/>
              </a:ext>
            </a:extLst>
          </p:cNvPr>
          <p:cNvCxnSpPr>
            <a:cxnSpLocks/>
          </p:cNvCxnSpPr>
          <p:nvPr/>
        </p:nvCxnSpPr>
        <p:spPr>
          <a:xfrm flipV="1">
            <a:off x="2128477" y="5459573"/>
            <a:ext cx="922084" cy="351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769FEA-05B9-4466-839D-3D9F48A29DB6}"/>
              </a:ext>
            </a:extLst>
          </p:cNvPr>
          <p:cNvCxnSpPr>
            <a:cxnSpLocks/>
          </p:cNvCxnSpPr>
          <p:nvPr/>
        </p:nvCxnSpPr>
        <p:spPr>
          <a:xfrm flipV="1">
            <a:off x="5123969" y="5497496"/>
            <a:ext cx="897751" cy="343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3110428-F786-4917-864C-D05F3E1CA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ASIDE: Cholesky Residuals</a:t>
            </a:r>
          </a:p>
        </p:txBody>
      </p:sp>
      <p:sp>
        <p:nvSpPr>
          <p:cNvPr id="28675" name="Content Placeholder 6">
            <a:extLst>
              <a:ext uri="{FF2B5EF4-FFF2-40B4-BE49-F238E27FC236}">
                <a16:creationId xmlns:a16="http://schemas.microsoft.com/office/drawing/2014/main" id="{D6C94F5D-C291-4B28-93E2-82011358A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13345"/>
            <a:ext cx="8310282" cy="4530725"/>
          </a:xfrm>
        </p:spPr>
        <p:txBody>
          <a:bodyPr/>
          <a:lstStyle/>
          <a:p>
            <a:r>
              <a:rPr lang="en-US" altLang="en-US" dirty="0"/>
              <a:t>Correlation in the marginal residuals</a:t>
            </a:r>
            <a:br>
              <a:rPr lang="en-US" altLang="en-US" dirty="0"/>
            </a:br>
            <a:r>
              <a:rPr lang="en-US" altLang="en-US" dirty="0"/>
              <a:t>can make it hard to interpret </a:t>
            </a:r>
            <a:r>
              <a:rPr lang="en-US" altLang="en-US" dirty="0" err="1"/>
              <a:t>qqnorm</a:t>
            </a:r>
            <a:r>
              <a:rPr lang="en-US" altLang="en-US" dirty="0"/>
              <a:t> plots, etc.</a:t>
            </a:r>
          </a:p>
          <a:p>
            <a:r>
              <a:rPr lang="en-US" altLang="en-US" dirty="0"/>
              <a:t>“</a:t>
            </a:r>
            <a:r>
              <a:rPr lang="en-US" altLang="en-US" b="1" i="1" dirty="0"/>
              <a:t>Cholesky residuals</a:t>
            </a:r>
            <a:r>
              <a:rPr lang="en-US" altLang="en-US" dirty="0"/>
              <a:t>” are marginal residuals, transformed to remove the correlation: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In the R file accompanying this lecture we show how to get components of the fitted </a:t>
            </a:r>
            <a:r>
              <a:rPr lang="en-US" altLang="en-US" dirty="0" err="1"/>
              <a:t>lmer</a:t>
            </a:r>
            <a:r>
              <a:rPr lang="en-US" altLang="en-US" dirty="0"/>
              <a:t> model to construct </a:t>
            </a:r>
            <a:r>
              <a:rPr lang="en-US" altLang="en-US" dirty="0">
                <a:latin typeface="Symbol" panose="05050102010706020507" pitchFamily="18" charset="2"/>
              </a:rPr>
              <a:t>S</a:t>
            </a:r>
            <a:r>
              <a:rPr lang="en-US" altLang="en-US" dirty="0"/>
              <a:t>, S, to construct Cholesky residuals…</a:t>
            </a:r>
          </a:p>
          <a:p>
            <a:r>
              <a:rPr lang="en-US" altLang="en-US" i="1" dirty="0"/>
              <a:t>Using </a:t>
            </a:r>
            <a:r>
              <a:rPr lang="en-US" altLang="en-US" i="1" dirty="0" err="1"/>
              <a:t>hlm_resid</a:t>
            </a:r>
            <a:r>
              <a:rPr lang="en-US" altLang="en-US" i="1" dirty="0"/>
              <a:t>() from library(</a:t>
            </a:r>
            <a:r>
              <a:rPr lang="en-US" altLang="en-US" i="1" dirty="0" err="1"/>
              <a:t>HLMdiag</a:t>
            </a:r>
            <a:r>
              <a:rPr lang="en-US" altLang="en-US" i="1" dirty="0"/>
              <a:t>) easier!</a:t>
            </a:r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5AE782E0-1C4C-4A65-8C0A-DA0B7CE0B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F862A5-01BD-4171-9EAB-3547B01ABF20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7" name="Date Placeholder 5">
            <a:extLst>
              <a:ext uri="{FF2B5EF4-FFF2-40B4-BE49-F238E27FC236}">
                <a16:creationId xmlns:a16="http://schemas.microsoft.com/office/drawing/2014/main" id="{F9EA0E6F-50C0-4FC1-91C1-65859942FC2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934C59-76E9-447C-A9EB-23D8840A1A0D}" type="datetime1">
              <a:rPr lang="en-US" altLang="en-US" smtClean="0">
                <a:latin typeface="Garamond" panose="02020404030301010803" pitchFamily="18" charset="0"/>
              </a:rPr>
              <a:pPr/>
              <a:t>11/14/2022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8678" name="Picture 8">
            <a:extLst>
              <a:ext uri="{FF2B5EF4-FFF2-40B4-BE49-F238E27FC236}">
                <a16:creationId xmlns:a16="http://schemas.microsoft.com/office/drawing/2014/main" id="{6107AB3C-ABA9-450D-80C5-994F9470C8E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113345"/>
            <a:ext cx="1217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8">
            <a:extLst>
              <a:ext uri="{FF2B5EF4-FFF2-40B4-BE49-F238E27FC236}">
                <a16:creationId xmlns:a16="http://schemas.microsoft.com/office/drawing/2014/main" id="{80AAA47F-2390-43AC-9CAD-5543B115699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83445"/>
            <a:ext cx="67183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>
            <a:extLst>
              <a:ext uri="{FF2B5EF4-FFF2-40B4-BE49-F238E27FC236}">
                <a16:creationId xmlns:a16="http://schemas.microsoft.com/office/drawing/2014/main" id="{F29F4FF2-1FF6-4E50-95F5-AE7529B39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1: Standardized vs Not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6D8A6-932A-456F-B490-18EBECBC6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4420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sresid.cond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h.stdres.1$.std.resid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cresid.marg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h.stdres.1$.chol.mar.resid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main=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"Conditional Residuals")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sresid.cond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main=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Stdized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Cond Residuals")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sresid.cond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resid.marg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main=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"Marginal Residuals")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resid.marg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cresid.marg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main=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"Cholesky Marg Residuals")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cresid.marg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DDD7B2-5B3D-426B-BE6E-020A6EA1D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6611" y="1039268"/>
            <a:ext cx="3881777" cy="4530725"/>
          </a:xfrm>
        </p:spPr>
      </p:pic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9DDC668A-BF49-4E63-95B2-9023EEE76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A71497-AE2B-4331-9E7C-E022504F856D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26" name="Date Placeholder 5">
            <a:extLst>
              <a:ext uri="{FF2B5EF4-FFF2-40B4-BE49-F238E27FC236}">
                <a16:creationId xmlns:a16="http://schemas.microsoft.com/office/drawing/2014/main" id="{92478923-DA12-4279-B6F8-F8CA4A7B06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B61BEC-D1CA-4DD1-A283-116E502F24E4}" type="datetime1">
              <a:rPr lang="en-US" altLang="en-US" smtClean="0">
                <a:latin typeface="Garamond" panose="02020404030301010803" pitchFamily="18" charset="0"/>
              </a:rPr>
              <a:pPr/>
              <a:t>11/14/2022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15396-8E22-4297-9890-394FEDE9C645}"/>
              </a:ext>
            </a:extLst>
          </p:cNvPr>
          <p:cNvSpPr txBox="1"/>
          <p:nvPr/>
        </p:nvSpPr>
        <p:spPr>
          <a:xfrm>
            <a:off x="5093814" y="5569993"/>
            <a:ext cx="35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1 Standardization makes little difference for this data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2928-562C-4548-96E7-155BB2A2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2: Standardized vs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77C7-7681-4024-8DF6-E0E673F9D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7688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s.eta.0 &lt;-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h.stdres.2$.std.ranef.intercept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s.eta.1 &lt;-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h.stdres.2$.std.ranef.lrt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(eta0, main =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"Eta0 (rand. intercepts)")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(eta0)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(eta1, main =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"Eta1 (rand. slopes)")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(eta1)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(s.eta.0, main =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Stdized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eta0 (Intercept)")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(s.eta.0)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(s.eta.1, main =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Stdized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eta1 (Slopes)")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(s.eta.1)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C85E85-8517-47F1-94E3-9ADEDE8BBF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6611" y="1077688"/>
            <a:ext cx="3881777" cy="45307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47BA0-68FB-4F71-8E00-F526A83AB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00DC0-7940-41D2-9344-46442ED7BF6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B16547-5727-4172-A19B-E5B753A2DC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9E86BB-2D93-43A2-BA9F-3C694AF8EA4A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4F37A-61B7-4BE1-BD1A-8414DA198BA2}"/>
              </a:ext>
            </a:extLst>
          </p:cNvPr>
          <p:cNvSpPr txBox="1"/>
          <p:nvPr/>
        </p:nvSpPr>
        <p:spPr>
          <a:xfrm>
            <a:off x="5093814" y="5569993"/>
            <a:ext cx="35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2 Standardization slightly improves normality</a:t>
            </a:r>
          </a:p>
        </p:txBody>
      </p:sp>
    </p:spTree>
    <p:extLst>
      <p:ext uri="{BB962C8B-B14F-4D97-AF65-F5344CB8AC3E}">
        <p14:creationId xmlns:p14="http://schemas.microsoft.com/office/powerpoint/2010/main" val="88727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AC5880CA-C1A9-4C8B-8FD4-A230E81AE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EF9E0C-D226-4900-A63C-9C3AD18B018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1" name="Date Placeholder 5">
            <a:extLst>
              <a:ext uri="{FF2B5EF4-FFF2-40B4-BE49-F238E27FC236}">
                <a16:creationId xmlns:a16="http://schemas.microsoft.com/office/drawing/2014/main" id="{1550044C-8E48-441C-B790-709FB2B278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E6763B-0743-4D4C-B62A-DCCC971B11F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C35CDE5A-A3C1-4CE0-A939-CA5367F67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Residuals: 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Rectangle 3">
                <a:extLst>
                  <a:ext uri="{FF2B5EF4-FFF2-40B4-BE49-F238E27FC236}">
                    <a16:creationId xmlns:a16="http://schemas.microsoft.com/office/drawing/2014/main" id="{58814756-D95F-4CC9-8BC0-99103AAA6C6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86578"/>
                <a:ext cx="8229600" cy="48514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/>
                  <a:t>Looking at some residuals is better than looking at none.</a:t>
                </a:r>
              </a:p>
              <a:p>
                <a:pPr lvl="1" eaLnBrk="1" hangingPunct="1"/>
                <a:r>
                  <a:rPr lang="en-US" altLang="en-US" sz="2400" dirty="0"/>
                  <a:t>In many MLM’s, </a:t>
                </a:r>
                <a:r>
                  <a:rPr lang="en-US" altLang="en-US" sz="2400" i="1" u="sng" dirty="0"/>
                  <a:t>marginal</a:t>
                </a:r>
                <a:r>
                  <a:rPr lang="en-US" altLang="en-US" sz="2400" dirty="0"/>
                  <a:t> and </a:t>
                </a:r>
                <a:r>
                  <a:rPr lang="en-US" altLang="en-US" sz="2400" i="1" u="sng" dirty="0"/>
                  <a:t>conditional residuals </a:t>
                </a:r>
                <a:r>
                  <a:rPr lang="en-US" altLang="en-US" sz="2400" dirty="0"/>
                  <a:t>can be used roughly as you would with ordinary linear regression</a:t>
                </a:r>
              </a:p>
              <a:p>
                <a:pPr lvl="1" eaLnBrk="1" hangingPunct="1"/>
                <a:r>
                  <a:rPr lang="en-US" altLang="en-US" sz="2400" dirty="0"/>
                  <a:t>Good to look at facet plots of Level 1 residuals</a:t>
                </a:r>
              </a:p>
              <a:p>
                <a:pPr lvl="1" eaLnBrk="1" hangingPunct="1"/>
                <a:r>
                  <a:rPr lang="en-US" altLang="en-US" sz="2400" dirty="0"/>
                  <a:t>Some problems will be easier to see with ungrouped plots of Level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𝑚𝑎𝑟𝑔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</m:oMath>
                </a14:m>
                <a:r>
                  <a:rPr lang="en-US" altLang="en-US" sz="2400" dirty="0"/>
                  <a:t>)  and Level 2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sz="2400" dirty="0"/>
                  <a:t>’s ) </a:t>
                </a:r>
                <a:r>
                  <a:rPr lang="en-US" altLang="en-US" sz="2400" dirty="0"/>
                  <a:t>residual plots (vs.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en-US" sz="2400" dirty="0"/>
                  <a:t>’s, predictor variables, etc.)</a:t>
                </a:r>
              </a:p>
              <a:p>
                <a:pPr lvl="1" eaLnBrk="1" hangingPunct="1"/>
                <a:r>
                  <a:rPr lang="en-US" altLang="en-US" sz="2400" dirty="0"/>
                  <a:t>Standardized residuals helpful for assessing normality, outliers</a:t>
                </a:r>
              </a:p>
              <a:p>
                <a:pPr eaLnBrk="1" hangingPunct="1"/>
                <a:r>
                  <a:rPr lang="en-US" altLang="en-US" sz="2800" dirty="0">
                    <a:latin typeface="+mj-lt"/>
                    <a:cs typeface="Courier New" panose="02070309020205020404" pitchFamily="49" charset="0"/>
                  </a:rPr>
                  <a:t>If you forget </a:t>
                </a:r>
                <a:r>
                  <a:rPr lang="en-US" altLang="en-US" sz="2800" dirty="0" err="1">
                    <a:latin typeface="+mj-lt"/>
                    <a:cs typeface="Courier New" panose="02070309020205020404" pitchFamily="49" charset="0"/>
                  </a:rPr>
                  <a:t>HLMdiag</a:t>
                </a:r>
                <a:r>
                  <a:rPr lang="en-US" altLang="en-US" sz="2800" dirty="0">
                    <a:latin typeface="+mj-lt"/>
                    <a:cs typeface="Courier New" panose="02070309020205020404" pitchFamily="49" charset="0"/>
                  </a:rPr>
                  <a:t>,</a:t>
                </a:r>
                <a:r>
                  <a:rPr lang="en-US" alt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residuals(lmer.1)</a:t>
                </a:r>
                <a:r>
                  <a:rPr lang="en-US" altLang="en-US" sz="2800" dirty="0"/>
                  <a:t> gives you the conditional residuals</a:t>
                </a:r>
              </a:p>
            </p:txBody>
          </p:sp>
        </mc:Choice>
        <mc:Fallback xmlns="">
          <p:sp>
            <p:nvSpPr>
              <p:cNvPr id="32773" name="Rectangle 3">
                <a:extLst>
                  <a:ext uri="{FF2B5EF4-FFF2-40B4-BE49-F238E27FC236}">
                    <a16:creationId xmlns:a16="http://schemas.microsoft.com/office/drawing/2014/main" id="{58814756-D95F-4CC9-8BC0-99103AAA6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86578"/>
                <a:ext cx="8229600" cy="4851400"/>
              </a:xfrm>
              <a:blipFill>
                <a:blip r:embed="rId3"/>
                <a:stretch>
                  <a:fillRect l="-444" t="-1131" b="-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0146E05E-A919-44C2-9035-66B5EED78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C4A691-1226-4B31-852B-3D138D9154E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3" name="Date Placeholder 5">
            <a:extLst>
              <a:ext uri="{FF2B5EF4-FFF2-40B4-BE49-F238E27FC236}">
                <a16:creationId xmlns:a16="http://schemas.microsoft.com/office/drawing/2014/main" id="{C85AB1EF-7B5E-4393-A4E5-29EEAE9F9F1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EA10DB-916E-44DE-9F33-0B8B9143EA9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852F017-7699-4FFB-BE97-751F27544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2B7F5F0E-B0B0-4636-B57C-EB136E198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24418"/>
            <a:ext cx="82296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The London Schools Data</a:t>
            </a:r>
          </a:p>
          <a:p>
            <a:pPr lvl="1" eaLnBrk="1" hangingPunct="1"/>
            <a:r>
              <a:rPr lang="en-US" altLang="en-US" sz="2400" dirty="0"/>
              <a:t>A nice random-intercepts, random-slopes model</a:t>
            </a:r>
          </a:p>
          <a:p>
            <a:pPr lvl="1" eaLnBrk="1" hangingPunct="1"/>
            <a:r>
              <a:rPr lang="en-US" altLang="en-US" sz="2400" dirty="0"/>
              <a:t>ASIDE: Shrinkage for regression lines</a:t>
            </a:r>
          </a:p>
          <a:p>
            <a:pPr eaLnBrk="1" hangingPunct="1"/>
            <a:r>
              <a:rPr lang="en-US" altLang="en-US" sz="2800" dirty="0"/>
              <a:t>Residuals in MLM’s</a:t>
            </a:r>
          </a:p>
          <a:p>
            <a:pPr lvl="1" eaLnBrk="1" hangingPunct="1"/>
            <a:r>
              <a:rPr lang="en-US" altLang="en-US" sz="2400" dirty="0"/>
              <a:t>Marginal residuals</a:t>
            </a:r>
          </a:p>
          <a:p>
            <a:pPr lvl="1" eaLnBrk="1" hangingPunct="1"/>
            <a:r>
              <a:rPr lang="en-US" altLang="en-US" sz="2400" dirty="0"/>
              <a:t>Conditional residuals</a:t>
            </a:r>
          </a:p>
          <a:p>
            <a:pPr lvl="1" eaLnBrk="1" hangingPunct="1"/>
            <a:r>
              <a:rPr lang="en-US" altLang="en-US" sz="2400" dirty="0"/>
              <a:t>Random effects residuals</a:t>
            </a:r>
          </a:p>
          <a:p>
            <a:pPr eaLnBrk="1" hangingPunct="1"/>
            <a:r>
              <a:rPr lang="en-US" altLang="en-US" sz="2800" dirty="0"/>
              <a:t>Level 1 and Level 2 Residual Plots</a:t>
            </a:r>
          </a:p>
          <a:p>
            <a:pPr eaLnBrk="1" hangingPunct="1"/>
            <a:r>
              <a:rPr lang="en-US" altLang="en-US" sz="2800" dirty="0"/>
              <a:t>Standardized Residuals</a:t>
            </a:r>
          </a:p>
          <a:p>
            <a:pPr lvl="1" eaLnBrk="1" hangingPunct="1"/>
            <a:r>
              <a:rPr lang="en-US" altLang="en-US" sz="2400" dirty="0"/>
              <a:t>ASIDE: Cholesky Residuals</a:t>
            </a:r>
          </a:p>
          <a:p>
            <a:pPr eaLnBrk="1" hangingPunct="1"/>
            <a:r>
              <a:rPr lang="en-US" altLang="en-US" sz="2800" dirty="0"/>
              <a:t>Practical Advice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7CEB-B397-6F7B-7B07-1555CF21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5EAA-3CE1-8C7D-1151-E270E3A5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685"/>
            <a:ext cx="8229600" cy="4530725"/>
          </a:xfrm>
        </p:spPr>
        <p:txBody>
          <a:bodyPr/>
          <a:lstStyle/>
          <a:p>
            <a:r>
              <a:rPr lang="en-US" sz="2400" dirty="0"/>
              <a:t>HW09 (see hw09 folder) </a:t>
            </a:r>
          </a:p>
          <a:p>
            <a:pPr lvl="1"/>
            <a:r>
              <a:rPr lang="en-US" sz="2000" dirty="0"/>
              <a:t>Many raw materials for </a:t>
            </a:r>
            <a:r>
              <a:rPr lang="en-US" sz="2000" b="1" dirty="0"/>
              <a:t>Data, </a:t>
            </a:r>
            <a:r>
              <a:rPr lang="en-US" sz="2000" b="1"/>
              <a:t>Discussion</a:t>
            </a:r>
            <a:r>
              <a:rPr lang="en-US" sz="2000"/>
              <a:t> sections </a:t>
            </a:r>
            <a:r>
              <a:rPr lang="en-US" sz="2000" dirty="0"/>
              <a:t>and (especially) </a:t>
            </a:r>
            <a:r>
              <a:rPr lang="en-US" sz="2000" b="1" dirty="0"/>
              <a:t>Technical Appendix </a:t>
            </a:r>
            <a:endParaRPr lang="en-US" sz="2400" dirty="0"/>
          </a:p>
          <a:p>
            <a:r>
              <a:rPr lang="en-US" sz="2400" dirty="0"/>
              <a:t>Project assignment sheet (see project folder) provides</a:t>
            </a:r>
          </a:p>
          <a:p>
            <a:pPr lvl="1"/>
            <a:r>
              <a:rPr lang="en-US" sz="2000" dirty="0"/>
              <a:t>Raw materials for </a:t>
            </a:r>
            <a:r>
              <a:rPr lang="en-US" sz="2000" b="1" dirty="0"/>
              <a:t>Introduction</a:t>
            </a:r>
          </a:p>
          <a:p>
            <a:pPr lvl="1"/>
            <a:r>
              <a:rPr lang="en-US" sz="2000" dirty="0"/>
              <a:t>Timeline, guidelines and grading rubric for final IDMRAD paper</a:t>
            </a:r>
          </a:p>
          <a:p>
            <a:r>
              <a:rPr lang="en-US" sz="2400" dirty="0"/>
              <a:t>Project Due Dates</a:t>
            </a:r>
          </a:p>
          <a:p>
            <a:pPr lvl="1"/>
            <a:r>
              <a:rPr lang="en-US" sz="2000" b="1" dirty="0"/>
              <a:t>HW09:</a:t>
            </a:r>
            <a:r>
              <a:rPr lang="en-US" sz="2000" dirty="0"/>
              <a:t> Fri Nov 18 (grace till Sun Nov 20</a:t>
            </a:r>
            <a:r>
              <a:rPr lang="en-US" sz="2000" baseline="30000" dirty="0"/>
              <a:t>th</a:t>
            </a:r>
            <a:r>
              <a:rPr lang="en-US" sz="2000" dirty="0"/>
              <a:t>) </a:t>
            </a:r>
          </a:p>
          <a:p>
            <a:pPr lvl="1"/>
            <a:r>
              <a:rPr lang="en-US" sz="2000" b="1" dirty="0"/>
              <a:t>Rough IDMRAD draft: </a:t>
            </a:r>
            <a:r>
              <a:rPr lang="en-US" sz="2000" dirty="0"/>
              <a:t>Weds Nov 23 (grace till Fri Nov 25</a:t>
            </a:r>
            <a:r>
              <a:rPr lang="en-US" sz="2000" baseline="30000" dirty="0"/>
              <a:t>th</a:t>
            </a:r>
            <a:r>
              <a:rPr lang="en-US" sz="2000" dirty="0"/>
              <a:t>)</a:t>
            </a:r>
          </a:p>
          <a:p>
            <a:pPr lvl="1"/>
            <a:r>
              <a:rPr lang="en-US" sz="2000" b="1" dirty="0"/>
              <a:t>Peer review:</a:t>
            </a:r>
            <a:r>
              <a:rPr lang="en-US" sz="2000" dirty="0"/>
              <a:t> Fri Dec 2 (2 </a:t>
            </a:r>
            <a:r>
              <a:rPr lang="en-US" sz="2000" dirty="0" err="1"/>
              <a:t>hrs</a:t>
            </a:r>
            <a:r>
              <a:rPr lang="en-US" sz="2000" dirty="0"/>
              <a:t> grace!)</a:t>
            </a:r>
          </a:p>
          <a:p>
            <a:pPr lvl="1"/>
            <a:r>
              <a:rPr lang="en-US" sz="2000" b="1" dirty="0"/>
              <a:t>Final IDMRAD paper: </a:t>
            </a:r>
            <a:r>
              <a:rPr lang="en-US" sz="2000" dirty="0"/>
              <a:t>Fri Dec 9 (2 </a:t>
            </a:r>
            <a:r>
              <a:rPr lang="en-US" sz="2000" dirty="0" err="1"/>
              <a:t>hrs</a:t>
            </a:r>
            <a:r>
              <a:rPr lang="en-US" sz="2000" dirty="0"/>
              <a:t> grace!)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58D2D-3263-BFB2-E013-B68A42B90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8CA2C1-55FD-4D57-93CC-82852D0F6A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FF2CE-5921-5D40-7B7F-BBDB37B0A1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9205A51-82EE-41FA-BB78-036B1810AC6E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1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A755-7CDA-9402-5555-34C5EDC3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9D42-F3F4-0418-9925-63395442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637"/>
            <a:ext cx="8229600" cy="4530725"/>
          </a:xfrm>
        </p:spPr>
        <p:txBody>
          <a:bodyPr/>
          <a:lstStyle/>
          <a:p>
            <a:r>
              <a:rPr lang="en-US" dirty="0"/>
              <a:t>Mon and Weds at noon: BJ as usual</a:t>
            </a:r>
          </a:p>
          <a:p>
            <a:endParaRPr lang="en-US" dirty="0"/>
          </a:p>
          <a:p>
            <a:r>
              <a:rPr lang="en-US" dirty="0"/>
              <a:t>Friday: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BJ will take Lorenzo’s 11am office hour in 132E Baker (my usual office)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Lorenzo will be travelling but will hold a zoom office hour at 3pm Friday.  Zoom link TBA.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9DD7-1D52-E113-7707-51050A18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8CA2C1-55FD-4D57-93CC-82852D0F6A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5A542-FF8A-0F46-9BEE-7952D04B32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9205A51-82EE-41FA-BB78-036B1810AC6E}" type="datetime1">
              <a:rPr lang="en-US" smtClean="0"/>
              <a:pPr>
                <a:defRPr/>
              </a:pPr>
              <a:t>11/14/2022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C7A14E11-8328-442D-B133-E2DF4C9D6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774AC5-F84C-4A85-9403-27DDA5FF7DD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19" name="Date Placeholder 5">
            <a:extLst>
              <a:ext uri="{FF2B5EF4-FFF2-40B4-BE49-F238E27FC236}">
                <a16:creationId xmlns:a16="http://schemas.microsoft.com/office/drawing/2014/main" id="{D749F957-2861-4DB3-A57F-4D8F7D9759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5F076D-9D6E-450F-92FA-800DDDB7E6A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A68F09C7-C12A-49F1-953D-F4DA5E2BD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575742AA-41E7-4E5B-9086-688C92F9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7974"/>
            <a:ext cx="8229600" cy="4997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London Schools Data</a:t>
            </a:r>
          </a:p>
          <a:p>
            <a:pPr lvl="1" eaLnBrk="1" hangingPunct="1"/>
            <a:r>
              <a:rPr lang="en-US" altLang="en-US" sz="2400" dirty="0"/>
              <a:t>A nice random-intercepts, random-slopes model</a:t>
            </a:r>
          </a:p>
          <a:p>
            <a:pPr lvl="1" eaLnBrk="1" hangingPunct="1"/>
            <a:r>
              <a:rPr lang="en-US" altLang="en-US" sz="2400" dirty="0"/>
              <a:t>ASIDE: Shrinkage for regression lines</a:t>
            </a:r>
          </a:p>
          <a:p>
            <a:pPr eaLnBrk="1" hangingPunct="1"/>
            <a:r>
              <a:rPr lang="en-US" altLang="en-US" sz="2800" dirty="0"/>
              <a:t>Residuals in MLM’s</a:t>
            </a:r>
          </a:p>
          <a:p>
            <a:pPr lvl="1" eaLnBrk="1" hangingPunct="1"/>
            <a:r>
              <a:rPr lang="en-US" altLang="en-US" sz="2400" dirty="0"/>
              <a:t>Marginal residuals</a:t>
            </a:r>
          </a:p>
          <a:p>
            <a:pPr lvl="1" eaLnBrk="1" hangingPunct="1"/>
            <a:r>
              <a:rPr lang="en-US" altLang="en-US" sz="2400" dirty="0"/>
              <a:t>Conditional residuals</a:t>
            </a:r>
          </a:p>
          <a:p>
            <a:pPr lvl="1" eaLnBrk="1" hangingPunct="1"/>
            <a:r>
              <a:rPr lang="en-US" altLang="en-US" sz="2400" dirty="0"/>
              <a:t>Random effects residuals</a:t>
            </a:r>
          </a:p>
          <a:p>
            <a:pPr eaLnBrk="1" hangingPunct="1"/>
            <a:r>
              <a:rPr lang="en-US" altLang="en-US" sz="2800" dirty="0"/>
              <a:t>Level 1 and Level 2 Residual Plots</a:t>
            </a:r>
          </a:p>
          <a:p>
            <a:pPr eaLnBrk="1" hangingPunct="1"/>
            <a:r>
              <a:rPr lang="en-US" altLang="en-US" sz="2800" dirty="0"/>
              <a:t>Standardized Residuals</a:t>
            </a:r>
          </a:p>
          <a:p>
            <a:pPr lvl="1" eaLnBrk="1" hangingPunct="1"/>
            <a:r>
              <a:rPr lang="en-US" altLang="en-US" sz="2400" dirty="0"/>
              <a:t>ASIDE: Cholesky Residuals</a:t>
            </a:r>
          </a:p>
          <a:p>
            <a:pPr eaLnBrk="1" hangingPunct="1"/>
            <a:r>
              <a:rPr lang="en-US" altLang="en-US" sz="2800" dirty="0"/>
              <a:t>Practical Advice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03020E1-B57D-4FD4-9B2F-470543079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London Schools Data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8F81B89-FBA6-464C-ABC4-0A1BB263F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Student (1..1978)</a:t>
            </a:r>
          </a:p>
          <a:p>
            <a:pPr lvl="1" eaLnBrk="1" hangingPunct="1"/>
            <a:r>
              <a:rPr lang="en-US" altLang="en-US"/>
              <a:t>Gender (0=Female, 1=Male), per student</a:t>
            </a:r>
          </a:p>
          <a:p>
            <a:pPr lvl="1" eaLnBrk="1" hangingPunct="1"/>
            <a:r>
              <a:rPr lang="en-US" altLang="en-US"/>
              <a:t>VR = verbal reasoning level (High/Med/Low)</a:t>
            </a:r>
          </a:p>
          <a:p>
            <a:pPr lvl="1" eaLnBrk="1" hangingPunct="1"/>
            <a:r>
              <a:rPr lang="en-US" altLang="en-US"/>
              <a:t>LRT = London Reading test (at beginning of year)</a:t>
            </a:r>
          </a:p>
          <a:p>
            <a:pPr lvl="1" eaLnBrk="1" hangingPunct="1"/>
            <a:r>
              <a:rPr lang="en-US" altLang="en-US"/>
              <a:t>Y = end-of-year test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School (1..38)</a:t>
            </a:r>
          </a:p>
          <a:p>
            <a:pPr lvl="1" eaLnBrk="1" hangingPunct="1"/>
            <a:r>
              <a:rPr lang="en-US" altLang="en-US"/>
              <a:t>School.gender  (All.Boy, All.Girl, Mixed)</a:t>
            </a:r>
          </a:p>
          <a:p>
            <a:pPr lvl="1" eaLnBrk="1" hangingPunct="1"/>
            <a:r>
              <a:rPr lang="en-US" altLang="en-US"/>
              <a:t>School.denom (Other,CofE,RomCath,State)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B28B73D-9E1E-419C-8D48-1D9BB37903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F87305-6038-485A-9CE5-4F11D26BFF5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9" name="Date Placeholder 4">
            <a:extLst>
              <a:ext uri="{FF2B5EF4-FFF2-40B4-BE49-F238E27FC236}">
                <a16:creationId xmlns:a16="http://schemas.microsoft.com/office/drawing/2014/main" id="{429CD286-743A-4935-933A-0884EC625D1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B2BFBA-0C1A-4998-BC25-301008C38ED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3CFC9-7D5E-4A39-AD38-6787C2A6DC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2160588"/>
            <a:ext cx="6155871" cy="221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7E8DC0E6-6208-4282-AA16-5C0F31A55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We’ll focus on the random slopes, random intercepts model…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36E6-6717-45AA-B690-F94B5B504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3200" dirty="0"/>
              <a:t>The MLM is </a:t>
            </a:r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sz="3200" dirty="0"/>
          </a:p>
          <a:p>
            <a:pPr marL="0" lvl="1" indent="0" eaLnBrk="1" hangingPunct="1">
              <a:buClr>
                <a:srgbClr val="6A6268"/>
              </a:buClr>
              <a:buSzPct val="65000"/>
              <a:buNone/>
              <a:defRPr/>
            </a:pPr>
            <a:endParaRPr lang="en-US" sz="3200" dirty="0"/>
          </a:p>
          <a:p>
            <a:pPr marL="0" lvl="1" indent="0" eaLnBrk="1" hangingPunct="1">
              <a:buClr>
                <a:srgbClr val="6A6268"/>
              </a:buClr>
              <a:buSzPct val="65000"/>
              <a:buNone/>
              <a:defRPr/>
            </a:pPr>
            <a:r>
              <a:rPr lang="en-US" sz="3200" dirty="0"/>
              <a:t>with variance components form</a:t>
            </a:r>
          </a:p>
          <a:p>
            <a:pPr marL="0" lvl="1" indent="0" eaLnBrk="1" hangingPunct="1">
              <a:buClr>
                <a:srgbClr val="6A6268"/>
              </a:buClr>
              <a:buSzPct val="65000"/>
              <a:buNone/>
              <a:defRPr/>
            </a:pPr>
            <a:endParaRPr lang="en-US" sz="3200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3200" dirty="0"/>
              <a:t>As an R model this would be</a:t>
            </a:r>
          </a:p>
          <a:p>
            <a:pPr marL="0" lvl="1" indent="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dirty="0"/>
              <a:t>	Y ~ 1 + LRT + (1 + </a:t>
            </a:r>
            <a:r>
              <a:rPr lang="en-US" sz="3200" dirty="0" err="1"/>
              <a:t>LRT|school</a:t>
            </a:r>
            <a:r>
              <a:rPr lang="en-US" sz="3200" dirty="0"/>
              <a:t>)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CB2551D-2022-4B0D-A8BD-B982F1E87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A89032-530B-4527-8921-6296D3BE9F4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7" name="Date Placeholder 4">
            <a:extLst>
              <a:ext uri="{FF2B5EF4-FFF2-40B4-BE49-F238E27FC236}">
                <a16:creationId xmlns:a16="http://schemas.microsoft.com/office/drawing/2014/main" id="{56F96BE2-AEA1-4D0D-8769-C1D7DE6A1D6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A3AD26-1BE0-4C4A-9B75-D5AA216A0C6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6D4C0625-30DF-48B1-BD82-AA1FE556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1213" y="1417638"/>
            <a:ext cx="4432300" cy="442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D08E1D59-F816-4D88-9EF2-258358B74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7813"/>
            <a:ext cx="8510337" cy="11398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ASIDE: Shrinkage for regression lines</a:t>
            </a:r>
          </a:p>
        </p:txBody>
      </p:sp>
      <p:sp>
        <p:nvSpPr>
          <p:cNvPr id="14340" name="Content Placeholder 5">
            <a:extLst>
              <a:ext uri="{FF2B5EF4-FFF2-40B4-BE49-F238E27FC236}">
                <a16:creationId xmlns:a16="http://schemas.microsoft.com/office/drawing/2014/main" id="{5E97D11E-17EF-4787-ABC6-4060917326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2588" y="1138989"/>
            <a:ext cx="4238625" cy="4925261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partially pooled: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lmer.1 &lt;-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(Y ~ 1 + LRT + </a:t>
            </a:r>
          </a:p>
          <a:p>
            <a:pPr marL="0" indent="0" eaLnBrk="1" hangingPunct="1"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(1 +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LRT|school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mlm.alphas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(lmer.1)$school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completely pooled:</a:t>
            </a:r>
          </a:p>
          <a:p>
            <a:pPr marL="0" indent="0" eaLnBrk="1" hangingPunct="1"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lm.0 &lt;- lm(Y ~ LRT)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unpooled.betas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(lm.0) 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completely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unpooled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lm.1 &lt;- lm(Y ~ school*LRT - LRT – 1)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pooled.betas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(lm.1)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## “21 -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mlm-residuals.r</a:t>
            </a:r>
            <a: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has</a:t>
            </a:r>
            <a:b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## important fitting and </a:t>
            </a:r>
            <a:b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## plotting details…</a:t>
            </a:r>
            <a:b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800" dirty="0">
                <a:latin typeface="+mj-lt"/>
                <a:cs typeface="Courier New" panose="02070309020205020404" pitchFamily="49" charset="0"/>
              </a:rPr>
              <a:t>The regression lines for the MLM lie between the completely pooled and completely </a:t>
            </a:r>
            <a:r>
              <a:rPr lang="en-US" altLang="en-US" sz="1800" dirty="0" err="1">
                <a:latin typeface="+mj-lt"/>
                <a:cs typeface="Courier New" panose="02070309020205020404" pitchFamily="49" charset="0"/>
              </a:rPr>
              <a:t>unpooled</a:t>
            </a:r>
            <a:r>
              <a:rPr lang="en-US" altLang="en-US" sz="1800" dirty="0">
                <a:latin typeface="+mj-lt"/>
                <a:cs typeface="Courier New" panose="02070309020205020404" pitchFamily="49" charset="0"/>
              </a:rPr>
              <a:t> regression lines; this is the shrinkage phenomenon again</a:t>
            </a:r>
          </a:p>
        </p:txBody>
      </p:sp>
      <p:sp>
        <p:nvSpPr>
          <p:cNvPr id="14341" name="Slide Number Placeholder 3">
            <a:extLst>
              <a:ext uri="{FF2B5EF4-FFF2-40B4-BE49-F238E27FC236}">
                <a16:creationId xmlns:a16="http://schemas.microsoft.com/office/drawing/2014/main" id="{B10B4FCE-A904-440C-B612-2CD350E7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DD5D8F-BC1D-4785-AD35-E2806612515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42" name="Date Placeholder 4">
            <a:extLst>
              <a:ext uri="{FF2B5EF4-FFF2-40B4-BE49-F238E27FC236}">
                <a16:creationId xmlns:a16="http://schemas.microsoft.com/office/drawing/2014/main" id="{78B6AEB3-E8C2-4768-B18E-7219AAE934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BBEEDF-919C-4887-B6E1-C564507E516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BF73ABCE-BC3A-4CBD-99A0-F057A337E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DE207D-996E-4EB0-B24A-F9468EFF1EF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42AD4C83-8F49-4A9B-98C6-C837CAEB27B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36AC20-006F-4142-9BD2-880D25D04FC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CD11E80E-0825-4A28-B303-61B9749CF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Residuals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BE56CB43-15DC-4972-87E9-924B281EE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ordinary linear regression the residuals are easy to think about:</a:t>
            </a:r>
          </a:p>
          <a:p>
            <a:pPr lvl="1" eaLnBrk="1" hangingPunct="1"/>
            <a:r>
              <a:rPr lang="en-US" altLang="en-US"/>
              <a:t>E[y</a:t>
            </a:r>
            <a:r>
              <a:rPr lang="en-US" altLang="en-US" baseline="-25000"/>
              <a:t>i</a:t>
            </a:r>
            <a:r>
              <a:rPr lang="en-US" altLang="en-US"/>
              <a:t>] = X</a:t>
            </a:r>
            <a:r>
              <a:rPr lang="en-US" altLang="en-US" baseline="-25000"/>
              <a:t>i</a:t>
            </a:r>
            <a:r>
              <a:rPr lang="en-US" altLang="en-US">
                <a:latin typeface="cmmi10" pitchFamily="34" charset="0"/>
              </a:rPr>
              <a:t>¯</a:t>
            </a:r>
            <a:endParaRPr lang="en-US" altLang="en-US"/>
          </a:p>
          <a:p>
            <a:pPr lvl="1" eaLnBrk="1" hangingPunct="1"/>
            <a:r>
              <a:rPr lang="en-US" altLang="en-US"/>
              <a:t>r</a:t>
            </a:r>
            <a:r>
              <a:rPr lang="en-US" altLang="en-US" baseline="-25000"/>
              <a:t>i</a:t>
            </a:r>
            <a:r>
              <a:rPr lang="en-US" altLang="en-US"/>
              <a:t> = y</a:t>
            </a:r>
            <a:r>
              <a:rPr lang="en-US" altLang="en-US" baseline="-25000"/>
              <a:t>i</a:t>
            </a:r>
            <a:r>
              <a:rPr lang="en-US" altLang="en-US"/>
              <a:t> – E[y</a:t>
            </a:r>
            <a:r>
              <a:rPr lang="en-US" altLang="en-US" baseline="-25000"/>
              <a:t>i</a:t>
            </a:r>
            <a:r>
              <a:rPr lang="en-US" altLang="en-US"/>
              <a:t>]</a:t>
            </a:r>
          </a:p>
          <a:p>
            <a:pPr eaLnBrk="1" hangingPunct="1"/>
            <a:r>
              <a:rPr lang="en-US" altLang="en-US"/>
              <a:t>Multi-level models pose a couple of challenges</a:t>
            </a: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1E31E890-AAE8-475F-B893-D8ECB5CD9F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4314825"/>
            <a:ext cx="4381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27">
            <a:extLst>
              <a:ext uri="{FF2B5EF4-FFF2-40B4-BE49-F238E27FC236}">
                <a16:creationId xmlns:a16="http://schemas.microsoft.com/office/drawing/2014/main" id="{E5E8EF53-B4FE-47C3-9D53-E400CB413D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2775" y="4622800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29">
            <a:extLst>
              <a:ext uri="{FF2B5EF4-FFF2-40B4-BE49-F238E27FC236}">
                <a16:creationId xmlns:a16="http://schemas.microsoft.com/office/drawing/2014/main" id="{D52520B1-F76E-4B02-8885-479610D40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9063" y="4697413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9" name="Picture 3">
            <a:extLst>
              <a:ext uri="{FF2B5EF4-FFF2-40B4-BE49-F238E27FC236}">
                <a16:creationId xmlns:a16="http://schemas.microsoft.com/office/drawing/2014/main" id="{6E94E750-EEBD-4F6E-80BA-C5F6905E75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938713"/>
            <a:ext cx="30368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0" name="Picture 4">
            <a:extLst>
              <a:ext uri="{FF2B5EF4-FFF2-40B4-BE49-F238E27FC236}">
                <a16:creationId xmlns:a16="http://schemas.microsoft.com/office/drawing/2014/main" id="{0769B5BE-D6B6-4E37-AE7A-70AF2FBC70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5556250"/>
            <a:ext cx="131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1" name="Picture 5">
            <a:extLst>
              <a:ext uri="{FF2B5EF4-FFF2-40B4-BE49-F238E27FC236}">
                <a16:creationId xmlns:a16="http://schemas.microsoft.com/office/drawing/2014/main" id="{29FDFD85-6C8B-47D6-9FE6-30049E8C25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5556250"/>
            <a:ext cx="2406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2" name="Picture 6">
            <a:extLst>
              <a:ext uri="{FF2B5EF4-FFF2-40B4-BE49-F238E27FC236}">
                <a16:creationId xmlns:a16="http://schemas.microsoft.com/office/drawing/2014/main" id="{93655E65-FBF0-4080-8295-A48F40BC2A6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5586413"/>
            <a:ext cx="1803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73" name="Line 30">
            <a:extLst>
              <a:ext uri="{FF2B5EF4-FFF2-40B4-BE49-F238E27FC236}">
                <a16:creationId xmlns:a16="http://schemas.microsoft.com/office/drawing/2014/main" id="{E7D1B0D7-0662-4309-B172-230C06D55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4659313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31">
            <a:extLst>
              <a:ext uri="{FF2B5EF4-FFF2-40B4-BE49-F238E27FC236}">
                <a16:creationId xmlns:a16="http://schemas.microsoft.com/office/drawing/2014/main" id="{A7FBA9E8-30E0-4985-8594-7FC80339F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4813" y="5148263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32">
            <a:extLst>
              <a:ext uri="{FF2B5EF4-FFF2-40B4-BE49-F238E27FC236}">
                <a16:creationId xmlns:a16="http://schemas.microsoft.com/office/drawing/2014/main" id="{8C8D0CA1-FBD5-4ECF-B4B9-E0AA6F38BD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7563" y="5160963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33">
            <a:extLst>
              <a:ext uri="{FF2B5EF4-FFF2-40B4-BE49-F238E27FC236}">
                <a16:creationId xmlns:a16="http://schemas.microsoft.com/office/drawing/2014/main" id="{6F535DAE-B769-4647-9168-77C45DFBF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1938" y="5199063"/>
            <a:ext cx="87312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34">
            <a:extLst>
              <a:ext uri="{FF2B5EF4-FFF2-40B4-BE49-F238E27FC236}">
                <a16:creationId xmlns:a16="http://schemas.microsoft.com/office/drawing/2014/main" id="{A37A91AC-3F9C-4038-B908-996A2DD2F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213" y="5199063"/>
            <a:ext cx="287337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36">
            <a:extLst>
              <a:ext uri="{FF2B5EF4-FFF2-40B4-BE49-F238E27FC236}">
                <a16:creationId xmlns:a16="http://schemas.microsoft.com/office/drawing/2014/main" id="{C7C9616A-3754-4D05-89FB-EDAB598CF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5224463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37">
            <a:extLst>
              <a:ext uri="{FF2B5EF4-FFF2-40B4-BE49-F238E27FC236}">
                <a16:creationId xmlns:a16="http://schemas.microsoft.com/office/drawing/2014/main" id="{09B1F452-01A7-46EC-BB1E-16B5E6F225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7038" y="5235575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39">
            <a:extLst>
              <a:ext uri="{FF2B5EF4-FFF2-40B4-BE49-F238E27FC236}">
                <a16:creationId xmlns:a16="http://schemas.microsoft.com/office/drawing/2014/main" id="{892D523B-84A0-41E8-AEFF-3F486F6CB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2488" y="5211763"/>
            <a:ext cx="639762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81" name="Picture 7">
            <a:extLst>
              <a:ext uri="{FF2B5EF4-FFF2-40B4-BE49-F238E27FC236}">
                <a16:creationId xmlns:a16="http://schemas.microsoft.com/office/drawing/2014/main" id="{5598D05C-A0AC-4DB4-AFEB-BB79506BD9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70400"/>
            <a:ext cx="3794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2" name="Picture 9">
            <a:extLst>
              <a:ext uri="{FF2B5EF4-FFF2-40B4-BE49-F238E27FC236}">
                <a16:creationId xmlns:a16="http://schemas.microsoft.com/office/drawing/2014/main" id="{18E987D6-D4CE-4265-8F59-67A6430FE0C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4964113"/>
            <a:ext cx="187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49078"/>
  <p:tag name="ORIGINALWIDTH" val="75.74055"/>
  <p:tag name="OUTPUTDPI" val="1200"/>
  <p:tag name="LATEXADDIN" val="\documentclass{article}&#10;\usepackage{amsmath}&#10;\pagestyle{empty}&#10;\begin{document}&#10;&#10;$\epsilon_i$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Users\junke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2.4859"/>
  <p:tag name="OUTPUTDPI" val="1200"/>
  <p:tag name="LATEXADDIN" val="\documentclass{article}&#10;\usepackage{amsmath}&#10;\pagestyle{empty}&#10;\begin{document}&#10;&#10;$\beta_0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1091.114"/>
  <p:tag name="OUTPUTDPI" val="1200"/>
  <p:tag name="LATEXADDIN" val="\documentclass{article}&#10;\usepackage{amsmath}&#10;\pagestyle{empty}&#10;\begin{document}&#10;&#10;$\alpha_1~~~~\alpha_2~~~~\ldots~~~~\alpha_J$&#10;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574.4282"/>
  <p:tag name="OUTPUTDPI" val="1200"/>
  <p:tag name="LATEXADDIN" val="\documentclass{article}&#10;\usepackage{amsmath}&#10;\pagestyle{empty}&#10;\begin{document}&#10;&#10;$y_1 y_2 \ldots y_{n_1}$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Users\junke\t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1088.864"/>
  <p:tag name="OUTPUTDPI" val="1200"/>
  <p:tag name="LATEXADDIN" val="\documentclass{article}&#10;\usepackage{amsmath}&#10;\pagestyle{empty}&#10;\begin{document}&#10;&#10;$y_{n_{J-1}+1} \ldots y_{n_{J-1}+n_J}$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Users\junke\t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916.3854"/>
  <p:tag name="OUTPUTDPI" val="1200"/>
  <p:tag name="LATEXADDIN" val="\documentclass{article}&#10;\usepackage{amsmath}&#10;\pagestyle{empty}&#10;\begin{document}&#10;&#10;$y_{n_1+1}~ \ldots~ y_{n_1+n_2}$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Users\junke\t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98764"/>
  <p:tag name="ORIGINALWIDTH" val="185.2269"/>
  <p:tag name="OUTPUTDPI" val="1200"/>
  <p:tag name="LATEXADDIN" val="\documentclass{article}&#10;\usepackage{amsmath}&#10;\pagestyle{empty}&#10;\begin{document}&#10;&#10;$\eta_{j[i]}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Users\junke\t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49078"/>
  <p:tag name="ORIGINALWIDTH" val="75.74055"/>
  <p:tag name="OUTPUTDPI" val="1200"/>
  <p:tag name="LATEXADDIN" val="\documentclass{article}&#10;\usepackage{amsmath}&#10;\pagestyle{empty}&#10;\begin{document}&#10;&#10;$\epsilon_i$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Users\junke\t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328"/>
  <p:tag name="ORIGINALWIDTH" val="2500.937"/>
  <p:tag name="OUTPUTDPI" val="1200"/>
  <p:tag name="LATEXADDIN" val="\documentclass{article}&#10;\usepackage{amsmath}&#10;\pagestyle{empty}&#10;\begin{document}&#10;&#10;$y_i = (\beta_0 + \beta_1 LRT_i) + (\eta_{0j[i]} + \eta_{1j[i]} LRT_i) + \epsilon_i$&#10;&#10;\end{document}"/>
  <p:tag name="IGUANATEXSIZE" val="20"/>
  <p:tag name="IGUANATEXCURSOR" val="165"/>
  <p:tag name="TRANSPARENCY" val="True"/>
  <p:tag name="FILENAME" val=""/>
  <p:tag name="INPUTTYPE" val="0"/>
  <p:tag name="LATEXENGINEID" val="0"/>
  <p:tag name="TEMPFOLDER" val="C:\Users\junke\t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929.8838"/>
  <p:tag name="OUTPUTDPI" val="1200"/>
  <p:tag name="LATEXADDIN" val="\documentclass{article}&#10;\usepackage{amsmath}&#10;\pagestyle{empty}&#10;\begin{document}&#10;&#10;$y = X\beta + Z\eta + \epsilon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Users\junke\t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8.024"/>
  <p:tag name="ORIGINALWIDTH" val="5463.817"/>
  <p:tag name="OUTPUTDPI" val="1200"/>
  <p:tag name="LATEXADDIN" val="\documentclass{article}\pagestyle{empty}&#10;\begin{document}&#10;&#10;\[&#10;\left[\begin{array}{c} y_1  \\  y_2 \\ \vdots \\  y_n \end{array} \right] = &#10;\left[\begin{array}{cc} 1 &amp; LRT_1 \\ 1 &amp; LRT_2 \\ \vdots &amp; \vdots \\ 1 &amp; LRT_n \end{array}\right] &#10;\left[\begin{array}{c}\beta_0 \\ \beta_1\end{array}\right] +&#10;\left[\begin{array}{cccccc} 1 &amp; LRT_1 &amp; 0 &amp; 0 &amp; 0 &amp; 0 \\&#10;                                            \vdots &amp; \vdots &amp;\vdots &amp; \vdots&amp;\vdots &amp; \vdots \\&#10;                                           1 &amp; LRT_{n_1} &amp; 0 &amp; 0 &amp; 0 &amp; 0 \\ \hline&#10;                                            0 &amp; 0 &amp; 1 &amp; LRT_{n_1+1} &amp; 0 &amp; 0 \\&#10;                                            \vdots &amp; \vdots &amp;\vdots &amp; \vdots &amp; \vdots &amp; \vdots\\&#10;                                            0 &amp; 0 &amp; 1 &amp; LRT_{n_2} &amp; 0 &amp; 0 \\ \hline&#10;                                               &amp;   &amp;  &amp; \ddots &amp; \ddots &amp;  \\ \hline&#10;                                            0 &amp; 0 &amp; 0 &amp; 0 &amp; 1 &amp; LRT_{n_{J-1}+1}  \\&#10;                                            \vdots &amp; \vdots &amp;\vdots &amp; \vdots &amp; \vdots &amp; \vdots \\&#10;                                            0 &amp; 0 &amp; 0 &amp; 0 &amp; 1 &amp; LRT_{n_J}  &#10;                                            \end{array}\right]&#10;\left[\begin{array}{c} \eta_{01} \\ \eta_{11} \\ \hline \eta_{02} \\ \eta_{12} \\ \hline \vdots \\ \hline \eta_{0J} \\ \eta_{1J} \end{array}\right]&#10;+ \left[\begin{array}{c}\epsilon_1 \\ \epsilon_2 \\ \vdots \\ \epsilon_n \end{array}\right]&#10;\]&#10;\end{document}&#10;"/>
  <p:tag name="IGUANATEXSIZE" val="20"/>
  <p:tag name="IGUANATEXCURSOR" val="1459"/>
  <p:tag name="TRANSPARENCY" val="False"/>
  <p:tag name="FILENAME" val=""/>
  <p:tag name="INPUTTYPE" val="0"/>
  <p:tag name="LATEXENGINEID" val="0"/>
  <p:tag name="TEMPFOLDER" val="C:\Users\junke\t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982"/>
  <p:tag name="ORIGINALWIDTH" val="395.2006"/>
  <p:tag name="OUTPUTDPI" val="1200"/>
  <p:tag name="LATEXADDIN" val="\documentclass{article}&#10;\usepackage{amsmath}&#10;\pagestyle{empty}&#10;\begin{document}&#10;&#10;$\beta   ~~~~~~   \hat\beta$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Users\junke\t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20.547"/>
  <p:tag name="OUTPUTDPI" val="1200"/>
  <p:tag name="LATEXADDIN" val="\documentclass{article}&#10;\usepackage{amsmath}&#10;\pagestyle{empty}&#10;\begin{document}&#10;&#10;$\eta ~~~~~~~~ \eta_{BLUP} \approx E[\eta | \mbox{\sf the data}]$&#10;&#10;\end{document}"/>
  <p:tag name="IGUANATEXSIZE" val="20"/>
  <p:tag name="IGUANATEXCURSOR" val="146"/>
  <p:tag name="TRANSPARENCY" val="True"/>
  <p:tag name="FILENAME" val=""/>
  <p:tag name="INPUTTYPE" val="0"/>
  <p:tag name="LATEXENGINEID" val="0"/>
  <p:tag name="TEMPFOLDER" val="C:\Users\junke\t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929.8838"/>
  <p:tag name="OUTPUTDPI" val="1200"/>
  <p:tag name="LATEXADDIN" val="\documentclass{article}&#10;\usepackage{amsmath}&#10;\pagestyle{empty}&#10;\begin{document}&#10;&#10;$y = X\beta + Z\eta + \epsilon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Users\junke\t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55.605"/>
  <p:tag name="LATEXADDIN" val="\documentclass{article}&#10;\usepackage{amsmath}&#10;\pagestyle{empty}&#10;\begin{document}&#10;\def\eq{\mbox{``$=$''}}&#10;$y - X\beta ~~ ( \eq Z\eta + \epsilon)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55.605"/>
  <p:tag name="LATEXADDIN" val="\documentclass{article}&#10;\usepackage{amsmath}&#10;\pagestyle{empty}&#10;\begin{document}&#10;\def\eq{\mbox{``$=$''}}&#10;&#10;$y - X\beta - Z\eta ~~ ( \eq \epsilon)$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56.355"/>
  <p:tag name="LATEXADDIN" val="\documentclass{article}&#10;\usepackage{amsmath}&#10;\pagestyle{empty}&#10;\begin{document}&#10;\def\eq{\mbox{``$=$''}}&#10;&#10;$y - X\beta - \epsilon ~~ ( \eq Z\eta)$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59.2426"/>
  <p:tag name="OUTPUTDPI" val="1200"/>
  <p:tag name="LATEXADDIN" val="\documentclass{article}&#10;\usepackage{amsmath}&#10;\pagestyle{empty}&#10;\begin{document}&#10;&#10;$\eta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Users\junke\t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155.605"/>
  <p:tag name="LATEXADDIN" val="\documentclass{article}&#10;\usepackage{amsmath}&#10;\pagestyle{empty}&#10;\begin{document}&#10;\def\eq{\mbox{``$=$''}}&#10;&#10;$y - X\hat\beta ~~ ( \eq Z\eta + \epsilon)$&#10;&#10;\end{document}"/>
  <p:tag name="IGUANATEXSIZE" val="20"/>
  <p:tag name="IGUANATEXCURSOR" val="115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155.605"/>
  <p:tag name="LATEXADDIN" val="\documentclass{article}&#10;\usepackage{amsmath}&#10;\pagestyle{empty}&#10;\begin{document}&#10;\def\eq{\mbox{``$=$''}}&#10;&#10;$y - X\hat\beta - Z\hat\eta ~~ ( \eq \epsilon)$&#10;&#10;\end{document}"/>
  <p:tag name="IGUANATEXSIZE" val="20"/>
  <p:tag name="IGUANATEXCURSOR" val="128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9.614"/>
  <p:tag name="ORIGINALWIDTH" val="3024.372"/>
  <p:tag name="LATEXADDIN" val="\documentclass{article}\pagestyle{empty}&#10;\begin{document}&#10;\begin{eqnarray*}&#10; y_i &amp; = &amp; \alpha_{0j[i]} + \alpha_{1j[i]} LRT_i  + \epsilon_i, ~~ \epsilon_i \sim N(0,\sigma^2)\\&#10; \alpha_{0j} &amp; = &amp; \beta_0 + \eta_{0j}, ~~\eta_{0j} \sim N(0,\tau^2_0)\\&#10; \alpha_{1j} &amp; = &amp; \beta_1 + \eta_{1j}, ~~\eta_{1j} \sim N(0,\tau^2_1),  ~~~ &#10;            \mbox{$\mbox{Corr}(\eta_{0j},\eta_{1j})=\rho$}&#10;\end{eqnarray*}&#10;\vspace*{1em}&#10;\[&#10; y_i = (\beta_0 + \beta_1 LRT_i) + (\eta_{0j[i]} + \eta_{1j[i]} LRT_i) + \epsilon_i&#10;\]&#10;&#10;&#10;\end{document}&#10;"/>
  <p:tag name="IGUANATEXSIZE" val="20"/>
  <p:tag name="IGUANATEXCURSOR" val="345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2426"/>
  <p:tag name="OUTPUTTYPE" val="PNG"/>
  <p:tag name="IGUANATEXVERSION" val="160"/>
  <p:tag name="LATEXADDIN" val="\documentclass{article}&#10;\usepackage{amsmath}&#10;\pagestyle{empty}&#10;\begin{document}&#10;&#10;$\eta$&#10;&#10;\end{document}"/>
  <p:tag name="IGUANATEXSIZE" val="20"/>
  <p:tag name="IGUANATEXCURSOR" val="86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155.605"/>
  <p:tag name="LATEXADDIN" val="\documentclass{article}&#10;\usepackage{amsmath}&#10;\pagestyle{empty}&#10;\begin{document}&#10;\def\eq{\mbox{``$=$''}}&#10;&#10;$y - X\hat\beta ~~ ( \eq Z\eta + \epsilon)$&#10;&#10;\end{document}"/>
  <p:tag name="IGUANATEXSIZE" val="20"/>
  <p:tag name="IGUANATEXCURSOR" val="115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155.605"/>
  <p:tag name="LATEXADDIN" val="\documentclass{article}&#10;\usepackage{amsmath}&#10;\pagestyle{empty}&#10;\begin{document}&#10;\def\eq{\mbox{``$=$''}}&#10;&#10;$y - X\hat\beta - Z\hat\eta ~~ ( \eq \epsilon)$&#10;&#10;\end{document}"/>
  <p:tag name="IGUANATEXSIZE" val="20"/>
  <p:tag name="IGUANATEXCURSOR" val="128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155.605"/>
  <p:tag name="LATEXADDIN" val="\documentclass{article}&#10;\usepackage{amsmath}&#10;\pagestyle{empty}&#10;\begin{document}&#10;\def\eq{\mbox{``$=$''}}&#10;&#10;$y - X\hat\beta ~~ ( \eq Z\eta + \epsilon)$&#10;&#10;\end{document}"/>
  <p:tag name="IGUANATEXSIZE" val="20"/>
  <p:tag name="IGUANATEXCURSOR" val="115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657.6678"/>
  <p:tag name="LATEXADDIN" val="\documentclass{article}&#10;\usepackage{amsmath}&#10;\pagestyle{empty}&#10;\begin{document}&#10;&#10;\[&#10;\hat y_{marg} = X\hat\beta&#10;\]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155.605"/>
  <p:tag name="LATEXADDIN" val="\documentclass{article}&#10;\usepackage{amsmath}&#10;\pagestyle{empty}&#10;\begin{document}&#10;\def\eq{\mbox{``$=$''}}&#10;&#10;$y - X\hat\beta - Z\hat\eta ~~ ( \eq \epsilon)$&#10;&#10;\end{document}"/>
  <p:tag name="IGUANATEXSIZE" val="20"/>
  <p:tag name="IGUANATEXCURSOR" val="128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935.883"/>
  <p:tag name="LATEXADDIN" val="\documentclass{article}&#10;\usepackage{amsmath}&#10;\pagestyle{empty}&#10;\begin{document}&#10;&#10;\[&#10;\hat y_{cond} = X\hat\beta + Z\hat\eta&#10;\]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399.7"/>
  <p:tag name="LATEXADDIN" val="\documentclass{article}&#10;\usepackage{amsmath}&#10;\pagestyle{empty}&#10;\begin{document}&#10;\sf&#10;$y - X\hat\beta$&#10;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4.4357"/>
  <p:tag name="ORIGINALWIDTH" val="3283.839"/>
  <p:tag name="LATEXADDIN" val="\documentclass{article}&#10;\usepackage{amsmath}&#10;\pagestyle{empty}&#10;\begin{document}&#10;\sf&#10;\def\Var{\mbox{Var}\,}&#10;&#10;\begin{eqnarray*}&#10;\Sigma ~ = ~ \Var(y - X\beta) &amp; = &amp; \Var(Z\eta + \epsilon) &#10;   ~ = ~ Z\Var(\eta)Z^T + \sigma^2\,I\\&#10;SS^T &amp; = &amp; \Sigma ~~\mbox{(i.e. $S=Chol(\Sigma)$)} \\&#10;e_{chol} &amp; = &amp; S^{-1}(y-X\beta)&#10;\end{eqnarray*}&#10;&#10;&#10;\end{document}"/>
  <p:tag name="IGUANATEXSIZE" val="30"/>
  <p:tag name="IGUANATEXCURSOR" val="202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2.4859"/>
  <p:tag name="OUTPUTDPI" val="1200"/>
  <p:tag name="LATEXADDIN" val="\documentclass{article}&#10;\usepackage{amsmath}&#10;\pagestyle{empty}&#10;\begin{document}&#10;&#10;$\beta_0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1091.114"/>
  <p:tag name="OUTPUTDPI" val="1200"/>
  <p:tag name="LATEXADDIN" val="\documentclass{article}&#10;\usepackage{amsmath}&#10;\pagestyle{empty}&#10;\begin{document}&#10;&#10;$\alpha_1~~~~\alpha_2~~~~\ldots~~~~\alpha_J$&#10;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Users\junke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574.4282"/>
  <p:tag name="OUTPUTDPI" val="1200"/>
  <p:tag name="LATEXADDIN" val="\documentclass{article}&#10;\usepackage{amsmath}&#10;\pagestyle{empty}&#10;\begin{document}&#10;&#10;$y_1 y_2 \ldots y_{n_1}$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Users\junke\t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1088.864"/>
  <p:tag name="OUTPUTDPI" val="1200"/>
  <p:tag name="LATEXADDIN" val="\documentclass{article}&#10;\usepackage{amsmath}&#10;\pagestyle{empty}&#10;\begin{document}&#10;&#10;$y_{n_{J-1}+1} \ldots y_{n_{J-1}+n_J}$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916.3854"/>
  <p:tag name="OUTPUTDPI" val="1200"/>
  <p:tag name="LATEXADDIN" val="\documentclass{article}&#10;\usepackage{amsmath}&#10;\pagestyle{empty}&#10;\begin{document}&#10;&#10;$y_{n_1+1}~ \ldots~ y_{n_1+n_2}$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98764"/>
  <p:tag name="ORIGINALWIDTH" val="185.2269"/>
  <p:tag name="OUTPUTDPI" val="1200"/>
  <p:tag name="LATEXADDIN" val="\documentclass{article}&#10;\usepackage{amsmath}&#10;\pagestyle{empty}&#10;\begin{document}&#10;&#10;$\eta_{j[i]}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Users\junke\tmp\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6282</TotalTime>
  <Words>2584</Words>
  <Application>Microsoft Office PowerPoint</Application>
  <PresentationFormat>On-screen Show (4:3)</PresentationFormat>
  <Paragraphs>347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4" baseType="lpstr">
      <vt:lpstr>cmmi9</vt:lpstr>
      <vt:lpstr>Garamond</vt:lpstr>
      <vt:lpstr>Cambria Math</vt:lpstr>
      <vt:lpstr>cmex10</vt:lpstr>
      <vt:lpstr>cmsy10orig</vt:lpstr>
      <vt:lpstr>Arial</vt:lpstr>
      <vt:lpstr>cmr9</vt:lpstr>
      <vt:lpstr>Courier New</vt:lpstr>
      <vt:lpstr>cmmi5</vt:lpstr>
      <vt:lpstr>cmssi10</vt:lpstr>
      <vt:lpstr>cmr5</vt:lpstr>
      <vt:lpstr>Wingdings</vt:lpstr>
      <vt:lpstr>Symbol</vt:lpstr>
      <vt:lpstr>cmmi7</vt:lpstr>
      <vt:lpstr>cmmi10</vt:lpstr>
      <vt:lpstr>cmsy5</vt:lpstr>
      <vt:lpstr>cmr7</vt:lpstr>
      <vt:lpstr>cmsy10</vt:lpstr>
      <vt:lpstr>cmss8</vt:lpstr>
      <vt:lpstr>cmr10</vt:lpstr>
      <vt:lpstr>cmsl10</vt:lpstr>
      <vt:lpstr>cmmi6</vt:lpstr>
      <vt:lpstr>Calibri</vt:lpstr>
      <vt:lpstr>cmss10</vt:lpstr>
      <vt:lpstr>cmr6</vt:lpstr>
      <vt:lpstr>Edge</vt:lpstr>
      <vt:lpstr>36-617: Applied Linear Models </vt:lpstr>
      <vt:lpstr>Announcements</vt:lpstr>
      <vt:lpstr>Project stuff</vt:lpstr>
      <vt:lpstr>Office hour this week</vt:lpstr>
      <vt:lpstr>Outline</vt:lpstr>
      <vt:lpstr>The London Schools Data</vt:lpstr>
      <vt:lpstr>We’ll focus on the random slopes, random intercepts model…</vt:lpstr>
      <vt:lpstr>ASIDE: Shrinkage for regression lines</vt:lpstr>
      <vt:lpstr>Residuals</vt:lpstr>
      <vt:lpstr>Residuals in Multi-Level Models</vt:lpstr>
      <vt:lpstr>Residuals in Multi-Level Models</vt:lpstr>
      <vt:lpstr>Residuals in Multi-Level Models</vt:lpstr>
      <vt:lpstr>Residuals in Multi-Level Models</vt:lpstr>
      <vt:lpstr>Residuals in the London Schools Data</vt:lpstr>
      <vt:lpstr>Residuals in the London Schools Data</vt:lpstr>
      <vt:lpstr>Residuals in the London Schools Data</vt:lpstr>
      <vt:lpstr>Residuals in the London Schools Data</vt:lpstr>
      <vt:lpstr>Level 1 plots: Normality of conditional residuals (ϵ ̂’s)</vt:lpstr>
      <vt:lpstr>Level 2 plots: Normality of η ̂’s? </vt:lpstr>
      <vt:lpstr>Level 1 plots: ϵ ̂’s vs predictors</vt:lpstr>
      <vt:lpstr>Level 2 plots: η ̂’s vs predictors</vt:lpstr>
      <vt:lpstr>Standardized Residuals</vt:lpstr>
      <vt:lpstr>Calculating standardized residuals</vt:lpstr>
      <vt:lpstr>ASIDE: Cholesky Residuals</vt:lpstr>
      <vt:lpstr>Level 1: Standardized vs Not</vt:lpstr>
      <vt:lpstr>Level 2: Standardized vs Not</vt:lpstr>
      <vt:lpstr>Residuals: Practical Advice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282</cp:revision>
  <cp:lastPrinted>2017-11-07T17:54:19Z</cp:lastPrinted>
  <dcterms:created xsi:type="dcterms:W3CDTF">2010-08-21T13:04:59Z</dcterms:created>
  <dcterms:modified xsi:type="dcterms:W3CDTF">2022-11-14T18:11:31Z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