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7"/>
  </p:notesMasterIdLst>
  <p:handoutMasterIdLst>
    <p:handoutMasterId r:id="rId38"/>
  </p:handoutMasterIdLst>
  <p:sldIdLst>
    <p:sldId id="256" r:id="rId2"/>
    <p:sldId id="343" r:id="rId3"/>
    <p:sldId id="360" r:id="rId4"/>
    <p:sldId id="361" r:id="rId5"/>
    <p:sldId id="283" r:id="rId6"/>
    <p:sldId id="344" r:id="rId7"/>
    <p:sldId id="345" r:id="rId8"/>
    <p:sldId id="346" r:id="rId9"/>
    <p:sldId id="337" r:id="rId10"/>
    <p:sldId id="347" r:id="rId11"/>
    <p:sldId id="350" r:id="rId12"/>
    <p:sldId id="348" r:id="rId13"/>
    <p:sldId id="349" r:id="rId14"/>
    <p:sldId id="338" r:id="rId15"/>
    <p:sldId id="339" r:id="rId16"/>
    <p:sldId id="353" r:id="rId17"/>
    <p:sldId id="351" r:id="rId18"/>
    <p:sldId id="352" r:id="rId19"/>
    <p:sldId id="354" r:id="rId20"/>
    <p:sldId id="355" r:id="rId21"/>
    <p:sldId id="303" r:id="rId22"/>
    <p:sldId id="356" r:id="rId23"/>
    <p:sldId id="286" r:id="rId24"/>
    <p:sldId id="358" r:id="rId25"/>
    <p:sldId id="296" r:id="rId26"/>
    <p:sldId id="359" r:id="rId27"/>
    <p:sldId id="298" r:id="rId28"/>
    <p:sldId id="299" r:id="rId29"/>
    <p:sldId id="300" r:id="rId30"/>
    <p:sldId id="301" r:id="rId31"/>
    <p:sldId id="302" r:id="rId32"/>
    <p:sldId id="334" r:id="rId33"/>
    <p:sldId id="335" r:id="rId34"/>
    <p:sldId id="336" r:id="rId35"/>
    <p:sldId id="342" r:id="rId36"/>
  </p:sldIdLst>
  <p:sldSz cx="9144000" cy="6858000" type="screen4x3"/>
  <p:notesSz cx="7315200" cy="96012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
      <p:font typeface="cmex10" panose="020B0604020202020204"/>
      <p:regular r:id="rId44"/>
    </p:embeddedFont>
    <p:embeddedFont>
      <p:font typeface="cmmi10" panose="020B0604020202020204"/>
      <p:regular r:id="rId45"/>
    </p:embeddedFont>
    <p:embeddedFont>
      <p:font typeface="cmmi5" panose="020B0604020202020204"/>
      <p:regular r:id="rId46"/>
    </p:embeddedFont>
    <p:embeddedFont>
      <p:font typeface="cmmi6" panose="020B0604020202020204"/>
      <p:regular r:id="rId47"/>
    </p:embeddedFont>
    <p:embeddedFont>
      <p:font typeface="cmmi7" panose="020B0604020202020204"/>
      <p:regular r:id="rId48"/>
    </p:embeddedFont>
    <p:embeddedFont>
      <p:font typeface="cmmi9" panose="020B0604020202020204"/>
      <p:regular r:id="rId49"/>
    </p:embeddedFont>
    <p:embeddedFont>
      <p:font typeface="cmr10" panose="020B0604020202020204"/>
      <p:regular r:id="rId50"/>
    </p:embeddedFont>
    <p:embeddedFont>
      <p:font typeface="cmr5" panose="020B0604020202020204"/>
      <p:regular r:id="rId51"/>
    </p:embeddedFont>
    <p:embeddedFont>
      <p:font typeface="cmr6" panose="020B0604020202020204"/>
      <p:regular r:id="rId52"/>
    </p:embeddedFont>
    <p:embeddedFont>
      <p:font typeface="cmr7" panose="020B0604020202020204"/>
      <p:regular r:id="rId53"/>
    </p:embeddedFont>
    <p:embeddedFont>
      <p:font typeface="cmr9" panose="020B0604020202020204"/>
      <p:regular r:id="rId54"/>
    </p:embeddedFont>
    <p:embeddedFont>
      <p:font typeface="cmsl10" panose="020B0604020202020204"/>
      <p:regular r:id="rId55"/>
    </p:embeddedFont>
    <p:embeddedFont>
      <p:font typeface="cmss10" panose="020B0604020202020204"/>
      <p:regular r:id="rId56"/>
    </p:embeddedFont>
    <p:embeddedFont>
      <p:font typeface="cmss8" panose="020B0604020202020204"/>
      <p:regular r:id="rId57"/>
    </p:embeddedFont>
    <p:embeddedFont>
      <p:font typeface="cmssi10" panose="020B0604020202020204"/>
      <p:regular r:id="rId58"/>
    </p:embeddedFont>
    <p:embeddedFont>
      <p:font typeface="cmsy10" panose="020B0604020202020204"/>
      <p:regular r:id="rId59"/>
    </p:embeddedFont>
    <p:embeddedFont>
      <p:font typeface="cmsy10orig" panose="020B0604020202020204" charset="0"/>
      <p:regular r:id="rId60"/>
    </p:embeddedFont>
    <p:embeddedFont>
      <p:font typeface="cmsy5" panose="020B0604020202020204"/>
      <p:regular r:id="rId61"/>
    </p:embeddedFont>
    <p:embeddedFont>
      <p:font typeface="Garamond" panose="02020404030301010803" pitchFamily="18" charset="0"/>
      <p:regular r:id="rId62"/>
      <p:bold r:id="rId63"/>
      <p:italic r:id="rId64"/>
    </p:embeddedFont>
  </p:embeddedFontLst>
  <p:custDataLst>
    <p:tags r:id="rId6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CC"/>
    <a:srgbClr val="00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83" d="100"/>
          <a:sy n="83" d="100"/>
        </p:scale>
        <p:origin x="54"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4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font" Target="fonts/font12.fntdata"/><Relationship Id="rId55"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E6904B6-B23B-4F17-A9F6-5A83B85188C5}"/>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63" name="Rectangle 3">
            <a:extLst>
              <a:ext uri="{FF2B5EF4-FFF2-40B4-BE49-F238E27FC236}">
                <a16:creationId xmlns:a16="http://schemas.microsoft.com/office/drawing/2014/main" id="{00D2CE30-03FD-47A0-8379-90892E44C548}"/>
              </a:ext>
            </a:extLst>
          </p:cNvPr>
          <p:cNvSpPr>
            <a:spLocks noGrp="1" noChangeArrowheads="1"/>
          </p:cNvSpPr>
          <p:nvPr>
            <p:ph type="dt" sz="quarter" idx="1"/>
          </p:nvPr>
        </p:nvSpPr>
        <p:spPr bwMode="auto">
          <a:xfrm>
            <a:off x="4143375" y="0"/>
            <a:ext cx="3170238" cy="47942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40964" name="Rectangle 4">
            <a:extLst>
              <a:ext uri="{FF2B5EF4-FFF2-40B4-BE49-F238E27FC236}">
                <a16:creationId xmlns:a16="http://schemas.microsoft.com/office/drawing/2014/main" id="{AE1311C9-11A2-4BF4-9C1C-1D34CAE9E93C}"/>
              </a:ext>
            </a:extLst>
          </p:cNvPr>
          <p:cNvSpPr>
            <a:spLocks noGrp="1" noChangeArrowheads="1"/>
          </p:cNvSpPr>
          <p:nvPr>
            <p:ph type="ftr" sz="quarter" idx="2"/>
          </p:nvPr>
        </p:nvSpPr>
        <p:spPr bwMode="auto">
          <a:xfrm>
            <a:off x="0" y="9120188"/>
            <a:ext cx="3170238"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65" name="Rectangle 5">
            <a:extLst>
              <a:ext uri="{FF2B5EF4-FFF2-40B4-BE49-F238E27FC236}">
                <a16:creationId xmlns:a16="http://schemas.microsoft.com/office/drawing/2014/main" id="{623BF7E7-FD74-4685-8659-3EDD55EF61A9}"/>
              </a:ext>
            </a:extLst>
          </p:cNvPr>
          <p:cNvSpPr>
            <a:spLocks noGrp="1" noChangeArrowheads="1"/>
          </p:cNvSpPr>
          <p:nvPr>
            <p:ph type="sldNum" sz="quarter" idx="3"/>
          </p:nvPr>
        </p:nvSpPr>
        <p:spPr bwMode="auto">
          <a:xfrm>
            <a:off x="4143375" y="9120188"/>
            <a:ext cx="3170238" cy="47942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2E43080-9DBF-4789-AD42-0C95795F3CA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2F85A84-F852-44FF-B7C1-75EA1EC2081A}"/>
              </a:ext>
            </a:extLst>
          </p:cNvPr>
          <p:cNvSpPr>
            <a:spLocks noGrp="1" noChangeArrowheads="1"/>
          </p:cNvSpPr>
          <p:nvPr>
            <p:ph type="hdr" sz="quarter"/>
          </p:nvPr>
        </p:nvSpPr>
        <p:spPr bwMode="auto">
          <a:xfrm>
            <a:off x="0"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cs typeface="Arial" charset="0"/>
              </a:defRPr>
            </a:lvl1pPr>
          </a:lstStyle>
          <a:p>
            <a:pPr>
              <a:defRPr/>
            </a:pPr>
            <a:endParaRPr lang="en-US"/>
          </a:p>
        </p:txBody>
      </p:sp>
      <p:sp>
        <p:nvSpPr>
          <p:cNvPr id="5123" name="Rectangle 3">
            <a:extLst>
              <a:ext uri="{FF2B5EF4-FFF2-40B4-BE49-F238E27FC236}">
                <a16:creationId xmlns:a16="http://schemas.microsoft.com/office/drawing/2014/main" id="{3981C494-34E1-4D39-A95D-99EC8F209A89}"/>
              </a:ext>
            </a:extLst>
          </p:cNvPr>
          <p:cNvSpPr>
            <a:spLocks noGrp="1" noChangeArrowheads="1"/>
          </p:cNvSpPr>
          <p:nvPr>
            <p:ph type="dt" idx="1"/>
          </p:nvPr>
        </p:nvSpPr>
        <p:spPr bwMode="auto">
          <a:xfrm>
            <a:off x="4143375" y="0"/>
            <a:ext cx="3170238" cy="479425"/>
          </a:xfrm>
          <a:prstGeom prst="rect">
            <a:avLst/>
          </a:prstGeom>
          <a:noFill/>
          <a:ln>
            <a:noFill/>
          </a:ln>
          <a:effec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cs typeface="Arial" charset="0"/>
              </a:defRPr>
            </a:lvl1pPr>
          </a:lstStyle>
          <a:p>
            <a:pPr>
              <a:defRPr/>
            </a:pPr>
            <a:endParaRPr lang="en-US"/>
          </a:p>
        </p:txBody>
      </p:sp>
      <p:sp>
        <p:nvSpPr>
          <p:cNvPr id="3076" name="Rectangle 4">
            <a:extLst>
              <a:ext uri="{FF2B5EF4-FFF2-40B4-BE49-F238E27FC236}">
                <a16:creationId xmlns:a16="http://schemas.microsoft.com/office/drawing/2014/main" id="{F6C07673-81AC-4605-A41A-6E48229D883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107251C6-EF8A-4F02-9510-1E706648CAE4}"/>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7D36DA28-2BDE-47BE-A23C-EAC4BA282F7D}"/>
              </a:ext>
            </a:extLst>
          </p:cNvPr>
          <p:cNvSpPr>
            <a:spLocks noGrp="1" noChangeArrowheads="1"/>
          </p:cNvSpPr>
          <p:nvPr>
            <p:ph type="ftr" sz="quarter" idx="4"/>
          </p:nvPr>
        </p:nvSpPr>
        <p:spPr bwMode="auto">
          <a:xfrm>
            <a:off x="0"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cs typeface="Arial" charset="0"/>
              </a:defRPr>
            </a:lvl1pPr>
          </a:lstStyle>
          <a:p>
            <a:pPr>
              <a:defRPr/>
            </a:pPr>
            <a:endParaRPr lang="en-US"/>
          </a:p>
        </p:txBody>
      </p:sp>
      <p:sp>
        <p:nvSpPr>
          <p:cNvPr id="5127" name="Rectangle 7">
            <a:extLst>
              <a:ext uri="{FF2B5EF4-FFF2-40B4-BE49-F238E27FC236}">
                <a16:creationId xmlns:a16="http://schemas.microsoft.com/office/drawing/2014/main" id="{61A8F05A-ABD7-4C79-8AE0-A087BCC0C987}"/>
              </a:ext>
            </a:extLst>
          </p:cNvPr>
          <p:cNvSpPr>
            <a:spLocks noGrp="1" noChangeArrowheads="1"/>
          </p:cNvSpPr>
          <p:nvPr>
            <p:ph type="sldNum" sz="quarter" idx="5"/>
          </p:nvPr>
        </p:nvSpPr>
        <p:spPr bwMode="auto">
          <a:xfrm>
            <a:off x="4143375" y="9120188"/>
            <a:ext cx="3170238" cy="479425"/>
          </a:xfrm>
          <a:prstGeom prst="rect">
            <a:avLst/>
          </a:prstGeom>
          <a:noFill/>
          <a:ln>
            <a:noFill/>
          </a:ln>
          <a:effec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385834EA-F52B-454F-82C6-0488F928B5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1C793AEF-85DE-43A6-A6B7-619D578DB1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80B876-4688-4A9C-9B7C-CB02C294812C}" type="slidenum">
              <a:rPr lang="en-US" altLang="en-US" sz="1300" smtClean="0"/>
              <a:pPr>
                <a:spcBef>
                  <a:spcPct val="0"/>
                </a:spcBef>
              </a:pPr>
              <a:t>1</a:t>
            </a:fld>
            <a:endParaRPr lang="en-US" altLang="en-US" sz="1300"/>
          </a:p>
        </p:txBody>
      </p:sp>
      <p:sp>
        <p:nvSpPr>
          <p:cNvPr id="6147" name="Rectangle 2">
            <a:extLst>
              <a:ext uri="{FF2B5EF4-FFF2-40B4-BE49-F238E27FC236}">
                <a16:creationId xmlns:a16="http://schemas.microsoft.com/office/drawing/2014/main" id="{1BB01412-603E-4222-9884-6003C154891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2133252-FDC3-4789-87B6-4E6DBD3AE37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6A82CD16-1128-4DC9-B801-5FABF555F4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6988CE-272E-4E21-A989-B52EB34E0434}" type="slidenum">
              <a:rPr lang="en-US" altLang="en-US" sz="1300" smtClean="0"/>
              <a:pPr>
                <a:spcBef>
                  <a:spcPct val="0"/>
                </a:spcBef>
              </a:pPr>
              <a:t>5</a:t>
            </a:fld>
            <a:endParaRPr lang="en-US" altLang="en-US" sz="1300"/>
          </a:p>
        </p:txBody>
      </p:sp>
      <p:sp>
        <p:nvSpPr>
          <p:cNvPr id="10243" name="Rectangle 2">
            <a:extLst>
              <a:ext uri="{FF2B5EF4-FFF2-40B4-BE49-F238E27FC236}">
                <a16:creationId xmlns:a16="http://schemas.microsoft.com/office/drawing/2014/main" id="{B3F7E681-E046-4384-8112-E4F7A4F28A40}"/>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E5B4A25F-A4C5-4722-A086-6572FEF696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34755039-6B80-4E4A-A3CF-B3806C2239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E0262C-6EC3-4335-BF7B-5661CE1A7A6A}" type="slidenum">
              <a:rPr lang="en-US" altLang="en-US" sz="1300" smtClean="0"/>
              <a:pPr>
                <a:spcBef>
                  <a:spcPct val="0"/>
                </a:spcBef>
              </a:pPr>
              <a:t>21</a:t>
            </a:fld>
            <a:endParaRPr lang="en-US" altLang="en-US" sz="1300"/>
          </a:p>
        </p:txBody>
      </p:sp>
      <p:sp>
        <p:nvSpPr>
          <p:cNvPr id="18435" name="Rectangle 2">
            <a:extLst>
              <a:ext uri="{FF2B5EF4-FFF2-40B4-BE49-F238E27FC236}">
                <a16:creationId xmlns:a16="http://schemas.microsoft.com/office/drawing/2014/main" id="{7C2CEEC2-B87D-411A-BCEA-103F30BD979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E746E15-B484-4475-AFA7-FD0BD138B50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0FDA6E5-0AE6-400E-A6D9-7F5A2B4FE821}"/>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72A17E4E-543F-43DC-B612-6C84E0D51A7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27652" name="Slide Number Placeholder 3">
            <a:extLst>
              <a:ext uri="{FF2B5EF4-FFF2-40B4-BE49-F238E27FC236}">
                <a16:creationId xmlns:a16="http://schemas.microsoft.com/office/drawing/2014/main" id="{B4E7B7C8-FCE3-4C6E-AB30-C2CDC9739B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05BD3C8-2B32-4F14-9D64-4811696C258C}" type="slidenum">
              <a:rPr lang="en-US" altLang="en-US" sz="1300" smtClean="0"/>
              <a:pPr>
                <a:spcBef>
                  <a:spcPct val="0"/>
                </a:spcBef>
              </a:pPr>
              <a:t>33</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4822405-970E-483B-8625-6C7AE18C25A7}"/>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B0ACB1A-683F-44C0-9ABF-F52795F8C6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
        <p:nvSpPr>
          <p:cNvPr id="29700" name="Slide Number Placeholder 3">
            <a:extLst>
              <a:ext uri="{FF2B5EF4-FFF2-40B4-BE49-F238E27FC236}">
                <a16:creationId xmlns:a16="http://schemas.microsoft.com/office/drawing/2014/main" id="{2B1B2A4B-098B-4723-AAE0-E6384FB5C49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defRPr>
                <a:solidFill>
                  <a:schemeClr val="tx1"/>
                </a:solidFill>
                <a:latin typeface="Arial" panose="020B0604020202020204" pitchFamily="34" charset="0"/>
                <a:cs typeface="Arial" panose="020B0604020202020204" pitchFamily="34" charset="0"/>
              </a:defRPr>
            </a:lvl1pPr>
            <a:lvl2pPr marL="742950" indent="-285750" defTabSz="966788">
              <a:defRPr>
                <a:solidFill>
                  <a:schemeClr val="tx1"/>
                </a:solidFill>
                <a:latin typeface="Arial" panose="020B0604020202020204" pitchFamily="34" charset="0"/>
                <a:cs typeface="Arial" panose="020B0604020202020204" pitchFamily="34" charset="0"/>
              </a:defRPr>
            </a:lvl2pPr>
            <a:lvl3pPr marL="1143000" indent="-228600" defTabSz="966788">
              <a:defRPr>
                <a:solidFill>
                  <a:schemeClr val="tx1"/>
                </a:solidFill>
                <a:latin typeface="Arial" panose="020B0604020202020204" pitchFamily="34" charset="0"/>
                <a:cs typeface="Arial" panose="020B0604020202020204" pitchFamily="34" charset="0"/>
              </a:defRPr>
            </a:lvl3pPr>
            <a:lvl4pPr marL="1600200" indent="-228600" defTabSz="966788">
              <a:defRPr>
                <a:solidFill>
                  <a:schemeClr val="tx1"/>
                </a:solidFill>
                <a:latin typeface="Arial" panose="020B0604020202020204" pitchFamily="34" charset="0"/>
                <a:cs typeface="Arial" panose="020B0604020202020204" pitchFamily="34" charset="0"/>
              </a:defRPr>
            </a:lvl4pPr>
            <a:lvl5pPr marL="2057400" indent="-228600" defTabSz="966788">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8777D5-F3C5-447B-AC81-FD462CA4C355}" type="slidenum">
              <a:rPr lang="en-US" altLang="en-US" smtClean="0"/>
              <a:pPr/>
              <a:t>34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461968F-08C6-4711-896B-EC359DC71C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678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6400236-85B8-4F84-8A96-F8E7E1470481}" type="slidenum">
              <a:rPr lang="en-US" altLang="en-US" sz="1300" smtClean="0"/>
              <a:pPr>
                <a:spcBef>
                  <a:spcPct val="0"/>
                </a:spcBef>
              </a:pPr>
              <a:t>35</a:t>
            </a:fld>
            <a:endParaRPr lang="en-US" altLang="en-US" sz="1300"/>
          </a:p>
        </p:txBody>
      </p:sp>
      <p:sp>
        <p:nvSpPr>
          <p:cNvPr id="31747" name="Rectangle 2">
            <a:extLst>
              <a:ext uri="{FF2B5EF4-FFF2-40B4-BE49-F238E27FC236}">
                <a16:creationId xmlns:a16="http://schemas.microsoft.com/office/drawing/2014/main" id="{F8AC1AA3-6876-4DA7-9C89-8A1D7135576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25291B1-B274-4BA2-BC06-FFB4740FD5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25DAC754-40AD-4DF1-8755-49B0A9272ECF}"/>
              </a:ext>
            </a:extLst>
          </p:cNvPr>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8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7">
            <a:extLst>
              <a:ext uri="{FF2B5EF4-FFF2-40B4-BE49-F238E27FC236}">
                <a16:creationId xmlns:a16="http://schemas.microsoft.com/office/drawing/2014/main" id="{2902D33F-923D-49DD-AE94-A9B0241CA8C0}"/>
              </a:ext>
            </a:extLst>
          </p:cNvPr>
          <p:cNvSpPr>
            <a:spLocks noChangeShapeType="1"/>
          </p:cNvSpPr>
          <p:nvPr/>
        </p:nvSpPr>
        <p:spPr bwMode="auto">
          <a:xfrm>
            <a:off x="1981200" y="3962400"/>
            <a:ext cx="6511925" cy="0"/>
          </a:xfrm>
          <a:prstGeom prst="line">
            <a:avLst/>
          </a:prstGeom>
          <a:noFill/>
          <a:ln w="19050">
            <a:solidFill>
              <a:srgbClr val="C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8"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a:t>Click to edit Master title style</a:t>
            </a:r>
          </a:p>
        </p:txBody>
      </p:sp>
      <p:sp>
        <p:nvSpPr>
          <p:cNvPr id="92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a:t>Click to edit Master subtitle style</a:t>
            </a:r>
          </a:p>
        </p:txBody>
      </p:sp>
      <p:sp>
        <p:nvSpPr>
          <p:cNvPr id="6" name="Rectangle 4">
            <a:extLst>
              <a:ext uri="{FF2B5EF4-FFF2-40B4-BE49-F238E27FC236}">
                <a16:creationId xmlns:a16="http://schemas.microsoft.com/office/drawing/2014/main" id="{008AD96C-8480-4B4C-AB71-2D9DD69B9F2D}"/>
              </a:ext>
            </a:extLst>
          </p:cNvPr>
          <p:cNvSpPr>
            <a:spLocks noGrp="1" noChangeArrowheads="1"/>
          </p:cNvSpPr>
          <p:nvPr>
            <p:ph type="ftr" sz="quarter" idx="10"/>
          </p:nvPr>
        </p:nvSpPr>
        <p:spPr>
          <a:xfrm>
            <a:off x="3136900" y="6254750"/>
            <a:ext cx="2895600" cy="457200"/>
          </a:xfrm>
        </p:spPr>
        <p:txBody>
          <a:bodyPr/>
          <a:lstStyle>
            <a:lvl1pPr>
              <a:defRPr>
                <a:latin typeface="+mn-lt"/>
              </a:defRPr>
            </a:lvl1pPr>
          </a:lstStyle>
          <a:p>
            <a:pPr>
              <a:defRPr/>
            </a:pPr>
            <a:endParaRPr lang="en-US" altLang="en-US"/>
          </a:p>
        </p:txBody>
      </p:sp>
      <p:sp>
        <p:nvSpPr>
          <p:cNvPr id="7" name="Rectangle 5">
            <a:extLst>
              <a:ext uri="{FF2B5EF4-FFF2-40B4-BE49-F238E27FC236}">
                <a16:creationId xmlns:a16="http://schemas.microsoft.com/office/drawing/2014/main" id="{452DBF8B-4C96-4921-AFE0-057466106B5B}"/>
              </a:ext>
            </a:extLst>
          </p:cNvPr>
          <p:cNvSpPr>
            <a:spLocks noGrp="1" noChangeArrowheads="1"/>
          </p:cNvSpPr>
          <p:nvPr>
            <p:ph type="sldNum" sz="quarter" idx="11"/>
          </p:nvPr>
        </p:nvSpPr>
        <p:spPr>
          <a:xfrm>
            <a:off x="6542088" y="6243638"/>
            <a:ext cx="2133600" cy="457200"/>
          </a:xfrm>
        </p:spPr>
        <p:txBody>
          <a:bodyPr/>
          <a:lstStyle>
            <a:lvl1pPr>
              <a:defRPr>
                <a:latin typeface="Calibri" panose="020F0502020204030204" pitchFamily="34" charset="0"/>
              </a:defRPr>
            </a:lvl1pPr>
          </a:lstStyle>
          <a:p>
            <a:pPr>
              <a:defRPr/>
            </a:pPr>
            <a:fld id="{A43D6F6F-5A78-42C6-ABF2-0C7DA5A0F3CF}" type="slidenum">
              <a:rPr lang="en-US" altLang="en-US"/>
              <a:pPr>
                <a:defRPr/>
              </a:pPr>
              <a:t>‹#›</a:t>
            </a:fld>
            <a:endParaRPr lang="en-US" altLang="en-US"/>
          </a:p>
        </p:txBody>
      </p:sp>
      <p:sp>
        <p:nvSpPr>
          <p:cNvPr id="8" name="Rectangle 8">
            <a:extLst>
              <a:ext uri="{FF2B5EF4-FFF2-40B4-BE49-F238E27FC236}">
                <a16:creationId xmlns:a16="http://schemas.microsoft.com/office/drawing/2014/main" id="{395FA491-0496-4600-AA8D-AC8C1652FB36}"/>
              </a:ext>
            </a:extLst>
          </p:cNvPr>
          <p:cNvSpPr>
            <a:spLocks noGrp="1" noChangeArrowheads="1"/>
          </p:cNvSpPr>
          <p:nvPr>
            <p:ph type="dt" sz="half" idx="12"/>
          </p:nvPr>
        </p:nvSpPr>
        <p:spPr/>
        <p:txBody>
          <a:bodyPr/>
          <a:lstStyle>
            <a:lvl1pPr>
              <a:defRPr/>
            </a:lvl1pPr>
          </a:lstStyle>
          <a:p>
            <a:pPr>
              <a:defRPr/>
            </a:pPr>
            <a:fld id="{B5110530-FABB-4255-A658-3FB066D700A7}" type="datetime1">
              <a:rPr lang="en-US"/>
              <a:pPr>
                <a:defRPr/>
              </a:pPr>
              <a:t>11/16/2022</a:t>
            </a:fld>
            <a:endParaRPr lang="en-US" altLang="en-US"/>
          </a:p>
        </p:txBody>
      </p:sp>
    </p:spTree>
    <p:extLst>
      <p:ext uri="{BB962C8B-B14F-4D97-AF65-F5344CB8AC3E}">
        <p14:creationId xmlns:p14="http://schemas.microsoft.com/office/powerpoint/2010/main" val="230568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47F7BE-6924-46D6-A371-DC3BC0C7E5E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25935D8-352E-4852-A6D7-BA921880BE27}"/>
              </a:ext>
            </a:extLst>
          </p:cNvPr>
          <p:cNvSpPr>
            <a:spLocks noGrp="1" noChangeArrowheads="1"/>
          </p:cNvSpPr>
          <p:nvPr>
            <p:ph type="sldNum" sz="quarter" idx="11"/>
          </p:nvPr>
        </p:nvSpPr>
        <p:spPr>
          <a:ln/>
        </p:spPr>
        <p:txBody>
          <a:bodyPr/>
          <a:lstStyle>
            <a:lvl1pPr>
              <a:defRPr/>
            </a:lvl1pPr>
          </a:lstStyle>
          <a:p>
            <a:pPr>
              <a:defRPr/>
            </a:pPr>
            <a:fld id="{831BDDD0-218D-462B-9590-CA4997478DCC}" type="slidenum">
              <a:rPr lang="en-US" altLang="en-US"/>
              <a:pPr>
                <a:defRPr/>
              </a:pPr>
              <a:t>‹#›</a:t>
            </a:fld>
            <a:endParaRPr lang="en-US" altLang="en-US"/>
          </a:p>
        </p:txBody>
      </p:sp>
      <p:sp>
        <p:nvSpPr>
          <p:cNvPr id="6" name="Rectangle 8">
            <a:extLst>
              <a:ext uri="{FF2B5EF4-FFF2-40B4-BE49-F238E27FC236}">
                <a16:creationId xmlns:a16="http://schemas.microsoft.com/office/drawing/2014/main" id="{C7931549-8763-4A85-A072-BAA71E3ECBE1}"/>
              </a:ext>
            </a:extLst>
          </p:cNvPr>
          <p:cNvSpPr>
            <a:spLocks noGrp="1" noChangeArrowheads="1"/>
          </p:cNvSpPr>
          <p:nvPr>
            <p:ph type="dt" sz="half" idx="12"/>
          </p:nvPr>
        </p:nvSpPr>
        <p:spPr>
          <a:ln/>
        </p:spPr>
        <p:txBody>
          <a:bodyPr/>
          <a:lstStyle>
            <a:lvl1pPr>
              <a:defRPr/>
            </a:lvl1pPr>
          </a:lstStyle>
          <a:p>
            <a:pPr>
              <a:defRPr/>
            </a:pPr>
            <a:fld id="{5AF6B717-40F6-44ED-A432-03BC4C59AAD1}" type="datetime1">
              <a:rPr lang="en-US"/>
              <a:pPr>
                <a:defRPr/>
              </a:pPr>
              <a:t>11/16/2022</a:t>
            </a:fld>
            <a:endParaRPr lang="en-US" altLang="en-US"/>
          </a:p>
        </p:txBody>
      </p:sp>
    </p:spTree>
    <p:extLst>
      <p:ext uri="{BB962C8B-B14F-4D97-AF65-F5344CB8AC3E}">
        <p14:creationId xmlns:p14="http://schemas.microsoft.com/office/powerpoint/2010/main" val="306986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49AA60-D415-4AF5-9B8B-FBE29FEAD10A}"/>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E06767-9298-4C68-9AEE-3490BAF3E12D}"/>
              </a:ext>
            </a:extLst>
          </p:cNvPr>
          <p:cNvSpPr>
            <a:spLocks noGrp="1" noChangeArrowheads="1"/>
          </p:cNvSpPr>
          <p:nvPr>
            <p:ph type="sldNum" sz="quarter" idx="11"/>
          </p:nvPr>
        </p:nvSpPr>
        <p:spPr>
          <a:ln/>
        </p:spPr>
        <p:txBody>
          <a:bodyPr/>
          <a:lstStyle>
            <a:lvl1pPr>
              <a:defRPr/>
            </a:lvl1pPr>
          </a:lstStyle>
          <a:p>
            <a:pPr>
              <a:defRPr/>
            </a:pPr>
            <a:fld id="{CAFB63CD-F77E-48FF-B006-33467ADD3B5E}" type="slidenum">
              <a:rPr lang="en-US" altLang="en-US"/>
              <a:pPr>
                <a:defRPr/>
              </a:pPr>
              <a:t>‹#›</a:t>
            </a:fld>
            <a:endParaRPr lang="en-US" altLang="en-US"/>
          </a:p>
        </p:txBody>
      </p:sp>
      <p:sp>
        <p:nvSpPr>
          <p:cNvPr id="6" name="Rectangle 8">
            <a:extLst>
              <a:ext uri="{FF2B5EF4-FFF2-40B4-BE49-F238E27FC236}">
                <a16:creationId xmlns:a16="http://schemas.microsoft.com/office/drawing/2014/main" id="{38EB8E8B-FE84-4273-819C-851D5D34744C}"/>
              </a:ext>
            </a:extLst>
          </p:cNvPr>
          <p:cNvSpPr>
            <a:spLocks noGrp="1" noChangeArrowheads="1"/>
          </p:cNvSpPr>
          <p:nvPr>
            <p:ph type="dt" sz="half" idx="12"/>
          </p:nvPr>
        </p:nvSpPr>
        <p:spPr>
          <a:ln/>
        </p:spPr>
        <p:txBody>
          <a:bodyPr/>
          <a:lstStyle>
            <a:lvl1pPr>
              <a:defRPr/>
            </a:lvl1pPr>
          </a:lstStyle>
          <a:p>
            <a:pPr>
              <a:defRPr/>
            </a:pPr>
            <a:fld id="{9C3C0B95-766D-4528-A560-8A4F281A69DC}" type="datetime1">
              <a:rPr lang="en-US"/>
              <a:pPr>
                <a:defRPr/>
              </a:pPr>
              <a:t>11/16/2022</a:t>
            </a:fld>
            <a:endParaRPr lang="en-US" altLang="en-US"/>
          </a:p>
        </p:txBody>
      </p:sp>
    </p:spTree>
    <p:extLst>
      <p:ext uri="{BB962C8B-B14F-4D97-AF65-F5344CB8AC3E}">
        <p14:creationId xmlns:p14="http://schemas.microsoft.com/office/powerpoint/2010/main" val="191028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56AAFD-F5DD-4749-B513-9C441B741677}"/>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A469436-D875-45FA-BE18-AAE367286EDD}"/>
              </a:ext>
            </a:extLst>
          </p:cNvPr>
          <p:cNvSpPr>
            <a:spLocks noGrp="1" noChangeArrowheads="1"/>
          </p:cNvSpPr>
          <p:nvPr>
            <p:ph type="sldNum" sz="quarter" idx="11"/>
          </p:nvPr>
        </p:nvSpPr>
        <p:spPr>
          <a:ln/>
        </p:spPr>
        <p:txBody>
          <a:bodyPr/>
          <a:lstStyle>
            <a:lvl1pPr>
              <a:defRPr/>
            </a:lvl1pPr>
          </a:lstStyle>
          <a:p>
            <a:pPr>
              <a:defRPr/>
            </a:pPr>
            <a:fld id="{F8F74C14-203C-46B6-950F-B0D3471A928C}" type="slidenum">
              <a:rPr lang="en-US" altLang="en-US"/>
              <a:pPr>
                <a:defRPr/>
              </a:pPr>
              <a:t>‹#›</a:t>
            </a:fld>
            <a:endParaRPr lang="en-US" altLang="en-US"/>
          </a:p>
        </p:txBody>
      </p:sp>
      <p:sp>
        <p:nvSpPr>
          <p:cNvPr id="6" name="Rectangle 8">
            <a:extLst>
              <a:ext uri="{FF2B5EF4-FFF2-40B4-BE49-F238E27FC236}">
                <a16:creationId xmlns:a16="http://schemas.microsoft.com/office/drawing/2014/main" id="{51EB4FF6-C254-4952-BA15-3BBEE00B81B5}"/>
              </a:ext>
            </a:extLst>
          </p:cNvPr>
          <p:cNvSpPr>
            <a:spLocks noGrp="1" noChangeArrowheads="1"/>
          </p:cNvSpPr>
          <p:nvPr>
            <p:ph type="dt" sz="half" idx="12"/>
          </p:nvPr>
        </p:nvSpPr>
        <p:spPr>
          <a:ln/>
        </p:spPr>
        <p:txBody>
          <a:bodyPr/>
          <a:lstStyle>
            <a:lvl1pPr>
              <a:defRPr/>
            </a:lvl1pPr>
          </a:lstStyle>
          <a:p>
            <a:pPr>
              <a:defRPr/>
            </a:pPr>
            <a:fld id="{22B2D186-19A4-4FDD-A4A8-285A7E5C363E}" type="datetime1">
              <a:rPr lang="en-US"/>
              <a:pPr>
                <a:defRPr/>
              </a:pPr>
              <a:t>11/16/2022</a:t>
            </a:fld>
            <a:endParaRPr lang="en-US" altLang="en-US"/>
          </a:p>
        </p:txBody>
      </p:sp>
    </p:spTree>
    <p:extLst>
      <p:ext uri="{BB962C8B-B14F-4D97-AF65-F5344CB8AC3E}">
        <p14:creationId xmlns:p14="http://schemas.microsoft.com/office/powerpoint/2010/main" val="982567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7CB0E6F-858A-4BD6-A770-D9B1F93F6C0C}"/>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2D1657D-2752-4C73-803E-E71ABF34633A}"/>
              </a:ext>
            </a:extLst>
          </p:cNvPr>
          <p:cNvSpPr>
            <a:spLocks noGrp="1" noChangeArrowheads="1"/>
          </p:cNvSpPr>
          <p:nvPr>
            <p:ph type="sldNum" sz="quarter" idx="11"/>
          </p:nvPr>
        </p:nvSpPr>
        <p:spPr>
          <a:ln/>
        </p:spPr>
        <p:txBody>
          <a:bodyPr/>
          <a:lstStyle>
            <a:lvl1pPr>
              <a:defRPr/>
            </a:lvl1pPr>
          </a:lstStyle>
          <a:p>
            <a:pPr>
              <a:defRPr/>
            </a:pPr>
            <a:fld id="{431F817D-752D-46B1-93F8-B1FE33522462}" type="slidenum">
              <a:rPr lang="en-US" altLang="en-US"/>
              <a:pPr>
                <a:defRPr/>
              </a:pPr>
              <a:t>‹#›</a:t>
            </a:fld>
            <a:endParaRPr lang="en-US" altLang="en-US"/>
          </a:p>
        </p:txBody>
      </p:sp>
      <p:sp>
        <p:nvSpPr>
          <p:cNvPr id="6" name="Rectangle 8">
            <a:extLst>
              <a:ext uri="{FF2B5EF4-FFF2-40B4-BE49-F238E27FC236}">
                <a16:creationId xmlns:a16="http://schemas.microsoft.com/office/drawing/2014/main" id="{C27DEFCA-AD5A-48DD-80DA-0BD82AED6132}"/>
              </a:ext>
            </a:extLst>
          </p:cNvPr>
          <p:cNvSpPr>
            <a:spLocks noGrp="1" noChangeArrowheads="1"/>
          </p:cNvSpPr>
          <p:nvPr>
            <p:ph type="dt" sz="half" idx="12"/>
          </p:nvPr>
        </p:nvSpPr>
        <p:spPr>
          <a:ln/>
        </p:spPr>
        <p:txBody>
          <a:bodyPr/>
          <a:lstStyle>
            <a:lvl1pPr>
              <a:defRPr/>
            </a:lvl1pPr>
          </a:lstStyle>
          <a:p>
            <a:pPr>
              <a:defRPr/>
            </a:pPr>
            <a:fld id="{6B3F6CB6-CF79-4DD1-9E88-08F021CD5002}" type="datetime1">
              <a:rPr lang="en-US"/>
              <a:pPr>
                <a:defRPr/>
              </a:pPr>
              <a:t>11/16/2022</a:t>
            </a:fld>
            <a:endParaRPr lang="en-US" altLang="en-US"/>
          </a:p>
        </p:txBody>
      </p:sp>
    </p:spTree>
    <p:extLst>
      <p:ext uri="{BB962C8B-B14F-4D97-AF65-F5344CB8AC3E}">
        <p14:creationId xmlns:p14="http://schemas.microsoft.com/office/powerpoint/2010/main" val="220000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A7647DE-1AAA-4CF3-BA59-BC36D008497E}"/>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C1E520F-1951-420B-9105-C95553EBA022}"/>
              </a:ext>
            </a:extLst>
          </p:cNvPr>
          <p:cNvSpPr>
            <a:spLocks noGrp="1" noChangeArrowheads="1"/>
          </p:cNvSpPr>
          <p:nvPr>
            <p:ph type="sldNum" sz="quarter" idx="11"/>
          </p:nvPr>
        </p:nvSpPr>
        <p:spPr>
          <a:ln/>
        </p:spPr>
        <p:txBody>
          <a:bodyPr/>
          <a:lstStyle>
            <a:lvl1pPr>
              <a:defRPr/>
            </a:lvl1pPr>
          </a:lstStyle>
          <a:p>
            <a:pPr>
              <a:defRPr/>
            </a:pPr>
            <a:fld id="{3A4551EC-7BF8-4320-AD8E-CD54B35D49B3}" type="slidenum">
              <a:rPr lang="en-US" altLang="en-US"/>
              <a:pPr>
                <a:defRPr/>
              </a:pPr>
              <a:t>‹#›</a:t>
            </a:fld>
            <a:endParaRPr lang="en-US" altLang="en-US"/>
          </a:p>
        </p:txBody>
      </p:sp>
      <p:sp>
        <p:nvSpPr>
          <p:cNvPr id="7" name="Rectangle 8">
            <a:extLst>
              <a:ext uri="{FF2B5EF4-FFF2-40B4-BE49-F238E27FC236}">
                <a16:creationId xmlns:a16="http://schemas.microsoft.com/office/drawing/2014/main" id="{3E20BD12-C6FA-4002-B6D8-4473A5C6FADF}"/>
              </a:ext>
            </a:extLst>
          </p:cNvPr>
          <p:cNvSpPr>
            <a:spLocks noGrp="1" noChangeArrowheads="1"/>
          </p:cNvSpPr>
          <p:nvPr>
            <p:ph type="dt" sz="half" idx="12"/>
          </p:nvPr>
        </p:nvSpPr>
        <p:spPr>
          <a:ln/>
        </p:spPr>
        <p:txBody>
          <a:bodyPr/>
          <a:lstStyle>
            <a:lvl1pPr>
              <a:defRPr/>
            </a:lvl1pPr>
          </a:lstStyle>
          <a:p>
            <a:pPr>
              <a:defRPr/>
            </a:pPr>
            <a:fld id="{AEDC2F08-D63C-4852-9AF2-3BCC8FD4ED73}" type="datetime1">
              <a:rPr lang="en-US"/>
              <a:pPr>
                <a:defRPr/>
              </a:pPr>
              <a:t>11/16/2022</a:t>
            </a:fld>
            <a:endParaRPr lang="en-US" altLang="en-US"/>
          </a:p>
        </p:txBody>
      </p:sp>
    </p:spTree>
    <p:extLst>
      <p:ext uri="{BB962C8B-B14F-4D97-AF65-F5344CB8AC3E}">
        <p14:creationId xmlns:p14="http://schemas.microsoft.com/office/powerpoint/2010/main" val="268709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D89480-E2DC-4EDF-BC1B-4579D9B7B8EC}"/>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334489E-B0A5-45C1-B64A-56887B04D4F7}"/>
              </a:ext>
            </a:extLst>
          </p:cNvPr>
          <p:cNvSpPr>
            <a:spLocks noGrp="1" noChangeArrowheads="1"/>
          </p:cNvSpPr>
          <p:nvPr>
            <p:ph type="sldNum" sz="quarter" idx="11"/>
          </p:nvPr>
        </p:nvSpPr>
        <p:spPr>
          <a:ln/>
        </p:spPr>
        <p:txBody>
          <a:bodyPr/>
          <a:lstStyle>
            <a:lvl1pPr>
              <a:defRPr/>
            </a:lvl1pPr>
          </a:lstStyle>
          <a:p>
            <a:pPr>
              <a:defRPr/>
            </a:pPr>
            <a:fld id="{9D132719-E6E4-44C4-8E63-8D75507D90F2}" type="slidenum">
              <a:rPr lang="en-US" altLang="en-US"/>
              <a:pPr>
                <a:defRPr/>
              </a:pPr>
              <a:t>‹#›</a:t>
            </a:fld>
            <a:endParaRPr lang="en-US" altLang="en-US"/>
          </a:p>
        </p:txBody>
      </p:sp>
      <p:sp>
        <p:nvSpPr>
          <p:cNvPr id="9" name="Rectangle 8">
            <a:extLst>
              <a:ext uri="{FF2B5EF4-FFF2-40B4-BE49-F238E27FC236}">
                <a16:creationId xmlns:a16="http://schemas.microsoft.com/office/drawing/2014/main" id="{678260F6-23E4-437C-B44E-2C724C9E8DD8}"/>
              </a:ext>
            </a:extLst>
          </p:cNvPr>
          <p:cNvSpPr>
            <a:spLocks noGrp="1" noChangeArrowheads="1"/>
          </p:cNvSpPr>
          <p:nvPr>
            <p:ph type="dt" sz="half" idx="12"/>
          </p:nvPr>
        </p:nvSpPr>
        <p:spPr>
          <a:ln/>
        </p:spPr>
        <p:txBody>
          <a:bodyPr/>
          <a:lstStyle>
            <a:lvl1pPr>
              <a:defRPr/>
            </a:lvl1pPr>
          </a:lstStyle>
          <a:p>
            <a:pPr>
              <a:defRPr/>
            </a:pPr>
            <a:fld id="{2348AC25-4246-435B-B6AB-92A95ACB66AB}" type="datetime1">
              <a:rPr lang="en-US"/>
              <a:pPr>
                <a:defRPr/>
              </a:pPr>
              <a:t>11/16/2022</a:t>
            </a:fld>
            <a:endParaRPr lang="en-US" altLang="en-US"/>
          </a:p>
        </p:txBody>
      </p:sp>
    </p:spTree>
    <p:extLst>
      <p:ext uri="{BB962C8B-B14F-4D97-AF65-F5344CB8AC3E}">
        <p14:creationId xmlns:p14="http://schemas.microsoft.com/office/powerpoint/2010/main" val="168781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C18B834-C65E-49CD-B922-E6CEB6406451}"/>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09FD5B2-25CE-4C55-BA57-21653BE754D5}"/>
              </a:ext>
            </a:extLst>
          </p:cNvPr>
          <p:cNvSpPr>
            <a:spLocks noGrp="1" noChangeArrowheads="1"/>
          </p:cNvSpPr>
          <p:nvPr>
            <p:ph type="sldNum" sz="quarter" idx="11"/>
          </p:nvPr>
        </p:nvSpPr>
        <p:spPr>
          <a:ln/>
        </p:spPr>
        <p:txBody>
          <a:bodyPr/>
          <a:lstStyle>
            <a:lvl1pPr>
              <a:defRPr/>
            </a:lvl1pPr>
          </a:lstStyle>
          <a:p>
            <a:pPr>
              <a:defRPr/>
            </a:pPr>
            <a:fld id="{AB09642B-5C79-49FD-9A5D-60121F4557C3}" type="slidenum">
              <a:rPr lang="en-US" altLang="en-US"/>
              <a:pPr>
                <a:defRPr/>
              </a:pPr>
              <a:t>‹#›</a:t>
            </a:fld>
            <a:endParaRPr lang="en-US" altLang="en-US"/>
          </a:p>
        </p:txBody>
      </p:sp>
      <p:sp>
        <p:nvSpPr>
          <p:cNvPr id="5" name="Rectangle 8">
            <a:extLst>
              <a:ext uri="{FF2B5EF4-FFF2-40B4-BE49-F238E27FC236}">
                <a16:creationId xmlns:a16="http://schemas.microsoft.com/office/drawing/2014/main" id="{0A14AD76-9F85-4480-99F2-304EF5576010}"/>
              </a:ext>
            </a:extLst>
          </p:cNvPr>
          <p:cNvSpPr>
            <a:spLocks noGrp="1" noChangeArrowheads="1"/>
          </p:cNvSpPr>
          <p:nvPr>
            <p:ph type="dt" sz="half" idx="12"/>
          </p:nvPr>
        </p:nvSpPr>
        <p:spPr>
          <a:ln/>
        </p:spPr>
        <p:txBody>
          <a:bodyPr/>
          <a:lstStyle>
            <a:lvl1pPr>
              <a:defRPr/>
            </a:lvl1pPr>
          </a:lstStyle>
          <a:p>
            <a:pPr>
              <a:defRPr/>
            </a:pPr>
            <a:fld id="{8E72ECC7-D9A6-4D66-9816-1E43EA84DC9E}" type="datetime1">
              <a:rPr lang="en-US"/>
              <a:pPr>
                <a:defRPr/>
              </a:pPr>
              <a:t>11/16/2022</a:t>
            </a:fld>
            <a:endParaRPr lang="en-US" altLang="en-US"/>
          </a:p>
        </p:txBody>
      </p:sp>
    </p:spTree>
    <p:extLst>
      <p:ext uri="{BB962C8B-B14F-4D97-AF65-F5344CB8AC3E}">
        <p14:creationId xmlns:p14="http://schemas.microsoft.com/office/powerpoint/2010/main" val="347695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79F993-5FDC-4283-AD8B-C6A16775C495}"/>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35B97B2-B4BF-4BBB-8491-D85B8D48965C}"/>
              </a:ext>
            </a:extLst>
          </p:cNvPr>
          <p:cNvSpPr>
            <a:spLocks noGrp="1" noChangeArrowheads="1"/>
          </p:cNvSpPr>
          <p:nvPr>
            <p:ph type="sldNum" sz="quarter" idx="11"/>
          </p:nvPr>
        </p:nvSpPr>
        <p:spPr>
          <a:ln/>
        </p:spPr>
        <p:txBody>
          <a:bodyPr/>
          <a:lstStyle>
            <a:lvl1pPr>
              <a:defRPr/>
            </a:lvl1pPr>
          </a:lstStyle>
          <a:p>
            <a:pPr>
              <a:defRPr/>
            </a:pPr>
            <a:fld id="{5C9E4FBD-6C7B-407F-8D70-75E1AABCED2A}" type="slidenum">
              <a:rPr lang="en-US" altLang="en-US"/>
              <a:pPr>
                <a:defRPr/>
              </a:pPr>
              <a:t>‹#›</a:t>
            </a:fld>
            <a:endParaRPr lang="en-US" altLang="en-US"/>
          </a:p>
        </p:txBody>
      </p:sp>
      <p:sp>
        <p:nvSpPr>
          <p:cNvPr id="4" name="Rectangle 8">
            <a:extLst>
              <a:ext uri="{FF2B5EF4-FFF2-40B4-BE49-F238E27FC236}">
                <a16:creationId xmlns:a16="http://schemas.microsoft.com/office/drawing/2014/main" id="{4AB8A1DF-68EB-42AC-BCD5-9AC400607660}"/>
              </a:ext>
            </a:extLst>
          </p:cNvPr>
          <p:cNvSpPr>
            <a:spLocks noGrp="1" noChangeArrowheads="1"/>
          </p:cNvSpPr>
          <p:nvPr>
            <p:ph type="dt" sz="half" idx="12"/>
          </p:nvPr>
        </p:nvSpPr>
        <p:spPr>
          <a:ln/>
        </p:spPr>
        <p:txBody>
          <a:bodyPr/>
          <a:lstStyle>
            <a:lvl1pPr>
              <a:defRPr/>
            </a:lvl1pPr>
          </a:lstStyle>
          <a:p>
            <a:pPr>
              <a:defRPr/>
            </a:pPr>
            <a:fld id="{63C4834D-14C5-4BBE-9D89-895019CB3560}" type="datetime1">
              <a:rPr lang="en-US"/>
              <a:pPr>
                <a:defRPr/>
              </a:pPr>
              <a:t>11/16/2022</a:t>
            </a:fld>
            <a:endParaRPr lang="en-US" altLang="en-US"/>
          </a:p>
        </p:txBody>
      </p:sp>
    </p:spTree>
    <p:extLst>
      <p:ext uri="{BB962C8B-B14F-4D97-AF65-F5344CB8AC3E}">
        <p14:creationId xmlns:p14="http://schemas.microsoft.com/office/powerpoint/2010/main" val="1147914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C5CCD4-0743-46FC-8B55-159E82C6B029}"/>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49F72FF-9B2A-4BFA-A032-DD8F362250B5}"/>
              </a:ext>
            </a:extLst>
          </p:cNvPr>
          <p:cNvSpPr>
            <a:spLocks noGrp="1" noChangeArrowheads="1"/>
          </p:cNvSpPr>
          <p:nvPr>
            <p:ph type="sldNum" sz="quarter" idx="11"/>
          </p:nvPr>
        </p:nvSpPr>
        <p:spPr>
          <a:ln/>
        </p:spPr>
        <p:txBody>
          <a:bodyPr/>
          <a:lstStyle>
            <a:lvl1pPr>
              <a:defRPr/>
            </a:lvl1pPr>
          </a:lstStyle>
          <a:p>
            <a:pPr>
              <a:defRPr/>
            </a:pPr>
            <a:fld id="{6B2DC080-9BE1-44AA-9C2E-D53D1420B223}" type="slidenum">
              <a:rPr lang="en-US" altLang="en-US"/>
              <a:pPr>
                <a:defRPr/>
              </a:pPr>
              <a:t>‹#›</a:t>
            </a:fld>
            <a:endParaRPr lang="en-US" altLang="en-US"/>
          </a:p>
        </p:txBody>
      </p:sp>
      <p:sp>
        <p:nvSpPr>
          <p:cNvPr id="7" name="Rectangle 8">
            <a:extLst>
              <a:ext uri="{FF2B5EF4-FFF2-40B4-BE49-F238E27FC236}">
                <a16:creationId xmlns:a16="http://schemas.microsoft.com/office/drawing/2014/main" id="{E4B37FB4-7D7C-49FA-AEDA-5429FB25F0EB}"/>
              </a:ext>
            </a:extLst>
          </p:cNvPr>
          <p:cNvSpPr>
            <a:spLocks noGrp="1" noChangeArrowheads="1"/>
          </p:cNvSpPr>
          <p:nvPr>
            <p:ph type="dt" sz="half" idx="12"/>
          </p:nvPr>
        </p:nvSpPr>
        <p:spPr>
          <a:ln/>
        </p:spPr>
        <p:txBody>
          <a:bodyPr/>
          <a:lstStyle>
            <a:lvl1pPr>
              <a:defRPr/>
            </a:lvl1pPr>
          </a:lstStyle>
          <a:p>
            <a:pPr>
              <a:defRPr/>
            </a:pPr>
            <a:fld id="{63362B7F-21E0-4CD7-9350-78DA2D95E2B0}" type="datetime1">
              <a:rPr lang="en-US"/>
              <a:pPr>
                <a:defRPr/>
              </a:pPr>
              <a:t>11/16/2022</a:t>
            </a:fld>
            <a:endParaRPr lang="en-US" altLang="en-US"/>
          </a:p>
        </p:txBody>
      </p:sp>
    </p:spTree>
    <p:extLst>
      <p:ext uri="{BB962C8B-B14F-4D97-AF65-F5344CB8AC3E}">
        <p14:creationId xmlns:p14="http://schemas.microsoft.com/office/powerpoint/2010/main" val="185890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77E751-B786-4A1C-8B42-E9797B872F25}"/>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A3B81C1-77AE-4ECA-B143-88F669B93660}"/>
              </a:ext>
            </a:extLst>
          </p:cNvPr>
          <p:cNvSpPr>
            <a:spLocks noGrp="1" noChangeArrowheads="1"/>
          </p:cNvSpPr>
          <p:nvPr>
            <p:ph type="sldNum" sz="quarter" idx="11"/>
          </p:nvPr>
        </p:nvSpPr>
        <p:spPr>
          <a:ln/>
        </p:spPr>
        <p:txBody>
          <a:bodyPr/>
          <a:lstStyle>
            <a:lvl1pPr>
              <a:defRPr/>
            </a:lvl1pPr>
          </a:lstStyle>
          <a:p>
            <a:pPr>
              <a:defRPr/>
            </a:pPr>
            <a:fld id="{E317D74C-1CB4-4CAC-8E29-0611AB082A6F}" type="slidenum">
              <a:rPr lang="en-US" altLang="en-US"/>
              <a:pPr>
                <a:defRPr/>
              </a:pPr>
              <a:t>‹#›</a:t>
            </a:fld>
            <a:endParaRPr lang="en-US" altLang="en-US"/>
          </a:p>
        </p:txBody>
      </p:sp>
      <p:sp>
        <p:nvSpPr>
          <p:cNvPr id="7" name="Rectangle 8">
            <a:extLst>
              <a:ext uri="{FF2B5EF4-FFF2-40B4-BE49-F238E27FC236}">
                <a16:creationId xmlns:a16="http://schemas.microsoft.com/office/drawing/2014/main" id="{AEA68E5A-C929-401A-B1AB-86543794EDC4}"/>
              </a:ext>
            </a:extLst>
          </p:cNvPr>
          <p:cNvSpPr>
            <a:spLocks noGrp="1" noChangeArrowheads="1"/>
          </p:cNvSpPr>
          <p:nvPr>
            <p:ph type="dt" sz="half" idx="12"/>
          </p:nvPr>
        </p:nvSpPr>
        <p:spPr>
          <a:ln/>
        </p:spPr>
        <p:txBody>
          <a:bodyPr/>
          <a:lstStyle>
            <a:lvl1pPr>
              <a:defRPr/>
            </a:lvl1pPr>
          </a:lstStyle>
          <a:p>
            <a:pPr>
              <a:defRPr/>
            </a:pPr>
            <a:fld id="{D83F20E1-8648-4229-A0A7-3A603790D131}" type="datetime1">
              <a:rPr lang="en-US"/>
              <a:pPr>
                <a:defRPr/>
              </a:pPr>
              <a:t>11/16/2022</a:t>
            </a:fld>
            <a:endParaRPr lang="en-US" altLang="en-US"/>
          </a:p>
        </p:txBody>
      </p:sp>
    </p:spTree>
    <p:extLst>
      <p:ext uri="{BB962C8B-B14F-4D97-AF65-F5344CB8AC3E}">
        <p14:creationId xmlns:p14="http://schemas.microsoft.com/office/powerpoint/2010/main" val="3638299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B01DF73-C720-43A0-8636-70C1EAA05889}"/>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312C77A-63A6-48A8-8EF5-E1677B1F5C4E}"/>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6" name="Rectangle 4">
            <a:extLst>
              <a:ext uri="{FF2B5EF4-FFF2-40B4-BE49-F238E27FC236}">
                <a16:creationId xmlns:a16="http://schemas.microsoft.com/office/drawing/2014/main" id="{B9B08B49-8992-4F1C-967A-6363F38C8943}"/>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Garamond" pitchFamily="18" charset="0"/>
                <a:cs typeface="Arial" charset="0"/>
              </a:defRPr>
            </a:lvl1pPr>
          </a:lstStyle>
          <a:p>
            <a:pPr>
              <a:defRPr/>
            </a:pPr>
            <a:endParaRPr lang="en-US" altLang="en-US"/>
          </a:p>
        </p:txBody>
      </p:sp>
      <p:sp>
        <p:nvSpPr>
          <p:cNvPr id="8197" name="Rectangle 5">
            <a:extLst>
              <a:ext uri="{FF2B5EF4-FFF2-40B4-BE49-F238E27FC236}">
                <a16:creationId xmlns:a16="http://schemas.microsoft.com/office/drawing/2014/main" id="{BFBD3942-2672-4CA4-A57D-96BDF382C452}"/>
              </a:ext>
            </a:extLst>
          </p:cNvPr>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pPr>
              <a:defRPr/>
            </a:pPr>
            <a:fld id="{EA393AFB-AC58-47C4-A027-D29560C91A92}" type="slidenum">
              <a:rPr lang="en-US" altLang="en-US"/>
              <a:pPr>
                <a:defRPr/>
              </a:pPr>
              <a:t>‹#›</a:t>
            </a:fld>
            <a:endParaRPr lang="en-US" altLang="en-US"/>
          </a:p>
        </p:txBody>
      </p:sp>
      <p:sp>
        <p:nvSpPr>
          <p:cNvPr id="1030" name="Freeform 6">
            <a:extLst>
              <a:ext uri="{FF2B5EF4-FFF2-40B4-BE49-F238E27FC236}">
                <a16:creationId xmlns:a16="http://schemas.microsoft.com/office/drawing/2014/main" id="{DD419317-CE6A-42BC-B467-A9FFC42B2B40}"/>
              </a:ext>
            </a:extLst>
          </p:cNvPr>
          <p:cNvSpPr>
            <a:spLocks noChangeArrowheads="1"/>
          </p:cNvSpPr>
          <p:nvPr/>
        </p:nvSpPr>
        <p:spPr bwMode="auto">
          <a:xfrm>
            <a:off x="381000" y="228600"/>
            <a:ext cx="8229600" cy="6096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C8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1" name="Line 7">
            <a:extLst>
              <a:ext uri="{FF2B5EF4-FFF2-40B4-BE49-F238E27FC236}">
                <a16:creationId xmlns:a16="http://schemas.microsoft.com/office/drawing/2014/main" id="{504A841D-261D-4FC6-92AF-62DAD3021173}"/>
              </a:ext>
            </a:extLst>
          </p:cNvPr>
          <p:cNvSpPr>
            <a:spLocks noChangeShapeType="1"/>
          </p:cNvSpPr>
          <p:nvPr/>
        </p:nvSpPr>
        <p:spPr bwMode="auto">
          <a:xfrm>
            <a:off x="457200" y="6172200"/>
            <a:ext cx="8229600" cy="0"/>
          </a:xfrm>
          <a:prstGeom prst="line">
            <a:avLst/>
          </a:prstGeom>
          <a:noFill/>
          <a:ln w="19050">
            <a:solidFill>
              <a:srgbClr val="C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0" name="Rectangle 8">
            <a:extLst>
              <a:ext uri="{FF2B5EF4-FFF2-40B4-BE49-F238E27FC236}">
                <a16:creationId xmlns:a16="http://schemas.microsoft.com/office/drawing/2014/main" id="{E85DB7E6-AE16-4F02-99F2-CE1C7BC7A10F}"/>
              </a:ext>
            </a:extLst>
          </p:cNvPr>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Garamond" pitchFamily="18" charset="0"/>
                <a:cs typeface="Arial" charset="0"/>
              </a:defRPr>
            </a:lvl1pPr>
          </a:lstStyle>
          <a:p>
            <a:pPr>
              <a:defRPr/>
            </a:pPr>
            <a:fld id="{8FDF4E94-1903-4ABD-98A6-FE96F4FAAD9B}" type="datetime1">
              <a:rPr lang="en-US"/>
              <a:pPr>
                <a:defRPr/>
              </a:pPr>
              <a:t>11/16/2022</a:t>
            </a:fld>
            <a:endParaRPr lang="en-US" altLang="en-US"/>
          </a:p>
        </p:txBody>
      </p:sp>
    </p:spTree>
  </p:cSld>
  <p:clrMap bg1="lt1" tx1="dk1" bg2="lt2" tx2="dk2" accent1="accent1" accent2="accent2" accent3="accent3" accent4="accent4" accent5="accent5" accent6="accent6" hlink="hlink" folHlink="folHlink"/>
  <p:sldLayoutIdLst>
    <p:sldLayoutId id="2147483852"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p:txStyles>
    <p:titleStyle>
      <a:lvl1pPr algn="l" rtl="0" eaLnBrk="0" fontAlgn="base" hangingPunct="0">
        <a:spcBef>
          <a:spcPct val="0"/>
        </a:spcBef>
        <a:spcAft>
          <a:spcPct val="0"/>
        </a:spcAft>
        <a:defRPr sz="4200">
          <a:solidFill>
            <a:srgbClr val="5B5559"/>
          </a:solidFill>
          <a:latin typeface="+mj-lt"/>
          <a:ea typeface="+mj-ea"/>
          <a:cs typeface="+mj-cs"/>
        </a:defRPr>
      </a:lvl1pPr>
      <a:lvl2pPr algn="l" rtl="0" eaLnBrk="0" fontAlgn="base" hangingPunct="0">
        <a:spcBef>
          <a:spcPct val="0"/>
        </a:spcBef>
        <a:spcAft>
          <a:spcPct val="0"/>
        </a:spcAft>
        <a:defRPr sz="4200">
          <a:solidFill>
            <a:srgbClr val="5B5559"/>
          </a:solidFill>
          <a:latin typeface="Calibri" pitchFamily="34" charset="0"/>
          <a:cs typeface="Arial" charset="0"/>
        </a:defRPr>
      </a:lvl2pPr>
      <a:lvl3pPr algn="l" rtl="0" eaLnBrk="0" fontAlgn="base" hangingPunct="0">
        <a:spcBef>
          <a:spcPct val="0"/>
        </a:spcBef>
        <a:spcAft>
          <a:spcPct val="0"/>
        </a:spcAft>
        <a:defRPr sz="4200">
          <a:solidFill>
            <a:srgbClr val="5B5559"/>
          </a:solidFill>
          <a:latin typeface="Calibri" pitchFamily="34" charset="0"/>
          <a:cs typeface="Arial" charset="0"/>
        </a:defRPr>
      </a:lvl3pPr>
      <a:lvl4pPr algn="l" rtl="0" eaLnBrk="0" fontAlgn="base" hangingPunct="0">
        <a:spcBef>
          <a:spcPct val="0"/>
        </a:spcBef>
        <a:spcAft>
          <a:spcPct val="0"/>
        </a:spcAft>
        <a:defRPr sz="4200">
          <a:solidFill>
            <a:srgbClr val="5B5559"/>
          </a:solidFill>
          <a:latin typeface="Calibri" pitchFamily="34" charset="0"/>
          <a:cs typeface="Arial" charset="0"/>
        </a:defRPr>
      </a:lvl4pPr>
      <a:lvl5pPr algn="l" rtl="0" eaLnBrk="0" fontAlgn="base" hangingPunct="0">
        <a:spcBef>
          <a:spcPct val="0"/>
        </a:spcBef>
        <a:spcAft>
          <a:spcPct val="0"/>
        </a:spcAft>
        <a:defRPr sz="4200">
          <a:solidFill>
            <a:srgbClr val="5B5559"/>
          </a:solidFill>
          <a:latin typeface="Calibri" pitchFamily="34" charset="0"/>
          <a:cs typeface="Arial" charset="0"/>
        </a:defRPr>
      </a:lvl5pPr>
      <a:lvl6pPr marL="457200" algn="l" rtl="0" fontAlgn="base">
        <a:spcBef>
          <a:spcPct val="0"/>
        </a:spcBef>
        <a:spcAft>
          <a:spcPct val="0"/>
        </a:spcAft>
        <a:defRPr sz="4200">
          <a:solidFill>
            <a:srgbClr val="5B5559"/>
          </a:solidFill>
          <a:latin typeface="Calibri" pitchFamily="34" charset="0"/>
          <a:cs typeface="Arial" charset="0"/>
        </a:defRPr>
      </a:lvl6pPr>
      <a:lvl7pPr marL="914400" algn="l" rtl="0" fontAlgn="base">
        <a:spcBef>
          <a:spcPct val="0"/>
        </a:spcBef>
        <a:spcAft>
          <a:spcPct val="0"/>
        </a:spcAft>
        <a:defRPr sz="4200">
          <a:solidFill>
            <a:srgbClr val="5B5559"/>
          </a:solidFill>
          <a:latin typeface="Calibri" pitchFamily="34" charset="0"/>
          <a:cs typeface="Arial" charset="0"/>
        </a:defRPr>
      </a:lvl7pPr>
      <a:lvl8pPr marL="1371600" algn="l" rtl="0" fontAlgn="base">
        <a:spcBef>
          <a:spcPct val="0"/>
        </a:spcBef>
        <a:spcAft>
          <a:spcPct val="0"/>
        </a:spcAft>
        <a:defRPr sz="4200">
          <a:solidFill>
            <a:srgbClr val="5B5559"/>
          </a:solidFill>
          <a:latin typeface="Calibri" pitchFamily="34" charset="0"/>
          <a:cs typeface="Arial" charset="0"/>
        </a:defRPr>
      </a:lvl8pPr>
      <a:lvl9pPr marL="1828800" algn="l" rtl="0" fontAlgn="base">
        <a:spcBef>
          <a:spcPct val="0"/>
        </a:spcBef>
        <a:spcAft>
          <a:spcPct val="0"/>
        </a:spcAft>
        <a:defRPr sz="4200">
          <a:solidFill>
            <a:srgbClr val="5B5559"/>
          </a:solidFill>
          <a:latin typeface="Calibri" pitchFamily="34" charset="0"/>
          <a:cs typeface="Arial" charset="0"/>
        </a:defRPr>
      </a:lvl9pPr>
    </p:titleStyle>
    <p:bodyStyle>
      <a:lvl1pPr marL="342900" indent="-342900" algn="l" rtl="0" eaLnBrk="0" fontAlgn="base" hangingPunct="0">
        <a:spcBef>
          <a:spcPct val="20000"/>
        </a:spcBef>
        <a:spcAft>
          <a:spcPct val="0"/>
        </a:spcAft>
        <a:buClr>
          <a:srgbClr val="6A6268"/>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rgbClr val="5B5559"/>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rgbClr val="6A6268"/>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rgbClr val="5B5559"/>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rgbClr val="6A6268"/>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1.xml"/><Relationship Id="rId7" Type="http://schemas.openxmlformats.org/officeDocument/2006/relationships/image" Target="../media/image1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cmu.zoom.us/j/98282667112?pwd=dm8yWXR5NkdFemRlbnFYeXBEQXVVQT0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5615FE59-69AA-4952-A533-4287275FD097}"/>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50FDFBFE-40C8-4100-BF0B-5C0D2263DF84}" type="slidenum">
              <a:rPr lang="en-US" altLang="en-US" sz="1200" smtClean="0"/>
              <a:pPr>
                <a:spcBef>
                  <a:spcPct val="0"/>
                </a:spcBef>
                <a:buClrTx/>
                <a:buSzTx/>
                <a:buFontTx/>
                <a:buNone/>
              </a:pPr>
              <a:t>1</a:t>
            </a:fld>
            <a:endParaRPr lang="en-US" altLang="en-US" sz="1200"/>
          </a:p>
        </p:txBody>
      </p:sp>
      <p:sp>
        <p:nvSpPr>
          <p:cNvPr id="5123" name="Rectangle 8">
            <a:extLst>
              <a:ext uri="{FF2B5EF4-FFF2-40B4-BE49-F238E27FC236}">
                <a16:creationId xmlns:a16="http://schemas.microsoft.com/office/drawing/2014/main" id="{1914C8BC-7E5C-4AAF-A4B6-911ABDD373FE}"/>
              </a:ext>
            </a:extLst>
          </p:cNvPr>
          <p:cNvSpPr>
            <a:spLocks noGrp="1" noChangeArrowheads="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7BAD8B73-8EE0-4BAC-8051-75DBE2967F9C}" type="datetime1">
              <a:rPr lang="en-US" altLang="en-US" sz="1200" smtClean="0">
                <a:latin typeface="Garamond" panose="02020404030301010803" pitchFamily="18" charset="0"/>
              </a:rPr>
              <a:pPr>
                <a:spcBef>
                  <a:spcPct val="0"/>
                </a:spcBef>
                <a:buClrTx/>
                <a:buSzTx/>
                <a:buFontTx/>
                <a:buNone/>
              </a:pPr>
              <a:t>11/16/2022</a:t>
            </a:fld>
            <a:endParaRPr lang="en-US" altLang="en-US" sz="1200">
              <a:latin typeface="Garamond" panose="02020404030301010803" pitchFamily="18" charset="0"/>
            </a:endParaRPr>
          </a:p>
        </p:txBody>
      </p:sp>
      <p:sp>
        <p:nvSpPr>
          <p:cNvPr id="5124" name="Rectangle 2">
            <a:extLst>
              <a:ext uri="{FF2B5EF4-FFF2-40B4-BE49-F238E27FC236}">
                <a16:creationId xmlns:a16="http://schemas.microsoft.com/office/drawing/2014/main" id="{2FE04A7A-039D-4D6F-BC40-F8C56E18A263}"/>
              </a:ext>
            </a:extLst>
          </p:cNvPr>
          <p:cNvSpPr>
            <a:spLocks noGrp="1" noChangeArrowheads="1"/>
          </p:cNvSpPr>
          <p:nvPr>
            <p:ph type="ctrTitle"/>
          </p:nvPr>
        </p:nvSpPr>
        <p:spPr/>
        <p:txBody>
          <a:bodyPr/>
          <a:lstStyle/>
          <a:p>
            <a:pPr eaLnBrk="1" hangingPunct="1"/>
            <a:r>
              <a:rPr lang="en-US" altLang="en-US" dirty="0"/>
              <a:t>36-617 Applied Linear Models </a:t>
            </a:r>
          </a:p>
        </p:txBody>
      </p:sp>
      <p:sp>
        <p:nvSpPr>
          <p:cNvPr id="5125" name="Rectangle 3">
            <a:extLst>
              <a:ext uri="{FF2B5EF4-FFF2-40B4-BE49-F238E27FC236}">
                <a16:creationId xmlns:a16="http://schemas.microsoft.com/office/drawing/2014/main" id="{E354540B-AFA3-458B-8120-8944A2708091}"/>
              </a:ext>
            </a:extLst>
          </p:cNvPr>
          <p:cNvSpPr>
            <a:spLocks noGrp="1" noChangeArrowheads="1"/>
          </p:cNvSpPr>
          <p:nvPr>
            <p:ph type="subTitle" idx="1"/>
          </p:nvPr>
        </p:nvSpPr>
        <p:spPr/>
        <p:txBody>
          <a:bodyPr/>
          <a:lstStyle/>
          <a:p>
            <a:pPr eaLnBrk="1" hangingPunct="1">
              <a:lnSpc>
                <a:spcPct val="90000"/>
              </a:lnSpc>
            </a:pPr>
            <a:r>
              <a:rPr lang="en-US" altLang="en-US" sz="2400" dirty="0" err="1"/>
              <a:t>Lmer</a:t>
            </a:r>
            <a:r>
              <a:rPr lang="en-US" altLang="en-US" sz="2400" dirty="0"/>
              <a:t> estimation and model selection</a:t>
            </a:r>
          </a:p>
          <a:p>
            <a:pPr eaLnBrk="1" hangingPunct="1">
              <a:lnSpc>
                <a:spcPct val="90000"/>
              </a:lnSpc>
            </a:pPr>
            <a:r>
              <a:rPr lang="en-US" altLang="en-US" sz="2400" dirty="0"/>
              <a:t>Brian Junker</a:t>
            </a:r>
          </a:p>
          <a:p>
            <a:pPr eaLnBrk="1" hangingPunct="1">
              <a:lnSpc>
                <a:spcPct val="90000"/>
              </a:lnSpc>
            </a:pPr>
            <a:r>
              <a:rPr lang="en-US" altLang="en-US" sz="2400" dirty="0"/>
              <a:t>132E Baker Hall</a:t>
            </a:r>
          </a:p>
          <a:p>
            <a:pPr eaLnBrk="1" hangingPunct="1">
              <a:lnSpc>
                <a:spcPct val="90000"/>
              </a:lnSpc>
            </a:pPr>
            <a:r>
              <a:rPr lang="en-US" altLang="en-US" sz="2400" dirty="0"/>
              <a:t>brian@stat.cmu.edu</a:t>
            </a:r>
          </a:p>
        </p:txBody>
      </p:sp>
      <p:sp>
        <p:nvSpPr>
          <p:cNvPr id="5126" name="Text Box 4">
            <a:extLst>
              <a:ext uri="{FF2B5EF4-FFF2-40B4-BE49-F238E27FC236}">
                <a16:creationId xmlns:a16="http://schemas.microsoft.com/office/drawing/2014/main" id="{CE3C714A-DD2C-4748-8528-F8A06B441BB9}"/>
              </a:ext>
            </a:extLst>
          </p:cNvPr>
          <p:cNvSpPr txBox="1">
            <a:spLocks noChangeArrowheads="1"/>
          </p:cNvSpPr>
          <p:nvPr>
            <p:custDataLst>
              <p:tags r:id="rId1"/>
            </p:custDataLst>
          </p:nvPr>
        </p:nvSpPr>
        <p:spPr bwMode="auto">
          <a:xfrm>
            <a:off x="0" y="7112000"/>
            <a:ext cx="91440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ClrTx/>
              <a:buSzTx/>
              <a:buFontTx/>
              <a:buNone/>
            </a:pPr>
            <a:r>
              <a:rPr lang="en-US" altLang="en-US" sz="1800">
                <a:latin typeface="Arial" panose="020B0604020202020204" pitchFamily="34" charset="0"/>
              </a:rPr>
              <a:t>TexPoint fonts used in EMF. </a:t>
            </a:r>
          </a:p>
          <a:p>
            <a:pPr eaLnBrk="1" hangingPunct="1">
              <a:spcBef>
                <a:spcPct val="0"/>
              </a:spcBef>
              <a:buClrTx/>
              <a:buSzTx/>
              <a:buFontTx/>
              <a:buNone/>
            </a:pPr>
            <a:r>
              <a:rPr lang="en-US" altLang="en-US" sz="1800">
                <a:latin typeface="Arial" panose="020B0604020202020204" pitchFamily="34" charset="0"/>
              </a:rPr>
              <a:t>Read the TexPoint manual before you delete this box.: </a:t>
            </a:r>
            <a:r>
              <a:rPr lang="en-US" altLang="en-US" sz="1800">
                <a:latin typeface="cmmi10" pitchFamily="34" charset="0"/>
              </a:rPr>
              <a:t>A</a:t>
            </a:r>
            <a:r>
              <a:rPr lang="en-US" altLang="en-US" sz="1800">
                <a:latin typeface="cmmi7" pitchFamily="34" charset="0"/>
              </a:rPr>
              <a:t>A</a:t>
            </a:r>
            <a:r>
              <a:rPr lang="en-US" altLang="en-US" sz="1800">
                <a:latin typeface="cmr10" pitchFamily="34" charset="0"/>
              </a:rPr>
              <a:t>A</a:t>
            </a:r>
            <a:r>
              <a:rPr lang="en-US" altLang="en-US" sz="1800">
                <a:latin typeface="cmr7" pitchFamily="34" charset="0"/>
              </a:rPr>
              <a:t>A</a:t>
            </a:r>
            <a:r>
              <a:rPr lang="en-US" altLang="en-US" sz="1800">
                <a:latin typeface="cmss10" pitchFamily="34" charset="0"/>
              </a:rPr>
              <a:t>A</a:t>
            </a:r>
            <a:r>
              <a:rPr lang="en-US" altLang="en-US" sz="1800">
                <a:latin typeface="cmsy10" pitchFamily="34" charset="0"/>
              </a:rPr>
              <a:t>A</a:t>
            </a:r>
            <a:r>
              <a:rPr lang="en-US" altLang="en-US" sz="1800">
                <a:latin typeface="cmssi10" pitchFamily="34" charset="0"/>
              </a:rPr>
              <a:t>A</a:t>
            </a:r>
            <a:r>
              <a:rPr lang="en-US" altLang="en-US" sz="1800">
                <a:latin typeface="cmmi5" pitchFamily="34" charset="0"/>
              </a:rPr>
              <a:t>A</a:t>
            </a:r>
            <a:r>
              <a:rPr lang="en-US" altLang="en-US" sz="1800">
                <a:latin typeface="cmex10" pitchFamily="34" charset="0"/>
              </a:rPr>
              <a:t>A</a:t>
            </a:r>
            <a:r>
              <a:rPr lang="en-US" altLang="en-US" sz="1800">
                <a:latin typeface="cmr9" pitchFamily="34" charset="0"/>
              </a:rPr>
              <a:t>A</a:t>
            </a:r>
            <a:r>
              <a:rPr lang="en-US" altLang="en-US" sz="1800">
                <a:latin typeface="cmmi9" pitchFamily="34" charset="0"/>
              </a:rPr>
              <a:t>A</a:t>
            </a:r>
            <a:r>
              <a:rPr lang="en-US" altLang="en-US" sz="1800">
                <a:latin typeface="cmmi6" pitchFamily="34" charset="0"/>
              </a:rPr>
              <a:t>A</a:t>
            </a:r>
            <a:r>
              <a:rPr lang="en-US" altLang="en-US" sz="1800">
                <a:latin typeface="cmr5" pitchFamily="34" charset="0"/>
              </a:rPr>
              <a:t>A</a:t>
            </a:r>
            <a:r>
              <a:rPr lang="en-US" altLang="en-US" sz="1800">
                <a:latin typeface="cmss8" pitchFamily="34" charset="0"/>
              </a:rPr>
              <a:t>A</a:t>
            </a:r>
            <a:r>
              <a:rPr lang="en-US" altLang="en-US" sz="1800">
                <a:latin typeface="cmr6" pitchFamily="34" charset="0"/>
              </a:rPr>
              <a:t>A</a:t>
            </a:r>
            <a:r>
              <a:rPr lang="en-US" altLang="en-US" sz="1800">
                <a:latin typeface="cmsy10orig" pitchFamily="34" charset="0"/>
              </a:rPr>
              <a:t>A</a:t>
            </a:r>
            <a:r>
              <a:rPr lang="en-US" altLang="en-US" sz="1800">
                <a:latin typeface="cmsl10" pitchFamily="34" charset="0"/>
              </a:rPr>
              <a:t>A</a:t>
            </a:r>
            <a:r>
              <a:rPr lang="en-US" altLang="en-US" sz="1800">
                <a:latin typeface="cmsy5" pitchFamily="34" charset="0"/>
              </a:rPr>
              <a:t>A</a:t>
            </a:r>
            <a:endParaRPr lang="en-US" altLang="en-US" sz="1800">
              <a:latin typeface="cmr6"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E52D7-386F-4CE9-8E31-7B63A5434F05}"/>
              </a:ext>
            </a:extLst>
          </p:cNvPr>
          <p:cNvSpPr>
            <a:spLocks noGrp="1"/>
          </p:cNvSpPr>
          <p:nvPr>
            <p:ph type="title"/>
          </p:nvPr>
        </p:nvSpPr>
        <p:spPr/>
        <p:txBody>
          <a:bodyPr/>
          <a:lstStyle/>
          <a:p>
            <a:r>
              <a:rPr lang="en-US" dirty="0"/>
              <a:t>Estimation: Maximum Likelihood</a:t>
            </a:r>
          </a:p>
        </p:txBody>
      </p:sp>
      <p:sp>
        <p:nvSpPr>
          <p:cNvPr id="4" name="Slide Number Placeholder 3">
            <a:extLst>
              <a:ext uri="{FF2B5EF4-FFF2-40B4-BE49-F238E27FC236}">
                <a16:creationId xmlns:a16="http://schemas.microsoft.com/office/drawing/2014/main" id="{8A826454-5CBA-45B9-A051-DB4F11C534F6}"/>
              </a:ext>
            </a:extLst>
          </p:cNvPr>
          <p:cNvSpPr>
            <a:spLocks noGrp="1"/>
          </p:cNvSpPr>
          <p:nvPr>
            <p:ph type="sldNum" sz="quarter" idx="11"/>
          </p:nvPr>
        </p:nvSpPr>
        <p:spPr/>
        <p:txBody>
          <a:bodyPr/>
          <a:lstStyle/>
          <a:p>
            <a:pPr>
              <a:defRPr/>
            </a:pPr>
            <a:fld id="{F8F74C14-203C-46B6-950F-B0D3471A928C}" type="slidenum">
              <a:rPr lang="en-US" altLang="en-US" smtClean="0"/>
              <a:pPr>
                <a:defRPr/>
              </a:pPr>
              <a:t>10</a:t>
            </a:fld>
            <a:endParaRPr lang="en-US" altLang="en-US"/>
          </a:p>
        </p:txBody>
      </p:sp>
      <p:sp>
        <p:nvSpPr>
          <p:cNvPr id="5" name="Date Placeholder 4">
            <a:extLst>
              <a:ext uri="{FF2B5EF4-FFF2-40B4-BE49-F238E27FC236}">
                <a16:creationId xmlns:a16="http://schemas.microsoft.com/office/drawing/2014/main" id="{A9FFB301-C321-4836-89A2-89385E798783}"/>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pic>
        <p:nvPicPr>
          <p:cNvPr id="6" name="Picture 5" descr="\documentclass{article}&#10;\usepackage{amsmath}&#10;\pagestyle{empty}&#10;\begin{document}&#10;&#10;\def\Var{\mbox{Var}}&#10;\def\Cov{\mbox{Cov}}&#10;\let\ul\underline&#10;&#10;\parbox{5in}{&#10;\noindent\sf&#10;To minimize&#10;$$&#10; (\ul Y - X\ul\beta)^T \Sigma^{-1}(\ul\omega,\sigma^2)(\ul Y - X\ul\beta) + \log |\Sigma(\ul\omega,\sigma^2)| &#10; \eqno{(*)}&#10;$$&#10;with respect to $\ul\beta,\ul\omega,\sigma^2$ we want to (schematically, anyway):&#10;&#10;\begin{itemize}&#10;\item Get an initial estimate for $\hat{\ul\beta}$, perhaps just the ordinary least-squares $\hat\beta$'s.&#10;\item Iterate the following three steps$^2$ until changes in the values of $(*)$ are less than some ``tolerance'' (like 0.0002 or something):&#10;\begin{enumerate}&#10;\item Plug our current estimate for $\hat{\ul\beta}$ into $(*)$, and then minimize $(*)$ with respect to $\ul\omega$ and $\sigma^2$ to get new estimates $\hat{\ul\omega}, \hat\sigma^2$.&#10;\item Use these new values for  $\ul\omega$ and $\hat\sigma^2$ to re-calculate $\Sigma(\hat{\ul\omega},\hat\sigma^2)$, plug the new value into $(*)$ and use the method of Generalized Least Squares (GLS) to obtain new estimates for $\hat\beta$.&#10;\item Evaluate $(*)$ at the new estimates of $\hat{\ul\beta}, \hat{\ul\omega}, \hat\sigma^2$.&#10;\end{enumerate}&#10;\end{itemize}&#10;Steps 2 and 3 are generally well-solved problems in numerical analysis.  On the other hand, Step 1 can be quite difficult.  That is part of the reason R makes 6 or 7 optimizers available for estimating MLM's.&#10;&#10;}&#10;&#10;\end{document}&#10;&#10;" title="IguanaTex Bitmap Display">
            <a:extLst>
              <a:ext uri="{FF2B5EF4-FFF2-40B4-BE49-F238E27FC236}">
                <a16:creationId xmlns:a16="http://schemas.microsoft.com/office/drawing/2014/main" id="{6C06DCCE-82CB-11D1-BF8A-F0D62F2DFDBD}"/>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72353" y="1226339"/>
            <a:ext cx="7469841" cy="4856811"/>
          </a:xfrm>
          <a:prstGeom prst="rect">
            <a:avLst/>
          </a:prstGeom>
          <a:noFill/>
          <a:ln>
            <a:noFill/>
          </a:ln>
        </p:spPr>
      </p:pic>
      <p:sp>
        <p:nvSpPr>
          <p:cNvPr id="23" name="TextBox 22">
            <a:extLst>
              <a:ext uri="{FF2B5EF4-FFF2-40B4-BE49-F238E27FC236}">
                <a16:creationId xmlns:a16="http://schemas.microsoft.com/office/drawing/2014/main" id="{2C6891D4-7EA2-4FE4-9050-159B50B03641}"/>
              </a:ext>
            </a:extLst>
          </p:cNvPr>
          <p:cNvSpPr txBox="1"/>
          <p:nvPr/>
        </p:nvSpPr>
        <p:spPr>
          <a:xfrm>
            <a:off x="4289612" y="6335388"/>
            <a:ext cx="3554178" cy="307777"/>
          </a:xfrm>
          <a:prstGeom prst="rect">
            <a:avLst/>
          </a:prstGeom>
          <a:noFill/>
        </p:spPr>
        <p:txBody>
          <a:bodyPr wrap="none" rtlCol="0">
            <a:spAutoFit/>
          </a:bodyPr>
          <a:lstStyle/>
          <a:p>
            <a:r>
              <a:rPr lang="en-US" altLang="en-US" sz="1400" baseline="30000" dirty="0"/>
              <a:t>2</a:t>
            </a:r>
            <a:r>
              <a:rPr lang="en-US" altLang="en-US" sz="1400" dirty="0"/>
              <a:t>(an example of a Gauss-Seidel algorithm)</a:t>
            </a:r>
          </a:p>
        </p:txBody>
      </p:sp>
    </p:spTree>
    <p:extLst>
      <p:ext uri="{BB962C8B-B14F-4D97-AF65-F5344CB8AC3E}">
        <p14:creationId xmlns:p14="http://schemas.microsoft.com/office/powerpoint/2010/main" val="1392098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73F8-5E4F-4C28-8373-E5D53669532A}"/>
              </a:ext>
            </a:extLst>
          </p:cNvPr>
          <p:cNvSpPr>
            <a:spLocks noGrp="1"/>
          </p:cNvSpPr>
          <p:nvPr>
            <p:ph type="title"/>
          </p:nvPr>
        </p:nvSpPr>
        <p:spPr/>
        <p:txBody>
          <a:bodyPr/>
          <a:lstStyle/>
          <a:p>
            <a:r>
              <a:rPr lang="en-US" dirty="0"/>
              <a:t>Estimation: Empirical Bayes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E8BDA5-B16A-4EE1-BBEA-56559B3A202C}"/>
                  </a:ext>
                </a:extLst>
              </p:cNvPr>
              <p:cNvSpPr>
                <a:spLocks noGrp="1"/>
              </p:cNvSpPr>
              <p:nvPr>
                <p:ph idx="1"/>
              </p:nvPr>
            </p:nvSpPr>
            <p:spPr>
              <a:xfrm>
                <a:off x="457200" y="1163637"/>
                <a:ext cx="8229600" cy="4530725"/>
              </a:xfrm>
            </p:spPr>
            <p:txBody>
              <a:bodyPr/>
              <a:lstStyle/>
              <a:p>
                <a:r>
                  <a:rPr lang="en-US" sz="2400" dirty="0"/>
                  <a:t>After the MLE’s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bar>
                              <m:barPr>
                                <m:ctrlPr>
                                  <a:rPr lang="en-US" sz="2400" b="0" i="1" smtClean="0">
                                    <a:latin typeface="Cambria Math" panose="02040503050406030204" pitchFamily="18" charset="0"/>
                                  </a:rPr>
                                </m:ctrlPr>
                              </m:barPr>
                              <m:e>
                                <m:r>
                                  <a:rPr lang="en-US" sz="2400" b="0" i="1" smtClean="0">
                                    <a:latin typeface="Cambria Math" panose="02040503050406030204" pitchFamily="18" charset="0"/>
                                  </a:rPr>
                                  <m:t>𝛽</m:t>
                                </m:r>
                              </m:e>
                            </m:bar>
                          </m:e>
                        </m:acc>
                      </m:e>
                      <m:sub>
                        <m:r>
                          <a:rPr lang="en-US" sz="2400" b="0" i="1" smtClean="0">
                            <a:latin typeface="Cambria Math" panose="02040503050406030204" pitchFamily="18" charset="0"/>
                          </a:rPr>
                          <m:t> </m:t>
                        </m:r>
                      </m:sub>
                    </m:sSub>
                  </m:oMath>
                </a14:m>
                <a:r>
                  <a:rPr lang="en-US" sz="2400" dirty="0"/>
                  <a:t>, </a:t>
                </a:r>
                <a14:m>
                  <m:oMath xmlns:m="http://schemas.openxmlformats.org/officeDocument/2006/math">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b>
                        <m:r>
                          <a:rPr lang="en-US" sz="2400" b="0" i="1" smtClean="0">
                            <a:latin typeface="Cambria Math" panose="02040503050406030204" pitchFamily="18" charset="0"/>
                          </a:rPr>
                          <m:t> </m:t>
                        </m:r>
                      </m:sub>
                      <m:sup>
                        <m:r>
                          <a:rPr lang="en-US" sz="2400" i="1">
                            <a:latin typeface="Cambria Math" panose="02040503050406030204" pitchFamily="18" charset="0"/>
                          </a:rPr>
                          <m:t>2</m:t>
                        </m:r>
                      </m:sup>
                    </m:sSubSup>
                  </m:oMath>
                </a14:m>
                <a:r>
                  <a:rPr lang="en-US" sz="2400" dirty="0"/>
                  <a:t>, and </a:t>
                </a:r>
                <a14:m>
                  <m:oMath xmlns:m="http://schemas.openxmlformats.org/officeDocument/2006/math">
                    <m:acc>
                      <m:accPr>
                        <m:chr m:val="̂"/>
                        <m:ctrlPr>
                          <a:rPr lang="en-US" sz="2400" i="1" smtClean="0">
                            <a:latin typeface="Cambria Math" panose="02040503050406030204" pitchFamily="18" charset="0"/>
                          </a:rPr>
                        </m:ctrlPr>
                      </m:accPr>
                      <m:e>
                        <m:bar>
                          <m:barPr>
                            <m:ctrlPr>
                              <a:rPr lang="en-US" sz="2400" i="1">
                                <a:latin typeface="Cambria Math" panose="02040503050406030204" pitchFamily="18" charset="0"/>
                              </a:rPr>
                            </m:ctrlPr>
                          </m:barPr>
                          <m:e>
                            <m:r>
                              <a:rPr lang="en-US" sz="2400" i="1">
                                <a:latin typeface="Cambria Math" panose="02040503050406030204" pitchFamily="18" charset="0"/>
                              </a:rPr>
                              <m:t>𝜔</m:t>
                            </m:r>
                          </m:e>
                        </m:bar>
                      </m:e>
                    </m:acc>
                    <m:r>
                      <a:rPr lang="en-US" sz="2400" b="0" i="1" smtClean="0">
                        <a:latin typeface="Cambria Math" panose="02040503050406030204" pitchFamily="18" charset="0"/>
                      </a:rPr>
                      <m:t>=(</m:t>
                    </m:r>
                  </m:oMath>
                </a14:m>
                <a:r>
                  <a:rPr lang="en-US" sz="2400" dirty="0"/>
                  <a:t>some </a:t>
                </a:r>
                <a14:m>
                  <m:oMath xmlns:m="http://schemas.openxmlformats.org/officeDocument/2006/math">
                    <m:sSup>
                      <m:sSupPr>
                        <m:ctrlPr>
                          <a:rPr lang="en-US" sz="2400" b="0" i="1" dirty="0" smtClean="0">
                            <a:latin typeface="Cambria Math" panose="02040503050406030204" pitchFamily="18" charset="0"/>
                          </a:rPr>
                        </m:ctrlPr>
                      </m:sSup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𝜏</m:t>
                            </m:r>
                          </m:e>
                        </m:acc>
                      </m:e>
                      <m:sup>
                        <m:r>
                          <a:rPr lang="en-US" sz="2400" b="0" i="1" dirty="0" smtClean="0">
                            <a:latin typeface="Cambria Math" panose="02040503050406030204" pitchFamily="18" charset="0"/>
                          </a:rPr>
                          <m:t>2</m:t>
                        </m:r>
                      </m:sup>
                    </m:sSup>
                  </m:oMath>
                </a14:m>
                <a:r>
                  <a:rPr lang="en-US" sz="2400" dirty="0"/>
                  <a:t>’s &amp; some </a:t>
                </a:r>
                <a14:m>
                  <m:oMath xmlns:m="http://schemas.openxmlformats.org/officeDocument/2006/math">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𝜌</m:t>
                        </m:r>
                      </m:e>
                    </m:acc>
                  </m:oMath>
                </a14:m>
                <a:r>
                  <a:rPr lang="en-US" sz="2400" dirty="0"/>
                  <a:t>’s) have been obtained, we can plug them into the calculation</a:t>
                </a:r>
                <a:br>
                  <a:rPr lang="en-US" sz="2400" dirty="0"/>
                </a:br>
                <a:endParaRPr lang="en-US" sz="2400" dirty="0"/>
              </a:p>
              <a:p>
                <a:pPr marL="0" indent="0">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bar>
                                <m:barPr>
                                  <m:ctrlPr>
                                    <a:rPr lang="en-US" sz="2400" b="0" i="1" smtClean="0">
                                      <a:latin typeface="Cambria Math" panose="02040503050406030204" pitchFamily="18" charset="0"/>
                                    </a:rPr>
                                  </m:ctrlPr>
                                </m:barPr>
                                <m:e>
                                  <m:r>
                                    <a:rPr lang="en-US" sz="2400" b="0" i="1" smtClean="0">
                                      <a:latin typeface="Cambria Math" panose="02040503050406030204" pitchFamily="18" charset="0"/>
                                    </a:rPr>
                                    <m:t>𝜂</m:t>
                                  </m:r>
                                </m:e>
                              </m:bar>
                            </m:e>
                          </m:acc>
                        </m:e>
                        <m:sub>
                          <m:r>
                            <a:rPr lang="en-US" b="0" i="1" dirty="0" smtClean="0">
                              <a:latin typeface="Cambria Math" panose="02040503050406030204" pitchFamily="18" charset="0"/>
                            </a:rPr>
                            <m:t>𝐸𝐵</m:t>
                          </m:r>
                        </m:sub>
                      </m:sSub>
                      <m:r>
                        <a:rPr lang="en-US" b="0" i="1" dirty="0" smtClean="0">
                          <a:latin typeface="Cambria Math" panose="02040503050406030204" pitchFamily="18" charset="0"/>
                        </a:rPr>
                        <m:t>=</m:t>
                      </m:r>
                      <m:r>
                        <a:rPr lang="en-US" sz="2400" b="0" i="1" smtClean="0">
                          <a:latin typeface="Cambria Math" panose="02040503050406030204" pitchFamily="18" charset="0"/>
                        </a:rPr>
                        <m:t>𝐸</m:t>
                      </m:r>
                      <m:d>
                        <m:dPr>
                          <m:begChr m:val="["/>
                          <m:endChr m:val="]"/>
                          <m:ctrlPr>
                            <a:rPr lang="en-US" sz="2400" b="0" i="1" smtClean="0">
                              <a:latin typeface="Cambria Math" panose="02040503050406030204" pitchFamily="18" charset="0"/>
                            </a:rPr>
                          </m:ctrlPr>
                        </m:dPr>
                        <m:e>
                          <m:bar>
                            <m:barPr>
                              <m:ctrlPr>
                                <a:rPr lang="en-US" sz="2400" b="0" i="1" smtClean="0">
                                  <a:latin typeface="Cambria Math" panose="02040503050406030204" pitchFamily="18" charset="0"/>
                                </a:rPr>
                              </m:ctrlPr>
                            </m:barPr>
                            <m:e>
                              <m:r>
                                <a:rPr lang="en-US" sz="2400" b="0" i="1" smtClean="0">
                                  <a:latin typeface="Cambria Math" panose="02040503050406030204" pitchFamily="18" charset="0"/>
                                </a:rPr>
                                <m:t>𝜂</m:t>
                              </m:r>
                            </m:e>
                          </m:bar>
                        </m:e>
                        <m:e>
                          <m:bar>
                            <m:barPr>
                              <m:ctrlPr>
                                <a:rPr lang="en-US" sz="2400" b="0" i="1" smtClean="0">
                                  <a:latin typeface="Cambria Math" panose="02040503050406030204" pitchFamily="18" charset="0"/>
                                </a:rPr>
                              </m:ctrlPr>
                            </m:barPr>
                            <m:e>
                              <m:r>
                                <a:rPr lang="en-US" sz="2400" b="0" i="1" smtClean="0">
                                  <a:latin typeface="Cambria Math" panose="02040503050406030204" pitchFamily="18" charset="0"/>
                                </a:rPr>
                                <m:t>𝑌</m:t>
                              </m:r>
                            </m:e>
                          </m:bar>
                          <m:r>
                            <a:rPr lang="en-US" sz="2400" b="0" i="0" smtClean="0">
                              <a:latin typeface="Cambria Math" panose="02040503050406030204" pitchFamily="18" charset="0"/>
                            </a:rPr>
                            <m:t>, </m:t>
                          </m:r>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bar>
                                    <m:barPr>
                                      <m:ctrlPr>
                                        <a:rPr lang="en-US" sz="2400" i="1" smtClean="0">
                                          <a:latin typeface="Cambria Math" panose="02040503050406030204" pitchFamily="18" charset="0"/>
                                        </a:rPr>
                                      </m:ctrlPr>
                                    </m:barPr>
                                    <m:e>
                                      <m:r>
                                        <a:rPr lang="en-US" sz="2400" i="1">
                                          <a:latin typeface="Cambria Math" panose="02040503050406030204" pitchFamily="18" charset="0"/>
                                        </a:rPr>
                                        <m:t>𝛽</m:t>
                                      </m:r>
                                    </m:e>
                                  </m:bar>
                                </m:e>
                              </m:acc>
                            </m:e>
                            <m:sub>
                              <m:r>
                                <a:rPr lang="en-US" sz="2400" b="0" i="1" smtClean="0">
                                  <a:latin typeface="Cambria Math" panose="02040503050406030204" pitchFamily="18" charset="0"/>
                                </a:rPr>
                                <m:t> </m:t>
                              </m:r>
                            </m:sub>
                          </m:sSub>
                          <m:r>
                            <a:rPr lang="en-US" sz="2400" b="0" i="1" smtClean="0">
                              <a:latin typeface="Cambria Math" panose="02040503050406030204" pitchFamily="18" charset="0"/>
                            </a:rPr>
                            <m:t>, </m:t>
                          </m:r>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b>
                              <m:r>
                                <a:rPr lang="en-US" sz="2400" b="0" i="1" smtClean="0">
                                  <a:latin typeface="Cambria Math" panose="02040503050406030204" pitchFamily="18" charset="0"/>
                                </a:rPr>
                                <m:t> </m:t>
                              </m:r>
                            </m:sub>
                            <m:sup>
                              <m:r>
                                <a:rPr lang="en-US" sz="2400" i="1">
                                  <a:latin typeface="Cambria Math" panose="02040503050406030204" pitchFamily="18" charset="0"/>
                                </a:rPr>
                                <m:t>2</m:t>
                              </m:r>
                            </m:sup>
                          </m:sSubSup>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bar>
                                <m:barPr>
                                  <m:ctrlPr>
                                    <a:rPr lang="en-US" sz="2400" i="1">
                                      <a:latin typeface="Cambria Math" panose="02040503050406030204" pitchFamily="18" charset="0"/>
                                    </a:rPr>
                                  </m:ctrlPr>
                                </m:barPr>
                                <m:e>
                                  <m:r>
                                    <a:rPr lang="en-US" sz="2400" i="1">
                                      <a:latin typeface="Cambria Math" panose="02040503050406030204" pitchFamily="18" charset="0"/>
                                    </a:rPr>
                                    <m:t>𝜔</m:t>
                                  </m:r>
                                </m:e>
                              </m:bar>
                            </m:e>
                          </m:acc>
                        </m:e>
                      </m:d>
                      <m:r>
                        <a:rPr lang="en-US" sz="2400" b="0" i="1" smtClean="0">
                          <a:latin typeface="Cambria Math" panose="02040503050406030204" pitchFamily="18" charset="0"/>
                        </a:rPr>
                        <m:t>=</m:t>
                      </m:r>
                      <m:nary>
                        <m:naryPr>
                          <m:limLoc m:val="undOvr"/>
                          <m:subHide m:val="on"/>
                          <m:supHide m:val="on"/>
                          <m:ctrlPr>
                            <a:rPr lang="en-US" sz="2400" b="0" i="1" smtClean="0">
                              <a:latin typeface="Cambria Math" panose="02040503050406030204" pitchFamily="18" charset="0"/>
                            </a:rPr>
                          </m:ctrlPr>
                        </m:naryPr>
                        <m:sub/>
                        <m:sup/>
                        <m:e>
                          <m:bar>
                            <m:barPr>
                              <m:ctrlPr>
                                <a:rPr lang="en-US" sz="2400" i="1">
                                  <a:latin typeface="Cambria Math" panose="02040503050406030204" pitchFamily="18" charset="0"/>
                                </a:rPr>
                              </m:ctrlPr>
                            </m:barPr>
                            <m:e>
                              <m:r>
                                <a:rPr lang="en-US" sz="2400" i="1">
                                  <a:latin typeface="Cambria Math" panose="02040503050406030204" pitchFamily="18" charset="0"/>
                                </a:rPr>
                                <m:t>𝜂</m:t>
                              </m:r>
                            </m:e>
                          </m:bar>
                          <m:r>
                            <a:rPr lang="en-US" sz="2400" i="1">
                              <a:latin typeface="Cambria Math" panose="02040503050406030204" pitchFamily="18" charset="0"/>
                            </a:rPr>
                            <m:t>𝑓</m:t>
                          </m:r>
                          <m:d>
                            <m:dPr>
                              <m:ctrlPr>
                                <a:rPr lang="en-US" sz="2400" i="1">
                                  <a:latin typeface="Cambria Math" panose="02040503050406030204" pitchFamily="18" charset="0"/>
                                </a:rPr>
                              </m:ctrlPr>
                            </m:dPr>
                            <m:e>
                              <m:bar>
                                <m:barPr>
                                  <m:ctrlPr>
                                    <a:rPr lang="en-US" sz="2400" i="1">
                                      <a:latin typeface="Cambria Math" panose="02040503050406030204" pitchFamily="18" charset="0"/>
                                    </a:rPr>
                                  </m:ctrlPr>
                                </m:barPr>
                                <m:e>
                                  <m:r>
                                    <a:rPr lang="en-US" sz="2400" i="1">
                                      <a:latin typeface="Cambria Math" panose="02040503050406030204" pitchFamily="18" charset="0"/>
                                    </a:rPr>
                                    <m:t>𝜂</m:t>
                                  </m:r>
                                </m:e>
                              </m:bar>
                              <m:r>
                                <a:rPr lang="en-US" sz="2400" i="1">
                                  <a:latin typeface="Cambria Math" panose="02040503050406030204" pitchFamily="18" charset="0"/>
                                </a:rPr>
                                <m:t>|</m:t>
                              </m:r>
                              <m:bar>
                                <m:barPr>
                                  <m:ctrlPr>
                                    <a:rPr lang="en-US" sz="2400" i="1">
                                      <a:latin typeface="Cambria Math" panose="02040503050406030204" pitchFamily="18" charset="0"/>
                                    </a:rPr>
                                  </m:ctrlPr>
                                </m:barPr>
                                <m:e>
                                  <m:r>
                                    <a:rPr lang="en-US" sz="2400" i="1">
                                      <a:latin typeface="Cambria Math" panose="02040503050406030204" pitchFamily="18" charset="0"/>
                                    </a:rPr>
                                    <m:t>𝑌</m:t>
                                  </m:r>
                                </m:e>
                              </m:bar>
                              <m:r>
                                <a:rPr lang="en-US" sz="2400" i="1">
                                  <a:latin typeface="Cambria Math" panose="02040503050406030204" pitchFamily="18" charset="0"/>
                                </a:rPr>
                                <m:t>,</m:t>
                              </m:r>
                              <m:r>
                                <a:rPr lang="en-US" sz="2400">
                                  <a:latin typeface="Cambria Math" panose="02040503050406030204" pitchFamily="18" charset="0"/>
                                </a:rPr>
                                <m:t> </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bar>
                                        <m:barPr>
                                          <m:ctrlPr>
                                            <a:rPr lang="en-US" sz="2400" i="1">
                                              <a:latin typeface="Cambria Math" panose="02040503050406030204" pitchFamily="18" charset="0"/>
                                            </a:rPr>
                                          </m:ctrlPr>
                                        </m:barPr>
                                        <m:e>
                                          <m:r>
                                            <a:rPr lang="en-US" sz="2400" i="1">
                                              <a:latin typeface="Cambria Math" panose="02040503050406030204" pitchFamily="18" charset="0"/>
                                            </a:rPr>
                                            <m:t>𝛽</m:t>
                                          </m:r>
                                        </m:e>
                                      </m:bar>
                                    </m:e>
                                  </m:acc>
                                </m:e>
                                <m:sub>
                                  <m:r>
                                    <a:rPr lang="en-US" sz="2400" b="0" i="1" smtClean="0">
                                      <a:latin typeface="Cambria Math" panose="02040503050406030204" pitchFamily="18" charset="0"/>
                                    </a:rPr>
                                    <m:t> </m:t>
                                  </m:r>
                                </m:sub>
                              </m:sSub>
                              <m:r>
                                <a:rPr lang="en-US" sz="2400" i="1">
                                  <a:latin typeface="Cambria Math" panose="02040503050406030204" pitchFamily="18" charset="0"/>
                                </a:rPr>
                                <m:t>, </m:t>
                              </m:r>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b>
                                  <m:r>
                                    <a:rPr lang="en-US" sz="2400" b="0" i="1" smtClean="0">
                                      <a:latin typeface="Cambria Math" panose="02040503050406030204" pitchFamily="18" charset="0"/>
                                    </a:rPr>
                                    <m:t> </m:t>
                                  </m:r>
                                </m:sub>
                                <m:sup>
                                  <m:r>
                                    <a:rPr lang="en-US" sz="2400" i="1">
                                      <a:latin typeface="Cambria Math" panose="02040503050406030204" pitchFamily="18" charset="0"/>
                                    </a:rPr>
                                    <m:t>2</m:t>
                                  </m:r>
                                </m:sup>
                              </m:sSubSup>
                              <m:r>
                                <a:rPr lang="en-US" sz="2400" i="1">
                                  <a:latin typeface="Cambria Math" panose="02040503050406030204" pitchFamily="18" charset="0"/>
                                </a:rPr>
                                <m:t>,</m:t>
                              </m:r>
                              <m:acc>
                                <m:accPr>
                                  <m:chr m:val="̂"/>
                                  <m:ctrlPr>
                                    <a:rPr lang="en-US" sz="2400" i="1">
                                      <a:latin typeface="Cambria Math" panose="02040503050406030204" pitchFamily="18" charset="0"/>
                                    </a:rPr>
                                  </m:ctrlPr>
                                </m:accPr>
                                <m:e>
                                  <m:bar>
                                    <m:barPr>
                                      <m:ctrlPr>
                                        <a:rPr lang="en-US" sz="2400" i="1">
                                          <a:latin typeface="Cambria Math" panose="02040503050406030204" pitchFamily="18" charset="0"/>
                                        </a:rPr>
                                      </m:ctrlPr>
                                    </m:barPr>
                                    <m:e>
                                      <m:r>
                                        <a:rPr lang="en-US" sz="2400" i="1">
                                          <a:latin typeface="Cambria Math" panose="02040503050406030204" pitchFamily="18" charset="0"/>
                                        </a:rPr>
                                        <m:t>𝜔</m:t>
                                      </m:r>
                                    </m:e>
                                  </m:bar>
                                </m:e>
                              </m:acc>
                            </m:e>
                          </m:d>
                          <m:r>
                            <m:rPr>
                              <m:sty m:val="p"/>
                            </m:rPr>
                            <a:rPr lang="en-US" sz="2400">
                              <a:latin typeface="Cambria Math" panose="02040503050406030204" pitchFamily="18" charset="0"/>
                            </a:rPr>
                            <m:t>d</m:t>
                          </m:r>
                          <m:bar>
                            <m:barPr>
                              <m:ctrlPr>
                                <a:rPr lang="en-US" sz="2400" i="1">
                                  <a:latin typeface="Cambria Math" panose="02040503050406030204" pitchFamily="18" charset="0"/>
                                </a:rPr>
                              </m:ctrlPr>
                            </m:barPr>
                            <m:e>
                              <m:r>
                                <a:rPr lang="en-US" sz="2400" i="1">
                                  <a:latin typeface="Cambria Math" panose="02040503050406030204" pitchFamily="18" charset="0"/>
                                </a:rPr>
                                <m:t>𝜂</m:t>
                              </m:r>
                            </m:e>
                          </m:bar>
                        </m:e>
                      </m:nary>
                    </m:oMath>
                  </m:oMathPara>
                </a14:m>
                <a:endParaRPr lang="en-US" sz="2400" b="0" dirty="0"/>
              </a:p>
              <a:p>
                <a:r>
                  <a:rPr lang="en-US" sz="2400" b="0" dirty="0"/>
                  <a:t>The density </a:t>
                </a:r>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bar>
                          <m:barPr>
                            <m:ctrlPr>
                              <a:rPr lang="en-US" sz="2400" i="1">
                                <a:latin typeface="Cambria Math" panose="02040503050406030204" pitchFamily="18" charset="0"/>
                              </a:rPr>
                            </m:ctrlPr>
                          </m:barPr>
                          <m:e>
                            <m:r>
                              <a:rPr lang="en-US" sz="2400" i="1">
                                <a:latin typeface="Cambria Math" panose="02040503050406030204" pitchFamily="18" charset="0"/>
                              </a:rPr>
                              <m:t>𝜂</m:t>
                            </m:r>
                          </m:e>
                        </m:bar>
                        <m:r>
                          <a:rPr lang="en-US" sz="2400" b="0" i="1" smtClean="0">
                            <a:latin typeface="Cambria Math" panose="02040503050406030204" pitchFamily="18" charset="0"/>
                          </a:rPr>
                          <m:t>|</m:t>
                        </m:r>
                        <m:bar>
                          <m:barPr>
                            <m:ctrlPr>
                              <a:rPr lang="en-US" sz="2400" i="1">
                                <a:latin typeface="Cambria Math" panose="02040503050406030204" pitchFamily="18" charset="0"/>
                              </a:rPr>
                            </m:ctrlPr>
                          </m:barPr>
                          <m:e>
                            <m:r>
                              <a:rPr lang="en-US" sz="2400" i="1">
                                <a:latin typeface="Cambria Math" panose="02040503050406030204" pitchFamily="18" charset="0"/>
                              </a:rPr>
                              <m:t>𝑌</m:t>
                            </m:r>
                          </m:e>
                        </m:bar>
                        <m:r>
                          <a:rPr lang="en-US" sz="2400" b="0" i="1" smtClean="0">
                            <a:latin typeface="Cambria Math" panose="02040503050406030204" pitchFamily="18" charset="0"/>
                          </a:rPr>
                          <m:t>,</m:t>
                        </m:r>
                        <m:r>
                          <a:rPr lang="en-US" sz="2400">
                            <a:latin typeface="Cambria Math" panose="02040503050406030204" pitchFamily="18" charset="0"/>
                          </a:rPr>
                          <m:t> </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bar>
                                  <m:barPr>
                                    <m:ctrlPr>
                                      <a:rPr lang="en-US" sz="2400" i="1">
                                        <a:latin typeface="Cambria Math" panose="02040503050406030204" pitchFamily="18" charset="0"/>
                                      </a:rPr>
                                    </m:ctrlPr>
                                  </m:barPr>
                                  <m:e>
                                    <m:r>
                                      <a:rPr lang="en-US" sz="2400" i="1">
                                        <a:latin typeface="Cambria Math" panose="02040503050406030204" pitchFamily="18" charset="0"/>
                                      </a:rPr>
                                      <m:t>𝛽</m:t>
                                    </m:r>
                                  </m:e>
                                </m:bar>
                              </m:e>
                            </m:acc>
                          </m:e>
                          <m:sub>
                            <m:r>
                              <a:rPr lang="en-US" sz="2400" b="0" i="1" smtClean="0">
                                <a:latin typeface="Cambria Math" panose="02040503050406030204" pitchFamily="18" charset="0"/>
                              </a:rPr>
                              <m:t> </m:t>
                            </m:r>
                          </m:sub>
                        </m:sSub>
                        <m:r>
                          <a:rPr lang="en-US" sz="2400" i="1">
                            <a:latin typeface="Cambria Math" panose="02040503050406030204" pitchFamily="18" charset="0"/>
                          </a:rPr>
                          <m:t>, </m:t>
                        </m:r>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𝜎</m:t>
                                </m:r>
                              </m:e>
                            </m:acc>
                          </m:e>
                          <m:sub>
                            <m:r>
                              <a:rPr lang="en-US" sz="2400" b="0" i="1" smtClean="0">
                                <a:latin typeface="Cambria Math" panose="02040503050406030204" pitchFamily="18" charset="0"/>
                              </a:rPr>
                              <m:t> </m:t>
                            </m:r>
                          </m:sub>
                          <m:sup>
                            <m:r>
                              <a:rPr lang="en-US" sz="2400" i="1">
                                <a:latin typeface="Cambria Math" panose="02040503050406030204" pitchFamily="18" charset="0"/>
                              </a:rPr>
                              <m:t>2</m:t>
                            </m:r>
                          </m:sup>
                        </m:sSubSup>
                        <m:r>
                          <a:rPr lang="en-US" sz="2400" i="1">
                            <a:latin typeface="Cambria Math" panose="02040503050406030204" pitchFamily="18" charset="0"/>
                          </a:rPr>
                          <m:t>,</m:t>
                        </m:r>
                        <m:acc>
                          <m:accPr>
                            <m:chr m:val="̂"/>
                            <m:ctrlPr>
                              <a:rPr lang="en-US" sz="2400" i="1">
                                <a:latin typeface="Cambria Math" panose="02040503050406030204" pitchFamily="18" charset="0"/>
                              </a:rPr>
                            </m:ctrlPr>
                          </m:accPr>
                          <m:e>
                            <m:bar>
                              <m:barPr>
                                <m:ctrlPr>
                                  <a:rPr lang="en-US" sz="2400" i="1">
                                    <a:latin typeface="Cambria Math" panose="02040503050406030204" pitchFamily="18" charset="0"/>
                                  </a:rPr>
                                </m:ctrlPr>
                              </m:barPr>
                              <m:e>
                                <m:r>
                                  <a:rPr lang="en-US" sz="2400" i="1">
                                    <a:latin typeface="Cambria Math" panose="02040503050406030204" pitchFamily="18" charset="0"/>
                                  </a:rPr>
                                  <m:t>𝜔</m:t>
                                </m:r>
                              </m:e>
                            </m:bar>
                          </m:e>
                        </m:acc>
                      </m:e>
                    </m:d>
                  </m:oMath>
                </a14:m>
                <a:r>
                  <a:rPr lang="en-US" sz="2400" b="0" dirty="0"/>
                  <a:t> can be calculated from the other conditional and marginal densities, using Bayes’ rule.</a:t>
                </a:r>
              </a:p>
              <a:p>
                <a:r>
                  <a:rPr lang="en-US" sz="2400" b="0" dirty="0"/>
                  <a:t>The point estimates </a:t>
                </a:r>
                <a14:m>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bar>
                              <m:barPr>
                                <m:ctrlPr>
                                  <a:rPr lang="en-US" sz="2400" b="0" i="1" smtClean="0">
                                    <a:latin typeface="Cambria Math" panose="02040503050406030204" pitchFamily="18" charset="0"/>
                                  </a:rPr>
                                </m:ctrlPr>
                              </m:barPr>
                              <m:e>
                                <m:r>
                                  <a:rPr lang="en-US" sz="2400" b="0" i="1" smtClean="0">
                                    <a:latin typeface="Cambria Math" panose="02040503050406030204" pitchFamily="18" charset="0"/>
                                  </a:rPr>
                                  <m:t>𝜂</m:t>
                                </m:r>
                              </m:e>
                            </m:bar>
                          </m:e>
                        </m:acc>
                      </m:e>
                      <m:sub>
                        <m:r>
                          <a:rPr lang="en-US" sz="2400" b="0" i="1" dirty="0" smtClean="0">
                            <a:latin typeface="Cambria Math" panose="02040503050406030204" pitchFamily="18" charset="0"/>
                          </a:rPr>
                          <m:t>𝐸𝐵</m:t>
                        </m:r>
                      </m:sub>
                    </m:sSub>
                  </m:oMath>
                </a14:m>
                <a:r>
                  <a:rPr lang="en-US" sz="2400" b="0" dirty="0"/>
                  <a:t>are called </a:t>
                </a:r>
                <a:r>
                  <a:rPr lang="en-US" sz="2400" b="0" i="1" u="sng" dirty="0"/>
                  <a:t>empirical Bayes</a:t>
                </a:r>
                <a:r>
                  <a:rPr lang="en-US" sz="2400" b="0" dirty="0"/>
                  <a:t> estimates.</a:t>
                </a:r>
              </a:p>
              <a:p>
                <a:pPr lvl="1"/>
                <a:r>
                  <a:rPr lang="en-US" sz="2000" b="0" dirty="0"/>
                  <a:t>Standard deviations for </a:t>
                </a:r>
                <a14:m>
                  <m:oMath xmlns:m="http://schemas.openxmlformats.org/officeDocument/2006/math">
                    <m:sSub>
                      <m:sSubPr>
                        <m:ctrlPr>
                          <a:rPr lang="en-US" sz="2000" b="0" i="1" dirty="0" smtClean="0">
                            <a:latin typeface="Cambria Math" panose="02040503050406030204" pitchFamily="18" charset="0"/>
                          </a:rPr>
                        </m:ctrlPr>
                      </m:sSubPr>
                      <m:e>
                        <m:acc>
                          <m:accPr>
                            <m:chr m:val="̂"/>
                            <m:ctrlPr>
                              <a:rPr lang="en-US" sz="2000" b="0" i="1" smtClean="0">
                                <a:latin typeface="Cambria Math" panose="02040503050406030204" pitchFamily="18" charset="0"/>
                              </a:rPr>
                            </m:ctrlPr>
                          </m:accPr>
                          <m:e>
                            <m:bar>
                              <m:barPr>
                                <m:ctrlPr>
                                  <a:rPr lang="en-US" sz="2000" b="0" i="1" smtClean="0">
                                    <a:latin typeface="Cambria Math" panose="02040503050406030204" pitchFamily="18" charset="0"/>
                                  </a:rPr>
                                </m:ctrlPr>
                              </m:barPr>
                              <m:e>
                                <m:r>
                                  <a:rPr lang="en-US" sz="2000" b="0" i="1" smtClean="0">
                                    <a:latin typeface="Cambria Math" panose="02040503050406030204" pitchFamily="18" charset="0"/>
                                  </a:rPr>
                                  <m:t>𝜂</m:t>
                                </m:r>
                              </m:e>
                            </m:bar>
                          </m:e>
                        </m:acc>
                      </m:e>
                      <m:sub>
                        <m:r>
                          <a:rPr lang="en-US" sz="2000" b="0" i="1" dirty="0" smtClean="0">
                            <a:latin typeface="Cambria Math" panose="02040503050406030204" pitchFamily="18" charset="0"/>
                          </a:rPr>
                          <m:t>𝐸𝐵</m:t>
                        </m:r>
                      </m:sub>
                    </m:sSub>
                  </m:oMath>
                </a14:m>
                <a:r>
                  <a:rPr lang="en-US" sz="2000" b="0" dirty="0"/>
                  <a:t> can be obtained in the same way.</a:t>
                </a:r>
              </a:p>
              <a:p>
                <a:pPr lvl="1"/>
                <a:r>
                  <a:rPr lang="en-US" sz="2000" dirty="0"/>
                  <a:t>There is a lot of numerical analysis involved in evaluating the integral.</a:t>
                </a:r>
              </a:p>
              <a:p>
                <a:r>
                  <a:rPr lang="en-US" sz="2400" dirty="0"/>
                  <a:t>The same thing is done with REML parameter estimates…</a:t>
                </a:r>
                <a:endParaRPr lang="en-US" sz="2400" b="0" dirty="0"/>
              </a:p>
              <a:p>
                <a:pPr marL="0" indent="0">
                  <a:buNone/>
                </a:pPr>
                <a:endParaRPr lang="en-US" b="0"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3BE8BDA5-B16A-4EE1-BBEA-56559B3A202C}"/>
                  </a:ext>
                </a:extLst>
              </p:cNvPr>
              <p:cNvSpPr>
                <a:spLocks noGrp="1" noRot="1" noChangeAspect="1" noMove="1" noResize="1" noEditPoints="1" noAdjustHandles="1" noChangeArrowheads="1" noChangeShapeType="1" noTextEdit="1"/>
              </p:cNvSpPr>
              <p:nvPr>
                <p:ph idx="1"/>
              </p:nvPr>
            </p:nvSpPr>
            <p:spPr>
              <a:xfrm>
                <a:off x="457200" y="1163637"/>
                <a:ext cx="8229600" cy="4530725"/>
              </a:xfrm>
              <a:blipFill>
                <a:blip r:embed="rId2"/>
                <a:stretch>
                  <a:fillRect l="-296" t="-404" r="-148" b="-1480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E8B5BDC-1F92-4D65-A08B-45F31571E989}"/>
              </a:ext>
            </a:extLst>
          </p:cNvPr>
          <p:cNvSpPr>
            <a:spLocks noGrp="1"/>
          </p:cNvSpPr>
          <p:nvPr>
            <p:ph type="sldNum" sz="quarter" idx="11"/>
          </p:nvPr>
        </p:nvSpPr>
        <p:spPr/>
        <p:txBody>
          <a:bodyPr/>
          <a:lstStyle/>
          <a:p>
            <a:pPr>
              <a:defRPr/>
            </a:pPr>
            <a:fld id="{F8F74C14-203C-46B6-950F-B0D3471A928C}" type="slidenum">
              <a:rPr lang="en-US" altLang="en-US" smtClean="0"/>
              <a:pPr>
                <a:defRPr/>
              </a:pPr>
              <a:t>11</a:t>
            </a:fld>
            <a:endParaRPr lang="en-US" altLang="en-US"/>
          </a:p>
        </p:txBody>
      </p:sp>
      <p:sp>
        <p:nvSpPr>
          <p:cNvPr id="5" name="Date Placeholder 4">
            <a:extLst>
              <a:ext uri="{FF2B5EF4-FFF2-40B4-BE49-F238E27FC236}">
                <a16:creationId xmlns:a16="http://schemas.microsoft.com/office/drawing/2014/main" id="{F0442017-9C53-4230-BB7D-F0A8D75B08A7}"/>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spTree>
    <p:extLst>
      <p:ext uri="{BB962C8B-B14F-4D97-AF65-F5344CB8AC3E}">
        <p14:creationId xmlns:p14="http://schemas.microsoft.com/office/powerpoint/2010/main" val="44806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F158-9E45-4696-943B-52D3820650BA}"/>
              </a:ext>
            </a:extLst>
          </p:cNvPr>
          <p:cNvSpPr>
            <a:spLocks noGrp="1"/>
          </p:cNvSpPr>
          <p:nvPr>
            <p:ph type="title"/>
          </p:nvPr>
        </p:nvSpPr>
        <p:spPr/>
        <p:txBody>
          <a:bodyPr/>
          <a:lstStyle/>
          <a:p>
            <a:r>
              <a:rPr lang="en-US" dirty="0"/>
              <a:t>Estimation: Maximum Likelihood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1A61E0-BCEB-49AE-A51E-41F9CF9E2B7B}"/>
                  </a:ext>
                </a:extLst>
              </p:cNvPr>
              <p:cNvSpPr>
                <a:spLocks noGrp="1"/>
              </p:cNvSpPr>
              <p:nvPr>
                <p:ph idx="1"/>
              </p:nvPr>
            </p:nvSpPr>
            <p:spPr>
              <a:xfrm>
                <a:off x="457200" y="1351002"/>
                <a:ext cx="8229600" cy="4530725"/>
              </a:xfrm>
            </p:spPr>
            <p:txBody>
              <a:bodyPr/>
              <a:lstStyle/>
              <a:p>
                <a:r>
                  <a:rPr lang="en-US" b="0" dirty="0"/>
                  <a:t>Pro’s:</a:t>
                </a:r>
              </a:p>
              <a:p>
                <a:pPr lvl="1"/>
                <a14:m>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bar>
                              <m:barPr>
                                <m:ctrlPr>
                                  <a:rPr lang="en-US" b="0" i="1" smtClean="0">
                                    <a:latin typeface="Cambria Math" panose="02040503050406030204" pitchFamily="18" charset="0"/>
                                  </a:rPr>
                                </m:ctrlPr>
                              </m:barPr>
                              <m:e>
                                <m:r>
                                  <a:rPr lang="en-US" b="0" i="1" smtClean="0">
                                    <a:latin typeface="Cambria Math" panose="02040503050406030204" pitchFamily="18" charset="0"/>
                                  </a:rPr>
                                  <m:t>𝛽</m:t>
                                </m:r>
                              </m:e>
                            </m:bar>
                          </m:e>
                        </m:acc>
                      </m:e>
                      <m:sub>
                        <m:r>
                          <a:rPr lang="en-US" b="0" i="1" smtClean="0">
                            <a:latin typeface="Cambria Math" panose="02040503050406030204" pitchFamily="18" charset="0"/>
                          </a:rPr>
                          <m:t>𝑀𝐿𝐸</m:t>
                        </m:r>
                      </m:sub>
                    </m:sSub>
                  </m:oMath>
                </a14:m>
                <a:r>
                  <a:rPr lang="en-US" b="0" i="1" dirty="0">
                    <a:latin typeface="Cambria Math" panose="02040503050406030204" pitchFamily="18" charset="0"/>
                  </a:rPr>
                  <a:t> </a:t>
                </a:r>
                <a:r>
                  <a:rPr lang="en-US" b="0" dirty="0">
                    <a:latin typeface="+mj-lt"/>
                  </a:rPr>
                  <a:t>is unbiased, just </a:t>
                </a:r>
                <a:r>
                  <a:rPr lang="en-US" dirty="0">
                    <a:latin typeface="+mj-lt"/>
                  </a:rPr>
                  <a:t>like in ordinary regression.</a:t>
                </a:r>
                <a:r>
                  <a:rPr lang="en-US" b="0" dirty="0">
                    <a:latin typeface="Cambria Math" panose="02040503050406030204" pitchFamily="18" charset="0"/>
                  </a:rPr>
                  <a:t> </a:t>
                </a:r>
              </a:p>
              <a:p>
                <a:pPr lvl="1"/>
                <a:r>
                  <a:rPr lang="en-US" b="0" dirty="0">
                    <a:latin typeface="+mj-lt"/>
                    <a:cs typeface="Courier New" panose="02070309020205020404" pitchFamily="49" charset="0"/>
                  </a:rPr>
                  <a:t>MLE’s are needed </a:t>
                </a:r>
                <a:r>
                  <a:rPr lang="en-US" dirty="0">
                    <a:latin typeface="+mj-lt"/>
                    <a:cs typeface="Courier New" panose="02070309020205020404" pitchFamily="49" charset="0"/>
                  </a:rPr>
                  <a:t>for model comparisons</a:t>
                </a:r>
                <a:endParaRPr lang="en-US" b="0" dirty="0">
                  <a:latin typeface="+mj-lt"/>
                  <a:cs typeface="Courier New" panose="02070309020205020404" pitchFamily="49" charset="0"/>
                </a:endParaRPr>
              </a:p>
              <a:p>
                <a:r>
                  <a:rPr lang="en-US" b="0" dirty="0"/>
                  <a:t>Con’s:</a:t>
                </a:r>
              </a:p>
              <a:p>
                <a:pPr lvl="1"/>
                <a14:m>
                  <m:oMath xmlns:m="http://schemas.openxmlformats.org/officeDocument/2006/math">
                    <m:sSubSup>
                      <m:sSubSupPr>
                        <m:ctrlPr>
                          <a:rPr lang="en-US" b="0" i="1" smtClean="0">
                            <a:latin typeface="Cambria Math" panose="02040503050406030204" pitchFamily="18" charset="0"/>
                          </a:rPr>
                        </m:ctrlPr>
                      </m:sSub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sub>
                        <m:r>
                          <a:rPr lang="en-US" b="0" i="1" smtClean="0">
                            <a:latin typeface="Cambria Math" panose="02040503050406030204" pitchFamily="18" charset="0"/>
                          </a:rPr>
                          <m:t>𝑀𝐿𝐸</m:t>
                        </m:r>
                      </m:sub>
                      <m:sup>
                        <m:r>
                          <a:rPr lang="en-US" b="0" i="1" smtClean="0">
                            <a:latin typeface="Cambria Math" panose="02040503050406030204" pitchFamily="18" charset="0"/>
                          </a:rPr>
                          <m:t>2</m:t>
                        </m:r>
                      </m:sup>
                    </m:sSubSup>
                  </m:oMath>
                </a14:m>
                <a:r>
                  <a:rPr lang="en-US" dirty="0"/>
                  <a:t> is biased, just like ordinary regression.  Estimates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𝜏</m:t>
                        </m:r>
                      </m:e>
                      <m:sup>
                        <m:r>
                          <a:rPr lang="en-US" b="0" i="1" smtClean="0">
                            <a:latin typeface="Cambria Math" panose="02040503050406030204" pitchFamily="18" charset="0"/>
                          </a:rPr>
                          <m:t>2</m:t>
                        </m:r>
                      </m:sup>
                    </m:sSup>
                  </m:oMath>
                </a14:m>
                <a:r>
                  <a:rPr lang="en-US" dirty="0"/>
                  <a:t>’s and </a:t>
                </a:r>
                <a14:m>
                  <m:oMath xmlns:m="http://schemas.openxmlformats.org/officeDocument/2006/math">
                    <m:r>
                      <a:rPr lang="en-US" b="0" i="1" smtClean="0">
                        <a:latin typeface="Cambria Math" panose="02040503050406030204" pitchFamily="18" charset="0"/>
                      </a:rPr>
                      <m:t>𝜌</m:t>
                    </m:r>
                  </m:oMath>
                </a14:m>
                <a:r>
                  <a:rPr lang="en-US" dirty="0"/>
                  <a:t>’s in </a:t>
                </a:r>
                <a14:m>
                  <m:oMath xmlns:m="http://schemas.openxmlformats.org/officeDocument/2006/math">
                    <m:acc>
                      <m:accPr>
                        <m:chr m:val="̂"/>
                        <m:ctrlPr>
                          <a:rPr lang="en-US" b="0" i="1" smtClean="0">
                            <a:latin typeface="Cambria Math" panose="02040503050406030204" pitchFamily="18" charset="0"/>
                          </a:rPr>
                        </m:ctrlPr>
                      </m:accPr>
                      <m:e>
                        <m:bar>
                          <m:barPr>
                            <m:ctrlPr>
                              <a:rPr lang="en-US" b="0" i="1" smtClean="0">
                                <a:latin typeface="Cambria Math" panose="02040503050406030204" pitchFamily="18" charset="0"/>
                              </a:rPr>
                            </m:ctrlPr>
                          </m:barPr>
                          <m:e>
                            <m:r>
                              <a:rPr lang="en-US" b="0" i="1" smtClean="0">
                                <a:latin typeface="Cambria Math" panose="02040503050406030204" pitchFamily="18" charset="0"/>
                              </a:rPr>
                              <m:t>𝜔</m:t>
                            </m:r>
                          </m:e>
                        </m:bar>
                      </m:e>
                    </m:acc>
                  </m:oMath>
                </a14:m>
                <a:r>
                  <a:rPr lang="en-US" dirty="0"/>
                  <a:t> are biased as well.</a:t>
                </a:r>
              </a:p>
              <a:p>
                <a:pPr lvl="1"/>
                <a:r>
                  <a:rPr lang="en-US" dirty="0"/>
                  <a:t>For larger models, the full Maximum Likelihood procedure can be slow.</a:t>
                </a:r>
              </a:p>
              <a:p>
                <a:pPr lvl="1"/>
                <a:r>
                  <a:rPr lang="en-US" dirty="0"/>
                  <a:t>Difficult to use standard tools to test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𝜏</m:t>
                        </m:r>
                      </m:e>
                      <m:sup>
                        <m:r>
                          <a:rPr lang="en-US" b="0" i="1" smtClean="0">
                            <a:latin typeface="Cambria Math" panose="02040503050406030204" pitchFamily="18" charset="0"/>
                          </a:rPr>
                          <m:t>2</m:t>
                        </m:r>
                      </m:sup>
                    </m:sSup>
                    <m:r>
                      <a:rPr lang="en-US" b="0" i="1" smtClean="0">
                        <a:latin typeface="Cambria Math" panose="02040503050406030204" pitchFamily="18" charset="0"/>
                      </a:rPr>
                      <m:t>=0</m:t>
                    </m:r>
                  </m:oMath>
                </a14:m>
                <a:r>
                  <a:rPr lang="en-US" dirty="0"/>
                  <a:t>, e.g.</a:t>
                </a:r>
              </a:p>
            </p:txBody>
          </p:sp>
        </mc:Choice>
        <mc:Fallback xmlns="">
          <p:sp>
            <p:nvSpPr>
              <p:cNvPr id="3" name="Content Placeholder 2">
                <a:extLst>
                  <a:ext uri="{FF2B5EF4-FFF2-40B4-BE49-F238E27FC236}">
                    <a16:creationId xmlns:a16="http://schemas.microsoft.com/office/drawing/2014/main" id="{2F1A61E0-BCEB-49AE-A51E-41F9CF9E2B7B}"/>
                  </a:ext>
                </a:extLst>
              </p:cNvPr>
              <p:cNvSpPr>
                <a:spLocks noGrp="1" noRot="1" noChangeAspect="1" noMove="1" noResize="1" noEditPoints="1" noAdjustHandles="1" noChangeArrowheads="1" noChangeShapeType="1" noTextEdit="1"/>
              </p:cNvSpPr>
              <p:nvPr>
                <p:ph idx="1"/>
              </p:nvPr>
            </p:nvSpPr>
            <p:spPr>
              <a:xfrm>
                <a:off x="457200" y="1351002"/>
                <a:ext cx="8229600" cy="4530725"/>
              </a:xfrm>
              <a:blipFill>
                <a:blip r:embed="rId2"/>
                <a:stretch>
                  <a:fillRect l="-593" t="-1615" r="-1704" b="-134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60A3C75-1994-4CAA-9B7D-86E9DA2CD0BA}"/>
              </a:ext>
            </a:extLst>
          </p:cNvPr>
          <p:cNvSpPr>
            <a:spLocks noGrp="1"/>
          </p:cNvSpPr>
          <p:nvPr>
            <p:ph type="sldNum" sz="quarter" idx="11"/>
          </p:nvPr>
        </p:nvSpPr>
        <p:spPr/>
        <p:txBody>
          <a:bodyPr/>
          <a:lstStyle/>
          <a:p>
            <a:pPr>
              <a:defRPr/>
            </a:pPr>
            <a:fld id="{F8F74C14-203C-46B6-950F-B0D3471A928C}" type="slidenum">
              <a:rPr lang="en-US" altLang="en-US" smtClean="0"/>
              <a:pPr>
                <a:defRPr/>
              </a:pPr>
              <a:t>12</a:t>
            </a:fld>
            <a:endParaRPr lang="en-US" altLang="en-US"/>
          </a:p>
        </p:txBody>
      </p:sp>
      <p:sp>
        <p:nvSpPr>
          <p:cNvPr id="5" name="Date Placeholder 4">
            <a:extLst>
              <a:ext uri="{FF2B5EF4-FFF2-40B4-BE49-F238E27FC236}">
                <a16:creationId xmlns:a16="http://schemas.microsoft.com/office/drawing/2014/main" id="{1125EE6F-0300-4220-B127-EB43EB29E54E}"/>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spTree>
    <p:extLst>
      <p:ext uri="{BB962C8B-B14F-4D97-AF65-F5344CB8AC3E}">
        <p14:creationId xmlns:p14="http://schemas.microsoft.com/office/powerpoint/2010/main" val="427978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E12A-ADD8-4707-B36C-F832D0BC2766}"/>
              </a:ext>
            </a:extLst>
          </p:cNvPr>
          <p:cNvSpPr>
            <a:spLocks noGrp="1"/>
          </p:cNvSpPr>
          <p:nvPr>
            <p:ph type="title"/>
          </p:nvPr>
        </p:nvSpPr>
        <p:spPr/>
        <p:txBody>
          <a:bodyPr/>
          <a:lstStyle/>
          <a:p>
            <a:r>
              <a:rPr lang="en-US" dirty="0"/>
              <a:t>Estimation: REML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78DBD6-B9F6-4114-8E03-6A478185D283}"/>
                  </a:ext>
                </a:extLst>
              </p:cNvPr>
              <p:cNvSpPr>
                <a:spLocks noGrp="1"/>
              </p:cNvSpPr>
              <p:nvPr>
                <p:ph idx="1"/>
              </p:nvPr>
            </p:nvSpPr>
            <p:spPr>
              <a:xfrm>
                <a:off x="457200" y="1212328"/>
                <a:ext cx="8229600" cy="4530725"/>
              </a:xfrm>
            </p:spPr>
            <p:txBody>
              <a:bodyPr/>
              <a:lstStyle/>
              <a:p>
                <a:r>
                  <a:rPr lang="en-US" i="1" u="sng" dirty="0"/>
                  <a:t>Restricted</a:t>
                </a:r>
                <a:r>
                  <a:rPr lang="en-US" dirty="0"/>
                  <a:t> (or residual, or reduced) </a:t>
                </a:r>
                <a:r>
                  <a:rPr lang="en-US" i="1" u="sng" dirty="0"/>
                  <a:t>maximum likelihood (REML)</a:t>
                </a:r>
                <a:r>
                  <a:rPr lang="en-US" dirty="0"/>
                  <a:t> is based on the same idea as estimating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𝜎</m:t>
                        </m:r>
                      </m:e>
                      <m:sup>
                        <m:r>
                          <a:rPr lang="en-US" b="0" i="1" dirty="0" smtClean="0">
                            <a:latin typeface="Cambria Math" panose="02040503050406030204" pitchFamily="18" charset="0"/>
                          </a:rPr>
                          <m:t>2</m:t>
                        </m:r>
                      </m:sup>
                    </m:sSup>
                  </m:oMath>
                </a14:m>
                <a:r>
                  <a:rPr lang="en-US" dirty="0"/>
                  <a:t> in ordinary regression:</a:t>
                </a:r>
              </a:p>
              <a:p>
                <a:pPr lvl="1"/>
                <a:r>
                  <a:rPr lang="en-US" dirty="0"/>
                  <a:t>If </a:t>
                </a:r>
                <a14:m>
                  <m:oMath xmlns:m="http://schemas.openxmlformats.org/officeDocument/2006/math">
                    <m:bar>
                      <m:barPr>
                        <m:ctrlPr>
                          <a:rPr lang="en-US" i="1" smtClean="0">
                            <a:latin typeface="Cambria Math" panose="02040503050406030204" pitchFamily="18" charset="0"/>
                          </a:rPr>
                        </m:ctrlPr>
                      </m:barPr>
                      <m:e>
                        <m:r>
                          <a:rPr lang="en-US" b="0" i="1" smtClean="0">
                            <a:latin typeface="Cambria Math" panose="02040503050406030204" pitchFamily="18" charset="0"/>
                          </a:rPr>
                          <m:t>𝑌</m:t>
                        </m:r>
                      </m:e>
                    </m:bar>
                    <m:r>
                      <a:rPr lang="en-US" b="0" i="1" smtClean="0">
                        <a:latin typeface="Cambria Math" panose="02040503050406030204" pitchFamily="18" charset="0"/>
                      </a:rPr>
                      <m:t>=</m:t>
                    </m:r>
                    <m:r>
                      <a:rPr lang="en-US" b="0" i="1" smtClean="0">
                        <a:latin typeface="Cambria Math" panose="02040503050406030204" pitchFamily="18" charset="0"/>
                      </a:rPr>
                      <m:t>𝑋</m:t>
                    </m:r>
                    <m:bar>
                      <m:barPr>
                        <m:ctrlPr>
                          <a:rPr lang="en-US" b="0" i="1" smtClean="0">
                            <a:latin typeface="Cambria Math" panose="02040503050406030204" pitchFamily="18" charset="0"/>
                          </a:rPr>
                        </m:ctrlPr>
                      </m:barPr>
                      <m:e>
                        <m:r>
                          <a:rPr lang="en-US" b="0" i="1" smtClean="0">
                            <a:latin typeface="Cambria Math" panose="02040503050406030204" pitchFamily="18" charset="0"/>
                          </a:rPr>
                          <m:t>𝛽</m:t>
                        </m:r>
                      </m:e>
                    </m:bar>
                    <m:r>
                      <a:rPr lang="en-US" b="0" i="1" smtClean="0">
                        <a:latin typeface="Cambria Math" panose="02040503050406030204" pitchFamily="18" charset="0"/>
                      </a:rPr>
                      <m:t>+ </m:t>
                    </m:r>
                    <m:bar>
                      <m:barPr>
                        <m:ctrlPr>
                          <a:rPr lang="en-US" b="0" i="1" smtClean="0">
                            <a:latin typeface="Cambria Math" panose="02040503050406030204" pitchFamily="18" charset="0"/>
                          </a:rPr>
                        </m:ctrlPr>
                      </m:barPr>
                      <m:e>
                        <m:r>
                          <a:rPr lang="en-US" b="0" i="1" smtClean="0">
                            <a:latin typeface="Cambria Math" panose="02040503050406030204" pitchFamily="18" charset="0"/>
                          </a:rPr>
                          <m:t>𝜖</m:t>
                        </m:r>
                      </m:e>
                    </m:bar>
                  </m:oMath>
                </a14:m>
                <a:r>
                  <a:rPr lang="en-US" dirty="0"/>
                  <a:t>, then for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𝑋</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r>
                              <a:rPr lang="en-US" b="0" i="1" smtClean="0">
                                <a:latin typeface="Cambria Math" panose="02040503050406030204" pitchFamily="18" charset="0"/>
                              </a:rPr>
                              <m:t>𝑋</m:t>
                            </m:r>
                          </m:e>
                        </m:d>
                      </m:e>
                      <m:sup>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𝑋</m:t>
                        </m:r>
                      </m:e>
                      <m:sup>
                        <m:r>
                          <a:rPr lang="en-US" b="0" i="1" smtClean="0">
                            <a:latin typeface="Cambria Math" panose="02040503050406030204" pitchFamily="18" charset="0"/>
                          </a:rPr>
                          <m:t>𝑇</m:t>
                        </m:r>
                      </m:sup>
                    </m:sSup>
                  </m:oMath>
                </a14:m>
                <a:r>
                  <a:rPr lang="en-US" dirty="0"/>
                  <a:t>, </a:t>
                </a:r>
                <a:br>
                  <a:rPr lang="en-US" dirty="0"/>
                </a:b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𝐻</m:t>
                        </m:r>
                      </m:e>
                    </m:d>
                    <m:bar>
                      <m:barPr>
                        <m:ctrlPr>
                          <a:rPr lang="en-US" b="0" i="1" smtClean="0">
                            <a:latin typeface="Cambria Math" panose="02040503050406030204" pitchFamily="18" charset="0"/>
                          </a:rPr>
                        </m:ctrlPr>
                      </m:barPr>
                      <m:e>
                        <m:r>
                          <a:rPr lang="en-US" b="0" i="1" smtClean="0">
                            <a:latin typeface="Cambria Math" panose="02040503050406030204" pitchFamily="18" charset="0"/>
                          </a:rPr>
                          <m:t>𝑌</m:t>
                        </m:r>
                      </m:e>
                    </m:bar>
                    <m:r>
                      <a:rPr lang="en-US" b="0" i="1" dirty="0" smtClean="0">
                        <a:latin typeface="Cambria Math" panose="02040503050406030204" pitchFamily="18" charset="0"/>
                      </a:rPr>
                      <m:t>=(</m:t>
                    </m:r>
                    <m:r>
                      <a:rPr lang="en-US" b="0" i="1" dirty="0" smtClean="0">
                        <a:latin typeface="Cambria Math" panose="02040503050406030204" pitchFamily="18" charset="0"/>
                      </a:rPr>
                      <m:t>𝐼</m:t>
                    </m:r>
                    <m:r>
                      <a:rPr lang="en-US" b="0" i="1" dirty="0" smtClean="0">
                        <a:latin typeface="Cambria Math" panose="02040503050406030204" pitchFamily="18" charset="0"/>
                      </a:rPr>
                      <m:t>−</m:t>
                    </m:r>
                    <m:r>
                      <a:rPr lang="en-US" b="0" i="1" dirty="0" smtClean="0">
                        <a:latin typeface="Cambria Math" panose="02040503050406030204" pitchFamily="18" charset="0"/>
                      </a:rPr>
                      <m:t>𝐻</m:t>
                    </m:r>
                    <m:r>
                      <a:rPr lang="en-US" b="0" i="1" dirty="0" smtClean="0">
                        <a:latin typeface="Cambria Math" panose="02040503050406030204" pitchFamily="18" charset="0"/>
                      </a:rPr>
                      <m:t>)</m:t>
                    </m:r>
                  </m:oMath>
                </a14:m>
                <a:r>
                  <a:rPr lang="en-US" dirty="0"/>
                  <a:t> </a:t>
                </a:r>
                <a14:m>
                  <m:oMath xmlns:m="http://schemas.openxmlformats.org/officeDocument/2006/math">
                    <m:d>
                      <m:dPr>
                        <m:ctrlPr>
                          <a:rPr lang="en-US" b="0" i="1" smtClean="0">
                            <a:latin typeface="Cambria Math" panose="02040503050406030204" pitchFamily="18" charset="0"/>
                          </a:rPr>
                        </m:ctrlPr>
                      </m:dPr>
                      <m:e>
                        <m:r>
                          <a:rPr lang="en-US" i="1">
                            <a:latin typeface="Cambria Math" panose="02040503050406030204" pitchFamily="18" charset="0"/>
                          </a:rPr>
                          <m:t>𝑋</m:t>
                        </m:r>
                        <m:bar>
                          <m:barPr>
                            <m:ctrlPr>
                              <a:rPr lang="en-US" i="1">
                                <a:latin typeface="Cambria Math" panose="02040503050406030204" pitchFamily="18" charset="0"/>
                              </a:rPr>
                            </m:ctrlPr>
                          </m:barPr>
                          <m:e>
                            <m:r>
                              <a:rPr lang="en-US" i="1">
                                <a:latin typeface="Cambria Math" panose="02040503050406030204" pitchFamily="18" charset="0"/>
                              </a:rPr>
                              <m:t>𝛽</m:t>
                            </m:r>
                          </m:e>
                        </m:bar>
                        <m:r>
                          <a:rPr lang="en-US" i="1">
                            <a:latin typeface="Cambria Math" panose="02040503050406030204" pitchFamily="18" charset="0"/>
                          </a:rPr>
                          <m:t>+</m:t>
                        </m:r>
                        <m:bar>
                          <m:barPr>
                            <m:ctrlPr>
                              <a:rPr lang="en-US" i="1">
                                <a:latin typeface="Cambria Math" panose="02040503050406030204" pitchFamily="18" charset="0"/>
                              </a:rPr>
                            </m:ctrlPr>
                          </m:barPr>
                          <m:e>
                            <m:r>
                              <a:rPr lang="en-US" i="1">
                                <a:latin typeface="Cambria Math" panose="02040503050406030204" pitchFamily="18" charset="0"/>
                              </a:rPr>
                              <m:t>𝜖</m:t>
                            </m:r>
                          </m:e>
                        </m:bar>
                      </m:e>
                    </m:d>
                  </m:oMath>
                </a14:m>
                <a:br>
                  <a:rPr lang="en-US" b="0" i="1" dirty="0">
                    <a:latin typeface="Cambria Math" panose="02040503050406030204" pitchFamily="18" charset="0"/>
                  </a:rPr>
                </a:br>
                <a:r>
                  <a:rPr lang="en-US" b="0"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𝐻</m:t>
                        </m:r>
                      </m:e>
                    </m:d>
                    <m:bar>
                      <m:barPr>
                        <m:ctrlPr>
                          <a:rPr lang="en-US" i="1">
                            <a:latin typeface="Cambria Math" panose="02040503050406030204" pitchFamily="18" charset="0"/>
                          </a:rPr>
                        </m:ctrlPr>
                      </m:barPr>
                      <m:e>
                        <m:r>
                          <a:rPr lang="en-US" i="1">
                            <a:latin typeface="Cambria Math" panose="02040503050406030204" pitchFamily="18" charset="0"/>
                          </a:rPr>
                          <m:t>𝜖</m:t>
                        </m:r>
                      </m:e>
                    </m:bar>
                    <m:r>
                      <a:rPr lang="en-US" b="0" i="1" smtClean="0">
                        <a:latin typeface="Cambria Math" panose="02040503050406030204" pitchFamily="18" charset="0"/>
                      </a:rPr>
                      <m:t>∼</m:t>
                    </m:r>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𝐻</m:t>
                            </m:r>
                          </m:e>
                        </m:d>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e>
                    </m:d>
                  </m:oMath>
                </a14:m>
                <a:endParaRPr lang="en-US" b="0" i="1" dirty="0">
                  <a:latin typeface="Cambria Math" panose="02040503050406030204" pitchFamily="18" charset="0"/>
                </a:endParaRPr>
              </a:p>
              <a:p>
                <a:pPr lvl="1"/>
                <a:r>
                  <a:rPr lang="en-US" dirty="0"/>
                  <a:t>Then we get a </a:t>
                </a:r>
                <a14:m>
                  <m:oMath xmlns:m="http://schemas.openxmlformats.org/officeDocument/2006/math">
                    <m:bar>
                      <m:barPr>
                        <m:ctrlPr>
                          <a:rPr lang="en-US" i="1" smtClean="0">
                            <a:latin typeface="Cambria Math" panose="02040503050406030204" pitchFamily="18" charset="0"/>
                          </a:rPr>
                        </m:ctrlPr>
                      </m:barPr>
                      <m:e>
                        <m:r>
                          <a:rPr lang="en-US" b="0" i="1" smtClean="0">
                            <a:latin typeface="Cambria Math" panose="02040503050406030204" pitchFamily="18" charset="0"/>
                          </a:rPr>
                          <m:t>𝛽</m:t>
                        </m:r>
                      </m:e>
                    </m:bar>
                  </m:oMath>
                </a14:m>
                <a:r>
                  <a:rPr lang="en-US" dirty="0"/>
                  <a:t>-free, unbiased estimate of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𝜎</m:t>
                        </m:r>
                      </m:e>
                      <m:sup>
                        <m:r>
                          <a:rPr lang="en-US" i="1" dirty="0">
                            <a:latin typeface="Cambria Math" panose="02040503050406030204" pitchFamily="18" charset="0"/>
                          </a:rPr>
                          <m:t>2</m:t>
                        </m:r>
                      </m:sup>
                    </m:sSup>
                  </m:oMath>
                </a14:m>
                <a:r>
                  <a:rPr lang="en-US" dirty="0"/>
                  <a:t> as </a:t>
                </a:r>
              </a:p>
              <a:p>
                <a:pPr marL="327025" lvl="1" indent="0">
                  <a:buNone/>
                </a:pPr>
                <a14:m>
                  <m:oMathPara xmlns:m="http://schemas.openxmlformats.org/officeDocument/2006/math">
                    <m:oMathParaPr>
                      <m:jc m:val="centerGroup"/>
                    </m:oMathParaPr>
                    <m:oMath xmlns:m="http://schemas.openxmlformats.org/officeDocument/2006/math">
                      <m:sSubSup>
                        <m:sSubSupPr>
                          <m:ctrlPr>
                            <a:rPr lang="en-US" sz="2800" i="1">
                              <a:latin typeface="Cambria Math" panose="02040503050406030204" pitchFamily="18" charset="0"/>
                            </a:rPr>
                          </m:ctrlPr>
                        </m:sSubSupPr>
                        <m:e>
                          <m:acc>
                            <m:accPr>
                              <m:chr m:val="̂"/>
                              <m:ctrlPr>
                                <a:rPr lang="en-US" sz="2800" i="1">
                                  <a:latin typeface="Cambria Math" panose="02040503050406030204" pitchFamily="18" charset="0"/>
                                </a:rPr>
                              </m:ctrlPr>
                            </m:accPr>
                            <m:e>
                              <m:r>
                                <a:rPr lang="en-US" sz="2800" i="1">
                                  <a:latin typeface="Cambria Math" panose="02040503050406030204" pitchFamily="18" charset="0"/>
                                </a:rPr>
                                <m:t>𝜎</m:t>
                              </m:r>
                            </m:e>
                          </m:acc>
                        </m:e>
                        <m:sub>
                          <m:r>
                            <a:rPr lang="en-US" sz="2800" i="1">
                              <a:latin typeface="Cambria Math" panose="02040503050406030204" pitchFamily="18" charset="0"/>
                            </a:rPr>
                            <m:t> </m:t>
                          </m:r>
                        </m:sub>
                        <m:sup>
                          <m:r>
                            <a:rPr lang="en-US" sz="2800" i="1">
                              <a:latin typeface="Cambria Math" panose="02040503050406030204" pitchFamily="18" charset="0"/>
                            </a:rPr>
                            <m:t>2</m:t>
                          </m:r>
                        </m:sup>
                      </m:sSubSup>
                      <m: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𝑘</m:t>
                          </m:r>
                        </m:den>
                      </m:f>
                      <m:r>
                        <a:rPr lang="en-US" sz="2800" b="0" i="1" smtClean="0">
                          <a:latin typeface="Cambria Math" panose="02040503050406030204" pitchFamily="18" charset="0"/>
                        </a:rPr>
                        <m:t>𝑅𝑆𝑆</m:t>
                      </m:r>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𝑘</m:t>
                          </m:r>
                        </m:den>
                      </m:f>
                      <m:sSup>
                        <m:sSupPr>
                          <m:ctrlPr>
                            <a:rPr lang="en-US" sz="2800" b="0" i="1" smtClean="0">
                              <a:latin typeface="Cambria Math" panose="02040503050406030204" pitchFamily="18" charset="0"/>
                            </a:rPr>
                          </m:ctrlPr>
                        </m:sSupPr>
                        <m:e>
                          <m:d>
                            <m:dPr>
                              <m:begChr m:val="["/>
                              <m:endChr m:val="]"/>
                              <m:ctrlPr>
                                <a:rPr lang="en-US" sz="2800" b="0" i="1" smtClean="0">
                                  <a:latin typeface="Cambria Math" panose="02040503050406030204" pitchFamily="18" charset="0"/>
                                </a:rPr>
                              </m:ctrlPr>
                            </m:dPr>
                            <m:e>
                              <m:r>
                                <m:rPr>
                                  <m:nor/>
                                </m:rPr>
                                <a:rPr lang="en-US" sz="2800" b="0" i="0" smtClean="0">
                                  <a:latin typeface="Cambria Math" panose="02040503050406030204" pitchFamily="18" charset="0"/>
                                </a:rPr>
                                <m:t>(</m:t>
                              </m:r>
                              <m:r>
                                <m:rPr>
                                  <m:nor/>
                                </m:rPr>
                                <a:rPr lang="en-US" sz="2800" b="0" i="0" smtClean="0">
                                  <a:latin typeface="Cambria Math" panose="02040503050406030204" pitchFamily="18" charset="0"/>
                                </a:rPr>
                                <m:t>I</m:t>
                              </m:r>
                              <m:r>
                                <m:rPr>
                                  <m:nor/>
                                </m:rPr>
                                <a:rPr lang="en-US" sz="2800" b="0" i="0" smtClean="0">
                                  <a:latin typeface="Cambria Math" panose="02040503050406030204" pitchFamily="18" charset="0"/>
                                </a:rPr>
                                <m:t>−</m:t>
                              </m:r>
                              <m:r>
                                <m:rPr>
                                  <m:nor/>
                                </m:rPr>
                                <a:rPr lang="en-US" sz="2800" b="0" i="0" smtClean="0">
                                  <a:latin typeface="Cambria Math" panose="02040503050406030204" pitchFamily="18" charset="0"/>
                                </a:rPr>
                                <m:t>H</m:t>
                              </m:r>
                              <m:r>
                                <m:rPr>
                                  <m:nor/>
                                </m:rPr>
                                <a:rPr lang="en-US" sz="2800" b="0" i="0" smtClean="0">
                                  <a:latin typeface="Cambria Math" panose="02040503050406030204" pitchFamily="18" charset="0"/>
                                </a:rPr>
                                <m:t>)</m:t>
                              </m:r>
                              <m:bar>
                                <m:barPr>
                                  <m:ctrlPr>
                                    <a:rPr lang="en-US" sz="2800" b="0" i="1" smtClean="0">
                                      <a:latin typeface="Cambria Math" panose="02040503050406030204" pitchFamily="18" charset="0"/>
                                    </a:rPr>
                                  </m:ctrlPr>
                                </m:barPr>
                                <m:e>
                                  <m:r>
                                    <a:rPr lang="en-US" sz="2800" b="0" i="1" smtClean="0">
                                      <a:latin typeface="Cambria Math" panose="02040503050406030204" pitchFamily="18" charset="0"/>
                                    </a:rPr>
                                    <m:t>𝑌</m:t>
                                  </m:r>
                                </m:e>
                              </m:bar>
                            </m:e>
                          </m:d>
                        </m:e>
                        <m:sup>
                          <m:r>
                            <a:rPr lang="en-US" sz="2800" b="0" i="1" smtClean="0">
                              <a:latin typeface="Cambria Math" panose="02040503050406030204" pitchFamily="18" charset="0"/>
                            </a:rPr>
                            <m:t>𝑇</m:t>
                          </m:r>
                        </m:sup>
                      </m:sSup>
                      <m:d>
                        <m:dPr>
                          <m:begChr m:val="["/>
                          <m:endChr m:val="]"/>
                          <m:ctrlPr>
                            <a:rPr lang="en-US" sz="2400" i="1">
                              <a:latin typeface="Cambria Math" panose="02040503050406030204" pitchFamily="18" charset="0"/>
                            </a:rPr>
                          </m:ctrlPr>
                        </m:dPr>
                        <m:e>
                          <m:r>
                            <m:rPr>
                              <m:nor/>
                            </m:rPr>
                            <a:rPr lang="en-US" sz="2400">
                              <a:latin typeface="Cambria Math" panose="02040503050406030204" pitchFamily="18" charset="0"/>
                            </a:rPr>
                            <m:t>(</m:t>
                          </m:r>
                          <m:r>
                            <m:rPr>
                              <m:nor/>
                            </m:rPr>
                            <a:rPr lang="en-US" sz="2400">
                              <a:latin typeface="Cambria Math" panose="02040503050406030204" pitchFamily="18" charset="0"/>
                            </a:rPr>
                            <m:t>I</m:t>
                          </m:r>
                          <m:r>
                            <m:rPr>
                              <m:nor/>
                            </m:rPr>
                            <a:rPr lang="en-US" sz="2400">
                              <a:latin typeface="Cambria Math" panose="02040503050406030204" pitchFamily="18" charset="0"/>
                            </a:rPr>
                            <m:t>−</m:t>
                          </m:r>
                          <m:r>
                            <m:rPr>
                              <m:nor/>
                            </m:rPr>
                            <a:rPr lang="en-US" sz="2400">
                              <a:latin typeface="Cambria Math" panose="02040503050406030204" pitchFamily="18" charset="0"/>
                            </a:rPr>
                            <m:t>H</m:t>
                          </m:r>
                          <m:r>
                            <m:rPr>
                              <m:nor/>
                            </m:rPr>
                            <a:rPr lang="en-US" sz="2400">
                              <a:latin typeface="Cambria Math" panose="02040503050406030204" pitchFamily="18" charset="0"/>
                            </a:rPr>
                            <m:t>)</m:t>
                          </m:r>
                          <m:bar>
                            <m:barPr>
                              <m:ctrlPr>
                                <a:rPr lang="en-US" sz="2400" i="1">
                                  <a:latin typeface="Cambria Math" panose="02040503050406030204" pitchFamily="18" charset="0"/>
                                </a:rPr>
                              </m:ctrlPr>
                            </m:barPr>
                            <m:e>
                              <m:r>
                                <a:rPr lang="en-US" sz="2400" i="1">
                                  <a:latin typeface="Cambria Math" panose="02040503050406030204" pitchFamily="18" charset="0"/>
                                </a:rPr>
                                <m:t>𝑌</m:t>
                              </m:r>
                            </m:e>
                          </m:bar>
                        </m:e>
                      </m:d>
                    </m:oMath>
                  </m:oMathPara>
                </a14:m>
                <a:endParaRPr lang="en-US" dirty="0"/>
              </a:p>
              <a:p>
                <a:pPr marL="457200" indent="-457200"/>
                <a:r>
                  <a:rPr lang="en-US" dirty="0"/>
                  <a:t>REML applies the same idea to MLM’s</a:t>
                </a:r>
              </a:p>
            </p:txBody>
          </p:sp>
        </mc:Choice>
        <mc:Fallback xmlns="">
          <p:sp>
            <p:nvSpPr>
              <p:cNvPr id="3" name="Content Placeholder 2">
                <a:extLst>
                  <a:ext uri="{FF2B5EF4-FFF2-40B4-BE49-F238E27FC236}">
                    <a16:creationId xmlns:a16="http://schemas.microsoft.com/office/drawing/2014/main" id="{6178DBD6-B9F6-4114-8E03-6A478185D283}"/>
                  </a:ext>
                </a:extLst>
              </p:cNvPr>
              <p:cNvSpPr>
                <a:spLocks noGrp="1" noRot="1" noChangeAspect="1" noMove="1" noResize="1" noEditPoints="1" noAdjustHandles="1" noChangeArrowheads="1" noChangeShapeType="1" noTextEdit="1"/>
              </p:cNvSpPr>
              <p:nvPr>
                <p:ph idx="1"/>
              </p:nvPr>
            </p:nvSpPr>
            <p:spPr>
              <a:xfrm>
                <a:off x="457200" y="1212328"/>
                <a:ext cx="8229600" cy="4530725"/>
              </a:xfrm>
              <a:blipFill>
                <a:blip r:embed="rId2"/>
                <a:stretch>
                  <a:fillRect l="-593" t="-1615" b="-1601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D4378F0-78CA-4EF5-82B2-9C964B17921A}"/>
              </a:ext>
            </a:extLst>
          </p:cNvPr>
          <p:cNvSpPr>
            <a:spLocks noGrp="1"/>
          </p:cNvSpPr>
          <p:nvPr>
            <p:ph type="sldNum" sz="quarter" idx="11"/>
          </p:nvPr>
        </p:nvSpPr>
        <p:spPr/>
        <p:txBody>
          <a:bodyPr/>
          <a:lstStyle/>
          <a:p>
            <a:pPr>
              <a:defRPr/>
            </a:pPr>
            <a:fld id="{F8F74C14-203C-46B6-950F-B0D3471A928C}" type="slidenum">
              <a:rPr lang="en-US" altLang="en-US" smtClean="0"/>
              <a:pPr>
                <a:defRPr/>
              </a:pPr>
              <a:t>13</a:t>
            </a:fld>
            <a:endParaRPr lang="en-US" altLang="en-US"/>
          </a:p>
        </p:txBody>
      </p:sp>
      <p:sp>
        <p:nvSpPr>
          <p:cNvPr id="5" name="Date Placeholder 4">
            <a:extLst>
              <a:ext uri="{FF2B5EF4-FFF2-40B4-BE49-F238E27FC236}">
                <a16:creationId xmlns:a16="http://schemas.microsoft.com/office/drawing/2014/main" id="{DE441A82-5C69-4D0D-A2E5-E279847E327A}"/>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spTree>
    <p:extLst>
      <p:ext uri="{BB962C8B-B14F-4D97-AF65-F5344CB8AC3E}">
        <p14:creationId xmlns:p14="http://schemas.microsoft.com/office/powerpoint/2010/main" val="3329114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67BEE6E-D095-40E9-A361-3AA910F92FFE}"/>
              </a:ext>
            </a:extLst>
          </p:cNvPr>
          <p:cNvSpPr>
            <a:spLocks noGrp="1" noChangeArrowheads="1"/>
          </p:cNvSpPr>
          <p:nvPr>
            <p:ph type="title"/>
          </p:nvPr>
        </p:nvSpPr>
        <p:spPr/>
        <p:txBody>
          <a:bodyPr/>
          <a:lstStyle/>
          <a:p>
            <a:r>
              <a:rPr lang="en-US" altLang="en-US"/>
              <a:t>Estimation: REML</a:t>
            </a:r>
          </a:p>
        </p:txBody>
      </p:sp>
      <p:sp>
        <p:nvSpPr>
          <p:cNvPr id="12291" name="Slide Number Placeholder 3">
            <a:extLst>
              <a:ext uri="{FF2B5EF4-FFF2-40B4-BE49-F238E27FC236}">
                <a16:creationId xmlns:a16="http://schemas.microsoft.com/office/drawing/2014/main" id="{9CE31033-02B9-400E-AB65-3E8EC15FF925}"/>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A3DB168-82E2-4DB7-9044-6AC7E7FB2ECD}" type="slidenum">
              <a:rPr lang="en-US" altLang="en-US" smtClean="0">
                <a:latin typeface="Garamond" panose="02020404030301010803" pitchFamily="18" charset="0"/>
              </a:rPr>
              <a:pPr/>
              <a:t>14</a:t>
            </a:fld>
            <a:endParaRPr lang="en-US" altLang="en-US">
              <a:latin typeface="Garamond" panose="02020404030301010803" pitchFamily="18" charset="0"/>
            </a:endParaRPr>
          </a:p>
        </p:txBody>
      </p:sp>
      <p:sp>
        <p:nvSpPr>
          <p:cNvPr id="12292" name="Date Placeholder 4">
            <a:extLst>
              <a:ext uri="{FF2B5EF4-FFF2-40B4-BE49-F238E27FC236}">
                <a16:creationId xmlns:a16="http://schemas.microsoft.com/office/drawing/2014/main" id="{D3A058C6-6328-49C7-AF4C-2DA15451AA40}"/>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DA1C77-4671-4FCF-8325-3EAE4EE8A924}" type="datetime1">
              <a:rPr lang="en-US" altLang="en-US" smtClean="0">
                <a:latin typeface="Garamond" panose="02020404030301010803" pitchFamily="18" charset="0"/>
              </a:rPr>
              <a:pPr/>
              <a:t>11/16/2022</a:t>
            </a:fld>
            <a:endParaRPr lang="en-US" altLang="en-US">
              <a:latin typeface="Garamond" panose="02020404030301010803" pitchFamily="18" charset="0"/>
            </a:endParaRPr>
          </a:p>
        </p:txBody>
      </p:sp>
      <p:pic>
        <p:nvPicPr>
          <p:cNvPr id="33" name="Picture 32">
            <a:extLst>
              <a:ext uri="{FF2B5EF4-FFF2-40B4-BE49-F238E27FC236}">
                <a16:creationId xmlns:a16="http://schemas.microsoft.com/office/drawing/2014/main" id="{3528997C-A1BD-4ADC-A088-ABF4B833FA88}"/>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66429" y="1139827"/>
            <a:ext cx="8020369" cy="481953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3F0170C-3ED1-4CAA-A329-AE5EE71A2519}"/>
              </a:ext>
            </a:extLst>
          </p:cNvPr>
          <p:cNvSpPr>
            <a:spLocks noGrp="1" noChangeArrowheads="1"/>
          </p:cNvSpPr>
          <p:nvPr>
            <p:ph type="title"/>
          </p:nvPr>
        </p:nvSpPr>
        <p:spPr/>
        <p:txBody>
          <a:bodyPr/>
          <a:lstStyle/>
          <a:p>
            <a:r>
              <a:rPr lang="en-US" altLang="en-US" dirty="0"/>
              <a:t>Likelihood Ratio Tests</a:t>
            </a:r>
          </a:p>
        </p:txBody>
      </p:sp>
      <mc:AlternateContent xmlns:mc="http://schemas.openxmlformats.org/markup-compatibility/2006" xmlns:a14="http://schemas.microsoft.com/office/drawing/2010/main">
        <mc:Choice Requires="a14">
          <p:sp>
            <p:nvSpPr>
              <p:cNvPr id="13315" name="Content Placeholder 2">
                <a:extLst>
                  <a:ext uri="{FF2B5EF4-FFF2-40B4-BE49-F238E27FC236}">
                    <a16:creationId xmlns:a16="http://schemas.microsoft.com/office/drawing/2014/main" id="{A2BBFCCD-633F-4958-9ABE-7000C9229768}"/>
                  </a:ext>
                </a:extLst>
              </p:cNvPr>
              <p:cNvSpPr>
                <a:spLocks noGrp="1" noChangeArrowheads="1"/>
              </p:cNvSpPr>
              <p:nvPr>
                <p:ph idx="1"/>
              </p:nvPr>
            </p:nvSpPr>
            <p:spPr>
              <a:xfrm>
                <a:off x="457200" y="1098550"/>
                <a:ext cx="8229600" cy="4530725"/>
              </a:xfrm>
            </p:spPr>
            <p:txBody>
              <a:bodyPr/>
              <a:lstStyle/>
              <a:p>
                <a:r>
                  <a:rPr lang="en-US" altLang="en-US" sz="2400" dirty="0"/>
                  <a:t>If M0 is nested in M1 </a:t>
                </a:r>
                <a:r>
                  <a:rPr lang="en-US" altLang="en-US" sz="2400" i="1" dirty="0"/>
                  <a:t>(obtain M0 from M1 by making linear restrictions on the parameters), </a:t>
                </a:r>
                <a:r>
                  <a:rPr lang="en-US" altLang="en-US" sz="2400" dirty="0"/>
                  <a:t>and if the data came from M0, then as the sample size grows</a:t>
                </a:r>
                <a:br>
                  <a:rPr lang="en-US" altLang="en-US" sz="2400" dirty="0"/>
                </a:br>
                <a:br>
                  <a:rPr lang="en-US" altLang="en-US" sz="2400" dirty="0"/>
                </a:br>
                <a14:m>
                  <m:oMath xmlns:m="http://schemas.openxmlformats.org/officeDocument/2006/math">
                    <m:r>
                      <a:rPr lang="en-US" altLang="en-US" sz="2400" b="0" i="1" smtClean="0">
                        <a:latin typeface="Cambria Math" panose="02040503050406030204" pitchFamily="18" charset="0"/>
                      </a:rPr>
                      <m:t>−2</m:t>
                    </m:r>
                    <m:d>
                      <m:dPr>
                        <m:begChr m:val="["/>
                        <m:endChr m:val="]"/>
                        <m:ctrlPr>
                          <a:rPr lang="en-US" altLang="en-US" sz="2400" b="0" i="1" smtClean="0">
                            <a:latin typeface="Cambria Math" panose="02040503050406030204" pitchFamily="18" charset="0"/>
                          </a:rPr>
                        </m:ctrlPr>
                      </m:dPr>
                      <m:e>
                        <m:r>
                          <m:rPr>
                            <m:sty m:val="p"/>
                          </m:rPr>
                          <a:rPr lang="en-US" altLang="en-US" sz="2400" b="0" i="1" smtClean="0">
                            <a:latin typeface="Cambria Math" panose="02040503050406030204" pitchFamily="18" charset="0"/>
                          </a:rPr>
                          <m:t>log</m:t>
                        </m:r>
                        <m:d>
                          <m:dPr>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𝑙𝑖𝑘𝑒𝑙h𝑜𝑜</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𝑑</m:t>
                                </m:r>
                              </m:e>
                              <m:sub>
                                <m:r>
                                  <a:rPr lang="en-US" altLang="en-US" sz="2400" b="0" i="1" smtClean="0">
                                    <a:latin typeface="Cambria Math" panose="02040503050406030204" pitchFamily="18" charset="0"/>
                                  </a:rPr>
                                  <m:t>𝑀</m:t>
                                </m:r>
                                <m:r>
                                  <a:rPr lang="en-US" altLang="en-US" sz="2400" b="0" i="1" smtClean="0">
                                    <a:latin typeface="Cambria Math" panose="02040503050406030204" pitchFamily="18" charset="0"/>
                                  </a:rPr>
                                  <m:t>0</m:t>
                                </m:r>
                              </m:sub>
                            </m:sSub>
                          </m:e>
                        </m:d>
                        <m:r>
                          <a:rPr lang="en-US" altLang="en-US" sz="2400" b="0" i="1" smtClean="0">
                            <a:latin typeface="Cambria Math" panose="02040503050406030204" pitchFamily="18" charset="0"/>
                          </a:rPr>
                          <m:t>− </m:t>
                        </m:r>
                        <m:r>
                          <m:rPr>
                            <m:sty m:val="p"/>
                          </m:rPr>
                          <a:rPr lang="en-US" altLang="en-US" sz="2400" b="0" i="1" smtClean="0">
                            <a:latin typeface="Cambria Math" panose="02040503050406030204" pitchFamily="18" charset="0"/>
                          </a:rPr>
                          <m:t>log</m:t>
                        </m:r>
                        <m:d>
                          <m:dPr>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𝑙𝑖𝑘𝑒𝑙𝑖h𝑜𝑜</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𝑑</m:t>
                                </m:r>
                              </m:e>
                              <m:sub>
                                <m:r>
                                  <a:rPr lang="en-US" altLang="en-US" sz="2400" b="0" i="1" smtClean="0">
                                    <a:latin typeface="Cambria Math" panose="02040503050406030204" pitchFamily="18" charset="0"/>
                                  </a:rPr>
                                  <m:t>𝑀</m:t>
                                </m:r>
                                <m:r>
                                  <a:rPr lang="en-US" altLang="en-US" sz="2400" b="0" i="1" smtClean="0">
                                    <a:latin typeface="Cambria Math" panose="02040503050406030204" pitchFamily="18" charset="0"/>
                                  </a:rPr>
                                  <m:t>1</m:t>
                                </m:r>
                              </m:sub>
                            </m:sSub>
                          </m:e>
                        </m:d>
                      </m:e>
                    </m:d>
                  </m:oMath>
                </a14:m>
                <a:br>
                  <a:rPr lang="en-US" altLang="en-US" sz="2400" dirty="0"/>
                </a:br>
                <a:br>
                  <a:rPr lang="en-US" altLang="en-US" sz="2400" dirty="0"/>
                </a:br>
                <a:r>
                  <a:rPr lang="en-US" altLang="en-US" sz="2400" dirty="0"/>
                  <a:t>will be distributed as </a:t>
                </a:r>
                <a14:m>
                  <m:oMath xmlns:m="http://schemas.openxmlformats.org/officeDocument/2006/math">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𝜒</m:t>
                        </m:r>
                      </m:e>
                      <m:sup>
                        <m:r>
                          <a:rPr lang="en-US" altLang="en-US" sz="2400" b="0" i="1" smtClean="0">
                            <a:latin typeface="Cambria Math" panose="02040503050406030204" pitchFamily="18" charset="0"/>
                          </a:rPr>
                          <m:t>2</m:t>
                        </m:r>
                      </m:sup>
                    </m:sSup>
                  </m:oMath>
                </a14:m>
                <a:r>
                  <a:rPr lang="en-US" altLang="en-US" sz="2400" dirty="0"/>
                  <a:t>on k df, where k is the number of linear restrictions (usually, difference in # of parameters).</a:t>
                </a:r>
                <a:r>
                  <a:rPr lang="en-US" altLang="en-US" sz="2000" dirty="0"/>
                  <a:t> </a:t>
                </a:r>
              </a:p>
              <a:p>
                <a:r>
                  <a:rPr lang="en-US" altLang="en-US" sz="2400" dirty="0"/>
                  <a:t>Cautions</a:t>
                </a:r>
              </a:p>
              <a:p>
                <a:pPr lvl="1"/>
                <a:r>
                  <a:rPr lang="en-US" altLang="en-US" sz="2400" dirty="0"/>
                  <a:t>Evaluate </a:t>
                </a:r>
                <a14:m>
                  <m:oMath xmlns:m="http://schemas.openxmlformats.org/officeDocument/2006/math">
                    <m:func>
                      <m:funcPr>
                        <m:ctrlPr>
                          <a:rPr lang="en-US" altLang="en-US" sz="2400" b="0" i="1" smtClean="0">
                            <a:latin typeface="Cambria Math" panose="02040503050406030204" pitchFamily="18" charset="0"/>
                          </a:rPr>
                        </m:ctrlPr>
                      </m:funcPr>
                      <m:fName>
                        <m:r>
                          <m:rPr>
                            <m:sty m:val="p"/>
                          </m:rPr>
                          <a:rPr lang="en-US" altLang="en-US" sz="2400" b="0" i="0" smtClean="0">
                            <a:latin typeface="Cambria Math" panose="02040503050406030204" pitchFamily="18" charset="0"/>
                          </a:rPr>
                          <m:t>log</m:t>
                        </m:r>
                      </m:fName>
                      <m:e>
                        <m:d>
                          <m:dPr>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𝑙𝑖𝑘𝑒𝑙𝑖h𝑜𝑜𝑑</m:t>
                            </m:r>
                          </m:e>
                        </m:d>
                      </m:e>
                    </m:func>
                  </m:oMath>
                </a14:m>
                <a:r>
                  <a:rPr lang="en-US" altLang="en-US" sz="2400" dirty="0"/>
                  <a:t> at the MLE’s for the model</a:t>
                </a:r>
              </a:p>
              <a:p>
                <a:pPr lvl="1"/>
                <a:r>
                  <a:rPr lang="en-US" altLang="en-US" sz="2400" dirty="0"/>
                  <a:t>If M0 has parameter values at the edge of the parameter space for M1, LRT may not be chi-squared</a:t>
                </a:r>
                <a:r>
                  <a:rPr lang="en-US" altLang="en-US" sz="2400" baseline="30000" dirty="0"/>
                  <a:t>1</a:t>
                </a:r>
                <a:r>
                  <a:rPr lang="en-US" altLang="en-US" sz="2400" dirty="0"/>
                  <a:t> under H</a:t>
                </a:r>
                <a:r>
                  <a:rPr lang="en-US" altLang="en-US" sz="2400" baseline="-25000" dirty="0"/>
                  <a:t>0</a:t>
                </a:r>
                <a:r>
                  <a:rPr lang="en-US" altLang="en-US" sz="2400" dirty="0"/>
                  <a:t>.</a:t>
                </a:r>
              </a:p>
            </p:txBody>
          </p:sp>
        </mc:Choice>
        <mc:Fallback xmlns="">
          <p:sp>
            <p:nvSpPr>
              <p:cNvPr id="13315" name="Content Placeholder 2">
                <a:extLst>
                  <a:ext uri="{FF2B5EF4-FFF2-40B4-BE49-F238E27FC236}">
                    <a16:creationId xmlns:a16="http://schemas.microsoft.com/office/drawing/2014/main" id="{A2BBFCCD-633F-4958-9ABE-7000C9229768}"/>
                  </a:ext>
                </a:extLst>
              </p:cNvPr>
              <p:cNvSpPr>
                <a:spLocks noGrp="1" noRot="1" noChangeAspect="1" noMove="1" noResize="1" noEditPoints="1" noAdjustHandles="1" noChangeArrowheads="1" noChangeShapeType="1" noTextEdit="1"/>
              </p:cNvSpPr>
              <p:nvPr>
                <p:ph idx="1"/>
              </p:nvPr>
            </p:nvSpPr>
            <p:spPr>
              <a:xfrm>
                <a:off x="457200" y="1098550"/>
                <a:ext cx="8229600" cy="4530725"/>
              </a:xfrm>
              <a:blipFill>
                <a:blip r:embed="rId2"/>
                <a:stretch>
                  <a:fillRect l="-296" t="-1077" b="-6864"/>
                </a:stretch>
              </a:blipFill>
            </p:spPr>
            <p:txBody>
              <a:bodyPr/>
              <a:lstStyle/>
              <a:p>
                <a:r>
                  <a:rPr lang="en-US">
                    <a:noFill/>
                  </a:rPr>
                  <a:t> </a:t>
                </a:r>
              </a:p>
            </p:txBody>
          </p:sp>
        </mc:Fallback>
      </mc:AlternateContent>
      <p:sp>
        <p:nvSpPr>
          <p:cNvPr id="13316" name="Slide Number Placeholder 3">
            <a:extLst>
              <a:ext uri="{FF2B5EF4-FFF2-40B4-BE49-F238E27FC236}">
                <a16:creationId xmlns:a16="http://schemas.microsoft.com/office/drawing/2014/main" id="{00A33F2D-7A41-4EC2-B587-F9576F2B282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D80484-2521-479F-8415-0E53431ECC2B}" type="slidenum">
              <a:rPr lang="en-US" altLang="en-US" smtClean="0">
                <a:latin typeface="Garamond" panose="02020404030301010803" pitchFamily="18" charset="0"/>
              </a:rPr>
              <a:pPr/>
              <a:t>15</a:t>
            </a:fld>
            <a:endParaRPr lang="en-US" altLang="en-US">
              <a:latin typeface="Garamond" panose="02020404030301010803" pitchFamily="18" charset="0"/>
            </a:endParaRPr>
          </a:p>
        </p:txBody>
      </p:sp>
      <p:sp>
        <p:nvSpPr>
          <p:cNvPr id="13317" name="Date Placeholder 4">
            <a:extLst>
              <a:ext uri="{FF2B5EF4-FFF2-40B4-BE49-F238E27FC236}">
                <a16:creationId xmlns:a16="http://schemas.microsoft.com/office/drawing/2014/main" id="{13B60FD8-F24A-4A55-920C-3849213018E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F3DDBB-D921-4209-B968-C8C97E74BCF1}" type="datetime1">
              <a:rPr lang="en-US" altLang="en-US" smtClean="0">
                <a:latin typeface="Garamond" panose="02020404030301010803" pitchFamily="18" charset="0"/>
              </a:rPr>
              <a:pPr/>
              <a:t>11/16/2022</a:t>
            </a:fld>
            <a:endParaRPr lang="en-US" altLang="en-US">
              <a:latin typeface="Garamond" panose="02020404030301010803" pitchFamily="18" charset="0"/>
            </a:endParaRPr>
          </a:p>
        </p:txBody>
      </p:sp>
      <p:sp>
        <p:nvSpPr>
          <p:cNvPr id="13318" name="TextBox 1">
            <a:extLst>
              <a:ext uri="{FF2B5EF4-FFF2-40B4-BE49-F238E27FC236}">
                <a16:creationId xmlns:a16="http://schemas.microsoft.com/office/drawing/2014/main" id="{CA52B8FE-BBB5-4B73-BCA8-586A4D227ACC}"/>
              </a:ext>
            </a:extLst>
          </p:cNvPr>
          <p:cNvSpPr txBox="1">
            <a:spLocks noChangeArrowheads="1"/>
          </p:cNvSpPr>
          <p:nvPr/>
        </p:nvSpPr>
        <p:spPr bwMode="auto">
          <a:xfrm>
            <a:off x="2239963" y="6243638"/>
            <a:ext cx="4664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aseline="30000" dirty="0"/>
              <a:t>1</a:t>
            </a:r>
            <a:r>
              <a:rPr lang="en-US" altLang="en-US" sz="1000" dirty="0"/>
              <a:t>Self, S. G., &amp; Liang, K. Y. (1987). Asymptotic properties of maximum likelihood estimators and likelihood ratio tests under nonstandard conditions. </a:t>
            </a:r>
            <a:r>
              <a:rPr lang="en-US" altLang="en-US" sz="1000" i="1" dirty="0"/>
              <a:t>Journal of the American Statistical Association</a:t>
            </a:r>
            <a:r>
              <a:rPr lang="en-US" altLang="en-US" sz="1000" dirty="0"/>
              <a:t>, </a:t>
            </a:r>
            <a:r>
              <a:rPr lang="en-US" altLang="en-US" sz="1000" i="1" dirty="0"/>
              <a:t>82</a:t>
            </a:r>
            <a:r>
              <a:rPr lang="en-US" altLang="en-US" sz="1000" dirty="0"/>
              <a:t>(398), 605-610.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3F0170C-3ED1-4CAA-A329-AE5EE71A2519}"/>
              </a:ext>
            </a:extLst>
          </p:cNvPr>
          <p:cNvSpPr>
            <a:spLocks noGrp="1" noChangeArrowheads="1"/>
          </p:cNvSpPr>
          <p:nvPr>
            <p:ph type="title"/>
          </p:nvPr>
        </p:nvSpPr>
        <p:spPr/>
        <p:txBody>
          <a:bodyPr/>
          <a:lstStyle/>
          <a:p>
            <a:r>
              <a:rPr lang="en-US" altLang="en-US" dirty="0"/>
              <a:t>Likelihood Ratio Tests</a:t>
            </a:r>
          </a:p>
        </p:txBody>
      </p:sp>
      <mc:AlternateContent xmlns:mc="http://schemas.openxmlformats.org/markup-compatibility/2006">
        <mc:Choice xmlns:a14="http://schemas.microsoft.com/office/drawing/2010/main" Requires="a14">
          <p:sp>
            <p:nvSpPr>
              <p:cNvPr id="13315" name="Content Placeholder 2">
                <a:extLst>
                  <a:ext uri="{FF2B5EF4-FFF2-40B4-BE49-F238E27FC236}">
                    <a16:creationId xmlns:a16="http://schemas.microsoft.com/office/drawing/2014/main" id="{A2BBFCCD-633F-4958-9ABE-7000C9229768}"/>
                  </a:ext>
                </a:extLst>
              </p:cNvPr>
              <p:cNvSpPr>
                <a:spLocks noGrp="1" noChangeArrowheads="1"/>
              </p:cNvSpPr>
              <p:nvPr>
                <p:ph idx="1"/>
              </p:nvPr>
            </p:nvSpPr>
            <p:spPr>
              <a:xfrm>
                <a:off x="457199" y="1055686"/>
                <a:ext cx="8343901" cy="4530725"/>
              </a:xfrm>
            </p:spPr>
            <p:txBody>
              <a:bodyPr/>
              <a:lstStyle/>
              <a:p>
                <a:r>
                  <a:rPr lang="en-US" altLang="en-US" sz="2400" dirty="0"/>
                  <a:t>Because the likelihoods should be evaluated at the MLE’s, it is better to use MLE for estimation than REML. </a:t>
                </a:r>
              </a:p>
              <a:p>
                <a:pPr lvl="1"/>
                <a:r>
                  <a:rPr lang="en-US" altLang="en-US" sz="2000" dirty="0"/>
                  <a:t>REML estimates can be “close enough”, but for any particular problem we don’t know if they’ll be close enough unless we calculate the MLE’s too (in which case, just use the MLE’s!)</a:t>
                </a:r>
                <a:br>
                  <a:rPr lang="en-US" altLang="en-US" sz="2000" dirty="0"/>
                </a:br>
                <a:endParaRPr lang="en-US" altLang="en-US" sz="2000" dirty="0"/>
              </a:p>
              <a:p>
                <a:r>
                  <a:rPr lang="en-US" altLang="en-US" sz="2400" dirty="0"/>
                  <a:t>If M0 has parameter value(s) at the edge of the parameter space for M1, the LRT may not have a chi-squared distribution</a:t>
                </a:r>
                <a:r>
                  <a:rPr lang="en-US" altLang="en-US" sz="2400" baseline="30000" dirty="0"/>
                  <a:t>1 </a:t>
                </a:r>
                <a:r>
                  <a:rPr lang="en-US" altLang="en-US" sz="2400" dirty="0"/>
                  <a:t>under M0.  So:  </a:t>
                </a:r>
              </a:p>
              <a:p>
                <a:pPr lvl="1"/>
                <a:r>
                  <a:rPr lang="en-US" altLang="en-US" sz="2000" dirty="0"/>
                  <a:t>LRT fine for restrictions on </a:t>
                </a:r>
                <a14:m>
                  <m:oMath xmlns:m="http://schemas.openxmlformats.org/officeDocument/2006/math">
                    <m:r>
                      <a:rPr lang="en-US" altLang="en-US" sz="2000" b="0" i="1" smtClean="0">
                        <a:latin typeface="Cambria Math" panose="02040503050406030204" pitchFamily="18" charset="0"/>
                      </a:rPr>
                      <m:t>𝛽</m:t>
                    </m:r>
                  </m:oMath>
                </a14:m>
                <a:r>
                  <a:rPr lang="en-US" altLang="en-US" sz="2000" dirty="0"/>
                  <a:t>’s or </a:t>
                </a:r>
                <a14:m>
                  <m:oMath xmlns:m="http://schemas.openxmlformats.org/officeDocument/2006/math">
                    <m:r>
                      <a:rPr lang="en-US" altLang="en-US" sz="2000" b="0" i="1" smtClean="0">
                        <a:latin typeface="Cambria Math" panose="02040503050406030204" pitchFamily="18" charset="0"/>
                      </a:rPr>
                      <m:t>𝜌</m:t>
                    </m:r>
                  </m:oMath>
                </a14:m>
                <a:r>
                  <a:rPr lang="en-US" altLang="en-US" sz="2000" dirty="0"/>
                  <a:t>’s</a:t>
                </a:r>
              </a:p>
              <a:p>
                <a:pPr lvl="1"/>
                <a:r>
                  <a:rPr lang="en-US" altLang="en-US" sz="2000" dirty="0"/>
                  <a:t>LRT Not OK for testing whether  </a:t>
                </a:r>
                <a14:m>
                  <m:oMath xmlns:m="http://schemas.openxmlformats.org/officeDocument/2006/math">
                    <m:sSup>
                      <m:sSupPr>
                        <m:ctrlPr>
                          <a:rPr lang="en-US" altLang="en-US" sz="2000" b="0" i="1" smtClean="0">
                            <a:latin typeface="Cambria Math" panose="02040503050406030204" pitchFamily="18" charset="0"/>
                          </a:rPr>
                        </m:ctrlPr>
                      </m:sSupPr>
                      <m:e>
                        <m:r>
                          <a:rPr lang="en-US" altLang="en-US" sz="2000" b="0" i="1" smtClean="0">
                            <a:latin typeface="Cambria Math" panose="02040503050406030204" pitchFamily="18" charset="0"/>
                          </a:rPr>
                          <m:t>𝜏</m:t>
                        </m:r>
                      </m:e>
                      <m:sup>
                        <m:r>
                          <a:rPr lang="en-US" altLang="en-US" sz="2000" b="0" i="1" smtClean="0">
                            <a:latin typeface="Cambria Math" panose="02040503050406030204" pitchFamily="18" charset="0"/>
                          </a:rPr>
                          <m:t>2</m:t>
                        </m:r>
                      </m:sup>
                    </m:sSup>
                    <m:r>
                      <a:rPr lang="en-US" altLang="en-US" sz="2000" b="0" i="1" smtClean="0">
                        <a:latin typeface="Cambria Math" panose="02040503050406030204" pitchFamily="18" charset="0"/>
                      </a:rPr>
                      <m:t>=0</m:t>
                    </m:r>
                  </m:oMath>
                </a14:m>
                <a:r>
                  <a:rPr lang="en-US" altLang="en-US" sz="2000" dirty="0"/>
                  <a:t>, or equivalently, comparing a model with or without a particular random effect.</a:t>
                </a:r>
                <a:br>
                  <a:rPr lang="en-US" altLang="en-US" sz="2000" dirty="0"/>
                </a:br>
                <a:r>
                  <a:rPr lang="en-US" altLang="en-US" sz="2000" dirty="0">
                    <a:solidFill>
                      <a:srgbClr val="FF0000"/>
                    </a:solidFill>
                  </a:rPr>
                  <a:t>(LRT tends to be conservative: choosing </a:t>
                </a:r>
                <a14:m>
                  <m:oMath xmlns:m="http://schemas.openxmlformats.org/officeDocument/2006/math">
                    <m:sSup>
                      <m:sSupPr>
                        <m:ctrlPr>
                          <a:rPr lang="en-US" altLang="en-US" sz="2000" i="1">
                            <a:solidFill>
                              <a:srgbClr val="FF0000"/>
                            </a:solidFill>
                            <a:latin typeface="Cambria Math" panose="02040503050406030204" pitchFamily="18" charset="0"/>
                          </a:rPr>
                        </m:ctrlPr>
                      </m:sSupPr>
                      <m:e>
                        <m:r>
                          <a:rPr lang="en-US" altLang="en-US" sz="2000" i="1">
                            <a:solidFill>
                              <a:srgbClr val="FF0000"/>
                            </a:solidFill>
                            <a:latin typeface="Cambria Math" panose="02040503050406030204" pitchFamily="18" charset="0"/>
                          </a:rPr>
                          <m:t>𝜏</m:t>
                        </m:r>
                      </m:e>
                      <m:sup>
                        <m:r>
                          <a:rPr lang="en-US" altLang="en-US" sz="2000" i="1">
                            <a:solidFill>
                              <a:srgbClr val="FF0000"/>
                            </a:solidFill>
                            <a:latin typeface="Cambria Math" panose="02040503050406030204" pitchFamily="18" charset="0"/>
                          </a:rPr>
                          <m:t>2</m:t>
                        </m:r>
                      </m:sup>
                    </m:sSup>
                    <m:r>
                      <a:rPr lang="en-US" altLang="en-US" sz="2000" i="1">
                        <a:solidFill>
                          <a:srgbClr val="FF0000"/>
                        </a:solidFill>
                        <a:latin typeface="Cambria Math" panose="02040503050406030204" pitchFamily="18" charset="0"/>
                      </a:rPr>
                      <m:t>=0</m:t>
                    </m:r>
                  </m:oMath>
                </a14:m>
                <a:r>
                  <a:rPr lang="en-US" altLang="en-US" sz="2000" dirty="0">
                    <a:solidFill>
                      <a:srgbClr val="FF0000"/>
                    </a:solidFill>
                  </a:rPr>
                  <a:t> when </a:t>
                </a:r>
                <a14:m>
                  <m:oMath xmlns:m="http://schemas.openxmlformats.org/officeDocument/2006/math">
                    <m:sSup>
                      <m:sSupPr>
                        <m:ctrlPr>
                          <a:rPr lang="en-US" altLang="en-US" sz="2000" i="1">
                            <a:solidFill>
                              <a:srgbClr val="FF0000"/>
                            </a:solidFill>
                            <a:latin typeface="Cambria Math" panose="02040503050406030204" pitchFamily="18" charset="0"/>
                          </a:rPr>
                        </m:ctrlPr>
                      </m:sSupPr>
                      <m:e>
                        <m:r>
                          <a:rPr lang="en-US" altLang="en-US" sz="2000" i="1">
                            <a:solidFill>
                              <a:srgbClr val="FF0000"/>
                            </a:solidFill>
                            <a:latin typeface="Cambria Math" panose="02040503050406030204" pitchFamily="18" charset="0"/>
                          </a:rPr>
                          <m:t>𝜏</m:t>
                        </m:r>
                      </m:e>
                      <m:sup>
                        <m:r>
                          <a:rPr lang="en-US" altLang="en-US" sz="2000" i="1">
                            <a:solidFill>
                              <a:srgbClr val="FF0000"/>
                            </a:solidFill>
                            <a:latin typeface="Cambria Math" panose="02040503050406030204" pitchFamily="18" charset="0"/>
                          </a:rPr>
                          <m:t>2</m:t>
                        </m:r>
                      </m:sup>
                    </m:sSup>
                    <m:r>
                      <a:rPr lang="en-US" altLang="en-US" sz="2000" b="0" i="1" smtClean="0">
                        <a:solidFill>
                          <a:srgbClr val="FF0000"/>
                        </a:solidFill>
                        <a:latin typeface="Cambria Math" panose="02040503050406030204" pitchFamily="18" charset="0"/>
                      </a:rPr>
                      <m:t>&gt;</m:t>
                    </m:r>
                    <m:r>
                      <a:rPr lang="en-US" altLang="en-US" sz="2000" i="1">
                        <a:solidFill>
                          <a:srgbClr val="FF0000"/>
                        </a:solidFill>
                        <a:latin typeface="Cambria Math" panose="02040503050406030204" pitchFamily="18" charset="0"/>
                      </a:rPr>
                      <m:t>0</m:t>
                    </m:r>
                  </m:oMath>
                </a14:m>
                <a:r>
                  <a:rPr lang="en-US" altLang="en-US" sz="2000" dirty="0">
                    <a:solidFill>
                      <a:srgbClr val="FF0000"/>
                    </a:solidFill>
                  </a:rPr>
                  <a:t>)</a:t>
                </a:r>
                <a:endParaRPr lang="en-US" altLang="en-US" sz="2000" dirty="0"/>
              </a:p>
              <a:p>
                <a:r>
                  <a:rPr lang="en-US" altLang="en-US" sz="2400" dirty="0"/>
                  <a:t>In MLM’s counting df can be tricky – see slides on AIC, BIC, etc.</a:t>
                </a:r>
              </a:p>
            </p:txBody>
          </p:sp>
        </mc:Choice>
        <mc:Fallback>
          <p:sp>
            <p:nvSpPr>
              <p:cNvPr id="13315" name="Content Placeholder 2">
                <a:extLst>
                  <a:ext uri="{FF2B5EF4-FFF2-40B4-BE49-F238E27FC236}">
                    <a16:creationId xmlns:a16="http://schemas.microsoft.com/office/drawing/2014/main" id="{A2BBFCCD-633F-4958-9ABE-7000C9229768}"/>
                  </a:ext>
                </a:extLst>
              </p:cNvPr>
              <p:cNvSpPr>
                <a:spLocks noGrp="1" noRot="1" noChangeAspect="1" noMove="1" noResize="1" noEditPoints="1" noAdjustHandles="1" noChangeArrowheads="1" noChangeShapeType="1" noTextEdit="1"/>
              </p:cNvSpPr>
              <p:nvPr>
                <p:ph idx="1"/>
              </p:nvPr>
            </p:nvSpPr>
            <p:spPr>
              <a:xfrm>
                <a:off x="457199" y="1055686"/>
                <a:ext cx="8343901" cy="4530725"/>
              </a:xfrm>
              <a:blipFill>
                <a:blip r:embed="rId2"/>
                <a:stretch>
                  <a:fillRect l="-292" t="-1077" r="-511" b="-14670"/>
                </a:stretch>
              </a:blipFill>
            </p:spPr>
            <p:txBody>
              <a:bodyPr/>
              <a:lstStyle/>
              <a:p>
                <a:r>
                  <a:rPr lang="en-US">
                    <a:noFill/>
                  </a:rPr>
                  <a:t> </a:t>
                </a:r>
              </a:p>
            </p:txBody>
          </p:sp>
        </mc:Fallback>
      </mc:AlternateContent>
      <p:sp>
        <p:nvSpPr>
          <p:cNvPr id="13316" name="Slide Number Placeholder 3">
            <a:extLst>
              <a:ext uri="{FF2B5EF4-FFF2-40B4-BE49-F238E27FC236}">
                <a16:creationId xmlns:a16="http://schemas.microsoft.com/office/drawing/2014/main" id="{00A33F2D-7A41-4EC2-B587-F9576F2B282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D80484-2521-479F-8415-0E53431ECC2B}" type="slidenum">
              <a:rPr lang="en-US" altLang="en-US" smtClean="0">
                <a:latin typeface="Garamond" panose="02020404030301010803" pitchFamily="18" charset="0"/>
              </a:rPr>
              <a:pPr/>
              <a:t>16</a:t>
            </a:fld>
            <a:endParaRPr lang="en-US" altLang="en-US">
              <a:latin typeface="Garamond" panose="02020404030301010803" pitchFamily="18" charset="0"/>
            </a:endParaRPr>
          </a:p>
        </p:txBody>
      </p:sp>
      <p:sp>
        <p:nvSpPr>
          <p:cNvPr id="13317" name="Date Placeholder 4">
            <a:extLst>
              <a:ext uri="{FF2B5EF4-FFF2-40B4-BE49-F238E27FC236}">
                <a16:creationId xmlns:a16="http://schemas.microsoft.com/office/drawing/2014/main" id="{13B60FD8-F24A-4A55-920C-3849213018E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F3DDBB-D921-4209-B968-C8C97E74BCF1}" type="datetime1">
              <a:rPr lang="en-US" altLang="en-US" smtClean="0">
                <a:latin typeface="Garamond" panose="02020404030301010803" pitchFamily="18" charset="0"/>
              </a:rPr>
              <a:pPr/>
              <a:t>11/16/2022</a:t>
            </a:fld>
            <a:endParaRPr lang="en-US" altLang="en-US">
              <a:latin typeface="Garamond" panose="02020404030301010803" pitchFamily="18" charset="0"/>
            </a:endParaRPr>
          </a:p>
        </p:txBody>
      </p:sp>
      <p:sp>
        <p:nvSpPr>
          <p:cNvPr id="13318" name="TextBox 1">
            <a:extLst>
              <a:ext uri="{FF2B5EF4-FFF2-40B4-BE49-F238E27FC236}">
                <a16:creationId xmlns:a16="http://schemas.microsoft.com/office/drawing/2014/main" id="{CA52B8FE-BBB5-4B73-BCA8-586A4D227ACC}"/>
              </a:ext>
            </a:extLst>
          </p:cNvPr>
          <p:cNvSpPr txBox="1">
            <a:spLocks noChangeArrowheads="1"/>
          </p:cNvSpPr>
          <p:nvPr/>
        </p:nvSpPr>
        <p:spPr bwMode="auto">
          <a:xfrm>
            <a:off x="2239963" y="6243638"/>
            <a:ext cx="46640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baseline="30000"/>
              <a:t>1</a:t>
            </a:r>
            <a:r>
              <a:rPr lang="en-US" altLang="en-US" sz="1000"/>
              <a:t>Self, S. G., &amp; Liang, K. Y. (1987). Asymptotic properties of maximum likelihood estimators and likelihood ratio tests under nonstandard conditions. </a:t>
            </a:r>
            <a:r>
              <a:rPr lang="en-US" altLang="en-US" sz="1000" i="1"/>
              <a:t>Journal of the American Statistical Association</a:t>
            </a:r>
            <a:r>
              <a:rPr lang="en-US" altLang="en-US" sz="1000"/>
              <a:t>, </a:t>
            </a:r>
            <a:r>
              <a:rPr lang="en-US" altLang="en-US" sz="1000" i="1"/>
              <a:t>82</a:t>
            </a:r>
            <a:r>
              <a:rPr lang="en-US" altLang="en-US" sz="1000"/>
              <a:t>(398), 605-610.</a:t>
            </a:r>
          </a:p>
        </p:txBody>
      </p:sp>
    </p:spTree>
    <p:extLst>
      <p:ext uri="{BB962C8B-B14F-4D97-AF65-F5344CB8AC3E}">
        <p14:creationId xmlns:p14="http://schemas.microsoft.com/office/powerpoint/2010/main" val="56362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3B87-17BC-4165-8217-31274008EEAE}"/>
              </a:ext>
            </a:extLst>
          </p:cNvPr>
          <p:cNvSpPr>
            <a:spLocks noGrp="1"/>
          </p:cNvSpPr>
          <p:nvPr>
            <p:ph type="title"/>
          </p:nvPr>
        </p:nvSpPr>
        <p:spPr/>
        <p:txBody>
          <a:bodyPr/>
          <a:lstStyle/>
          <a:p>
            <a:r>
              <a:rPr lang="en-US" dirty="0"/>
              <a:t>Information Criteria: AIC &amp; BIC</a:t>
            </a:r>
          </a:p>
        </p:txBody>
      </p:sp>
      <p:sp>
        <p:nvSpPr>
          <p:cNvPr id="3" name="Content Placeholder 2">
            <a:extLst>
              <a:ext uri="{FF2B5EF4-FFF2-40B4-BE49-F238E27FC236}">
                <a16:creationId xmlns:a16="http://schemas.microsoft.com/office/drawing/2014/main" id="{DDABBCD0-E26F-4B0F-8C96-BBD0794DD944}"/>
              </a:ext>
            </a:extLst>
          </p:cNvPr>
          <p:cNvSpPr>
            <a:spLocks noGrp="1"/>
          </p:cNvSpPr>
          <p:nvPr>
            <p:ph idx="1"/>
          </p:nvPr>
        </p:nvSpPr>
        <p:spPr>
          <a:xfrm>
            <a:off x="457200" y="1328731"/>
            <a:ext cx="8229600" cy="4530725"/>
          </a:xfrm>
        </p:spPr>
        <p:txBody>
          <a:bodyPr/>
          <a:lstStyle/>
          <a:p>
            <a:pPr eaLnBrk="1" hangingPunct="1">
              <a:lnSpc>
                <a:spcPct val="90000"/>
              </a:lnSpc>
            </a:pPr>
            <a:r>
              <a:rPr lang="en-US" altLang="en-US" sz="3200" dirty="0"/>
              <a:t>AIC = -2logLik(M) + 2 k</a:t>
            </a:r>
          </a:p>
          <a:p>
            <a:pPr lvl="1" eaLnBrk="1" hangingPunct="1">
              <a:lnSpc>
                <a:spcPct val="90000"/>
              </a:lnSpc>
            </a:pPr>
            <a:r>
              <a:rPr lang="en-US" altLang="en-US" sz="2800" dirty="0"/>
              <a:t>Tends to pick models with lower prediction error</a:t>
            </a:r>
          </a:p>
          <a:p>
            <a:pPr eaLnBrk="1" hangingPunct="1">
              <a:lnSpc>
                <a:spcPct val="90000"/>
              </a:lnSpc>
            </a:pPr>
            <a:r>
              <a:rPr lang="en-US" altLang="en-US" sz="3200" dirty="0"/>
              <a:t>BIC = -2logLik(M) + k log(n)</a:t>
            </a:r>
          </a:p>
          <a:p>
            <a:pPr lvl="1" eaLnBrk="1" hangingPunct="1">
              <a:lnSpc>
                <a:spcPct val="90000"/>
              </a:lnSpc>
            </a:pPr>
            <a:r>
              <a:rPr lang="en-US" sz="2800" dirty="0"/>
              <a:t>Tends to pick models closer to the “correct” model</a:t>
            </a:r>
          </a:p>
          <a:p>
            <a:pPr eaLnBrk="1" hangingPunct="1">
              <a:lnSpc>
                <a:spcPct val="90000"/>
              </a:lnSpc>
            </a:pPr>
            <a:r>
              <a:rPr lang="en-US" altLang="en-US" sz="3200" dirty="0"/>
              <a:t>Issues:</a:t>
            </a:r>
          </a:p>
          <a:p>
            <a:pPr lvl="1" eaLnBrk="1" hangingPunct="1">
              <a:lnSpc>
                <a:spcPct val="90000"/>
              </a:lnSpc>
            </a:pPr>
            <a:r>
              <a:rPr lang="en-US" altLang="en-US" sz="2800" dirty="0"/>
              <a:t>BIC picks simpler models than AIC</a:t>
            </a:r>
          </a:p>
          <a:p>
            <a:pPr lvl="2" eaLnBrk="1" hangingPunct="1">
              <a:lnSpc>
                <a:spcPct val="90000"/>
              </a:lnSpc>
            </a:pPr>
            <a:r>
              <a:rPr lang="en-US" altLang="en-US" sz="2400" dirty="0"/>
              <a:t>Models do not have to be nested</a:t>
            </a:r>
          </a:p>
          <a:p>
            <a:pPr lvl="1" eaLnBrk="1" hangingPunct="1">
              <a:lnSpc>
                <a:spcPct val="90000"/>
              </a:lnSpc>
            </a:pPr>
            <a:r>
              <a:rPr lang="en-US" altLang="en-US" sz="2800" dirty="0"/>
              <a:t>Need </a:t>
            </a:r>
            <a:r>
              <a:rPr lang="en-US" altLang="en-US" sz="2800" dirty="0" err="1"/>
              <a:t>logLik</a:t>
            </a:r>
            <a:r>
              <a:rPr lang="en-US" altLang="en-US" sz="2800" dirty="0"/>
              <a:t>(M) evaluated at, or very near, MLE’s</a:t>
            </a:r>
          </a:p>
          <a:p>
            <a:pPr lvl="2" eaLnBrk="1" hangingPunct="1">
              <a:lnSpc>
                <a:spcPct val="90000"/>
              </a:lnSpc>
            </a:pPr>
            <a:r>
              <a:rPr lang="en-US" altLang="en-US" sz="2400" dirty="0"/>
              <a:t>REML estimates often not good enough</a:t>
            </a:r>
            <a:r>
              <a:rPr lang="en-US" altLang="en-US" sz="2400" baseline="30000" dirty="0"/>
              <a:t>1</a:t>
            </a:r>
          </a:p>
          <a:p>
            <a:pPr lvl="1" eaLnBrk="1" hangingPunct="1">
              <a:lnSpc>
                <a:spcPct val="90000"/>
              </a:lnSpc>
            </a:pPr>
            <a:r>
              <a:rPr lang="en-US" altLang="en-US" sz="2800" dirty="0"/>
              <a:t>What should k (degrees of freedom) be?</a:t>
            </a:r>
            <a:endParaRPr lang="en-US" altLang="en-US" sz="3200" dirty="0"/>
          </a:p>
          <a:p>
            <a:pPr marL="344487" lvl="1" indent="0" eaLnBrk="1" hangingPunct="1">
              <a:lnSpc>
                <a:spcPct val="90000"/>
              </a:lnSpc>
              <a:buNone/>
            </a:pPr>
            <a:endParaRPr lang="en-US" altLang="en-US" sz="2800" dirty="0"/>
          </a:p>
          <a:p>
            <a:pPr lvl="1" eaLnBrk="1" hangingPunct="1">
              <a:lnSpc>
                <a:spcPct val="90000"/>
              </a:lnSpc>
            </a:pPr>
            <a:endParaRPr lang="en-US" dirty="0"/>
          </a:p>
        </p:txBody>
      </p:sp>
      <p:sp>
        <p:nvSpPr>
          <p:cNvPr id="4" name="Slide Number Placeholder 3">
            <a:extLst>
              <a:ext uri="{FF2B5EF4-FFF2-40B4-BE49-F238E27FC236}">
                <a16:creationId xmlns:a16="http://schemas.microsoft.com/office/drawing/2014/main" id="{9F93A17E-3D7E-42FC-B215-DF9C5DDB0DB9}"/>
              </a:ext>
            </a:extLst>
          </p:cNvPr>
          <p:cNvSpPr>
            <a:spLocks noGrp="1"/>
          </p:cNvSpPr>
          <p:nvPr>
            <p:ph type="sldNum" sz="quarter" idx="11"/>
          </p:nvPr>
        </p:nvSpPr>
        <p:spPr/>
        <p:txBody>
          <a:bodyPr/>
          <a:lstStyle/>
          <a:p>
            <a:pPr>
              <a:defRPr/>
            </a:pPr>
            <a:fld id="{F8F74C14-203C-46B6-950F-B0D3471A928C}" type="slidenum">
              <a:rPr lang="en-US" altLang="en-US" smtClean="0"/>
              <a:pPr>
                <a:defRPr/>
              </a:pPr>
              <a:t>17</a:t>
            </a:fld>
            <a:endParaRPr lang="en-US" altLang="en-US"/>
          </a:p>
        </p:txBody>
      </p:sp>
      <p:sp>
        <p:nvSpPr>
          <p:cNvPr id="5" name="Date Placeholder 4">
            <a:extLst>
              <a:ext uri="{FF2B5EF4-FFF2-40B4-BE49-F238E27FC236}">
                <a16:creationId xmlns:a16="http://schemas.microsoft.com/office/drawing/2014/main" id="{7F4191EF-632D-4073-BCC2-04FE6AB62411}"/>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sp>
        <p:nvSpPr>
          <p:cNvPr id="6" name="TextBox 5">
            <a:extLst>
              <a:ext uri="{FF2B5EF4-FFF2-40B4-BE49-F238E27FC236}">
                <a16:creationId xmlns:a16="http://schemas.microsoft.com/office/drawing/2014/main" id="{A594C960-8D06-4A62-9089-F6AC2CB9913F}"/>
              </a:ext>
            </a:extLst>
          </p:cNvPr>
          <p:cNvSpPr txBox="1"/>
          <p:nvPr/>
        </p:nvSpPr>
        <p:spPr>
          <a:xfrm>
            <a:off x="4057651" y="6211669"/>
            <a:ext cx="3857625" cy="523220"/>
          </a:xfrm>
          <a:prstGeom prst="rect">
            <a:avLst/>
          </a:prstGeom>
          <a:noFill/>
        </p:spPr>
        <p:txBody>
          <a:bodyPr wrap="square" rtlCol="0">
            <a:spAutoFit/>
          </a:bodyPr>
          <a:lstStyle/>
          <a:p>
            <a:r>
              <a:rPr lang="en-US" sz="1400" baseline="30000" dirty="0"/>
              <a:t>1</a:t>
            </a:r>
            <a:r>
              <a:rPr lang="en-US" sz="1400" dirty="0"/>
              <a:t>Can use update(…, REML=F) or </a:t>
            </a:r>
            <a:r>
              <a:rPr lang="en-US" sz="1400" dirty="0" err="1"/>
              <a:t>lmer</a:t>
            </a:r>
            <a:r>
              <a:rPr lang="en-US" sz="1400" dirty="0"/>
              <a:t>(…,REML=F) to force MLEs…</a:t>
            </a:r>
          </a:p>
        </p:txBody>
      </p:sp>
    </p:spTree>
    <p:extLst>
      <p:ext uri="{BB962C8B-B14F-4D97-AF65-F5344CB8AC3E}">
        <p14:creationId xmlns:p14="http://schemas.microsoft.com/office/powerpoint/2010/main" val="256980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BA0E8-DF1C-4049-A849-64BF589CC422}"/>
              </a:ext>
            </a:extLst>
          </p:cNvPr>
          <p:cNvSpPr>
            <a:spLocks noGrp="1"/>
          </p:cNvSpPr>
          <p:nvPr>
            <p:ph type="title"/>
          </p:nvPr>
        </p:nvSpPr>
        <p:spPr/>
        <p:txBody>
          <a:bodyPr/>
          <a:lstStyle/>
          <a:p>
            <a:r>
              <a:rPr lang="en-US" dirty="0"/>
              <a:t>k=df for Marginal Model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4241E30-C650-4464-BC24-AEE55AE610AC}"/>
                  </a:ext>
                </a:extLst>
              </p:cNvPr>
              <p:cNvSpPr>
                <a:spLocks noGrp="1"/>
              </p:cNvSpPr>
              <p:nvPr>
                <p:ph idx="1"/>
              </p:nvPr>
            </p:nvSpPr>
            <p:spPr>
              <a:xfrm>
                <a:off x="457199" y="1285875"/>
                <a:ext cx="8329613" cy="4530725"/>
              </a:xfrm>
            </p:spPr>
            <p:txBody>
              <a:bodyPr/>
              <a:lstStyle/>
              <a:p>
                <a:r>
                  <a:rPr lang="en-US" dirty="0"/>
                  <a:t>Marginal model:</a:t>
                </a:r>
                <a14:m>
                  <m:oMath xmlns:m="http://schemas.openxmlformats.org/officeDocument/2006/math">
                    <m:r>
                      <a:rPr lang="en-US" b="0" i="0" smtClean="0">
                        <a:latin typeface="Cambria Math" panose="02040503050406030204" pitchFamily="18" charset="0"/>
                      </a:rPr>
                      <m:t>  </m:t>
                    </m:r>
                  </m:oMath>
                </a14:m>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bar>
                        <m:barPr>
                          <m:ctrlPr>
                            <a:rPr lang="en-US" i="1">
                              <a:latin typeface="Cambria Math" panose="02040503050406030204" pitchFamily="18" charset="0"/>
                            </a:rPr>
                          </m:ctrlPr>
                        </m:barPr>
                        <m:e>
                          <m:r>
                            <a:rPr lang="en-US" i="1">
                              <a:latin typeface="Cambria Math" panose="02040503050406030204" pitchFamily="18" charset="0"/>
                            </a:rPr>
                            <m:t>𝛽</m:t>
                          </m:r>
                        </m:e>
                      </m:bar>
                      <m:r>
                        <a:rPr lang="en-US" i="1">
                          <a:latin typeface="Cambria Math" panose="02040503050406030204" pitchFamily="18" charset="0"/>
                        </a:rPr>
                        <m:t>,</m:t>
                      </m:r>
                      <m:bar>
                        <m:barPr>
                          <m:ctrlPr>
                            <a:rPr lang="en-US" i="1">
                              <a:latin typeface="Cambria Math" panose="02040503050406030204" pitchFamily="18" charset="0"/>
                            </a:rPr>
                          </m:ctrlPr>
                        </m:barPr>
                        <m:e>
                          <m:r>
                            <a:rPr lang="en-US" i="1">
                              <a:latin typeface="Cambria Math" panose="02040503050406030204" pitchFamily="18" charset="0"/>
                            </a:rPr>
                            <m:t>𝜔</m:t>
                          </m:r>
                        </m:e>
                      </m:ba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𝑋</m:t>
                      </m:r>
                      <m:bar>
                        <m:barPr>
                          <m:ctrlPr>
                            <a:rPr lang="en-US" i="1">
                              <a:latin typeface="Cambria Math" panose="02040503050406030204" pitchFamily="18" charset="0"/>
                            </a:rPr>
                          </m:ctrlPr>
                        </m:barPr>
                        <m:e>
                          <m:r>
                            <a:rPr lang="en-US" i="1">
                              <a:latin typeface="Cambria Math" panose="02040503050406030204" pitchFamily="18" charset="0"/>
                            </a:rPr>
                            <m:t>𝛽</m:t>
                          </m:r>
                        </m:e>
                      </m:bar>
                      <m:r>
                        <a:rPr lang="en-US" b="0" i="0" smtClean="0">
                          <a:latin typeface="Cambria Math" panose="02040503050406030204" pitchFamily="18" charset="0"/>
                        </a:rPr>
                        <m:t>,</m:t>
                      </m:r>
                      <m:r>
                        <m:rPr>
                          <m:sty m:val="p"/>
                        </m:rPr>
                        <a:rPr lang="en-US" b="0" i="0" smtClean="0">
                          <a:latin typeface="Cambria Math" panose="02040503050406030204" pitchFamily="18" charset="0"/>
                        </a:rPr>
                        <m:t>Σ</m:t>
                      </m:r>
                      <m:d>
                        <m:dPr>
                          <m:ctrlPr>
                            <a:rPr lang="en-US" b="0" i="1" smtClean="0">
                              <a:latin typeface="Cambria Math" panose="02040503050406030204" pitchFamily="18" charset="0"/>
                            </a:rPr>
                          </m:ctrlPr>
                        </m:dPr>
                        <m:e>
                          <m:bar>
                            <m:barPr>
                              <m:ctrlPr>
                                <a:rPr lang="en-US" b="0" i="1" smtClean="0">
                                  <a:latin typeface="Cambria Math" panose="02040503050406030204" pitchFamily="18" charset="0"/>
                                </a:rPr>
                              </m:ctrlPr>
                            </m:barPr>
                            <m:e>
                              <m:r>
                                <a:rPr lang="en-US" i="1">
                                  <a:latin typeface="Cambria Math" panose="02040503050406030204" pitchFamily="18" charset="0"/>
                                </a:rPr>
                                <m:t>𝜔</m:t>
                              </m:r>
                            </m:e>
                          </m:ba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oMath>
                  </m:oMathPara>
                </a14:m>
                <a:endParaRPr lang="en-US" b="0" dirty="0"/>
              </a:p>
              <a:p>
                <a:r>
                  <a:rPr lang="en-US" dirty="0"/>
                  <a:t>Degrees of freedom are straightforward:</a:t>
                </a:r>
              </a:p>
              <a:p>
                <a:pPr marL="0" indent="0" algn="ctr">
                  <a:buNone/>
                </a:pPr>
                <a:r>
                  <a:rPr lang="en-US" sz="2400" dirty="0"/>
                  <a:t>k = (number of </a:t>
                </a:r>
                <a14:m>
                  <m:oMath xmlns:m="http://schemas.openxmlformats.org/officeDocument/2006/math">
                    <m:r>
                      <a:rPr lang="en-US" sz="2400" b="0" i="1" smtClean="0">
                        <a:latin typeface="Cambria Math" panose="02040503050406030204" pitchFamily="18" charset="0"/>
                      </a:rPr>
                      <m:t>𝛽</m:t>
                    </m:r>
                  </m:oMath>
                </a14:m>
                <a:r>
                  <a:rPr lang="en-US" sz="2400" dirty="0"/>
                  <a:t>’s in </a:t>
                </a:r>
                <a14:m>
                  <m:oMath xmlns:m="http://schemas.openxmlformats.org/officeDocument/2006/math">
                    <m:bar>
                      <m:barPr>
                        <m:ctrlPr>
                          <a:rPr lang="en-US" sz="2400" b="0" i="1" smtClean="0">
                            <a:latin typeface="Cambria Math" panose="02040503050406030204" pitchFamily="18" charset="0"/>
                          </a:rPr>
                        </m:ctrlPr>
                      </m:barPr>
                      <m:e>
                        <m:r>
                          <a:rPr lang="en-US" sz="2400" i="1">
                            <a:latin typeface="Cambria Math" panose="02040503050406030204" pitchFamily="18" charset="0"/>
                          </a:rPr>
                          <m:t>𝛽</m:t>
                        </m:r>
                      </m:e>
                    </m:bar>
                  </m:oMath>
                </a14:m>
                <a:r>
                  <a:rPr lang="en-US" sz="2400" dirty="0"/>
                  <a:t>) + (number of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𝜏</m:t>
                        </m:r>
                      </m:e>
                      <m:sup>
                        <m:r>
                          <a:rPr lang="en-US" sz="2400" b="0" i="1" smtClean="0">
                            <a:latin typeface="Cambria Math" panose="02040503050406030204" pitchFamily="18" charset="0"/>
                          </a:rPr>
                          <m:t>2</m:t>
                        </m:r>
                      </m:sup>
                    </m:sSup>
                  </m:oMath>
                </a14:m>
                <a:r>
                  <a:rPr lang="en-US" sz="2400" dirty="0"/>
                  <a:t>’s &amp; </a:t>
                </a:r>
                <a14:m>
                  <m:oMath xmlns:m="http://schemas.openxmlformats.org/officeDocument/2006/math">
                    <m:r>
                      <a:rPr lang="en-US" sz="2400" b="0" i="1" smtClean="0">
                        <a:latin typeface="Cambria Math" panose="02040503050406030204" pitchFamily="18" charset="0"/>
                      </a:rPr>
                      <m:t>𝜌</m:t>
                    </m:r>
                  </m:oMath>
                </a14:m>
                <a:r>
                  <a:rPr lang="en-US" sz="2400" dirty="0"/>
                  <a:t>’s in </a:t>
                </a:r>
                <a14:m>
                  <m:oMath xmlns:m="http://schemas.openxmlformats.org/officeDocument/2006/math">
                    <m:bar>
                      <m:barPr>
                        <m:ctrlPr>
                          <a:rPr lang="en-US" sz="2400" b="0" i="1" smtClean="0">
                            <a:latin typeface="Cambria Math" panose="02040503050406030204" pitchFamily="18" charset="0"/>
                          </a:rPr>
                        </m:ctrlPr>
                      </m:barPr>
                      <m:e>
                        <m:r>
                          <a:rPr lang="en-US" sz="2400" i="1">
                            <a:latin typeface="Cambria Math" panose="02040503050406030204" pitchFamily="18" charset="0"/>
                          </a:rPr>
                          <m:t>𝜔</m:t>
                        </m:r>
                      </m:e>
                    </m:bar>
                  </m:oMath>
                </a14:m>
                <a:r>
                  <a:rPr lang="en-US" sz="2400" dirty="0"/>
                  <a:t>)</a:t>
                </a:r>
              </a:p>
              <a:p>
                <a:r>
                  <a:rPr lang="en-US" sz="2800" dirty="0"/>
                  <a:t>R’s AIC, BIC and </a:t>
                </a:r>
                <a:r>
                  <a:rPr lang="en-US" sz="2800" dirty="0" err="1"/>
                  <a:t>logLik</a:t>
                </a:r>
                <a:r>
                  <a:rPr lang="en-US" sz="2800" dirty="0"/>
                  <a:t> functions:</a:t>
                </a:r>
              </a:p>
              <a:p>
                <a:pPr lvl="1"/>
                <a:r>
                  <a:rPr lang="en-US" sz="2400" dirty="0"/>
                  <a:t>Log(likelihood) based on marginal model </a:t>
                </a:r>
                <a14:m>
                  <m:oMath xmlns:m="http://schemas.openxmlformats.org/officeDocument/2006/math">
                    <m:r>
                      <a:rPr lang="en-US" sz="2400" i="1" dirty="0" smtClean="0">
                        <a:latin typeface="Cambria Math" panose="02040503050406030204" pitchFamily="18" charset="0"/>
                      </a:rPr>
                      <m:t>𝑓</m:t>
                    </m:r>
                    <m:d>
                      <m:dPr>
                        <m:endChr m:val="|"/>
                        <m:ctrlPr>
                          <a:rPr lang="en-US" sz="2400" i="1" dirty="0" smtClean="0">
                            <a:latin typeface="Cambria Math" panose="02040503050406030204" pitchFamily="18" charset="0"/>
                          </a:rPr>
                        </m:ctrlPr>
                      </m:dPr>
                      <m:e>
                        <m:r>
                          <a:rPr lang="en-US" sz="2400" i="1" dirty="0" smtClean="0">
                            <a:latin typeface="Cambria Math" panose="02040503050406030204" pitchFamily="18" charset="0"/>
                          </a:rPr>
                          <m:t> </m:t>
                        </m:r>
                        <m:bar>
                          <m:barPr>
                            <m:ctrlPr>
                              <a:rPr lang="en-US" sz="2400" i="1" dirty="0" smtClean="0">
                                <a:latin typeface="Cambria Math" panose="02040503050406030204" pitchFamily="18" charset="0"/>
                              </a:rPr>
                            </m:ctrlPr>
                          </m:barPr>
                          <m:e>
                            <m:r>
                              <a:rPr lang="en-US" sz="2400" i="1" dirty="0">
                                <a:latin typeface="Cambria Math" panose="02040503050406030204" pitchFamily="18" charset="0"/>
                              </a:rPr>
                              <m:t>𝑌</m:t>
                            </m:r>
                          </m:e>
                        </m:bar>
                        <m:r>
                          <a:rPr lang="en-US" sz="2400" i="1" dirty="0" smtClean="0">
                            <a:latin typeface="Cambria Math" panose="02040503050406030204" pitchFamily="18" charset="0"/>
                          </a:rPr>
                          <m:t> </m:t>
                        </m:r>
                      </m:e>
                    </m:d>
                    <m:bar>
                      <m:barPr>
                        <m:ctrlPr>
                          <a:rPr lang="en-US" sz="2400" i="1">
                            <a:latin typeface="Cambria Math" panose="02040503050406030204" pitchFamily="18" charset="0"/>
                          </a:rPr>
                        </m:ctrlPr>
                      </m:barPr>
                      <m:e>
                        <m:r>
                          <a:rPr lang="en-US" sz="2400" i="1">
                            <a:latin typeface="Cambria Math" panose="02040503050406030204" pitchFamily="18" charset="0"/>
                          </a:rPr>
                          <m:t>𝛽</m:t>
                        </m:r>
                      </m:e>
                    </m:bar>
                    <m:r>
                      <a:rPr lang="en-US" sz="2400" i="1" dirty="0">
                        <a:latin typeface="Cambria Math" panose="02040503050406030204" pitchFamily="18" charset="0"/>
                      </a:rPr>
                      <m:t>, </m:t>
                    </m:r>
                    <m:bar>
                      <m:barPr>
                        <m:ctrlPr>
                          <a:rPr lang="en-US" sz="2400" i="1" dirty="0">
                            <a:latin typeface="Cambria Math" panose="02040503050406030204" pitchFamily="18" charset="0"/>
                          </a:rPr>
                        </m:ctrlPr>
                      </m:barPr>
                      <m:e>
                        <m:r>
                          <a:rPr lang="en-US" sz="2400" i="1" dirty="0">
                            <a:latin typeface="Cambria Math" panose="02040503050406030204" pitchFamily="18" charset="0"/>
                          </a:rPr>
                          <m:t>𝜔</m:t>
                        </m:r>
                      </m:e>
                    </m:bar>
                    <m:r>
                      <a:rPr lang="en-US" sz="2400" b="0" i="1" smtClean="0">
                        <a:latin typeface="Cambria Math" panose="02040503050406030204" pitchFamily="18" charset="0"/>
                      </a:rPr>
                      <m:t>,</m:t>
                    </m:r>
                    <m:sSup>
                      <m:sSupPr>
                        <m:ctrlPr>
                          <a:rPr lang="en-US" sz="2400" i="1" dirty="0" smtClean="0">
                            <a:latin typeface="Cambria Math" panose="02040503050406030204" pitchFamily="18" charset="0"/>
                          </a:rPr>
                        </m:ctrlPr>
                      </m:sSupPr>
                      <m:e>
                        <m:r>
                          <a:rPr lang="en-US" sz="2400" i="1" dirty="0" smtClean="0">
                            <a:latin typeface="Cambria Math" panose="02040503050406030204" pitchFamily="18" charset="0"/>
                          </a:rPr>
                          <m:t>𝜎</m:t>
                        </m:r>
                      </m:e>
                      <m:sup>
                        <m:r>
                          <a:rPr lang="en-US" sz="2400" i="1" dirty="0" smtClean="0">
                            <a:latin typeface="Cambria Math" panose="02040503050406030204" pitchFamily="18" charset="0"/>
                          </a:rPr>
                          <m:t>2</m:t>
                        </m:r>
                      </m:sup>
                    </m:sSup>
                    <m:r>
                      <a:rPr lang="en-US" sz="2400" i="1" dirty="0" smtClean="0">
                        <a:latin typeface="Cambria Math" panose="02040503050406030204" pitchFamily="18" charset="0"/>
                      </a:rPr>
                      <m:t>)</m:t>
                    </m:r>
                  </m:oMath>
                </a14:m>
                <a:endParaRPr lang="en-US" sz="2400" dirty="0"/>
              </a:p>
              <a:p>
                <a:pPr lvl="1"/>
                <a:r>
                  <a:rPr lang="en-US" sz="2400" dirty="0"/>
                  <a:t>df as above</a:t>
                </a:r>
                <a:r>
                  <a:rPr lang="en-US" sz="2400" baseline="30000" dirty="0"/>
                  <a:t>1</a:t>
                </a:r>
                <a:r>
                  <a:rPr lang="en-US" sz="2400" baseline="-25000" dirty="0"/>
                  <a:t> </a:t>
                </a:r>
                <a:r>
                  <a:rPr lang="en-US" sz="2400" dirty="0"/>
                  <a:t>; remember to set REML=F</a:t>
                </a:r>
              </a:p>
              <a:p>
                <a:pPr lvl="1"/>
                <a:r>
                  <a:rPr lang="en-US" sz="2400" dirty="0"/>
                  <a:t>Fine for testing </a:t>
                </a:r>
                <a14:m>
                  <m:oMath xmlns:m="http://schemas.openxmlformats.org/officeDocument/2006/math">
                    <m:r>
                      <a:rPr lang="en-US" sz="2400" b="0" i="1" smtClean="0">
                        <a:latin typeface="Cambria Math" panose="02040503050406030204" pitchFamily="18" charset="0"/>
                      </a:rPr>
                      <m:t>𝛽</m:t>
                    </m:r>
                  </m:oMath>
                </a14:m>
                <a:r>
                  <a:rPr lang="en-US" sz="2400" dirty="0"/>
                  <a:t>’s or </a:t>
                </a:r>
                <a14:m>
                  <m:oMath xmlns:m="http://schemas.openxmlformats.org/officeDocument/2006/math">
                    <m:r>
                      <a:rPr lang="en-US" sz="2400" b="0" i="1" smtClean="0">
                        <a:latin typeface="Cambria Math" panose="02040503050406030204" pitchFamily="18" charset="0"/>
                      </a:rPr>
                      <m:t>𝜌</m:t>
                    </m:r>
                  </m:oMath>
                </a14:m>
                <a:r>
                  <a:rPr lang="en-US" sz="2400" dirty="0"/>
                  <a:t>’s (0 is in the middle of param space)</a:t>
                </a:r>
              </a:p>
              <a:p>
                <a:pPr lvl="1"/>
                <a:r>
                  <a:rPr lang="en-US" sz="2400" dirty="0"/>
                  <a:t>Not great for testing </a:t>
                </a:r>
                <a14:m>
                  <m:oMath xmlns:m="http://schemas.openxmlformats.org/officeDocument/2006/math">
                    <m:r>
                      <a:rPr lang="en-US" sz="2400" b="0" i="1" smtClean="0">
                        <a:latin typeface="Cambria Math" panose="02040503050406030204" pitchFamily="18" charset="0"/>
                      </a:rPr>
                      <m:t>𝜂</m:t>
                    </m:r>
                  </m:oMath>
                </a14:m>
                <a:r>
                  <a:rPr lang="en-US" sz="2400" dirty="0"/>
                  <a:t>’s or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𝜏</m:t>
                        </m:r>
                      </m:e>
                      <m:sup>
                        <m:r>
                          <a:rPr lang="en-US" sz="2400" b="0" i="1" smtClean="0">
                            <a:latin typeface="Cambria Math" panose="02040503050406030204" pitchFamily="18" charset="0"/>
                          </a:rPr>
                          <m:t>2</m:t>
                        </m:r>
                      </m:sup>
                    </m:sSup>
                  </m:oMath>
                </a14:m>
                <a:r>
                  <a:rPr lang="en-US" sz="2400" dirty="0"/>
                  <a:t>’s (0 is at the boundary)</a:t>
                </a:r>
              </a:p>
            </p:txBody>
          </p:sp>
        </mc:Choice>
        <mc:Fallback>
          <p:sp>
            <p:nvSpPr>
              <p:cNvPr id="3" name="Content Placeholder 2">
                <a:extLst>
                  <a:ext uri="{FF2B5EF4-FFF2-40B4-BE49-F238E27FC236}">
                    <a16:creationId xmlns:a16="http://schemas.microsoft.com/office/drawing/2014/main" id="{D4241E30-C650-4464-BC24-AEE55AE610AC}"/>
                  </a:ext>
                </a:extLst>
              </p:cNvPr>
              <p:cNvSpPr>
                <a:spLocks noGrp="1" noRot="1" noChangeAspect="1" noMove="1" noResize="1" noEditPoints="1" noAdjustHandles="1" noChangeArrowheads="1" noChangeShapeType="1" noTextEdit="1"/>
              </p:cNvSpPr>
              <p:nvPr>
                <p:ph idx="1"/>
              </p:nvPr>
            </p:nvSpPr>
            <p:spPr>
              <a:xfrm>
                <a:off x="457199" y="1285875"/>
                <a:ext cx="8329613" cy="4530725"/>
              </a:xfrm>
              <a:blipFill>
                <a:blip r:embed="rId2"/>
                <a:stretch>
                  <a:fillRect l="-586" t="-1615" r="-659" b="-49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A9793E4-DB98-4548-AADB-E6D9D376DA29}"/>
              </a:ext>
            </a:extLst>
          </p:cNvPr>
          <p:cNvSpPr>
            <a:spLocks noGrp="1"/>
          </p:cNvSpPr>
          <p:nvPr>
            <p:ph type="sldNum" sz="quarter" idx="11"/>
          </p:nvPr>
        </p:nvSpPr>
        <p:spPr/>
        <p:txBody>
          <a:bodyPr/>
          <a:lstStyle/>
          <a:p>
            <a:pPr>
              <a:defRPr/>
            </a:pPr>
            <a:fld id="{F8F74C14-203C-46B6-950F-B0D3471A928C}" type="slidenum">
              <a:rPr lang="en-US" altLang="en-US" smtClean="0"/>
              <a:pPr>
                <a:defRPr/>
              </a:pPr>
              <a:t>18</a:t>
            </a:fld>
            <a:endParaRPr lang="en-US" altLang="en-US"/>
          </a:p>
        </p:txBody>
      </p:sp>
      <p:sp>
        <p:nvSpPr>
          <p:cNvPr id="5" name="Date Placeholder 4">
            <a:extLst>
              <a:ext uri="{FF2B5EF4-FFF2-40B4-BE49-F238E27FC236}">
                <a16:creationId xmlns:a16="http://schemas.microsoft.com/office/drawing/2014/main" id="{5A780DC9-D1CE-4660-BFD0-3BED368A52D6}"/>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B07E78B-CC4A-44A3-9BBF-718E5F120EAC}"/>
                  </a:ext>
                </a:extLst>
              </p:cNvPr>
              <p:cNvSpPr txBox="1"/>
              <p:nvPr/>
            </p:nvSpPr>
            <p:spPr>
              <a:xfrm flipH="1">
                <a:off x="3221829" y="6273006"/>
                <a:ext cx="5007770" cy="461665"/>
              </a:xfrm>
              <a:prstGeom prst="rect">
                <a:avLst/>
              </a:prstGeom>
              <a:noFill/>
            </p:spPr>
            <p:txBody>
              <a:bodyPr wrap="square" rtlCol="0">
                <a:spAutoFit/>
              </a:bodyPr>
              <a:lstStyle/>
              <a:p>
                <a:r>
                  <a:rPr lang="en-US" sz="1200" baseline="30000" dirty="0"/>
                  <a:t>1</a:t>
                </a:r>
                <a:r>
                  <a:rPr lang="en-US" sz="1200" dirty="0"/>
                  <a:t>R might use this df + 1 (for </a:t>
                </a:r>
                <a14:m>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𝜎</m:t>
                        </m:r>
                      </m:e>
                      <m:sup>
                        <m:r>
                          <a:rPr lang="en-US" sz="1200" b="0" i="1" smtClean="0">
                            <a:latin typeface="Cambria Math" panose="02040503050406030204" pitchFamily="18" charset="0"/>
                          </a:rPr>
                          <m:t>2</m:t>
                        </m:r>
                      </m:sup>
                    </m:sSup>
                  </m:oMath>
                </a14:m>
                <a:r>
                  <a:rPr lang="en-US" sz="1200" dirty="0"/>
                  <a:t>). But it would not matter for AIC or BIC, since the +1 would cancel out when we compare different models.</a:t>
                </a:r>
              </a:p>
            </p:txBody>
          </p:sp>
        </mc:Choice>
        <mc:Fallback xmlns="">
          <p:sp>
            <p:nvSpPr>
              <p:cNvPr id="6" name="TextBox 5">
                <a:extLst>
                  <a:ext uri="{FF2B5EF4-FFF2-40B4-BE49-F238E27FC236}">
                    <a16:creationId xmlns:a16="http://schemas.microsoft.com/office/drawing/2014/main" id="{9B07E78B-CC4A-44A3-9BBF-718E5F120EAC}"/>
                  </a:ext>
                </a:extLst>
              </p:cNvPr>
              <p:cNvSpPr txBox="1">
                <a:spLocks noRot="1" noChangeAspect="1" noMove="1" noResize="1" noEditPoints="1" noAdjustHandles="1" noChangeArrowheads="1" noChangeShapeType="1" noTextEdit="1"/>
              </p:cNvSpPr>
              <p:nvPr/>
            </p:nvSpPr>
            <p:spPr>
              <a:xfrm flipH="1">
                <a:off x="3221829" y="6273006"/>
                <a:ext cx="5007770" cy="461665"/>
              </a:xfrm>
              <a:prstGeom prst="rect">
                <a:avLst/>
              </a:prstGeom>
              <a:blipFill>
                <a:blip r:embed="rId3"/>
                <a:stretch>
                  <a:fillRect l="-122" t="-1316" b="-7895"/>
                </a:stretch>
              </a:blipFill>
            </p:spPr>
            <p:txBody>
              <a:bodyPr/>
              <a:lstStyle/>
              <a:p>
                <a:r>
                  <a:rPr lang="en-US">
                    <a:noFill/>
                  </a:rPr>
                  <a:t> </a:t>
                </a:r>
              </a:p>
            </p:txBody>
          </p:sp>
        </mc:Fallback>
      </mc:AlternateContent>
    </p:spTree>
    <p:extLst>
      <p:ext uri="{BB962C8B-B14F-4D97-AF65-F5344CB8AC3E}">
        <p14:creationId xmlns:p14="http://schemas.microsoft.com/office/powerpoint/2010/main" val="339288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5521834C-6356-445C-813D-05696BF98A9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1884362" y="3687755"/>
            <a:ext cx="4976813"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pic>
      <p:sp>
        <p:nvSpPr>
          <p:cNvPr id="2" name="Title 1">
            <a:extLst>
              <a:ext uri="{FF2B5EF4-FFF2-40B4-BE49-F238E27FC236}">
                <a16:creationId xmlns:a16="http://schemas.microsoft.com/office/drawing/2014/main" id="{EA7FEA06-986E-4320-8009-4D097E9CF894}"/>
              </a:ext>
            </a:extLst>
          </p:cNvPr>
          <p:cNvSpPr>
            <a:spLocks noGrp="1"/>
          </p:cNvSpPr>
          <p:nvPr>
            <p:ph type="title"/>
          </p:nvPr>
        </p:nvSpPr>
        <p:spPr/>
        <p:txBody>
          <a:bodyPr/>
          <a:lstStyle/>
          <a:p>
            <a:r>
              <a:rPr lang="en-US" dirty="0"/>
              <a:t>k=df for Conditional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7CFF0E-A49C-4523-B65A-DE8A7010EBBF}"/>
                  </a:ext>
                </a:extLst>
              </p:cNvPr>
              <p:cNvSpPr>
                <a:spLocks noGrp="1"/>
              </p:cNvSpPr>
              <p:nvPr>
                <p:ph idx="1"/>
              </p:nvPr>
            </p:nvSpPr>
            <p:spPr>
              <a:xfrm>
                <a:off x="457200" y="921529"/>
                <a:ext cx="8229600" cy="4530725"/>
              </a:xfrm>
            </p:spPr>
            <p:txBody>
              <a:bodyPr/>
              <a:lstStyle/>
              <a:p>
                <a:r>
                  <a:rPr lang="en-US" dirty="0"/>
                  <a:t>Conditional model:</a:t>
                </a:r>
                <a14:m>
                  <m:oMath xmlns:m="http://schemas.openxmlformats.org/officeDocument/2006/math">
                    <m:r>
                      <a:rPr lang="en-US">
                        <a:latin typeface="Cambria Math" panose="02040503050406030204" pitchFamily="18" charset="0"/>
                      </a:rPr>
                      <m:t>  </m:t>
                    </m:r>
                  </m:oMath>
                </a14:m>
                <a:endParaRPr lang="en-US"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𝑌</m:t>
                      </m:r>
                      <m:r>
                        <a:rPr lang="en-US" i="1">
                          <a:latin typeface="Cambria Math" panose="02040503050406030204" pitchFamily="18" charset="0"/>
                        </a:rPr>
                        <m:t>|</m:t>
                      </m:r>
                      <m:bar>
                        <m:barPr>
                          <m:ctrlPr>
                            <a:rPr lang="en-US" i="1" smtClean="0">
                              <a:latin typeface="Cambria Math" panose="02040503050406030204" pitchFamily="18" charset="0"/>
                            </a:rPr>
                          </m:ctrlPr>
                        </m:barPr>
                        <m:e>
                          <m:r>
                            <a:rPr lang="en-US" b="0" i="1" smtClean="0">
                              <a:latin typeface="Cambria Math" panose="02040503050406030204" pitchFamily="18" charset="0"/>
                            </a:rPr>
                            <m:t>𝜂</m:t>
                          </m:r>
                        </m:e>
                      </m:bar>
                      <m:r>
                        <a:rPr lang="en-US" b="0" i="1" smtClean="0">
                          <a:latin typeface="Cambria Math" panose="02040503050406030204" pitchFamily="18" charset="0"/>
                        </a:rPr>
                        <m:t>,</m:t>
                      </m:r>
                      <m:bar>
                        <m:barPr>
                          <m:ctrlPr>
                            <a:rPr lang="en-US" i="1">
                              <a:latin typeface="Cambria Math" panose="02040503050406030204" pitchFamily="18" charset="0"/>
                            </a:rPr>
                          </m:ctrlPr>
                        </m:barPr>
                        <m:e>
                          <m:r>
                            <a:rPr lang="en-US" i="1">
                              <a:latin typeface="Cambria Math" panose="02040503050406030204" pitchFamily="18" charset="0"/>
                            </a:rPr>
                            <m:t>𝛽</m:t>
                          </m:r>
                        </m:e>
                      </m:bar>
                      <m:r>
                        <a:rPr lang="en-US" i="1">
                          <a:latin typeface="Cambria Math" panose="02040503050406030204" pitchFamily="18" charset="0"/>
                        </a:rPr>
                        <m:t>,</m:t>
                      </m:r>
                      <m:bar>
                        <m:barPr>
                          <m:ctrlPr>
                            <a:rPr lang="en-US" i="1">
                              <a:latin typeface="Cambria Math" panose="02040503050406030204" pitchFamily="18" charset="0"/>
                            </a:rPr>
                          </m:ctrlPr>
                        </m:barPr>
                        <m:e>
                          <m:r>
                            <a:rPr lang="en-US" i="1">
                              <a:latin typeface="Cambria Math" panose="02040503050406030204" pitchFamily="18" charset="0"/>
                            </a:rPr>
                            <m:t>𝜔</m:t>
                          </m:r>
                        </m:e>
                      </m:ba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𝑋</m:t>
                      </m:r>
                      <m:bar>
                        <m:barPr>
                          <m:ctrlPr>
                            <a:rPr lang="en-US" i="1">
                              <a:latin typeface="Cambria Math" panose="02040503050406030204" pitchFamily="18" charset="0"/>
                            </a:rPr>
                          </m:ctrlPr>
                        </m:barPr>
                        <m:e>
                          <m:r>
                            <a:rPr lang="en-US" i="1">
                              <a:latin typeface="Cambria Math" panose="02040503050406030204" pitchFamily="18" charset="0"/>
                            </a:rPr>
                            <m:t>𝛽</m:t>
                          </m:r>
                        </m:e>
                      </m:bar>
                      <m:r>
                        <a:rPr lang="en-US" b="0" i="1" smtClean="0">
                          <a:latin typeface="Cambria Math" panose="02040503050406030204" pitchFamily="18" charset="0"/>
                        </a:rPr>
                        <m:t>+</m:t>
                      </m:r>
                      <m:r>
                        <m:rPr>
                          <m:sty m:val="p"/>
                        </m:rPr>
                        <a:rPr lang="en-US" b="0" i="0" smtClean="0">
                          <a:latin typeface="Cambria Math" panose="02040503050406030204" pitchFamily="18" charset="0"/>
                        </a:rPr>
                        <m:t>Z</m:t>
                      </m:r>
                      <m:bar>
                        <m:barPr>
                          <m:ctrlPr>
                            <a:rPr lang="en-US" i="1">
                              <a:latin typeface="Cambria Math" panose="02040503050406030204" pitchFamily="18" charset="0"/>
                            </a:rPr>
                          </m:ctrlPr>
                        </m:barPr>
                        <m:e>
                          <m:r>
                            <a:rPr lang="en-US" i="1">
                              <a:latin typeface="Cambria Math" panose="02040503050406030204" pitchFamily="18" charset="0"/>
                            </a:rPr>
                            <m:t>𝜂</m:t>
                          </m:r>
                        </m:e>
                      </m:bar>
                      <m:r>
                        <a:rPr lang="en-US">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b="0" i="1" smtClean="0">
                          <a:latin typeface="Cambria Math" panose="02040503050406030204" pitchFamily="18" charset="0"/>
                        </a:rPr>
                        <m:t>𝐼</m:t>
                      </m:r>
                      <m:r>
                        <a:rPr lang="en-US" i="1">
                          <a:latin typeface="Cambria Math" panose="02040503050406030204" pitchFamily="18" charset="0"/>
                        </a:rPr>
                        <m:t>)</m:t>
                      </m:r>
                    </m:oMath>
                  </m:oMathPara>
                </a14:m>
                <a:endParaRPr lang="en-US" dirty="0"/>
              </a:p>
              <a:p>
                <a:r>
                  <a:rPr lang="en-US" dirty="0"/>
                  <a:t>Degrees of freedom </a:t>
                </a:r>
                <a:r>
                  <a:rPr lang="en-US" dirty="0">
                    <a:solidFill>
                      <a:srgbClr val="FF0000"/>
                    </a:solidFill>
                  </a:rPr>
                  <a:t>(?)</a:t>
                </a:r>
                <a:r>
                  <a:rPr lang="en-US" dirty="0"/>
                  <a:t>:</a:t>
                </a:r>
              </a:p>
              <a:p>
                <a:pPr marL="0" indent="0" algn="ctr">
                  <a:buNone/>
                </a:pPr>
                <a:r>
                  <a:rPr lang="en-US" sz="2400" dirty="0"/>
                  <a:t>k = (number of </a:t>
                </a:r>
                <a14:m>
                  <m:oMath xmlns:m="http://schemas.openxmlformats.org/officeDocument/2006/math">
                    <m:r>
                      <a:rPr lang="en-US" sz="2400" i="1">
                        <a:latin typeface="Cambria Math" panose="02040503050406030204" pitchFamily="18" charset="0"/>
                      </a:rPr>
                      <m:t>𝛽</m:t>
                    </m:r>
                  </m:oMath>
                </a14:m>
                <a:r>
                  <a:rPr lang="en-US" sz="2400" dirty="0"/>
                  <a:t>’s in </a:t>
                </a:r>
                <a14:m>
                  <m:oMath xmlns:m="http://schemas.openxmlformats.org/officeDocument/2006/math">
                    <m:bar>
                      <m:barPr>
                        <m:ctrlPr>
                          <a:rPr lang="en-US" sz="2400" i="1">
                            <a:latin typeface="Cambria Math" panose="02040503050406030204" pitchFamily="18" charset="0"/>
                          </a:rPr>
                        </m:ctrlPr>
                      </m:barPr>
                      <m:e>
                        <m:r>
                          <a:rPr lang="en-US" sz="2400" i="1">
                            <a:latin typeface="Cambria Math" panose="02040503050406030204" pitchFamily="18" charset="0"/>
                          </a:rPr>
                          <m:t>𝛽</m:t>
                        </m:r>
                      </m:e>
                    </m:bar>
                  </m:oMath>
                </a14:m>
                <a:r>
                  <a:rPr lang="en-US" sz="2400" dirty="0"/>
                  <a:t>) + </a:t>
                </a:r>
                <a:r>
                  <a:rPr lang="en-US" sz="2400" dirty="0">
                    <a:solidFill>
                      <a:srgbClr val="FF0000"/>
                    </a:solidFill>
                  </a:rPr>
                  <a:t>(number of </a:t>
                </a:r>
                <a14:m>
                  <m:oMath xmlns:m="http://schemas.openxmlformats.org/officeDocument/2006/math">
                    <m:r>
                      <a:rPr lang="en-US" sz="2400" b="0" i="1" smtClean="0">
                        <a:solidFill>
                          <a:srgbClr val="FF0000"/>
                        </a:solidFill>
                        <a:latin typeface="Cambria Math" panose="02040503050406030204" pitchFamily="18" charset="0"/>
                      </a:rPr>
                      <m:t>𝜂</m:t>
                    </m:r>
                  </m:oMath>
                </a14:m>
                <a:r>
                  <a:rPr lang="en-US" sz="2400" dirty="0">
                    <a:solidFill>
                      <a:srgbClr val="FF0000"/>
                    </a:solidFill>
                  </a:rPr>
                  <a:t>’s in </a:t>
                </a:r>
                <a14:m>
                  <m:oMath xmlns:m="http://schemas.openxmlformats.org/officeDocument/2006/math">
                    <m:bar>
                      <m:barPr>
                        <m:ctrlPr>
                          <a:rPr lang="en-US" sz="2400" i="1">
                            <a:solidFill>
                              <a:srgbClr val="FF0000"/>
                            </a:solidFill>
                            <a:latin typeface="Cambria Math" panose="02040503050406030204" pitchFamily="18" charset="0"/>
                          </a:rPr>
                        </m:ctrlPr>
                      </m:barPr>
                      <m:e>
                        <m:r>
                          <a:rPr lang="en-US" sz="2400" i="1">
                            <a:solidFill>
                              <a:srgbClr val="FF0000"/>
                            </a:solidFill>
                            <a:latin typeface="Cambria Math" panose="02040503050406030204" pitchFamily="18" charset="0"/>
                          </a:rPr>
                          <m:t>𝜂</m:t>
                        </m:r>
                      </m:e>
                    </m:bar>
                  </m:oMath>
                </a14:m>
                <a:r>
                  <a:rPr lang="en-US" sz="2400" dirty="0">
                    <a:solidFill>
                      <a:srgbClr val="FF0000"/>
                    </a:solidFill>
                  </a:rPr>
                  <a:t>?)</a:t>
                </a:r>
                <a:endParaRPr lang="en-US" sz="2400" dirty="0"/>
              </a:p>
              <a:p>
                <a:pPr eaLnBrk="1" hangingPunct="1"/>
                <a:r>
                  <a:rPr lang="en-US" altLang="en-US" dirty="0"/>
                  <a:t>The appropriate df for </a:t>
                </a:r>
                <a14:m>
                  <m:oMath xmlns:m="http://schemas.openxmlformats.org/officeDocument/2006/math">
                    <m:bar>
                      <m:barPr>
                        <m:ctrlPr>
                          <a:rPr lang="en-US" i="1" smtClean="0">
                            <a:latin typeface="Cambria Math" panose="02040503050406030204" pitchFamily="18" charset="0"/>
                          </a:rPr>
                        </m:ctrlPr>
                      </m:barPr>
                      <m:e>
                        <m:r>
                          <a:rPr lang="en-US" b="0" i="1" smtClean="0">
                            <a:latin typeface="Cambria Math" panose="02040503050406030204" pitchFamily="18" charset="0"/>
                          </a:rPr>
                          <m:t>𝜂</m:t>
                        </m:r>
                      </m:e>
                    </m:bar>
                  </m:oMath>
                </a14:m>
                <a:r>
                  <a:rPr lang="en-US" altLang="en-US" dirty="0"/>
                  <a:t> not so obvious…</a:t>
                </a:r>
              </a:p>
              <a:p>
                <a:pPr eaLnBrk="1" hangingPunct="1"/>
                <a:endParaRPr lang="en-US" altLang="en-US" dirty="0"/>
              </a:p>
              <a:p>
                <a:pPr lvl="1" eaLnBrk="1" hangingPunct="1"/>
                <a:endParaRPr lang="en-US" altLang="en-US" dirty="0"/>
              </a:p>
              <a:p>
                <a:pPr lvl="1" eaLnBrk="1" hangingPunct="1"/>
                <a:r>
                  <a:rPr lang="en-US" altLang="en-US" dirty="0"/>
                  <a:t>                            one-way ANOVA with J cells (df=J)</a:t>
                </a:r>
              </a:p>
              <a:p>
                <a:pPr lvl="1" eaLnBrk="1" hangingPunct="1"/>
                <a:r>
                  <a:rPr lang="en-US" altLang="en-US" dirty="0"/>
                  <a:t>                            fitting grand mean only (df=1)</a:t>
                </a:r>
              </a:p>
              <a:p>
                <a:pPr lvl="1" eaLnBrk="1" hangingPunct="1"/>
                <a:r>
                  <a:rPr lang="en-US" altLang="en-US" dirty="0"/>
                  <a:t>   </a:t>
                </a:r>
                <a:r>
                  <a:rPr lang="en-US" altLang="en-US" dirty="0">
                    <a:solidFill>
                      <a:srgbClr val="FF0000"/>
                    </a:solidFill>
                  </a:rPr>
                  <a:t>1 </a:t>
                </a:r>
                <a:r>
                  <a:rPr lang="en-US" altLang="en-US" dirty="0">
                    <a:solidFill>
                      <a:srgbClr val="FF0000"/>
                    </a:solidFill>
                    <a:latin typeface="cmsy10" pitchFamily="34" charset="0"/>
                  </a:rPr>
                  <a:t>·</a:t>
                </a:r>
                <a:r>
                  <a:rPr lang="en-US" altLang="en-US" dirty="0">
                    <a:solidFill>
                      <a:srgbClr val="FF0000"/>
                    </a:solidFill>
                  </a:rPr>
                  <a:t> </a:t>
                </a:r>
                <a:r>
                  <a:rPr lang="en-US" altLang="en-US" dirty="0" err="1">
                    <a:solidFill>
                      <a:srgbClr val="FF0000"/>
                    </a:solidFill>
                  </a:rPr>
                  <a:t>k</a:t>
                </a:r>
                <a:r>
                  <a:rPr lang="en-US" altLang="en-US" baseline="-25000" dirty="0" err="1">
                    <a:solidFill>
                      <a:srgbClr val="FF0000"/>
                    </a:solidFill>
                  </a:rPr>
                  <a:t>eff</a:t>
                </a:r>
                <a:r>
                  <a:rPr lang="en-US" altLang="en-US" dirty="0">
                    <a:solidFill>
                      <a:srgbClr val="FF0000"/>
                    </a:solidFill>
                  </a:rPr>
                  <a:t> </a:t>
                </a:r>
                <a:r>
                  <a:rPr lang="en-US" altLang="en-US" dirty="0">
                    <a:solidFill>
                      <a:srgbClr val="FF0000"/>
                    </a:solidFill>
                    <a:latin typeface="cmsy10" pitchFamily="34" charset="0"/>
                  </a:rPr>
                  <a:t>·</a:t>
                </a:r>
                <a:r>
                  <a:rPr lang="en-US" altLang="en-US" dirty="0">
                    <a:solidFill>
                      <a:srgbClr val="FF0000"/>
                    </a:solidFill>
                  </a:rPr>
                  <a:t> J, depending on size of </a:t>
                </a:r>
                <a:r>
                  <a:rPr lang="en-US" altLang="en-US" dirty="0">
                    <a:solidFill>
                      <a:srgbClr val="FF0000"/>
                    </a:solidFill>
                    <a:latin typeface="cmmi10" pitchFamily="34" charset="0"/>
                  </a:rPr>
                  <a:t>¿</a:t>
                </a:r>
                <a:r>
                  <a:rPr lang="en-US" altLang="en-US" baseline="-25000" dirty="0">
                    <a:solidFill>
                      <a:srgbClr val="FF0000"/>
                    </a:solidFill>
                    <a:latin typeface="cmmi10" pitchFamily="34" charset="0"/>
                  </a:rPr>
                  <a:t>0</a:t>
                </a:r>
                <a:r>
                  <a:rPr lang="en-US" altLang="en-US" baseline="15000" dirty="0">
                    <a:solidFill>
                      <a:srgbClr val="FF0000"/>
                    </a:solidFill>
                    <a:latin typeface="cmmi10" pitchFamily="34" charset="0"/>
                  </a:rPr>
                  <a:t>2</a:t>
                </a:r>
                <a:endParaRPr lang="en-US" altLang="en-US" baseline="15000" dirty="0">
                  <a:solidFill>
                    <a:srgbClr val="FF0000"/>
                  </a:solidFill>
                </a:endParaRPr>
              </a:p>
            </p:txBody>
          </p:sp>
        </mc:Choice>
        <mc:Fallback xmlns="">
          <p:sp>
            <p:nvSpPr>
              <p:cNvPr id="3" name="Content Placeholder 2">
                <a:extLst>
                  <a:ext uri="{FF2B5EF4-FFF2-40B4-BE49-F238E27FC236}">
                    <a16:creationId xmlns:a16="http://schemas.microsoft.com/office/drawing/2014/main" id="{2D7CFF0E-A49C-4523-B65A-DE8A7010EBBF}"/>
                  </a:ext>
                </a:extLst>
              </p:cNvPr>
              <p:cNvSpPr>
                <a:spLocks noGrp="1" noRot="1" noChangeAspect="1" noMove="1" noResize="1" noEditPoints="1" noAdjustHandles="1" noChangeArrowheads="1" noChangeShapeType="1" noTextEdit="1"/>
              </p:cNvSpPr>
              <p:nvPr>
                <p:ph idx="1"/>
              </p:nvPr>
            </p:nvSpPr>
            <p:spPr>
              <a:xfrm>
                <a:off x="457200" y="921529"/>
                <a:ext cx="8229600" cy="4530725"/>
              </a:xfrm>
              <a:blipFill>
                <a:blip r:embed="rId6"/>
                <a:stretch>
                  <a:fillRect l="-593" t="-1615" b="-2099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4A4A879-8261-4CC6-B061-5F374F07B363}"/>
              </a:ext>
            </a:extLst>
          </p:cNvPr>
          <p:cNvSpPr>
            <a:spLocks noGrp="1"/>
          </p:cNvSpPr>
          <p:nvPr>
            <p:ph type="sldNum" sz="quarter" idx="11"/>
          </p:nvPr>
        </p:nvSpPr>
        <p:spPr/>
        <p:txBody>
          <a:bodyPr/>
          <a:lstStyle/>
          <a:p>
            <a:pPr>
              <a:defRPr/>
            </a:pPr>
            <a:fld id="{F8F74C14-203C-46B6-950F-B0D3471A928C}" type="slidenum">
              <a:rPr lang="en-US" altLang="en-US" smtClean="0"/>
              <a:pPr>
                <a:defRPr/>
              </a:pPr>
              <a:t>19</a:t>
            </a:fld>
            <a:endParaRPr lang="en-US" altLang="en-US"/>
          </a:p>
        </p:txBody>
      </p:sp>
      <p:sp>
        <p:nvSpPr>
          <p:cNvPr id="5" name="Date Placeholder 4">
            <a:extLst>
              <a:ext uri="{FF2B5EF4-FFF2-40B4-BE49-F238E27FC236}">
                <a16:creationId xmlns:a16="http://schemas.microsoft.com/office/drawing/2014/main" id="{B42EE722-D4BE-44AD-A95D-50D6234D374B}"/>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pic>
        <p:nvPicPr>
          <p:cNvPr id="7" name="Picture 3">
            <a:extLst>
              <a:ext uri="{FF2B5EF4-FFF2-40B4-BE49-F238E27FC236}">
                <a16:creationId xmlns:a16="http://schemas.microsoft.com/office/drawing/2014/main" id="{9835264F-0626-4663-B5FB-C1CAB22E5FEC}"/>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428751" y="4880237"/>
            <a:ext cx="1555750" cy="34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1136F242-C247-4A77-8F64-729E16C01BDC}"/>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365845" y="5385062"/>
            <a:ext cx="1604367" cy="34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29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312F974-DA2E-47DB-9688-7920C3FA9115}"/>
              </a:ext>
            </a:extLst>
          </p:cNvPr>
          <p:cNvSpPr>
            <a:spLocks noGrp="1" noChangeArrowheads="1"/>
          </p:cNvSpPr>
          <p:nvPr>
            <p:ph type="title"/>
          </p:nvPr>
        </p:nvSpPr>
        <p:spPr>
          <a:xfrm>
            <a:off x="457200" y="225425"/>
            <a:ext cx="8229600" cy="1139825"/>
          </a:xfrm>
        </p:spPr>
        <p:txBody>
          <a:bodyPr/>
          <a:lstStyle/>
          <a:p>
            <a:r>
              <a:rPr lang="en-US" altLang="en-US" dirty="0"/>
              <a:t>Announcements</a:t>
            </a:r>
          </a:p>
        </p:txBody>
      </p:sp>
      <p:sp>
        <p:nvSpPr>
          <p:cNvPr id="7171" name="Content Placeholder 2">
            <a:extLst>
              <a:ext uri="{FF2B5EF4-FFF2-40B4-BE49-F238E27FC236}">
                <a16:creationId xmlns:a16="http://schemas.microsoft.com/office/drawing/2014/main" id="{2C1BFD45-5053-45EC-82AC-1B8CD7B9EFB9}"/>
              </a:ext>
            </a:extLst>
          </p:cNvPr>
          <p:cNvSpPr>
            <a:spLocks noGrp="1" noChangeArrowheads="1"/>
          </p:cNvSpPr>
          <p:nvPr>
            <p:ph idx="1"/>
          </p:nvPr>
        </p:nvSpPr>
        <p:spPr>
          <a:xfrm>
            <a:off x="457200" y="1163638"/>
            <a:ext cx="8401050" cy="4530725"/>
          </a:xfrm>
        </p:spPr>
        <p:txBody>
          <a:bodyPr/>
          <a:lstStyle/>
          <a:p>
            <a:r>
              <a:rPr lang="en-US" altLang="en-US" sz="3200" dirty="0"/>
              <a:t>No new reading</a:t>
            </a:r>
          </a:p>
          <a:p>
            <a:r>
              <a:rPr lang="en-US" altLang="en-US" sz="3200" dirty="0"/>
              <a:t>No quiz this week</a:t>
            </a:r>
          </a:p>
          <a:p>
            <a:r>
              <a:rPr lang="en-US" altLang="en-US" sz="3200" dirty="0"/>
              <a:t>HW08 due Weds at 1159pm</a:t>
            </a:r>
          </a:p>
          <a:p>
            <a:r>
              <a:rPr lang="en-US" altLang="en-US" sz="3200" dirty="0"/>
              <a:t>Project description and timeline is</a:t>
            </a:r>
            <a:r>
              <a:rPr lang="en-US" altLang="en-US" sz="3200" baseline="30000" dirty="0"/>
              <a:t>1</a:t>
            </a:r>
            <a:r>
              <a:rPr lang="en-US" altLang="en-US" sz="3200" dirty="0"/>
              <a:t> available in files area on Canvas</a:t>
            </a:r>
          </a:p>
          <a:p>
            <a:endParaRPr lang="en-US" altLang="en-US" sz="3200" dirty="0"/>
          </a:p>
          <a:p>
            <a:r>
              <a:rPr lang="en-US" altLang="en-US" sz="3200" dirty="0"/>
              <a:t>Please read the code and comments in </a:t>
            </a:r>
            <a:br>
              <a:rPr lang="en-US" altLang="en-US" sz="3200" dirty="0"/>
            </a:br>
            <a:r>
              <a:rPr lang="en-US" altLang="en-US" sz="3200" b="1" dirty="0">
                <a:latin typeface="Courier New" panose="02070309020205020404" pitchFamily="49" charset="0"/>
                <a:cs typeface="Courier New" panose="02070309020205020404" pitchFamily="49" charset="0"/>
              </a:rPr>
              <a:t>22 – estimation and model </a:t>
            </a:r>
            <a:r>
              <a:rPr lang="en-US" altLang="en-US" sz="3200" b="1" dirty="0" err="1">
                <a:latin typeface="Courier New" panose="02070309020205020404" pitchFamily="49" charset="0"/>
                <a:cs typeface="Courier New" panose="02070309020205020404" pitchFamily="49" charset="0"/>
              </a:rPr>
              <a:t>selection.r</a:t>
            </a:r>
            <a:r>
              <a:rPr lang="en-US" altLang="en-US" sz="3200" b="1" dirty="0">
                <a:latin typeface="Courier New" panose="02070309020205020404" pitchFamily="49" charset="0"/>
                <a:cs typeface="Courier New" panose="02070309020205020404" pitchFamily="49" charset="0"/>
              </a:rPr>
              <a:t> </a:t>
            </a:r>
            <a:r>
              <a:rPr lang="en-US" altLang="en-US" sz="3200" dirty="0"/>
              <a:t>carefully!</a:t>
            </a:r>
          </a:p>
        </p:txBody>
      </p:sp>
      <p:sp>
        <p:nvSpPr>
          <p:cNvPr id="7172" name="Slide Number Placeholder 3">
            <a:extLst>
              <a:ext uri="{FF2B5EF4-FFF2-40B4-BE49-F238E27FC236}">
                <a16:creationId xmlns:a16="http://schemas.microsoft.com/office/drawing/2014/main" id="{D91A82D2-E87A-4E93-AF80-2C9CEE7C8683}"/>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B5B435-658C-40C6-ABC4-F39EF99ADDE5}" type="slidenum">
              <a:rPr lang="en-US" altLang="en-US" smtClean="0">
                <a:latin typeface="Garamond" panose="02020404030301010803" pitchFamily="18" charset="0"/>
              </a:rPr>
              <a:pPr/>
              <a:t>2</a:t>
            </a:fld>
            <a:endParaRPr lang="en-US" altLang="en-US">
              <a:latin typeface="Garamond" panose="02020404030301010803" pitchFamily="18" charset="0"/>
            </a:endParaRPr>
          </a:p>
        </p:txBody>
      </p:sp>
      <p:sp>
        <p:nvSpPr>
          <p:cNvPr id="7173" name="Date Placeholder 4">
            <a:extLst>
              <a:ext uri="{FF2B5EF4-FFF2-40B4-BE49-F238E27FC236}">
                <a16:creationId xmlns:a16="http://schemas.microsoft.com/office/drawing/2014/main" id="{32CE7E8D-48C8-4C5E-BAE5-BD148AEF4C8A}"/>
              </a:ext>
            </a:extLst>
          </p:cNvPr>
          <p:cNvSpPr>
            <a:spLocks noGrp="1" noChangeArrowheads="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D4E24F-3F29-4E1C-A146-39BE5FA33A3D}" type="datetime1">
              <a:rPr lang="en-US" altLang="en-US" smtClean="0">
                <a:latin typeface="Garamond" panose="02020404030301010803" pitchFamily="18" charset="0"/>
              </a:rPr>
              <a:pPr/>
              <a:t>11/16/2022</a:t>
            </a:fld>
            <a:endParaRPr lang="en-US" altLang="en-US">
              <a:latin typeface="Garamond" panose="02020404030301010803" pitchFamily="18" charset="0"/>
            </a:endParaRPr>
          </a:p>
        </p:txBody>
      </p:sp>
      <p:sp>
        <p:nvSpPr>
          <p:cNvPr id="2" name="TextBox 1">
            <a:extLst>
              <a:ext uri="{FF2B5EF4-FFF2-40B4-BE49-F238E27FC236}">
                <a16:creationId xmlns:a16="http://schemas.microsoft.com/office/drawing/2014/main" id="{3CE8490D-66DD-A49B-9B8E-48442BF4C5F4}"/>
              </a:ext>
            </a:extLst>
          </p:cNvPr>
          <p:cNvSpPr txBox="1"/>
          <p:nvPr/>
        </p:nvSpPr>
        <p:spPr>
          <a:xfrm>
            <a:off x="4184373" y="6395521"/>
            <a:ext cx="3976410" cy="369332"/>
          </a:xfrm>
          <a:prstGeom prst="rect">
            <a:avLst/>
          </a:prstGeom>
          <a:noFill/>
        </p:spPr>
        <p:txBody>
          <a:bodyPr wrap="none" rtlCol="0">
            <a:spAutoFit/>
          </a:bodyPr>
          <a:lstStyle/>
          <a:p>
            <a:r>
              <a:rPr lang="en-US" baseline="30000" dirty="0"/>
              <a:t>1</a:t>
            </a:r>
            <a:r>
              <a:rPr lang="en-US" dirty="0"/>
              <a:t>(…or will be, by Friday of Week 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0DD3-FEDE-4C54-B06B-1E67A777A655}"/>
              </a:ext>
            </a:extLst>
          </p:cNvPr>
          <p:cNvSpPr>
            <a:spLocks noGrp="1"/>
          </p:cNvSpPr>
          <p:nvPr>
            <p:ph type="title"/>
          </p:nvPr>
        </p:nvSpPr>
        <p:spPr/>
        <p:txBody>
          <a:bodyPr/>
          <a:lstStyle/>
          <a:p>
            <a:r>
              <a:rPr lang="en-US" dirty="0"/>
              <a:t>How to select random effects??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39C3403-2D68-4DEA-96B2-B37FE900A929}"/>
                  </a:ext>
                </a:extLst>
              </p:cNvPr>
              <p:cNvSpPr>
                <a:spLocks noGrp="1"/>
              </p:cNvSpPr>
              <p:nvPr>
                <p:ph idx="1"/>
              </p:nvPr>
            </p:nvSpPr>
            <p:spPr>
              <a:xfrm>
                <a:off x="457200" y="1221574"/>
                <a:ext cx="8229600" cy="4530725"/>
              </a:xfrm>
            </p:spPr>
            <p:txBody>
              <a:bodyPr/>
              <a:lstStyle/>
              <a:p>
                <a:r>
                  <a:rPr lang="en-US" dirty="0"/>
                  <a:t>Many schools of thought but I will briefly discuss just two:  DIC and </a:t>
                </a:r>
                <a:r>
                  <a:rPr lang="en-US" dirty="0" err="1"/>
                  <a:t>cAIC</a:t>
                </a:r>
                <a:r>
                  <a:rPr lang="en-US" dirty="0"/>
                  <a:t>.</a:t>
                </a:r>
              </a:p>
              <a:p>
                <a:r>
                  <a:rPr lang="en-US" dirty="0"/>
                  <a:t>Both are modifications of AIC</a:t>
                </a:r>
              </a:p>
              <a:p>
                <a:r>
                  <a:rPr lang="en-US" dirty="0">
                    <a:solidFill>
                      <a:srgbClr val="FF0000"/>
                    </a:solidFill>
                  </a:rPr>
                  <a:t>DIC</a:t>
                </a:r>
                <a:r>
                  <a:rPr lang="en-US" dirty="0"/>
                  <a:t> = </a:t>
                </a:r>
                <a:r>
                  <a:rPr lang="en-US" altLang="en-US" sz="2800" dirty="0"/>
                  <a:t>-2</a:t>
                </a:r>
                <a:r>
                  <a:rPr lang="en-US" altLang="en-US" sz="2800" dirty="0">
                    <a:solidFill>
                      <a:srgbClr val="FF0000"/>
                    </a:solidFill>
                  </a:rPr>
                  <a:t>logLik(M)</a:t>
                </a:r>
                <a:r>
                  <a:rPr lang="en-US" altLang="en-US" sz="2800" dirty="0"/>
                  <a:t> + 2 </a:t>
                </a:r>
                <a:r>
                  <a:rPr lang="en-US" altLang="en-US" sz="2800" dirty="0" err="1">
                    <a:solidFill>
                      <a:srgbClr val="FF0000"/>
                    </a:solidFill>
                  </a:rPr>
                  <a:t>k</a:t>
                </a:r>
                <a:r>
                  <a:rPr lang="en-US" altLang="en-US" sz="2800" baseline="-25000" dirty="0" err="1">
                    <a:solidFill>
                      <a:srgbClr val="FF0000"/>
                    </a:solidFill>
                  </a:rPr>
                  <a:t>eff</a:t>
                </a:r>
                <a:endParaRPr lang="en-US" altLang="en-US" sz="2800" baseline="-25000" dirty="0">
                  <a:solidFill>
                    <a:srgbClr val="FF0000"/>
                  </a:solidFill>
                </a:endParaRPr>
              </a:p>
              <a:p>
                <a:pPr lvl="1"/>
                <a:r>
                  <a:rPr lang="en-US" altLang="en-US" sz="2400" dirty="0" err="1">
                    <a:solidFill>
                      <a:srgbClr val="FF0000"/>
                    </a:solidFill>
                  </a:rPr>
                  <a:t>LogLik</a:t>
                </a:r>
                <a:r>
                  <a:rPr lang="en-US" altLang="en-US" sz="2400" dirty="0">
                    <a:solidFill>
                      <a:srgbClr val="FF0000"/>
                    </a:solidFill>
                  </a:rPr>
                  <a:t>(M)</a:t>
                </a:r>
                <a:r>
                  <a:rPr lang="en-US" altLang="en-US" sz="2400" dirty="0"/>
                  <a:t> based on marginal model </a:t>
                </a:r>
                <a14:m>
                  <m:oMath xmlns:m="http://schemas.openxmlformats.org/officeDocument/2006/math">
                    <m:r>
                      <a:rPr lang="en-US" sz="2400" i="1" dirty="0" smtClean="0">
                        <a:solidFill>
                          <a:srgbClr val="FF0000"/>
                        </a:solidFill>
                        <a:latin typeface="Cambria Math" panose="02040503050406030204" pitchFamily="18" charset="0"/>
                      </a:rPr>
                      <m:t>𝑓</m:t>
                    </m:r>
                    <m:d>
                      <m:dPr>
                        <m:endChr m:val="|"/>
                        <m:ctrlPr>
                          <a:rPr lang="en-US" sz="2400" i="1" dirty="0" smtClean="0">
                            <a:solidFill>
                              <a:srgbClr val="FF0000"/>
                            </a:solidFill>
                            <a:latin typeface="Cambria Math" panose="02040503050406030204" pitchFamily="18" charset="0"/>
                          </a:rPr>
                        </m:ctrlPr>
                      </m:dPr>
                      <m:e>
                        <m:r>
                          <a:rPr lang="en-US" sz="2400" i="1" dirty="0" smtClean="0">
                            <a:solidFill>
                              <a:srgbClr val="FF0000"/>
                            </a:solidFill>
                            <a:latin typeface="Cambria Math" panose="02040503050406030204" pitchFamily="18" charset="0"/>
                          </a:rPr>
                          <m:t> </m:t>
                        </m:r>
                        <m:bar>
                          <m:barPr>
                            <m:ctrlPr>
                              <a:rPr lang="en-US" sz="2400" i="1" dirty="0" smtClean="0">
                                <a:solidFill>
                                  <a:srgbClr val="FF0000"/>
                                </a:solidFill>
                                <a:latin typeface="Cambria Math" panose="02040503050406030204" pitchFamily="18" charset="0"/>
                              </a:rPr>
                            </m:ctrlPr>
                          </m:barPr>
                          <m:e>
                            <m:r>
                              <a:rPr lang="en-US" sz="2400" i="1" dirty="0">
                                <a:solidFill>
                                  <a:srgbClr val="FF0000"/>
                                </a:solidFill>
                                <a:latin typeface="Cambria Math" panose="02040503050406030204" pitchFamily="18" charset="0"/>
                              </a:rPr>
                              <m:t>𝑌</m:t>
                            </m:r>
                          </m:e>
                        </m:bar>
                        <m:r>
                          <a:rPr lang="en-US" sz="2400" i="1" dirty="0" smtClean="0">
                            <a:solidFill>
                              <a:srgbClr val="FF0000"/>
                            </a:solidFill>
                            <a:latin typeface="Cambria Math" panose="02040503050406030204" pitchFamily="18" charset="0"/>
                          </a:rPr>
                          <m:t> </m:t>
                        </m:r>
                      </m:e>
                    </m:d>
                    <m:bar>
                      <m:barPr>
                        <m:ctrlPr>
                          <a:rPr lang="en-US" sz="2400" i="1">
                            <a:solidFill>
                              <a:srgbClr val="FF0000"/>
                            </a:solidFill>
                            <a:latin typeface="Cambria Math" panose="02040503050406030204" pitchFamily="18" charset="0"/>
                          </a:rPr>
                        </m:ctrlPr>
                      </m:barPr>
                      <m:e>
                        <m:r>
                          <a:rPr lang="en-US" sz="2400" i="1">
                            <a:solidFill>
                              <a:srgbClr val="FF0000"/>
                            </a:solidFill>
                            <a:latin typeface="Cambria Math" panose="02040503050406030204" pitchFamily="18" charset="0"/>
                          </a:rPr>
                          <m:t>𝛽</m:t>
                        </m:r>
                      </m:e>
                    </m:bar>
                    <m:r>
                      <a:rPr lang="en-US" sz="2400" i="1" dirty="0">
                        <a:solidFill>
                          <a:srgbClr val="FF0000"/>
                        </a:solidFill>
                        <a:latin typeface="Cambria Math" panose="02040503050406030204" pitchFamily="18" charset="0"/>
                      </a:rPr>
                      <m:t>, </m:t>
                    </m:r>
                    <m:bar>
                      <m:barPr>
                        <m:ctrlPr>
                          <a:rPr lang="en-US" sz="2400" i="1" dirty="0">
                            <a:solidFill>
                              <a:srgbClr val="FF0000"/>
                            </a:solidFill>
                            <a:latin typeface="Cambria Math" panose="02040503050406030204" pitchFamily="18" charset="0"/>
                          </a:rPr>
                        </m:ctrlPr>
                      </m:barPr>
                      <m:e>
                        <m:r>
                          <a:rPr lang="en-US" sz="2400" i="1" dirty="0">
                            <a:solidFill>
                              <a:srgbClr val="FF0000"/>
                            </a:solidFill>
                            <a:latin typeface="Cambria Math" panose="02040503050406030204" pitchFamily="18" charset="0"/>
                          </a:rPr>
                          <m:t>𝜔</m:t>
                        </m:r>
                      </m:e>
                    </m:bar>
                    <m:r>
                      <a:rPr lang="en-US" sz="2400" b="0" i="1" smtClean="0">
                        <a:solidFill>
                          <a:srgbClr val="FF0000"/>
                        </a:solidFill>
                        <a:latin typeface="Cambria Math" panose="02040503050406030204" pitchFamily="18" charset="0"/>
                      </a:rPr>
                      <m:t>,</m:t>
                    </m:r>
                    <m:sSup>
                      <m:sSupPr>
                        <m:ctrlPr>
                          <a:rPr lang="en-US" sz="2400" i="1" dirty="0" smtClean="0">
                            <a:solidFill>
                              <a:srgbClr val="FF0000"/>
                            </a:solidFill>
                            <a:latin typeface="Cambria Math" panose="02040503050406030204" pitchFamily="18" charset="0"/>
                          </a:rPr>
                        </m:ctrlPr>
                      </m:sSupPr>
                      <m:e>
                        <m:r>
                          <a:rPr lang="en-US" sz="2400" i="1" dirty="0" smtClean="0">
                            <a:solidFill>
                              <a:srgbClr val="FF0000"/>
                            </a:solidFill>
                            <a:latin typeface="Cambria Math" panose="02040503050406030204" pitchFamily="18" charset="0"/>
                          </a:rPr>
                          <m:t>𝜎</m:t>
                        </m:r>
                      </m:e>
                      <m:sup>
                        <m:r>
                          <a:rPr lang="en-US" sz="2400" i="1" dirty="0" smtClean="0">
                            <a:solidFill>
                              <a:srgbClr val="FF0000"/>
                            </a:solidFill>
                            <a:latin typeface="Cambria Math" panose="02040503050406030204" pitchFamily="18" charset="0"/>
                          </a:rPr>
                          <m:t>2</m:t>
                        </m:r>
                      </m:sup>
                    </m:sSup>
                    <m:r>
                      <a:rPr lang="en-US" sz="2400" i="1" dirty="0" smtClean="0">
                        <a:solidFill>
                          <a:srgbClr val="FF0000"/>
                        </a:solidFill>
                        <a:latin typeface="Cambria Math" panose="02040503050406030204" pitchFamily="18" charset="0"/>
                      </a:rPr>
                      <m:t>)</m:t>
                    </m:r>
                  </m:oMath>
                </a14:m>
                <a:endParaRPr lang="en-US" altLang="en-US" sz="2400" dirty="0">
                  <a:solidFill>
                    <a:srgbClr val="FF0000"/>
                  </a:solidFill>
                </a:endParaRPr>
              </a:p>
              <a:p>
                <a:pPr lvl="1"/>
                <a:r>
                  <a:rPr lang="en-US" altLang="en-US" sz="2400" dirty="0">
                    <a:solidFill>
                      <a:srgbClr val="FF0000"/>
                    </a:solidFill>
                  </a:rPr>
                  <a:t>k</a:t>
                </a:r>
                <a:r>
                  <a:rPr lang="en-US" altLang="en-US" sz="2400" baseline="-25000" dirty="0" err="1">
                    <a:solidFill>
                      <a:srgbClr val="FF0000"/>
                    </a:solidFill>
                  </a:rPr>
                  <a:t>eff</a:t>
                </a:r>
                <a:r>
                  <a:rPr lang="en-US" altLang="en-US" sz="2400" baseline="-25000" dirty="0">
                    <a:solidFill>
                      <a:srgbClr val="FF0000"/>
                    </a:solidFill>
                  </a:rPr>
                  <a:t> </a:t>
                </a:r>
                <a:r>
                  <a:rPr lang="en-US" altLang="en-US" sz="2400" dirty="0">
                    <a:solidFill>
                      <a:srgbClr val="FF0000"/>
                    </a:solidFill>
                  </a:rPr>
                  <a:t>is estimated from the curvature of the likelihood, which is driven by the size of the </a:t>
                </a:r>
                <a14:m>
                  <m:oMath xmlns:m="http://schemas.openxmlformats.org/officeDocument/2006/math">
                    <m:sSup>
                      <m:sSupPr>
                        <m:ctrlPr>
                          <a:rPr lang="en-US" altLang="en-US" sz="2400" b="0" i="1" smtClean="0">
                            <a:solidFill>
                              <a:srgbClr val="FF0000"/>
                            </a:solidFill>
                            <a:latin typeface="Cambria Math" panose="02040503050406030204" pitchFamily="18" charset="0"/>
                          </a:rPr>
                        </m:ctrlPr>
                      </m:sSupPr>
                      <m:e>
                        <m:r>
                          <a:rPr lang="en-US" altLang="en-US" sz="2400" b="0" i="1" smtClean="0">
                            <a:solidFill>
                              <a:srgbClr val="FF0000"/>
                            </a:solidFill>
                            <a:latin typeface="Cambria Math" panose="02040503050406030204" pitchFamily="18" charset="0"/>
                          </a:rPr>
                          <m:t>𝜏</m:t>
                        </m:r>
                      </m:e>
                      <m:sup>
                        <m:r>
                          <a:rPr lang="en-US" altLang="en-US" sz="2400" b="0" i="1" smtClean="0">
                            <a:solidFill>
                              <a:srgbClr val="FF0000"/>
                            </a:solidFill>
                            <a:latin typeface="Cambria Math" panose="02040503050406030204" pitchFamily="18" charset="0"/>
                          </a:rPr>
                          <m:t>2</m:t>
                        </m:r>
                      </m:sup>
                    </m:sSup>
                  </m:oMath>
                </a14:m>
                <a:r>
                  <a:rPr lang="en-US" altLang="en-US" sz="2400" dirty="0">
                    <a:solidFill>
                      <a:srgbClr val="FF0000"/>
                    </a:solidFill>
                  </a:rPr>
                  <a:t>’s</a:t>
                </a:r>
                <a:endParaRPr lang="en-US" altLang="en-US" sz="2400" dirty="0"/>
              </a:p>
              <a:p>
                <a:r>
                  <a:rPr lang="en-US" altLang="en-US" sz="2800" dirty="0" err="1">
                    <a:solidFill>
                      <a:srgbClr val="00B0F0"/>
                    </a:solidFill>
                  </a:rPr>
                  <a:t>cAIC</a:t>
                </a:r>
                <a:r>
                  <a:rPr lang="en-US" altLang="en-US" sz="2800" dirty="0"/>
                  <a:t> </a:t>
                </a:r>
                <a:r>
                  <a:rPr lang="en-US" sz="2800" dirty="0"/>
                  <a:t>= </a:t>
                </a:r>
                <a:r>
                  <a:rPr lang="en-US" altLang="en-US" sz="2800" dirty="0"/>
                  <a:t>-2</a:t>
                </a:r>
                <a:r>
                  <a:rPr lang="en-US" altLang="en-US" sz="2800" dirty="0">
                    <a:solidFill>
                      <a:srgbClr val="00B0F0"/>
                    </a:solidFill>
                  </a:rPr>
                  <a:t>logLik(M)</a:t>
                </a:r>
                <a:r>
                  <a:rPr lang="en-US" altLang="en-US" sz="2800" dirty="0"/>
                  <a:t> + 2 </a:t>
                </a:r>
                <a:r>
                  <a:rPr lang="en-US" altLang="en-US" sz="2800" dirty="0" err="1">
                    <a:solidFill>
                      <a:srgbClr val="00B0F0"/>
                    </a:solidFill>
                  </a:rPr>
                  <a:t>k</a:t>
                </a:r>
                <a:r>
                  <a:rPr lang="en-US" altLang="en-US" sz="2800" baseline="-25000" dirty="0" err="1">
                    <a:solidFill>
                      <a:srgbClr val="00B0F0"/>
                    </a:solidFill>
                  </a:rPr>
                  <a:t>eff</a:t>
                </a:r>
                <a:endParaRPr lang="en-US" altLang="en-US" sz="2800" baseline="-25000" dirty="0">
                  <a:solidFill>
                    <a:srgbClr val="00B0F0"/>
                  </a:solidFill>
                </a:endParaRPr>
              </a:p>
              <a:p>
                <a:pPr lvl="1"/>
                <a:r>
                  <a:rPr lang="en-US" altLang="en-US" sz="2400" dirty="0" err="1">
                    <a:solidFill>
                      <a:srgbClr val="00B0F0"/>
                    </a:solidFill>
                  </a:rPr>
                  <a:t>logLik</a:t>
                </a:r>
                <a:r>
                  <a:rPr lang="en-US" altLang="en-US" sz="2400" dirty="0">
                    <a:solidFill>
                      <a:srgbClr val="00B0F0"/>
                    </a:solidFill>
                  </a:rPr>
                  <a:t>(M)</a:t>
                </a:r>
                <a:r>
                  <a:rPr lang="en-US" altLang="en-US" sz="2400" dirty="0"/>
                  <a:t> based on the conditional model </a:t>
                </a:r>
                <a14:m>
                  <m:oMath xmlns:m="http://schemas.openxmlformats.org/officeDocument/2006/math">
                    <m:r>
                      <a:rPr lang="en-US" sz="2400" i="1" dirty="0" smtClean="0">
                        <a:solidFill>
                          <a:srgbClr val="00B0F0"/>
                        </a:solidFill>
                        <a:latin typeface="Cambria Math" panose="02040503050406030204" pitchFamily="18" charset="0"/>
                      </a:rPr>
                      <m:t>𝑓</m:t>
                    </m:r>
                    <m:d>
                      <m:dPr>
                        <m:endChr m:val="|"/>
                        <m:ctrlPr>
                          <a:rPr lang="en-US" sz="2400" i="1" dirty="0" smtClean="0">
                            <a:solidFill>
                              <a:srgbClr val="00B0F0"/>
                            </a:solidFill>
                            <a:latin typeface="Cambria Math" panose="02040503050406030204" pitchFamily="18" charset="0"/>
                          </a:rPr>
                        </m:ctrlPr>
                      </m:dPr>
                      <m:e>
                        <m:r>
                          <a:rPr lang="en-US" sz="2400" i="1" dirty="0" smtClean="0">
                            <a:solidFill>
                              <a:srgbClr val="00B0F0"/>
                            </a:solidFill>
                            <a:latin typeface="Cambria Math" panose="02040503050406030204" pitchFamily="18" charset="0"/>
                          </a:rPr>
                          <m:t> </m:t>
                        </m:r>
                        <m:bar>
                          <m:barPr>
                            <m:ctrlPr>
                              <a:rPr lang="en-US" sz="2400" i="1" dirty="0" smtClean="0">
                                <a:solidFill>
                                  <a:srgbClr val="00B0F0"/>
                                </a:solidFill>
                                <a:latin typeface="Cambria Math" panose="02040503050406030204" pitchFamily="18" charset="0"/>
                              </a:rPr>
                            </m:ctrlPr>
                          </m:barPr>
                          <m:e>
                            <m:r>
                              <a:rPr lang="en-US" sz="2400" i="1" dirty="0">
                                <a:solidFill>
                                  <a:srgbClr val="00B0F0"/>
                                </a:solidFill>
                                <a:latin typeface="Cambria Math" panose="02040503050406030204" pitchFamily="18" charset="0"/>
                              </a:rPr>
                              <m:t>𝑌</m:t>
                            </m:r>
                          </m:e>
                        </m:bar>
                        <m:r>
                          <a:rPr lang="en-US" sz="2400" i="1" dirty="0" smtClean="0">
                            <a:solidFill>
                              <a:srgbClr val="00B0F0"/>
                            </a:solidFill>
                            <a:latin typeface="Cambria Math" panose="02040503050406030204" pitchFamily="18" charset="0"/>
                          </a:rPr>
                          <m:t> </m:t>
                        </m:r>
                      </m:e>
                    </m:d>
                    <m:bar>
                      <m:barPr>
                        <m:ctrlPr>
                          <a:rPr lang="en-US" sz="2400" i="1" dirty="0" smtClean="0">
                            <a:solidFill>
                              <a:srgbClr val="00B0F0"/>
                            </a:solidFill>
                            <a:latin typeface="Cambria Math" panose="02040503050406030204" pitchFamily="18" charset="0"/>
                          </a:rPr>
                        </m:ctrlPr>
                      </m:barPr>
                      <m:e>
                        <m:r>
                          <a:rPr lang="en-US" sz="2400" b="0" i="1" dirty="0" smtClean="0">
                            <a:solidFill>
                              <a:srgbClr val="00B0F0"/>
                            </a:solidFill>
                            <a:latin typeface="Cambria Math" panose="02040503050406030204" pitchFamily="18" charset="0"/>
                          </a:rPr>
                          <m:t>𝜂</m:t>
                        </m:r>
                      </m:e>
                    </m:bar>
                    <m:r>
                      <a:rPr lang="en-US" sz="2400" b="0" i="1" dirty="0" smtClean="0">
                        <a:solidFill>
                          <a:srgbClr val="00B0F0"/>
                        </a:solidFill>
                        <a:latin typeface="Cambria Math" panose="02040503050406030204" pitchFamily="18" charset="0"/>
                      </a:rPr>
                      <m:t>,</m:t>
                    </m:r>
                    <m:bar>
                      <m:barPr>
                        <m:ctrlPr>
                          <a:rPr lang="en-US" sz="2400" i="1">
                            <a:solidFill>
                              <a:srgbClr val="00B0F0"/>
                            </a:solidFill>
                            <a:latin typeface="Cambria Math" panose="02040503050406030204" pitchFamily="18" charset="0"/>
                          </a:rPr>
                        </m:ctrlPr>
                      </m:barPr>
                      <m:e>
                        <m:r>
                          <a:rPr lang="en-US" sz="2400" i="1">
                            <a:solidFill>
                              <a:srgbClr val="00B0F0"/>
                            </a:solidFill>
                            <a:latin typeface="Cambria Math" panose="02040503050406030204" pitchFamily="18" charset="0"/>
                          </a:rPr>
                          <m:t>𝛽</m:t>
                        </m:r>
                      </m:e>
                    </m:bar>
                    <m:r>
                      <a:rPr lang="en-US" sz="2400" i="1" dirty="0">
                        <a:solidFill>
                          <a:srgbClr val="00B0F0"/>
                        </a:solidFill>
                        <a:latin typeface="Cambria Math" panose="02040503050406030204" pitchFamily="18" charset="0"/>
                      </a:rPr>
                      <m:t>, </m:t>
                    </m:r>
                    <m:bar>
                      <m:barPr>
                        <m:ctrlPr>
                          <a:rPr lang="en-US" sz="2400" i="1" dirty="0">
                            <a:solidFill>
                              <a:srgbClr val="00B0F0"/>
                            </a:solidFill>
                            <a:latin typeface="Cambria Math" panose="02040503050406030204" pitchFamily="18" charset="0"/>
                          </a:rPr>
                        </m:ctrlPr>
                      </m:barPr>
                      <m:e>
                        <m:r>
                          <a:rPr lang="en-US" sz="2400" i="1" dirty="0">
                            <a:solidFill>
                              <a:srgbClr val="00B0F0"/>
                            </a:solidFill>
                            <a:latin typeface="Cambria Math" panose="02040503050406030204" pitchFamily="18" charset="0"/>
                          </a:rPr>
                          <m:t>𝜔</m:t>
                        </m:r>
                      </m:e>
                    </m:bar>
                    <m:r>
                      <a:rPr lang="en-US" sz="2400" b="0" i="1" smtClean="0">
                        <a:solidFill>
                          <a:srgbClr val="00B0F0"/>
                        </a:solidFill>
                        <a:latin typeface="Cambria Math" panose="02040503050406030204" pitchFamily="18" charset="0"/>
                      </a:rPr>
                      <m:t>,</m:t>
                    </m:r>
                    <m:sSup>
                      <m:sSupPr>
                        <m:ctrlPr>
                          <a:rPr lang="en-US" sz="2400" i="1" dirty="0" smtClean="0">
                            <a:solidFill>
                              <a:srgbClr val="00B0F0"/>
                            </a:solidFill>
                            <a:latin typeface="Cambria Math" panose="02040503050406030204" pitchFamily="18" charset="0"/>
                          </a:rPr>
                        </m:ctrlPr>
                      </m:sSupPr>
                      <m:e>
                        <m:r>
                          <a:rPr lang="en-US" sz="2400" i="1" dirty="0" smtClean="0">
                            <a:solidFill>
                              <a:srgbClr val="00B0F0"/>
                            </a:solidFill>
                            <a:latin typeface="Cambria Math" panose="02040503050406030204" pitchFamily="18" charset="0"/>
                          </a:rPr>
                          <m:t>𝜎</m:t>
                        </m:r>
                      </m:e>
                      <m:sup>
                        <m:r>
                          <a:rPr lang="en-US" sz="2400" i="1" dirty="0" smtClean="0">
                            <a:solidFill>
                              <a:srgbClr val="00B0F0"/>
                            </a:solidFill>
                            <a:latin typeface="Cambria Math" panose="02040503050406030204" pitchFamily="18" charset="0"/>
                          </a:rPr>
                          <m:t>2</m:t>
                        </m:r>
                      </m:sup>
                    </m:sSup>
                    <m:r>
                      <a:rPr lang="en-US" sz="2400" i="1" dirty="0" smtClean="0">
                        <a:solidFill>
                          <a:srgbClr val="00B0F0"/>
                        </a:solidFill>
                        <a:latin typeface="Cambria Math" panose="02040503050406030204" pitchFamily="18" charset="0"/>
                      </a:rPr>
                      <m:t>)</m:t>
                    </m:r>
                  </m:oMath>
                </a14:m>
                <a:endParaRPr lang="en-US" altLang="en-US" sz="2400" dirty="0">
                  <a:solidFill>
                    <a:srgbClr val="00B0F0"/>
                  </a:solidFill>
                </a:endParaRPr>
              </a:p>
              <a:p>
                <a:pPr lvl="1"/>
                <a:r>
                  <a:rPr lang="en-US" altLang="en-US" sz="2400" dirty="0" err="1">
                    <a:solidFill>
                      <a:srgbClr val="00B0F0"/>
                    </a:solidFill>
                  </a:rPr>
                  <a:t>k</a:t>
                </a:r>
                <a:r>
                  <a:rPr lang="en-US" altLang="en-US" sz="2400" baseline="-25000" dirty="0" err="1">
                    <a:solidFill>
                      <a:srgbClr val="00B0F0"/>
                    </a:solidFill>
                  </a:rPr>
                  <a:t>eff</a:t>
                </a:r>
                <a:r>
                  <a:rPr lang="en-US" altLang="en-US" sz="2400" dirty="0">
                    <a:solidFill>
                      <a:srgbClr val="00B0F0"/>
                    </a:solidFill>
                  </a:rPr>
                  <a:t> is a different “model curvature” estimate</a:t>
                </a:r>
                <a:endParaRPr lang="en-US" altLang="en-US" sz="2400" baseline="-25000" dirty="0">
                  <a:solidFill>
                    <a:srgbClr val="00B0F0"/>
                  </a:solidFill>
                </a:endParaRPr>
              </a:p>
              <a:p>
                <a:endParaRPr lang="en-US" dirty="0"/>
              </a:p>
            </p:txBody>
          </p:sp>
        </mc:Choice>
        <mc:Fallback xmlns="">
          <p:sp>
            <p:nvSpPr>
              <p:cNvPr id="3" name="Content Placeholder 2">
                <a:extLst>
                  <a:ext uri="{FF2B5EF4-FFF2-40B4-BE49-F238E27FC236}">
                    <a16:creationId xmlns:a16="http://schemas.microsoft.com/office/drawing/2014/main" id="{C39C3403-2D68-4DEA-96B2-B37FE900A929}"/>
                  </a:ext>
                </a:extLst>
              </p:cNvPr>
              <p:cNvSpPr>
                <a:spLocks noGrp="1" noRot="1" noChangeAspect="1" noMove="1" noResize="1" noEditPoints="1" noAdjustHandles="1" noChangeArrowheads="1" noChangeShapeType="1" noTextEdit="1"/>
              </p:cNvSpPr>
              <p:nvPr>
                <p:ph idx="1"/>
              </p:nvPr>
            </p:nvSpPr>
            <p:spPr>
              <a:xfrm>
                <a:off x="457200" y="1221574"/>
                <a:ext cx="8229600" cy="4530725"/>
              </a:xfrm>
              <a:blipFill>
                <a:blip r:embed="rId2"/>
                <a:stretch>
                  <a:fillRect l="-593" t="-1613" r="-1037" b="-130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33E02C4-800C-401B-A895-81A75B48E433}"/>
              </a:ext>
            </a:extLst>
          </p:cNvPr>
          <p:cNvSpPr>
            <a:spLocks noGrp="1"/>
          </p:cNvSpPr>
          <p:nvPr>
            <p:ph type="sldNum" sz="quarter" idx="11"/>
          </p:nvPr>
        </p:nvSpPr>
        <p:spPr/>
        <p:txBody>
          <a:bodyPr/>
          <a:lstStyle/>
          <a:p>
            <a:pPr>
              <a:defRPr/>
            </a:pPr>
            <a:fld id="{F8F74C14-203C-46B6-950F-B0D3471A928C}" type="slidenum">
              <a:rPr lang="en-US" altLang="en-US" smtClean="0"/>
              <a:pPr>
                <a:defRPr/>
              </a:pPr>
              <a:t>20</a:t>
            </a:fld>
            <a:endParaRPr lang="en-US" altLang="en-US"/>
          </a:p>
        </p:txBody>
      </p:sp>
      <p:sp>
        <p:nvSpPr>
          <p:cNvPr id="5" name="Date Placeholder 4">
            <a:extLst>
              <a:ext uri="{FF2B5EF4-FFF2-40B4-BE49-F238E27FC236}">
                <a16:creationId xmlns:a16="http://schemas.microsoft.com/office/drawing/2014/main" id="{6CFEED38-89AA-495C-BAFF-6E75D4B4CCFB}"/>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spTree>
    <p:extLst>
      <p:ext uri="{BB962C8B-B14F-4D97-AF65-F5344CB8AC3E}">
        <p14:creationId xmlns:p14="http://schemas.microsoft.com/office/powerpoint/2010/main" val="82130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a:extLst>
              <a:ext uri="{FF2B5EF4-FFF2-40B4-BE49-F238E27FC236}">
                <a16:creationId xmlns:a16="http://schemas.microsoft.com/office/drawing/2014/main" id="{AB6821D4-4BDD-4BE7-8F98-8D547D022C3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E9ABE9EA-67D0-4F19-BE5A-8457F457A416}" type="slidenum">
              <a:rPr lang="en-US" altLang="en-US" sz="1200" smtClean="0">
                <a:latin typeface="Garamond" panose="02020404030301010803" pitchFamily="18" charset="0"/>
              </a:rPr>
              <a:pPr>
                <a:spcBef>
                  <a:spcPct val="0"/>
                </a:spcBef>
                <a:buClrTx/>
                <a:buSzTx/>
                <a:buFontTx/>
                <a:buNone/>
              </a:pPr>
              <a:t>21</a:t>
            </a:fld>
            <a:endParaRPr lang="en-US" altLang="en-US" sz="1200">
              <a:latin typeface="Garamond" panose="02020404030301010803" pitchFamily="18" charset="0"/>
            </a:endParaRPr>
          </a:p>
        </p:txBody>
      </p:sp>
      <p:sp>
        <p:nvSpPr>
          <p:cNvPr id="17411" name="Date Placeholder 5">
            <a:extLst>
              <a:ext uri="{FF2B5EF4-FFF2-40B4-BE49-F238E27FC236}">
                <a16:creationId xmlns:a16="http://schemas.microsoft.com/office/drawing/2014/main" id="{E7398458-A84A-4B92-8F9D-B9BB1305CDB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3E2DEE23-6E0C-48AA-BB07-B7D08C05BE56}" type="datetime1">
              <a:rPr lang="en-US" altLang="en-US" sz="1200" smtClean="0">
                <a:latin typeface="Garamond" panose="02020404030301010803" pitchFamily="18" charset="0"/>
              </a:rPr>
              <a:pPr>
                <a:spcBef>
                  <a:spcPct val="0"/>
                </a:spcBef>
                <a:buClrTx/>
                <a:buSzTx/>
                <a:buFontTx/>
                <a:buNone/>
              </a:pPr>
              <a:t>11/16/2022</a:t>
            </a:fld>
            <a:endParaRPr lang="en-US" altLang="en-US" sz="1200">
              <a:latin typeface="Garamond" panose="02020404030301010803" pitchFamily="18" charset="0"/>
            </a:endParaRPr>
          </a:p>
        </p:txBody>
      </p:sp>
      <p:sp>
        <p:nvSpPr>
          <p:cNvPr id="17412" name="Rectangle 2">
            <a:extLst>
              <a:ext uri="{FF2B5EF4-FFF2-40B4-BE49-F238E27FC236}">
                <a16:creationId xmlns:a16="http://schemas.microsoft.com/office/drawing/2014/main" id="{B2C452A5-CED2-47DC-B53B-EA000085A2F6}"/>
              </a:ext>
            </a:extLst>
          </p:cNvPr>
          <p:cNvSpPr>
            <a:spLocks noGrp="1" noChangeArrowheads="1"/>
          </p:cNvSpPr>
          <p:nvPr>
            <p:ph type="title"/>
          </p:nvPr>
        </p:nvSpPr>
        <p:spPr/>
        <p:txBody>
          <a:bodyPr/>
          <a:lstStyle/>
          <a:p>
            <a:pPr eaLnBrk="1" hangingPunct="1"/>
            <a:r>
              <a:rPr lang="en-US" altLang="en-US"/>
              <a:t>Variable Selection: Practical Advice</a:t>
            </a:r>
          </a:p>
        </p:txBody>
      </p:sp>
      <mc:AlternateContent xmlns:mc="http://schemas.openxmlformats.org/markup-compatibility/2006" xmlns:a14="http://schemas.microsoft.com/office/drawing/2010/main">
        <mc:Choice Requires="a14">
          <p:sp>
            <p:nvSpPr>
              <p:cNvPr id="17413" name="Rectangle 3">
                <a:extLst>
                  <a:ext uri="{FF2B5EF4-FFF2-40B4-BE49-F238E27FC236}">
                    <a16:creationId xmlns:a16="http://schemas.microsoft.com/office/drawing/2014/main" id="{F5DD3DF0-6DA5-426C-A650-B09A908FEE15}"/>
                  </a:ext>
                </a:extLst>
              </p:cNvPr>
              <p:cNvSpPr>
                <a:spLocks noGrp="1" noChangeArrowheads="1"/>
              </p:cNvSpPr>
              <p:nvPr>
                <p:ph type="body" idx="1"/>
              </p:nvPr>
            </p:nvSpPr>
            <p:spPr>
              <a:xfrm>
                <a:off x="457200" y="1130300"/>
                <a:ext cx="8229600" cy="4530725"/>
              </a:xfrm>
            </p:spPr>
            <p:txBody>
              <a:bodyPr/>
              <a:lstStyle/>
              <a:p>
                <a:pPr eaLnBrk="1" hangingPunct="1"/>
                <a:r>
                  <a:rPr lang="en-US" altLang="en-US" sz="2800" dirty="0"/>
                  <a:t>Start with multilevel model that represents your initial guesses about group structure in the data</a:t>
                </a:r>
              </a:p>
              <a:p>
                <a:pPr eaLnBrk="1" hangingPunct="1"/>
                <a:r>
                  <a:rPr lang="en-US" altLang="en-US" sz="2800" dirty="0"/>
                  <a:t>Selection on all the fixed effects first, using AIC or BIC</a:t>
                </a:r>
              </a:p>
              <a:p>
                <a:pPr lvl="1" eaLnBrk="1" hangingPunct="1"/>
                <a:r>
                  <a:rPr lang="en-US" altLang="en-US" sz="2400" dirty="0"/>
                  <a:t>AIC will result in </a:t>
                </a:r>
                <a:r>
                  <a:rPr lang="en-US" altLang="en-US" sz="2400" i="1" u="sng" dirty="0"/>
                  <a:t>bigger models</a:t>
                </a:r>
                <a:r>
                  <a:rPr lang="en-US" altLang="en-US" sz="2400" dirty="0"/>
                  <a:t> that predict better</a:t>
                </a:r>
              </a:p>
              <a:p>
                <a:pPr lvl="1" eaLnBrk="1" hangingPunct="1"/>
                <a:r>
                  <a:rPr lang="en-US" altLang="en-US" sz="2400" dirty="0"/>
                  <a:t>BIC will result in </a:t>
                </a:r>
                <a:r>
                  <a:rPr lang="en-US" altLang="en-US" sz="2400" i="1" u="sng" dirty="0"/>
                  <a:t>smaller models</a:t>
                </a:r>
                <a:r>
                  <a:rPr lang="en-US" altLang="en-US" sz="2400" dirty="0"/>
                  <a:t> that interpret better</a:t>
                </a:r>
              </a:p>
              <a:p>
                <a:pPr eaLnBrk="1" hangingPunct="1"/>
                <a:r>
                  <a:rPr lang="en-US" altLang="en-US" sz="2800" dirty="0"/>
                  <a:t>Then use DIC  or </a:t>
                </a:r>
                <a:r>
                  <a:rPr lang="en-US" altLang="en-US" sz="2800" dirty="0" err="1"/>
                  <a:t>cAIC</a:t>
                </a:r>
                <a:r>
                  <a:rPr lang="en-US" altLang="en-US" sz="2800" dirty="0"/>
                  <a:t> to select random effects</a:t>
                </a:r>
              </a:p>
              <a:p>
                <a:pPr lvl="1" eaLnBrk="1" hangingPunct="1"/>
                <a:r>
                  <a:rPr lang="en-US" altLang="en-US" sz="2400" i="1" u="sng" dirty="0"/>
                  <a:t>True confessions</a:t>
                </a:r>
                <a:r>
                  <a:rPr lang="en-US" altLang="en-US" sz="2400" dirty="0"/>
                  <a:t>: </a:t>
                </a:r>
              </a:p>
              <a:p>
                <a:pPr lvl="2" eaLnBrk="1" hangingPunct="1"/>
                <a:r>
                  <a:rPr lang="en-US" altLang="en-US" sz="2000" dirty="0"/>
                  <a:t>Others find </a:t>
                </a:r>
                <a:r>
                  <a:rPr lang="en-US" altLang="en-US" sz="2000" dirty="0" err="1"/>
                  <a:t>cAIC</a:t>
                </a:r>
                <a:r>
                  <a:rPr lang="en-US" altLang="en-US" sz="2000" dirty="0"/>
                  <a:t> useful; for me, DIC is usually enough.</a:t>
                </a:r>
              </a:p>
              <a:p>
                <a:pPr lvl="2" eaLnBrk="1" hangingPunct="1"/>
                <a:r>
                  <a:rPr lang="en-US" altLang="en-US" sz="2000" dirty="0"/>
                  <a:t>For informal explorations I am occasionally lazy and use AIC or BIC for </a:t>
                </a:r>
                <a14:m>
                  <m:oMath xmlns:m="http://schemas.openxmlformats.org/officeDocument/2006/math">
                    <m:r>
                      <a:rPr lang="en-US" altLang="en-US" sz="2000" b="0" i="1" smtClean="0">
                        <a:latin typeface="Cambria Math" panose="02040503050406030204" pitchFamily="18" charset="0"/>
                      </a:rPr>
                      <m:t>𝜂</m:t>
                    </m:r>
                  </m:oMath>
                </a14:m>
                <a:r>
                  <a:rPr lang="en-US" altLang="en-US" sz="2000" dirty="0"/>
                  <a:t>’s – </a:t>
                </a:r>
                <a:r>
                  <a:rPr lang="en-US" altLang="en-US" sz="2000" i="1" u="sng" dirty="0"/>
                  <a:t>not great!</a:t>
                </a:r>
                <a:endParaRPr lang="en-US" altLang="en-US" sz="2000" dirty="0"/>
              </a:p>
              <a:p>
                <a:pPr lvl="1" eaLnBrk="1" hangingPunct="1"/>
                <a:r>
                  <a:rPr lang="en-US" altLang="en-US" sz="2400" dirty="0"/>
                  <a:t>We will talk later in the semester about other, simulation-based methods for selecting random effects.</a:t>
                </a:r>
              </a:p>
            </p:txBody>
          </p:sp>
        </mc:Choice>
        <mc:Fallback xmlns="">
          <p:sp>
            <p:nvSpPr>
              <p:cNvPr id="17413" name="Rectangle 3">
                <a:extLst>
                  <a:ext uri="{FF2B5EF4-FFF2-40B4-BE49-F238E27FC236}">
                    <a16:creationId xmlns:a16="http://schemas.microsoft.com/office/drawing/2014/main" id="{F5DD3DF0-6DA5-426C-A650-B09A908FEE15}"/>
                  </a:ext>
                </a:extLst>
              </p:cNvPr>
              <p:cNvSpPr>
                <a:spLocks noGrp="1" noRot="1" noChangeAspect="1" noMove="1" noResize="1" noEditPoints="1" noAdjustHandles="1" noChangeArrowheads="1" noChangeShapeType="1" noTextEdit="1"/>
              </p:cNvSpPr>
              <p:nvPr>
                <p:ph type="body" idx="1"/>
              </p:nvPr>
            </p:nvSpPr>
            <p:spPr>
              <a:xfrm>
                <a:off x="457200" y="1130300"/>
                <a:ext cx="8229600" cy="4530725"/>
              </a:xfrm>
              <a:blipFill>
                <a:blip r:embed="rId3"/>
                <a:stretch>
                  <a:fillRect l="-444" t="-1210" r="-1407" b="-16129"/>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3338-DB24-4B7C-8084-81FEE0E823DA}"/>
              </a:ext>
            </a:extLst>
          </p:cNvPr>
          <p:cNvSpPr>
            <a:spLocks noGrp="1"/>
          </p:cNvSpPr>
          <p:nvPr>
            <p:ph type="title"/>
          </p:nvPr>
        </p:nvSpPr>
        <p:spPr/>
        <p:txBody>
          <a:bodyPr/>
          <a:lstStyle/>
          <a:p>
            <a:r>
              <a:rPr lang="en-US" dirty="0"/>
              <a:t>Variable Selection: Practical Advice</a:t>
            </a:r>
          </a:p>
        </p:txBody>
      </p:sp>
      <p:sp>
        <p:nvSpPr>
          <p:cNvPr id="3" name="Content Placeholder 2">
            <a:extLst>
              <a:ext uri="{FF2B5EF4-FFF2-40B4-BE49-F238E27FC236}">
                <a16:creationId xmlns:a16="http://schemas.microsoft.com/office/drawing/2014/main" id="{AA7354AE-E510-4910-AF00-8BD788714860}"/>
              </a:ext>
            </a:extLst>
          </p:cNvPr>
          <p:cNvSpPr>
            <a:spLocks noGrp="1"/>
          </p:cNvSpPr>
          <p:nvPr>
            <p:ph idx="1"/>
          </p:nvPr>
        </p:nvSpPr>
        <p:spPr>
          <a:xfrm>
            <a:off x="457200" y="1163637"/>
            <a:ext cx="8229600" cy="4530725"/>
          </a:xfrm>
        </p:spPr>
        <p:txBody>
          <a:bodyPr/>
          <a:lstStyle/>
          <a:p>
            <a:r>
              <a:rPr lang="en-US" sz="2400" dirty="0"/>
              <a:t>Whenever you put an interaction in a model, you should also put the lower order terms in the model (R usually does this for you)</a:t>
            </a:r>
          </a:p>
          <a:p>
            <a:pPr lvl="1"/>
            <a:r>
              <a:rPr lang="en-US" sz="2000" dirty="0"/>
              <a:t>X*Y expands to 1 + X + Y + X:Y</a:t>
            </a:r>
          </a:p>
          <a:p>
            <a:pPr lvl="1"/>
            <a:r>
              <a:rPr lang="en-US" sz="2000" dirty="0"/>
              <a:t>X*Y*Z expands to 1 + X + Y + Z + X:Y + X:Z + Y:Z + X:Y:Z     (etc. etc.)</a:t>
            </a:r>
          </a:p>
          <a:p>
            <a:pPr lvl="1"/>
            <a:r>
              <a:rPr lang="en-US" sz="2000" dirty="0"/>
              <a:t>Similarly for polynomials: if you put I(X^3) in a model, make sure  1 + X + I(X^2) + I(X^3) are in the model </a:t>
            </a:r>
            <a:r>
              <a:rPr lang="en-US" sz="2000" i="1" dirty="0"/>
              <a:t>(R doesn’t do this for you!)</a:t>
            </a:r>
          </a:p>
          <a:p>
            <a:r>
              <a:rPr lang="en-US" sz="2400" dirty="0"/>
              <a:t>Whenever you put a random effect in a model, include the same term as a fixed effect</a:t>
            </a:r>
          </a:p>
          <a:p>
            <a:pPr lvl="1"/>
            <a:r>
              <a:rPr lang="en-US" sz="2000" dirty="0"/>
              <a:t>If you want (1 + X + </a:t>
            </a:r>
            <a:r>
              <a:rPr lang="en-US" sz="2000" dirty="0" err="1"/>
              <a:t>Y|group</a:t>
            </a:r>
            <a:r>
              <a:rPr lang="en-US" sz="2000" dirty="0"/>
              <a:t>), make sure the model includes </a:t>
            </a:r>
            <a:br>
              <a:rPr lang="en-US" sz="2000" dirty="0"/>
            </a:br>
            <a:r>
              <a:rPr lang="en-US" sz="2000" dirty="0"/>
              <a:t>1 + X + Y + (1+X+Y|group)</a:t>
            </a:r>
          </a:p>
          <a:p>
            <a:pPr lvl="1"/>
            <a:r>
              <a:rPr lang="en-US" sz="2000" dirty="0"/>
              <a:t>It’s OK to have fixed effects that are not also random effects</a:t>
            </a:r>
          </a:p>
          <a:p>
            <a:r>
              <a:rPr lang="en-US" sz="2400" dirty="0"/>
              <a:t>Like all rules, there are times that these should be broken</a:t>
            </a:r>
          </a:p>
          <a:p>
            <a:pPr lvl="1"/>
            <a:endParaRPr lang="en-US" sz="2000" dirty="0"/>
          </a:p>
        </p:txBody>
      </p:sp>
      <p:sp>
        <p:nvSpPr>
          <p:cNvPr id="4" name="Slide Number Placeholder 3">
            <a:extLst>
              <a:ext uri="{FF2B5EF4-FFF2-40B4-BE49-F238E27FC236}">
                <a16:creationId xmlns:a16="http://schemas.microsoft.com/office/drawing/2014/main" id="{54CD651E-AFC8-4BC1-B4A1-58CEE92F1C54}"/>
              </a:ext>
            </a:extLst>
          </p:cNvPr>
          <p:cNvSpPr>
            <a:spLocks noGrp="1"/>
          </p:cNvSpPr>
          <p:nvPr>
            <p:ph type="sldNum" sz="quarter" idx="11"/>
          </p:nvPr>
        </p:nvSpPr>
        <p:spPr/>
        <p:txBody>
          <a:bodyPr/>
          <a:lstStyle/>
          <a:p>
            <a:pPr>
              <a:defRPr/>
            </a:pPr>
            <a:fld id="{F8F74C14-203C-46B6-950F-B0D3471A928C}" type="slidenum">
              <a:rPr lang="en-US" altLang="en-US" smtClean="0"/>
              <a:pPr>
                <a:defRPr/>
              </a:pPr>
              <a:t>22</a:t>
            </a:fld>
            <a:endParaRPr lang="en-US" altLang="en-US"/>
          </a:p>
        </p:txBody>
      </p:sp>
      <p:sp>
        <p:nvSpPr>
          <p:cNvPr id="5" name="Date Placeholder 4">
            <a:extLst>
              <a:ext uri="{FF2B5EF4-FFF2-40B4-BE49-F238E27FC236}">
                <a16:creationId xmlns:a16="http://schemas.microsoft.com/office/drawing/2014/main" id="{2BD76AF3-7722-4717-9C98-F1F72B2FA080}"/>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spTree>
    <p:extLst>
      <p:ext uri="{BB962C8B-B14F-4D97-AF65-F5344CB8AC3E}">
        <p14:creationId xmlns:p14="http://schemas.microsoft.com/office/powerpoint/2010/main" val="3572901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ED2C-DF43-4A69-8BCA-B7D41368E2F2}"/>
              </a:ext>
            </a:extLst>
          </p:cNvPr>
          <p:cNvSpPr>
            <a:spLocks noGrp="1"/>
          </p:cNvSpPr>
          <p:nvPr>
            <p:ph type="title"/>
          </p:nvPr>
        </p:nvSpPr>
        <p:spPr/>
        <p:txBody>
          <a:bodyPr/>
          <a:lstStyle/>
          <a:p>
            <a:r>
              <a:rPr lang="en-US" dirty="0"/>
              <a:t>Example: London Schools Data</a:t>
            </a:r>
          </a:p>
        </p:txBody>
      </p:sp>
      <p:sp>
        <p:nvSpPr>
          <p:cNvPr id="3" name="Content Placeholder 2">
            <a:extLst>
              <a:ext uri="{FF2B5EF4-FFF2-40B4-BE49-F238E27FC236}">
                <a16:creationId xmlns:a16="http://schemas.microsoft.com/office/drawing/2014/main" id="{4E52A652-508A-49AC-8063-106049E836A9}"/>
              </a:ext>
            </a:extLst>
          </p:cNvPr>
          <p:cNvSpPr>
            <a:spLocks noGrp="1"/>
          </p:cNvSpPr>
          <p:nvPr>
            <p:ph idx="1"/>
          </p:nvPr>
        </p:nvSpPr>
        <p:spPr>
          <a:xfrm>
            <a:off x="457199" y="1054634"/>
            <a:ext cx="8417859" cy="4530725"/>
          </a:xfrm>
        </p:spPr>
        <p:txBody>
          <a:bodyPr/>
          <a:lstStyle/>
          <a:p>
            <a:pPr marL="0" indent="0">
              <a:buNone/>
            </a:pPr>
            <a:r>
              <a:rPr lang="en-US" sz="1400" dirty="0">
                <a:latin typeface="Courier New" panose="02070309020205020404" pitchFamily="49" charset="0"/>
                <a:cs typeface="Courier New" panose="02070309020205020404" pitchFamily="49" charset="0"/>
              </a:rPr>
              <a:t>## adding two variables to the </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 data</a:t>
            </a:r>
          </a:p>
          <a:p>
            <a:pPr marL="0" indent="0">
              <a:buNone/>
            </a:pPr>
            <a:r>
              <a:rPr lang="en-US" sz="1400" dirty="0">
                <a:latin typeface="Courier New" panose="02070309020205020404" pitchFamily="49" charset="0"/>
                <a:cs typeface="Courier New" panose="02070309020205020404" pitchFamily="49" charset="0"/>
              </a:rPr>
              <a:t>&gt; </a:t>
            </a:r>
            <a:r>
              <a:rPr lang="en-US" sz="1400" dirty="0" err="1">
                <a:latin typeface="Courier New" panose="02070309020205020404" pitchFamily="49" charset="0"/>
                <a:cs typeface="Courier New" panose="02070309020205020404" pitchFamily="49" charset="0"/>
              </a:rPr>
              <a:t>school.frame$sch.avg</a:t>
            </a:r>
            <a:r>
              <a:rPr lang="en-US" sz="1400" dirty="0">
                <a:latin typeface="Courier New" panose="02070309020205020404" pitchFamily="49" charset="0"/>
                <a:cs typeface="Courier New" panose="02070309020205020404" pitchFamily="49" charset="0"/>
              </a:rPr>
              <a:t> &lt;- with(</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unlist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sapply</a:t>
            </a:r>
            <a:r>
              <a:rPr lang="en-US" sz="1400" dirty="0">
                <a:latin typeface="Courier New" panose="02070309020205020404" pitchFamily="49" charset="0"/>
                <a:cs typeface="Courier New" panose="02070309020205020404" pitchFamily="49" charset="0"/>
              </a:rPr>
              <a:t>(split(</a:t>
            </a:r>
            <a:r>
              <a:rPr lang="en-US" sz="1400" dirty="0" err="1">
                <a:latin typeface="Courier New" panose="02070309020205020404" pitchFamily="49" charset="0"/>
                <a:cs typeface="Courier New" panose="02070309020205020404" pitchFamily="49" charset="0"/>
              </a:rPr>
              <a:t>LRT,school</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function(x) {rep(mean(x),length(x))})))</a:t>
            </a:r>
          </a:p>
          <a:p>
            <a:pPr marL="0" indent="0">
              <a:buNone/>
            </a:pPr>
            <a:r>
              <a:rPr lang="en-US" sz="1400" dirty="0">
                <a:latin typeface="Courier New" panose="02070309020205020404" pitchFamily="49" charset="0"/>
                <a:cs typeface="Courier New" panose="02070309020205020404" pitchFamily="49" charset="0"/>
              </a:rPr>
              <a:t>&gt; </a:t>
            </a:r>
            <a:r>
              <a:rPr lang="en-US" sz="1400" dirty="0" err="1">
                <a:latin typeface="Courier New" panose="02070309020205020404" pitchFamily="49" charset="0"/>
                <a:cs typeface="Courier New" panose="02070309020205020404" pitchFamily="49" charset="0"/>
              </a:rPr>
              <a:t>school.frame$LRT.cwc</a:t>
            </a:r>
            <a:r>
              <a:rPr lang="en-US" sz="1400" dirty="0">
                <a:latin typeface="Courier New" panose="02070309020205020404" pitchFamily="49" charset="0"/>
                <a:cs typeface="Courier New" panose="02070309020205020404" pitchFamily="49" charset="0"/>
              </a:rPr>
              <a:t> &lt;- with(</a:t>
            </a:r>
            <a:r>
              <a:rPr lang="en-US" sz="1400" dirty="0" err="1">
                <a:latin typeface="Courier New" panose="02070309020205020404" pitchFamily="49" charset="0"/>
                <a:cs typeface="Courier New" panose="02070309020205020404" pitchFamily="49" charset="0"/>
              </a:rPr>
              <a:t>school.frame,LRT-sch.avg</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&gt; str(</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data.frame</a:t>
            </a:r>
            <a:r>
              <a:rPr lang="en-US" sz="1400" dirty="0">
                <a:latin typeface="Courier New" panose="02070309020205020404" pitchFamily="49" charset="0"/>
                <a:cs typeface="Courier New" panose="02070309020205020404" pitchFamily="49" charset="0"/>
              </a:rPr>
              <a:t>':   1978 obs. of  9 variables:</a:t>
            </a:r>
          </a:p>
          <a:p>
            <a:pPr marL="0" indent="0">
              <a:buNone/>
            </a:pPr>
            <a:r>
              <a:rPr lang="en-US" sz="1400" dirty="0">
                <a:latin typeface="Courier New" panose="02070309020205020404" pitchFamily="49" charset="0"/>
                <a:cs typeface="Courier New" panose="02070309020205020404" pitchFamily="49" charset="0"/>
              </a:rPr>
              <a:t> $ Y            : L1: End-of-year test score</a:t>
            </a:r>
          </a:p>
          <a:p>
            <a:pPr marL="0" indent="0">
              <a:buNone/>
            </a:pPr>
            <a:r>
              <a:rPr lang="en-US" sz="1400" dirty="0">
                <a:latin typeface="Courier New" panose="02070309020205020404" pitchFamily="49" charset="0"/>
                <a:cs typeface="Courier New" panose="02070309020205020404" pitchFamily="49" charset="0"/>
              </a:rPr>
              <a:t> $ school       : L2: School ID</a:t>
            </a:r>
          </a:p>
          <a:p>
            <a:pPr marL="0" indent="0">
              <a:buNone/>
            </a:pPr>
            <a:r>
              <a:rPr lang="en-US" sz="1400" dirty="0">
                <a:latin typeface="Courier New" panose="02070309020205020404" pitchFamily="49" charset="0"/>
                <a:cs typeface="Courier New" panose="02070309020205020404" pitchFamily="49" charset="0"/>
              </a:rPr>
              <a:t> $ LRT          : L1: Beginning-of-year score</a:t>
            </a:r>
          </a:p>
          <a:p>
            <a:pPr marL="0" indent="0">
              <a:buNone/>
            </a:pPr>
            <a:r>
              <a:rPr lang="en-US" sz="1400" dirty="0">
                <a:latin typeface="Courier New" panose="02070309020205020404" pitchFamily="49" charset="0"/>
                <a:cs typeface="Courier New" panose="02070309020205020404" pitchFamily="49" charset="0"/>
              </a:rPr>
              <a:t> $ Gender       : L1: Female or male</a:t>
            </a:r>
          </a:p>
          <a:p>
            <a:pPr marL="0" indent="0">
              <a:buNone/>
            </a:pP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School.denom</a:t>
            </a:r>
            <a:r>
              <a:rPr lang="en-US" sz="1400" dirty="0">
                <a:latin typeface="Courier New" panose="02070309020205020404" pitchFamily="49" charset="0"/>
                <a:cs typeface="Courier New" panose="02070309020205020404" pitchFamily="49" charset="0"/>
              </a:rPr>
              <a:t> : L2: Factor w/ 4 levels "CofE","Other","</a:t>
            </a:r>
            <a:r>
              <a:rPr lang="en-US" sz="1400" dirty="0" err="1">
                <a:latin typeface="Courier New" panose="02070309020205020404" pitchFamily="49" charset="0"/>
                <a:cs typeface="Courier New" panose="02070309020205020404" pitchFamily="49" charset="0"/>
              </a:rPr>
              <a:t>RomCath</a:t>
            </a:r>
            <a:r>
              <a:rPr lang="en-US" sz="1400" dirty="0">
                <a:latin typeface="Courier New" panose="02070309020205020404" pitchFamily="49" charset="0"/>
                <a:cs typeface="Courier New" panose="02070309020205020404" pitchFamily="49" charset="0"/>
              </a:rPr>
              <a:t>", "State" </a:t>
            </a:r>
          </a:p>
          <a:p>
            <a:pPr marL="0" indent="0">
              <a:buNone/>
            </a:pP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School.gender</a:t>
            </a:r>
            <a:r>
              <a:rPr lang="en-US" sz="1400" dirty="0">
                <a:latin typeface="Courier New" panose="02070309020205020404" pitchFamily="49" charset="0"/>
                <a:cs typeface="Courier New" panose="02070309020205020404" pitchFamily="49" charset="0"/>
              </a:rPr>
              <a:t>: L2: Factor w/ 3 levels "All.Boy","</a:t>
            </a:r>
            <a:r>
              <a:rPr lang="en-US" sz="1400" dirty="0" err="1">
                <a:latin typeface="Courier New" panose="02070309020205020404" pitchFamily="49" charset="0"/>
                <a:cs typeface="Courier New" panose="02070309020205020404" pitchFamily="49" charset="0"/>
              </a:rPr>
              <a:t>All.Girl</a:t>
            </a:r>
            <a:r>
              <a:rPr lang="en-US" sz="1400" dirty="0">
                <a:latin typeface="Courier New" panose="02070309020205020404" pitchFamily="49" charset="0"/>
                <a:cs typeface="Courier New" panose="02070309020205020404" pitchFamily="49" charset="0"/>
              </a:rPr>
              <a:t>", "Mixed"</a:t>
            </a:r>
          </a:p>
          <a:p>
            <a:pPr marL="0" indent="0">
              <a:buNone/>
            </a:pPr>
            <a:r>
              <a:rPr lang="en-US" sz="1400" dirty="0">
                <a:latin typeface="Courier New" panose="02070309020205020404" pitchFamily="49" charset="0"/>
                <a:cs typeface="Courier New" panose="02070309020205020404" pitchFamily="49" charset="0"/>
              </a:rPr>
              <a:t> $ VR           : L1: Factor w/ 3 levels "</a:t>
            </a:r>
            <a:r>
              <a:rPr lang="en-US" sz="1400" dirty="0" err="1">
                <a:latin typeface="Courier New" panose="02070309020205020404" pitchFamily="49" charset="0"/>
                <a:cs typeface="Courier New" panose="02070309020205020404" pitchFamily="49" charset="0"/>
              </a:rPr>
              <a:t>High","Low","Med</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sch.avg</a:t>
            </a:r>
            <a:r>
              <a:rPr lang="en-US" sz="1400" dirty="0">
                <a:latin typeface="Courier New" panose="02070309020205020404" pitchFamily="49" charset="0"/>
                <a:cs typeface="Courier New" panose="02070309020205020404" pitchFamily="49" charset="0"/>
              </a:rPr>
              <a:t>      : L2: LRT cluster (school) means</a:t>
            </a:r>
          </a:p>
          <a:p>
            <a:pPr marL="0" indent="0">
              <a:buNone/>
            </a:pP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LRT.cwc</a:t>
            </a:r>
            <a:r>
              <a:rPr lang="en-US" sz="1400" dirty="0">
                <a:latin typeface="Courier New" panose="02070309020205020404" pitchFamily="49" charset="0"/>
                <a:cs typeface="Courier New" panose="02070309020205020404" pitchFamily="49" charset="0"/>
              </a:rPr>
              <a:t>      : L1: LRT, centered within cluster (school)</a:t>
            </a:r>
          </a:p>
          <a:p>
            <a:pPr marL="0" indent="0">
              <a:buNone/>
            </a:pPr>
            <a:r>
              <a:rPr lang="en-US" sz="1400" dirty="0">
                <a:latin typeface="Courier New" panose="02070309020205020404" pitchFamily="49" charset="0"/>
                <a:cs typeface="Courier New" panose="02070309020205020404" pitchFamily="49" charset="0"/>
              </a:rPr>
              <a:t>&gt; ## </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&gt; ## It’s good to make a note of which variables vary with individuals </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&gt; ## (students; L1), and which ones vary with cluster (school; L2).</a:t>
            </a:r>
          </a:p>
        </p:txBody>
      </p:sp>
      <p:sp>
        <p:nvSpPr>
          <p:cNvPr id="4" name="Slide Number Placeholder 3">
            <a:extLst>
              <a:ext uri="{FF2B5EF4-FFF2-40B4-BE49-F238E27FC236}">
                <a16:creationId xmlns:a16="http://schemas.microsoft.com/office/drawing/2014/main" id="{7DC8EC51-0218-4275-8884-D688F27ED638}"/>
              </a:ext>
            </a:extLst>
          </p:cNvPr>
          <p:cNvSpPr>
            <a:spLocks noGrp="1"/>
          </p:cNvSpPr>
          <p:nvPr>
            <p:ph type="sldNum" sz="quarter" idx="11"/>
          </p:nvPr>
        </p:nvSpPr>
        <p:spPr/>
        <p:txBody>
          <a:bodyPr/>
          <a:lstStyle/>
          <a:p>
            <a:pPr>
              <a:defRPr/>
            </a:pPr>
            <a:fld id="{700B34FC-5C85-440D-ADAA-932E1E025615}" type="slidenum">
              <a:rPr lang="en-US" altLang="en-US" smtClean="0"/>
              <a:pPr>
                <a:defRPr/>
              </a:pPr>
              <a:t>23</a:t>
            </a:fld>
            <a:endParaRPr lang="en-US" altLang="en-US" dirty="0"/>
          </a:p>
        </p:txBody>
      </p:sp>
      <p:sp>
        <p:nvSpPr>
          <p:cNvPr id="5" name="Date Placeholder 4">
            <a:extLst>
              <a:ext uri="{FF2B5EF4-FFF2-40B4-BE49-F238E27FC236}">
                <a16:creationId xmlns:a16="http://schemas.microsoft.com/office/drawing/2014/main" id="{5CF76986-D0C9-4700-866B-ADA617F882E5}"/>
              </a:ext>
            </a:extLst>
          </p:cNvPr>
          <p:cNvSpPr>
            <a:spLocks noGrp="1"/>
          </p:cNvSpPr>
          <p:nvPr>
            <p:ph type="dt" sz="half" idx="12"/>
          </p:nvPr>
        </p:nvSpPr>
        <p:spPr/>
        <p:txBody>
          <a:bodyPr/>
          <a:lstStyle/>
          <a:p>
            <a:pPr>
              <a:defRPr/>
            </a:pPr>
            <a:fld id="{EA0ABBD4-084A-4039-A74D-F36F63C9D928}" type="datetime1">
              <a:rPr lang="en-US" smtClean="0"/>
              <a:pPr>
                <a:defRPr/>
              </a:pPr>
              <a:t>11/16/2022</a:t>
            </a:fld>
            <a:endParaRPr lang="en-US" altLang="en-US"/>
          </a:p>
        </p:txBody>
      </p:sp>
      <p:sp>
        <p:nvSpPr>
          <p:cNvPr id="6" name="TextBox 5">
            <a:extLst>
              <a:ext uri="{FF2B5EF4-FFF2-40B4-BE49-F238E27FC236}">
                <a16:creationId xmlns:a16="http://schemas.microsoft.com/office/drawing/2014/main" id="{286B0A7C-FB88-4FB4-BBE8-F26339C9D378}"/>
              </a:ext>
            </a:extLst>
          </p:cNvPr>
          <p:cNvSpPr txBox="1"/>
          <p:nvPr/>
        </p:nvSpPr>
        <p:spPr>
          <a:xfrm>
            <a:off x="2904565" y="6395521"/>
            <a:ext cx="5455340" cy="369332"/>
          </a:xfrm>
          <a:prstGeom prst="rect">
            <a:avLst/>
          </a:prstGeom>
          <a:noFill/>
        </p:spPr>
        <p:txBody>
          <a:bodyPr wrap="none" rtlCol="0">
            <a:spAutoFit/>
          </a:bodyPr>
          <a:lstStyle/>
          <a:p>
            <a:r>
              <a:rPr lang="en-US" dirty="0"/>
              <a:t>Source: Goldstein (1993); see also library(</a:t>
            </a:r>
            <a:r>
              <a:rPr lang="en-US" dirty="0" err="1"/>
              <a:t>mlmREv</a:t>
            </a:r>
            <a:r>
              <a:rPr lang="en-US" dirty="0"/>
              <a:t>)</a:t>
            </a:r>
          </a:p>
        </p:txBody>
      </p:sp>
    </p:spTree>
    <p:extLst>
      <p:ext uri="{BB962C8B-B14F-4D97-AF65-F5344CB8AC3E}">
        <p14:creationId xmlns:p14="http://schemas.microsoft.com/office/powerpoint/2010/main" val="1200260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38F5-6651-4D9C-A20D-934A77C5B48F}"/>
              </a:ext>
            </a:extLst>
          </p:cNvPr>
          <p:cNvSpPr>
            <a:spLocks noGrp="1"/>
          </p:cNvSpPr>
          <p:nvPr>
            <p:ph type="title"/>
          </p:nvPr>
        </p:nvSpPr>
        <p:spPr/>
        <p:txBody>
          <a:bodyPr/>
          <a:lstStyle/>
          <a:p>
            <a:r>
              <a:rPr lang="en-US" dirty="0"/>
              <a:t>On the next pages, we’ll quickly compare six models</a:t>
            </a:r>
          </a:p>
        </p:txBody>
      </p:sp>
      <p:sp>
        <p:nvSpPr>
          <p:cNvPr id="3" name="Content Placeholder 2">
            <a:extLst>
              <a:ext uri="{FF2B5EF4-FFF2-40B4-BE49-F238E27FC236}">
                <a16:creationId xmlns:a16="http://schemas.microsoft.com/office/drawing/2014/main" id="{EED02434-BFF3-4C8D-A285-F043CD8130BC}"/>
              </a:ext>
            </a:extLst>
          </p:cNvPr>
          <p:cNvSpPr>
            <a:spLocks noGrp="1"/>
          </p:cNvSpPr>
          <p:nvPr>
            <p:ph idx="1"/>
          </p:nvPr>
        </p:nvSpPr>
        <p:spPr/>
        <p:txBody>
          <a:bodyPr/>
          <a:lstStyle/>
          <a:p>
            <a:pPr>
              <a:spcBef>
                <a:spcPts val="300"/>
              </a:spcBef>
            </a:pPr>
            <a:r>
              <a:rPr lang="en-US" sz="2400" dirty="0"/>
              <a:t>Random Intercept Only</a:t>
            </a:r>
          </a:p>
          <a:p>
            <a:pPr lvl="1">
              <a:spcBef>
                <a:spcPts val="300"/>
              </a:spcBef>
            </a:pPr>
            <a:r>
              <a:rPr lang="en-US" sz="2000" dirty="0"/>
              <a:t>Y ~ 1 + (1 | school)</a:t>
            </a:r>
          </a:p>
          <a:p>
            <a:pPr>
              <a:spcBef>
                <a:spcPts val="300"/>
              </a:spcBef>
            </a:pPr>
            <a:r>
              <a:rPr lang="en-US" sz="2400" dirty="0"/>
              <a:t>Random Intercept, Fixed Slope</a:t>
            </a:r>
          </a:p>
          <a:p>
            <a:pPr lvl="1">
              <a:spcBef>
                <a:spcPts val="300"/>
              </a:spcBef>
            </a:pPr>
            <a:r>
              <a:rPr lang="en-US" sz="2000" dirty="0"/>
              <a:t>Y ~ LRT + (1 | school)</a:t>
            </a:r>
          </a:p>
          <a:p>
            <a:pPr>
              <a:spcBef>
                <a:spcPts val="300"/>
              </a:spcBef>
            </a:pPr>
            <a:r>
              <a:rPr lang="en-US" sz="2400" dirty="0"/>
              <a:t>Random Intercept, Random Slope</a:t>
            </a:r>
          </a:p>
          <a:p>
            <a:pPr lvl="1">
              <a:spcBef>
                <a:spcPts val="300"/>
              </a:spcBef>
            </a:pPr>
            <a:r>
              <a:rPr lang="en-US" sz="2000" dirty="0"/>
              <a:t>Y ~ LRT + (LRT | school)</a:t>
            </a:r>
          </a:p>
          <a:p>
            <a:pPr>
              <a:spcBef>
                <a:spcPts val="300"/>
              </a:spcBef>
            </a:pPr>
            <a:r>
              <a:rPr lang="en-US" sz="2400" dirty="0"/>
              <a:t>Random Intercept, Random Slope, CWC</a:t>
            </a:r>
          </a:p>
          <a:p>
            <a:pPr lvl="1">
              <a:spcBef>
                <a:spcPts val="300"/>
              </a:spcBef>
            </a:pPr>
            <a:r>
              <a:rPr lang="en-US" sz="2000" dirty="0"/>
              <a:t>Y ~ </a:t>
            </a:r>
            <a:r>
              <a:rPr lang="en-US" sz="2000" dirty="0" err="1"/>
              <a:t>LRT.cwc</a:t>
            </a:r>
            <a:r>
              <a:rPr lang="en-US" sz="2000" dirty="0"/>
              <a:t> + (1 + </a:t>
            </a:r>
            <a:r>
              <a:rPr lang="en-US" sz="2000" dirty="0" err="1"/>
              <a:t>LRT.cwc</a:t>
            </a:r>
            <a:r>
              <a:rPr lang="en-US" sz="2000" dirty="0"/>
              <a:t> | school)</a:t>
            </a:r>
          </a:p>
          <a:p>
            <a:pPr>
              <a:spcBef>
                <a:spcPts val="300"/>
              </a:spcBef>
            </a:pPr>
            <a:r>
              <a:rPr lang="en-US" sz="2400" dirty="0"/>
              <a:t>Random Intercept, individual and group predictor</a:t>
            </a:r>
          </a:p>
          <a:p>
            <a:pPr lvl="1">
              <a:spcBef>
                <a:spcPts val="300"/>
              </a:spcBef>
            </a:pPr>
            <a:r>
              <a:rPr lang="en-US" sz="2000" dirty="0"/>
              <a:t>Y ~ LRT + </a:t>
            </a:r>
            <a:r>
              <a:rPr lang="en-US" sz="2000" dirty="0" err="1"/>
              <a:t>sch.avg</a:t>
            </a:r>
            <a:r>
              <a:rPr lang="en-US" sz="2000" dirty="0"/>
              <a:t> + (1 + LRT | school)</a:t>
            </a:r>
          </a:p>
          <a:p>
            <a:pPr>
              <a:spcBef>
                <a:spcPts val="300"/>
              </a:spcBef>
            </a:pPr>
            <a:r>
              <a:rPr lang="en-US" sz="2400" dirty="0"/>
              <a:t>Random Intercept, Cross-Level Interaction</a:t>
            </a:r>
          </a:p>
          <a:p>
            <a:pPr lvl="1">
              <a:spcBef>
                <a:spcPts val="300"/>
              </a:spcBef>
            </a:pPr>
            <a:r>
              <a:rPr lang="en-US" sz="2000" dirty="0"/>
              <a:t>Y ~ LRT * </a:t>
            </a:r>
            <a:r>
              <a:rPr lang="en-US" sz="2000" dirty="0" err="1"/>
              <a:t>sch.avg</a:t>
            </a:r>
            <a:r>
              <a:rPr lang="en-US" sz="2000" dirty="0"/>
              <a:t> + (1 + LRT | school)</a:t>
            </a:r>
          </a:p>
        </p:txBody>
      </p:sp>
      <p:sp>
        <p:nvSpPr>
          <p:cNvPr id="4" name="Slide Number Placeholder 3">
            <a:extLst>
              <a:ext uri="{FF2B5EF4-FFF2-40B4-BE49-F238E27FC236}">
                <a16:creationId xmlns:a16="http://schemas.microsoft.com/office/drawing/2014/main" id="{EE52D512-DE5D-4793-A6A5-CFDA5CDBE3F1}"/>
              </a:ext>
            </a:extLst>
          </p:cNvPr>
          <p:cNvSpPr>
            <a:spLocks noGrp="1"/>
          </p:cNvSpPr>
          <p:nvPr>
            <p:ph type="sldNum" sz="quarter" idx="11"/>
          </p:nvPr>
        </p:nvSpPr>
        <p:spPr/>
        <p:txBody>
          <a:bodyPr/>
          <a:lstStyle/>
          <a:p>
            <a:pPr>
              <a:defRPr/>
            </a:pPr>
            <a:fld id="{700B34FC-5C85-440D-ADAA-932E1E025615}" type="slidenum">
              <a:rPr lang="en-US" altLang="en-US" smtClean="0"/>
              <a:pPr>
                <a:defRPr/>
              </a:pPr>
              <a:t>24</a:t>
            </a:fld>
            <a:endParaRPr lang="en-US" altLang="en-US"/>
          </a:p>
        </p:txBody>
      </p:sp>
      <p:sp>
        <p:nvSpPr>
          <p:cNvPr id="5" name="Date Placeholder 4">
            <a:extLst>
              <a:ext uri="{FF2B5EF4-FFF2-40B4-BE49-F238E27FC236}">
                <a16:creationId xmlns:a16="http://schemas.microsoft.com/office/drawing/2014/main" id="{833DD77B-28C9-4C3F-886A-271B857A3542}"/>
              </a:ext>
            </a:extLst>
          </p:cNvPr>
          <p:cNvSpPr>
            <a:spLocks noGrp="1"/>
          </p:cNvSpPr>
          <p:nvPr>
            <p:ph type="dt" sz="half" idx="12"/>
          </p:nvPr>
        </p:nvSpPr>
        <p:spPr/>
        <p:txBody>
          <a:bodyPr/>
          <a:lstStyle/>
          <a:p>
            <a:pPr>
              <a:defRPr/>
            </a:pPr>
            <a:fld id="{EA0ABBD4-084A-4039-A74D-F36F63C9D928}" type="datetime1">
              <a:rPr lang="en-US" smtClean="0"/>
              <a:pPr>
                <a:defRPr/>
              </a:pPr>
              <a:t>11/16/2022</a:t>
            </a:fld>
            <a:endParaRPr lang="en-US" altLang="en-US"/>
          </a:p>
        </p:txBody>
      </p:sp>
      <p:sp>
        <p:nvSpPr>
          <p:cNvPr id="6" name="TextBox 5">
            <a:extLst>
              <a:ext uri="{FF2B5EF4-FFF2-40B4-BE49-F238E27FC236}">
                <a16:creationId xmlns:a16="http://schemas.microsoft.com/office/drawing/2014/main" id="{CDFB491D-AACD-481B-9E72-64ABD4B7A0EA}"/>
              </a:ext>
            </a:extLst>
          </p:cNvPr>
          <p:cNvSpPr txBox="1"/>
          <p:nvPr/>
        </p:nvSpPr>
        <p:spPr>
          <a:xfrm>
            <a:off x="4226219" y="6372580"/>
            <a:ext cx="3185487" cy="369332"/>
          </a:xfrm>
          <a:prstGeom prst="rect">
            <a:avLst/>
          </a:prstGeom>
          <a:noFill/>
        </p:spPr>
        <p:txBody>
          <a:bodyPr wrap="none" rtlCol="0">
            <a:spAutoFit/>
          </a:bodyPr>
          <a:lstStyle/>
          <a:p>
            <a:r>
              <a:rPr lang="en-US" dirty="0"/>
              <a:t>Details in school-frame-</a:t>
            </a:r>
            <a:r>
              <a:rPr lang="en-US" dirty="0" err="1"/>
              <a:t>mlm.r</a:t>
            </a:r>
            <a:endParaRPr lang="en-US" dirty="0"/>
          </a:p>
        </p:txBody>
      </p:sp>
    </p:spTree>
    <p:extLst>
      <p:ext uri="{BB962C8B-B14F-4D97-AF65-F5344CB8AC3E}">
        <p14:creationId xmlns:p14="http://schemas.microsoft.com/office/powerpoint/2010/main" val="789195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1A6E-2311-4C32-8547-CD88A056B6BF}"/>
              </a:ext>
            </a:extLst>
          </p:cNvPr>
          <p:cNvSpPr>
            <a:spLocks noGrp="1"/>
          </p:cNvSpPr>
          <p:nvPr>
            <p:ph type="title"/>
          </p:nvPr>
        </p:nvSpPr>
        <p:spPr/>
        <p:txBody>
          <a:bodyPr/>
          <a:lstStyle/>
          <a:p>
            <a:r>
              <a:rPr lang="en-US" dirty="0"/>
              <a:t>Random Intercept Only</a:t>
            </a:r>
          </a:p>
        </p:txBody>
      </p:sp>
      <p:sp>
        <p:nvSpPr>
          <p:cNvPr id="6" name="Content Placeholder 5">
            <a:extLst>
              <a:ext uri="{FF2B5EF4-FFF2-40B4-BE49-F238E27FC236}">
                <a16:creationId xmlns:a16="http://schemas.microsoft.com/office/drawing/2014/main" id="{43641489-0B49-45A2-80E2-3B97B811E2A4}"/>
              </a:ext>
            </a:extLst>
          </p:cNvPr>
          <p:cNvSpPr>
            <a:spLocks noGrp="1"/>
          </p:cNvSpPr>
          <p:nvPr>
            <p:ph sz="half" idx="1"/>
          </p:nvPr>
        </p:nvSpPr>
        <p:spPr/>
        <p:txBody>
          <a:bodyPr/>
          <a:lstStyle/>
          <a:p>
            <a:pPr marL="0" indent="0">
              <a:buNone/>
            </a:pPr>
            <a:r>
              <a:rPr lang="en-US" sz="1400" dirty="0">
                <a:latin typeface="Courier New" panose="02070309020205020404" pitchFamily="49" charset="0"/>
                <a:cs typeface="Courier New" panose="02070309020205020404" pitchFamily="49" charset="0"/>
              </a:rPr>
              <a:t>&gt; lmer.1 &lt;- </a:t>
            </a: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(Y ~ 1 + </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(1 | school), data=</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&gt; display(lmer.1)</a:t>
            </a:r>
          </a:p>
          <a:p>
            <a:pPr marL="0" indent="0">
              <a:buNone/>
            </a:pP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(formula = Y ~ 1 + (1 | school), data = </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err="1">
                <a:latin typeface="Courier New" panose="02070309020205020404" pitchFamily="49" charset="0"/>
                <a:cs typeface="Courier New" panose="02070309020205020404" pitchFamily="49" charset="0"/>
              </a:rPr>
              <a:t>coef.est</a:t>
            </a:r>
            <a:r>
              <a:rPr lang="en-US" sz="1400" dirty="0">
                <a:latin typeface="Courier New" panose="02070309020205020404" pitchFamily="49" charset="0"/>
                <a:cs typeface="Courier New" panose="02070309020205020404" pitchFamily="49" charset="0"/>
              </a:rPr>
              <a:t>  coef.se </a:t>
            </a:r>
          </a:p>
          <a:p>
            <a:pPr marL="0" indent="0">
              <a:buNone/>
            </a:pPr>
            <a:r>
              <a:rPr lang="en-US" sz="1400" dirty="0">
                <a:latin typeface="Courier New" panose="02070309020205020404" pitchFamily="49" charset="0"/>
                <a:cs typeface="Courier New" panose="02070309020205020404" pitchFamily="49" charset="0"/>
              </a:rPr>
              <a:t>   -0.01     0.06 </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Error terms:</a:t>
            </a:r>
          </a:p>
          <a:p>
            <a:pPr marL="0" indent="0">
              <a:buNone/>
            </a:pPr>
            <a:r>
              <a:rPr lang="en-US" sz="1400" dirty="0">
                <a:latin typeface="Courier New" panose="02070309020205020404" pitchFamily="49" charset="0"/>
                <a:cs typeface="Courier New" panose="02070309020205020404" pitchFamily="49" charset="0"/>
              </a:rPr>
              <a:t> Groups   Name        </a:t>
            </a:r>
            <a:r>
              <a:rPr lang="en-US" sz="1400" dirty="0" err="1">
                <a:latin typeface="Courier New" panose="02070309020205020404" pitchFamily="49" charset="0"/>
                <a:cs typeface="Courier New" panose="02070309020205020404" pitchFamily="49" charset="0"/>
              </a:rPr>
              <a:t>Std.Dev</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school   (Intercept) 0.30    </a:t>
            </a:r>
          </a:p>
          <a:p>
            <a:pPr marL="0" indent="0">
              <a:buNone/>
            </a:pPr>
            <a:r>
              <a:rPr lang="en-US" sz="1400" dirty="0">
                <a:latin typeface="Courier New" panose="02070309020205020404" pitchFamily="49" charset="0"/>
                <a:cs typeface="Courier New" panose="02070309020205020404" pitchFamily="49" charset="0"/>
              </a:rPr>
              <a:t> Residual             0.96    </a:t>
            </a:r>
          </a:p>
        </p:txBody>
      </p:sp>
      <p:sp>
        <p:nvSpPr>
          <p:cNvPr id="4" name="Slide Number Placeholder 3">
            <a:extLst>
              <a:ext uri="{FF2B5EF4-FFF2-40B4-BE49-F238E27FC236}">
                <a16:creationId xmlns:a16="http://schemas.microsoft.com/office/drawing/2014/main" id="{962A5A5D-F409-498F-B395-C731EF6A4C83}"/>
              </a:ext>
            </a:extLst>
          </p:cNvPr>
          <p:cNvSpPr>
            <a:spLocks noGrp="1"/>
          </p:cNvSpPr>
          <p:nvPr>
            <p:ph type="sldNum" sz="quarter" idx="11"/>
          </p:nvPr>
        </p:nvSpPr>
        <p:spPr/>
        <p:txBody>
          <a:bodyPr/>
          <a:lstStyle/>
          <a:p>
            <a:pPr>
              <a:defRPr/>
            </a:pPr>
            <a:fld id="{700B34FC-5C85-440D-ADAA-932E1E025615}" type="slidenum">
              <a:rPr lang="en-US" altLang="en-US" smtClean="0"/>
              <a:pPr>
                <a:defRPr/>
              </a:pPr>
              <a:t>25</a:t>
            </a:fld>
            <a:endParaRPr lang="en-US" altLang="en-US"/>
          </a:p>
        </p:txBody>
      </p:sp>
      <p:sp>
        <p:nvSpPr>
          <p:cNvPr id="5" name="Date Placeholder 4">
            <a:extLst>
              <a:ext uri="{FF2B5EF4-FFF2-40B4-BE49-F238E27FC236}">
                <a16:creationId xmlns:a16="http://schemas.microsoft.com/office/drawing/2014/main" id="{72C7E81B-38EB-48FB-A3FF-919A23A65E31}"/>
              </a:ext>
            </a:extLst>
          </p:cNvPr>
          <p:cNvSpPr>
            <a:spLocks noGrp="1"/>
          </p:cNvSpPr>
          <p:nvPr>
            <p:ph type="dt" sz="half" idx="12"/>
          </p:nvPr>
        </p:nvSpPr>
        <p:spPr/>
        <p:txBody>
          <a:bodyPr/>
          <a:lstStyle/>
          <a:p>
            <a:pPr>
              <a:defRPr/>
            </a:pPr>
            <a:fld id="{EA0ABBD4-084A-4039-A74D-F36F63C9D928}" type="datetime1">
              <a:rPr lang="en-US" smtClean="0"/>
              <a:pPr>
                <a:defRPr/>
              </a:pPr>
              <a:t>11/16/2022</a:t>
            </a:fld>
            <a:endParaRPr lang="en-US" altLang="en-US"/>
          </a:p>
        </p:txBody>
      </p:sp>
      <p:pic>
        <p:nvPicPr>
          <p:cNvPr id="9" name="Picture 8">
            <a:extLst>
              <a:ext uri="{FF2B5EF4-FFF2-40B4-BE49-F238E27FC236}">
                <a16:creationId xmlns:a16="http://schemas.microsoft.com/office/drawing/2014/main" id="{F82E2943-6B44-43D9-AFFD-ADE03AA2D665}"/>
              </a:ext>
            </a:extLst>
          </p:cNvPr>
          <p:cNvPicPr>
            <a:picLocks noChangeAspect="1"/>
          </p:cNvPicPr>
          <p:nvPr/>
        </p:nvPicPr>
        <p:blipFill>
          <a:blip r:embed="rId2"/>
          <a:stretch>
            <a:fillRect/>
          </a:stretch>
        </p:blipFill>
        <p:spPr>
          <a:xfrm>
            <a:off x="4362609" y="1600200"/>
            <a:ext cx="4231982" cy="4231982"/>
          </a:xfrm>
          <a:prstGeom prst="rect">
            <a:avLst/>
          </a:prstGeom>
        </p:spPr>
      </p:pic>
    </p:spTree>
    <p:extLst>
      <p:ext uri="{BB962C8B-B14F-4D97-AF65-F5344CB8AC3E}">
        <p14:creationId xmlns:p14="http://schemas.microsoft.com/office/powerpoint/2010/main" val="29937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1A6E-2311-4C32-8547-CD88A056B6BF}"/>
              </a:ext>
            </a:extLst>
          </p:cNvPr>
          <p:cNvSpPr>
            <a:spLocks noGrp="1"/>
          </p:cNvSpPr>
          <p:nvPr>
            <p:ph type="title"/>
          </p:nvPr>
        </p:nvSpPr>
        <p:spPr/>
        <p:txBody>
          <a:bodyPr/>
          <a:lstStyle/>
          <a:p>
            <a:r>
              <a:rPr lang="en-US" dirty="0"/>
              <a:t>Random Intercept, Fixed Slope</a:t>
            </a:r>
          </a:p>
        </p:txBody>
      </p:sp>
      <p:sp>
        <p:nvSpPr>
          <p:cNvPr id="6" name="Content Placeholder 5">
            <a:extLst>
              <a:ext uri="{FF2B5EF4-FFF2-40B4-BE49-F238E27FC236}">
                <a16:creationId xmlns:a16="http://schemas.microsoft.com/office/drawing/2014/main" id="{43641489-0B49-45A2-80E2-3B97B811E2A4}"/>
              </a:ext>
            </a:extLst>
          </p:cNvPr>
          <p:cNvSpPr>
            <a:spLocks noGrp="1"/>
          </p:cNvSpPr>
          <p:nvPr>
            <p:ph sz="half" idx="1"/>
          </p:nvPr>
        </p:nvSpPr>
        <p:spPr/>
        <p:txBody>
          <a:bodyPr/>
          <a:lstStyle/>
          <a:p>
            <a:pPr marL="0" indent="0">
              <a:buNone/>
            </a:pPr>
            <a:r>
              <a:rPr lang="en-US" sz="1400" dirty="0">
                <a:latin typeface="Courier New" panose="02070309020205020404" pitchFamily="49" charset="0"/>
                <a:cs typeface="Courier New" panose="02070309020205020404" pitchFamily="49" charset="0"/>
              </a:rPr>
              <a:t>&gt; lmer.2 &lt;- </a:t>
            </a: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(Y ~ LRT + </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(1 | school), data=</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&gt; display(lmer.2)</a:t>
            </a:r>
          </a:p>
          <a:p>
            <a:pPr marL="0" indent="0">
              <a:buNone/>
            </a:pP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(formula = Y ~ LRT + (1 | school), data = </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coef.est</a:t>
            </a:r>
            <a:r>
              <a:rPr lang="en-US" sz="1400" dirty="0">
                <a:latin typeface="Courier New" panose="02070309020205020404" pitchFamily="49" charset="0"/>
                <a:cs typeface="Courier New" panose="02070309020205020404" pitchFamily="49" charset="0"/>
              </a:rPr>
              <a:t> coef.se</a:t>
            </a:r>
          </a:p>
          <a:p>
            <a:pPr marL="0" indent="0">
              <a:buNone/>
            </a:pPr>
            <a:r>
              <a:rPr lang="en-US" sz="1400" dirty="0">
                <a:latin typeface="Courier New" panose="02070309020205020404" pitchFamily="49" charset="0"/>
                <a:cs typeface="Courier New" panose="02070309020205020404" pitchFamily="49" charset="0"/>
              </a:rPr>
              <a:t>(Intercept) 0.01     0.05   </a:t>
            </a:r>
          </a:p>
          <a:p>
            <a:pPr marL="0" indent="0">
              <a:buNone/>
            </a:pPr>
            <a:r>
              <a:rPr lang="en-US" sz="1400" dirty="0">
                <a:latin typeface="Courier New" panose="02070309020205020404" pitchFamily="49" charset="0"/>
                <a:cs typeface="Courier New" panose="02070309020205020404" pitchFamily="49" charset="0"/>
              </a:rPr>
              <a:t>LRT         0.05     0.00   </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Error terms:</a:t>
            </a:r>
          </a:p>
          <a:p>
            <a:pPr marL="0" indent="0">
              <a:buNone/>
            </a:pPr>
            <a:r>
              <a:rPr lang="en-US" sz="1400" dirty="0">
                <a:latin typeface="Courier New" panose="02070309020205020404" pitchFamily="49" charset="0"/>
                <a:cs typeface="Courier New" panose="02070309020205020404" pitchFamily="49" charset="0"/>
              </a:rPr>
              <a:t> Groups   Name        </a:t>
            </a:r>
            <a:r>
              <a:rPr lang="en-US" sz="1400" dirty="0" err="1">
                <a:latin typeface="Courier New" panose="02070309020205020404" pitchFamily="49" charset="0"/>
                <a:cs typeface="Courier New" panose="02070309020205020404" pitchFamily="49" charset="0"/>
              </a:rPr>
              <a:t>Std.Dev</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school   (Intercept) 0.23    </a:t>
            </a:r>
          </a:p>
          <a:p>
            <a:pPr marL="0" indent="0">
              <a:buNone/>
            </a:pPr>
            <a:r>
              <a:rPr lang="en-US" sz="1400" dirty="0">
                <a:latin typeface="Courier New" panose="02070309020205020404" pitchFamily="49" charset="0"/>
                <a:cs typeface="Courier New" panose="02070309020205020404" pitchFamily="49" charset="0"/>
              </a:rPr>
              <a:t> Residual             0.79    </a:t>
            </a:r>
          </a:p>
        </p:txBody>
      </p:sp>
      <p:sp>
        <p:nvSpPr>
          <p:cNvPr id="4" name="Slide Number Placeholder 3">
            <a:extLst>
              <a:ext uri="{FF2B5EF4-FFF2-40B4-BE49-F238E27FC236}">
                <a16:creationId xmlns:a16="http://schemas.microsoft.com/office/drawing/2014/main" id="{962A5A5D-F409-498F-B395-C731EF6A4C83}"/>
              </a:ext>
            </a:extLst>
          </p:cNvPr>
          <p:cNvSpPr>
            <a:spLocks noGrp="1"/>
          </p:cNvSpPr>
          <p:nvPr>
            <p:ph type="sldNum" sz="quarter" idx="11"/>
          </p:nvPr>
        </p:nvSpPr>
        <p:spPr/>
        <p:txBody>
          <a:bodyPr/>
          <a:lstStyle/>
          <a:p>
            <a:pPr>
              <a:defRPr/>
            </a:pPr>
            <a:fld id="{700B34FC-5C85-440D-ADAA-932E1E025615}" type="slidenum">
              <a:rPr lang="en-US" altLang="en-US" smtClean="0"/>
              <a:pPr>
                <a:defRPr/>
              </a:pPr>
              <a:t>26</a:t>
            </a:fld>
            <a:endParaRPr lang="en-US" altLang="en-US"/>
          </a:p>
        </p:txBody>
      </p:sp>
      <p:sp>
        <p:nvSpPr>
          <p:cNvPr id="5" name="Date Placeholder 4">
            <a:extLst>
              <a:ext uri="{FF2B5EF4-FFF2-40B4-BE49-F238E27FC236}">
                <a16:creationId xmlns:a16="http://schemas.microsoft.com/office/drawing/2014/main" id="{72C7E81B-38EB-48FB-A3FF-919A23A65E31}"/>
              </a:ext>
            </a:extLst>
          </p:cNvPr>
          <p:cNvSpPr>
            <a:spLocks noGrp="1"/>
          </p:cNvSpPr>
          <p:nvPr>
            <p:ph type="dt" sz="half" idx="12"/>
          </p:nvPr>
        </p:nvSpPr>
        <p:spPr/>
        <p:txBody>
          <a:bodyPr/>
          <a:lstStyle/>
          <a:p>
            <a:pPr>
              <a:defRPr/>
            </a:pPr>
            <a:fld id="{EA0ABBD4-084A-4039-A74D-F36F63C9D928}" type="datetime1">
              <a:rPr lang="en-US" smtClean="0"/>
              <a:pPr>
                <a:defRPr/>
              </a:pPr>
              <a:t>11/16/2022</a:t>
            </a:fld>
            <a:endParaRPr lang="en-US" altLang="en-US"/>
          </a:p>
        </p:txBody>
      </p:sp>
      <p:pic>
        <p:nvPicPr>
          <p:cNvPr id="9" name="Picture 8">
            <a:extLst>
              <a:ext uri="{FF2B5EF4-FFF2-40B4-BE49-F238E27FC236}">
                <a16:creationId xmlns:a16="http://schemas.microsoft.com/office/drawing/2014/main" id="{F82E2943-6B44-43D9-AFFD-ADE03AA2D6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2609" y="1600200"/>
            <a:ext cx="4231982" cy="4231982"/>
          </a:xfrm>
          <a:prstGeom prst="rect">
            <a:avLst/>
          </a:prstGeom>
        </p:spPr>
      </p:pic>
    </p:spTree>
    <p:extLst>
      <p:ext uri="{BB962C8B-B14F-4D97-AF65-F5344CB8AC3E}">
        <p14:creationId xmlns:p14="http://schemas.microsoft.com/office/powerpoint/2010/main" val="776907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1A6E-2311-4C32-8547-CD88A056B6BF}"/>
              </a:ext>
            </a:extLst>
          </p:cNvPr>
          <p:cNvSpPr>
            <a:spLocks noGrp="1"/>
          </p:cNvSpPr>
          <p:nvPr>
            <p:ph type="title"/>
          </p:nvPr>
        </p:nvSpPr>
        <p:spPr/>
        <p:txBody>
          <a:bodyPr/>
          <a:lstStyle/>
          <a:p>
            <a:r>
              <a:rPr lang="en-US" dirty="0"/>
              <a:t>Random Intercept, Random Slope</a:t>
            </a:r>
          </a:p>
        </p:txBody>
      </p:sp>
      <p:sp>
        <p:nvSpPr>
          <p:cNvPr id="6" name="Content Placeholder 5">
            <a:extLst>
              <a:ext uri="{FF2B5EF4-FFF2-40B4-BE49-F238E27FC236}">
                <a16:creationId xmlns:a16="http://schemas.microsoft.com/office/drawing/2014/main" id="{43641489-0B49-45A2-80E2-3B97B811E2A4}"/>
              </a:ext>
            </a:extLst>
          </p:cNvPr>
          <p:cNvSpPr>
            <a:spLocks noGrp="1"/>
          </p:cNvSpPr>
          <p:nvPr>
            <p:ph sz="half" idx="1"/>
          </p:nvPr>
        </p:nvSpPr>
        <p:spPr/>
        <p:txBody>
          <a:bodyPr/>
          <a:lstStyle/>
          <a:p>
            <a:pPr marL="0" indent="0">
              <a:buNone/>
            </a:pPr>
            <a:r>
              <a:rPr lang="en-US" sz="1400" dirty="0">
                <a:latin typeface="Courier New" panose="02070309020205020404" pitchFamily="49" charset="0"/>
                <a:cs typeface="Courier New" panose="02070309020205020404" pitchFamily="49" charset="0"/>
              </a:rPr>
              <a:t>&gt; lmer.3 &lt;- </a:t>
            </a: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(Y ~ LRT + </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(LRT | school), data=</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Model failed to converge with </a:t>
            </a:r>
            <a:r>
              <a:rPr lang="en-US" sz="1400" dirty="0" err="1">
                <a:latin typeface="Courier New" panose="02070309020205020404" pitchFamily="49" charset="0"/>
                <a:cs typeface="Courier New" panose="02070309020205020404" pitchFamily="49" charset="0"/>
              </a:rPr>
              <a:t>max|grad</a:t>
            </a:r>
            <a:r>
              <a:rPr lang="en-US" sz="1400" dirty="0">
                <a:latin typeface="Courier New" panose="02070309020205020404" pitchFamily="49" charset="0"/>
                <a:cs typeface="Courier New" panose="02070309020205020404" pitchFamily="49" charset="0"/>
              </a:rPr>
              <a:t>| = 0.235913 (</a:t>
            </a:r>
            <a:r>
              <a:rPr lang="en-US" sz="1400" dirty="0" err="1">
                <a:latin typeface="Courier New" panose="02070309020205020404" pitchFamily="49" charset="0"/>
                <a:cs typeface="Courier New" panose="02070309020205020404" pitchFamily="49" charset="0"/>
              </a:rPr>
              <a:t>tol</a:t>
            </a:r>
            <a:r>
              <a:rPr lang="en-US" sz="1400" dirty="0">
                <a:latin typeface="Courier New" panose="02070309020205020404" pitchFamily="49" charset="0"/>
                <a:cs typeface="Courier New" panose="02070309020205020404" pitchFamily="49" charset="0"/>
              </a:rPr>
              <a:t> = 0.002)</a:t>
            </a:r>
          </a:p>
          <a:p>
            <a:pPr marL="0" indent="0">
              <a:buNone/>
            </a:pPr>
            <a:r>
              <a:rPr lang="en-US" sz="1400" dirty="0">
                <a:latin typeface="Courier New" panose="02070309020205020404" pitchFamily="49" charset="0"/>
                <a:cs typeface="Courier New" panose="02070309020205020404" pitchFamily="49" charset="0"/>
              </a:rPr>
              <a:t>&gt; display(lmer.3)</a:t>
            </a:r>
          </a:p>
          <a:p>
            <a:pPr marL="0" indent="0">
              <a:buNone/>
            </a:pP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(formula = Y ~ LRT + (LRT | school), data = </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coef.est</a:t>
            </a:r>
            <a:r>
              <a:rPr lang="en-US" sz="1400" dirty="0">
                <a:latin typeface="Courier New" panose="02070309020205020404" pitchFamily="49" charset="0"/>
                <a:cs typeface="Courier New" panose="02070309020205020404" pitchFamily="49" charset="0"/>
              </a:rPr>
              <a:t> coef.se</a:t>
            </a:r>
          </a:p>
          <a:p>
            <a:pPr marL="0" indent="0">
              <a:buNone/>
            </a:pPr>
            <a:r>
              <a:rPr lang="en-US" sz="1400" dirty="0">
                <a:latin typeface="Courier New" panose="02070309020205020404" pitchFamily="49" charset="0"/>
                <a:cs typeface="Courier New" panose="02070309020205020404" pitchFamily="49" charset="0"/>
              </a:rPr>
              <a:t>(Intercept) 0.01     0.05   </a:t>
            </a:r>
          </a:p>
          <a:p>
            <a:pPr marL="0" indent="0">
              <a:buNone/>
            </a:pPr>
            <a:r>
              <a:rPr lang="en-US" sz="1400" dirty="0">
                <a:latin typeface="Courier New" panose="02070309020205020404" pitchFamily="49" charset="0"/>
                <a:cs typeface="Courier New" panose="02070309020205020404" pitchFamily="49" charset="0"/>
              </a:rPr>
              <a:t>LRT         0.05     0.00   </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Error terms:</a:t>
            </a:r>
          </a:p>
          <a:p>
            <a:pPr marL="0" indent="0">
              <a:buNone/>
            </a:pPr>
            <a:r>
              <a:rPr lang="en-US" sz="1400" dirty="0">
                <a:latin typeface="Courier New" panose="02070309020205020404" pitchFamily="49" charset="0"/>
                <a:cs typeface="Courier New" panose="02070309020205020404" pitchFamily="49" charset="0"/>
              </a:rPr>
              <a:t> Groups   Name        </a:t>
            </a:r>
            <a:r>
              <a:rPr lang="en-US" sz="1400" dirty="0" err="1">
                <a:latin typeface="Courier New" panose="02070309020205020404" pitchFamily="49" charset="0"/>
                <a:cs typeface="Courier New" panose="02070309020205020404" pitchFamily="49" charset="0"/>
              </a:rPr>
              <a:t>Std.Dev</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Corr</a:t>
            </a: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 school   (Intercept) 0.24          </a:t>
            </a:r>
          </a:p>
          <a:p>
            <a:pPr marL="0" indent="0">
              <a:buNone/>
            </a:pPr>
            <a:r>
              <a:rPr lang="en-US" sz="1400" dirty="0">
                <a:latin typeface="Courier New" panose="02070309020205020404" pitchFamily="49" charset="0"/>
                <a:cs typeface="Courier New" panose="02070309020205020404" pitchFamily="49" charset="0"/>
              </a:rPr>
              <a:t>          LRT         0.01     0.57 </a:t>
            </a:r>
          </a:p>
          <a:p>
            <a:pPr marL="0" indent="0">
              <a:buNone/>
            </a:pPr>
            <a:r>
              <a:rPr lang="en-US" sz="1400" dirty="0">
                <a:latin typeface="Courier New" panose="02070309020205020404" pitchFamily="49" charset="0"/>
                <a:cs typeface="Courier New" panose="02070309020205020404" pitchFamily="49" charset="0"/>
              </a:rPr>
              <a:t> Residual             0.79          </a:t>
            </a:r>
          </a:p>
        </p:txBody>
      </p:sp>
      <p:sp>
        <p:nvSpPr>
          <p:cNvPr id="4" name="Slide Number Placeholder 3">
            <a:extLst>
              <a:ext uri="{FF2B5EF4-FFF2-40B4-BE49-F238E27FC236}">
                <a16:creationId xmlns:a16="http://schemas.microsoft.com/office/drawing/2014/main" id="{962A5A5D-F409-498F-B395-C731EF6A4C83}"/>
              </a:ext>
            </a:extLst>
          </p:cNvPr>
          <p:cNvSpPr>
            <a:spLocks noGrp="1"/>
          </p:cNvSpPr>
          <p:nvPr>
            <p:ph type="sldNum" sz="quarter" idx="11"/>
          </p:nvPr>
        </p:nvSpPr>
        <p:spPr/>
        <p:txBody>
          <a:bodyPr/>
          <a:lstStyle/>
          <a:p>
            <a:pPr>
              <a:defRPr/>
            </a:pPr>
            <a:fld id="{700B34FC-5C85-440D-ADAA-932E1E025615}" type="slidenum">
              <a:rPr lang="en-US" altLang="en-US" smtClean="0"/>
              <a:pPr>
                <a:defRPr/>
              </a:pPr>
              <a:t>27</a:t>
            </a:fld>
            <a:endParaRPr lang="en-US" altLang="en-US"/>
          </a:p>
        </p:txBody>
      </p:sp>
      <p:sp>
        <p:nvSpPr>
          <p:cNvPr id="5" name="Date Placeholder 4">
            <a:extLst>
              <a:ext uri="{FF2B5EF4-FFF2-40B4-BE49-F238E27FC236}">
                <a16:creationId xmlns:a16="http://schemas.microsoft.com/office/drawing/2014/main" id="{72C7E81B-38EB-48FB-A3FF-919A23A65E31}"/>
              </a:ext>
            </a:extLst>
          </p:cNvPr>
          <p:cNvSpPr>
            <a:spLocks noGrp="1"/>
          </p:cNvSpPr>
          <p:nvPr>
            <p:ph type="dt" sz="half" idx="12"/>
          </p:nvPr>
        </p:nvSpPr>
        <p:spPr/>
        <p:txBody>
          <a:bodyPr/>
          <a:lstStyle/>
          <a:p>
            <a:pPr>
              <a:defRPr/>
            </a:pPr>
            <a:fld id="{EA0ABBD4-084A-4039-A74D-F36F63C9D928}" type="datetime1">
              <a:rPr lang="en-US" smtClean="0"/>
              <a:pPr>
                <a:defRPr/>
              </a:pPr>
              <a:t>11/16/2022</a:t>
            </a:fld>
            <a:endParaRPr lang="en-US" altLang="en-US"/>
          </a:p>
        </p:txBody>
      </p:sp>
      <p:pic>
        <p:nvPicPr>
          <p:cNvPr id="9" name="Picture 8">
            <a:extLst>
              <a:ext uri="{FF2B5EF4-FFF2-40B4-BE49-F238E27FC236}">
                <a16:creationId xmlns:a16="http://schemas.microsoft.com/office/drawing/2014/main" id="{F82E2943-6B44-43D9-AFFD-ADE03AA2D6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2609" y="1600200"/>
            <a:ext cx="4231982" cy="4231982"/>
          </a:xfrm>
          <a:prstGeom prst="rect">
            <a:avLst/>
          </a:prstGeom>
        </p:spPr>
      </p:pic>
    </p:spTree>
    <p:extLst>
      <p:ext uri="{BB962C8B-B14F-4D97-AF65-F5344CB8AC3E}">
        <p14:creationId xmlns:p14="http://schemas.microsoft.com/office/powerpoint/2010/main" val="174580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1A6E-2311-4C32-8547-CD88A056B6BF}"/>
              </a:ext>
            </a:extLst>
          </p:cNvPr>
          <p:cNvSpPr>
            <a:spLocks noGrp="1"/>
          </p:cNvSpPr>
          <p:nvPr>
            <p:ph type="title"/>
          </p:nvPr>
        </p:nvSpPr>
        <p:spPr>
          <a:xfrm>
            <a:off x="457199" y="277813"/>
            <a:ext cx="8379439" cy="1139825"/>
          </a:xfrm>
        </p:spPr>
        <p:txBody>
          <a:bodyPr/>
          <a:lstStyle/>
          <a:p>
            <a:r>
              <a:rPr lang="en-US" sz="4000" dirty="0"/>
              <a:t>Random Intercept, Random Slope, CWC</a:t>
            </a:r>
          </a:p>
        </p:txBody>
      </p:sp>
      <p:sp>
        <p:nvSpPr>
          <p:cNvPr id="6" name="Content Placeholder 5">
            <a:extLst>
              <a:ext uri="{FF2B5EF4-FFF2-40B4-BE49-F238E27FC236}">
                <a16:creationId xmlns:a16="http://schemas.microsoft.com/office/drawing/2014/main" id="{43641489-0B49-45A2-80E2-3B97B811E2A4}"/>
              </a:ext>
            </a:extLst>
          </p:cNvPr>
          <p:cNvSpPr>
            <a:spLocks noGrp="1"/>
          </p:cNvSpPr>
          <p:nvPr>
            <p:ph sz="half" idx="1"/>
          </p:nvPr>
        </p:nvSpPr>
        <p:spPr/>
        <p:txBody>
          <a:bodyPr/>
          <a:lstStyle/>
          <a:p>
            <a:pPr marL="0" indent="0">
              <a:buNone/>
            </a:pPr>
            <a:r>
              <a:rPr lang="en-US" sz="1400" dirty="0">
                <a:latin typeface="Courier New" panose="02070309020205020404" pitchFamily="49" charset="0"/>
                <a:cs typeface="Courier New" panose="02070309020205020404" pitchFamily="49" charset="0"/>
              </a:rPr>
              <a:t>&gt; lmer.4 &lt;- </a:t>
            </a: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(Y ~ </a:t>
            </a:r>
            <a:r>
              <a:rPr lang="en-US" sz="1400" dirty="0" err="1">
                <a:latin typeface="Courier New" panose="02070309020205020404" pitchFamily="49" charset="0"/>
                <a:cs typeface="Courier New" panose="02070309020205020404" pitchFamily="49" charset="0"/>
              </a:rPr>
              <a:t>LRT.cwc</a:t>
            </a:r>
            <a:r>
              <a:rPr lang="en-US" sz="1400" dirty="0">
                <a:latin typeface="Courier New" panose="02070309020205020404" pitchFamily="49" charset="0"/>
                <a:cs typeface="Courier New" panose="02070309020205020404" pitchFamily="49" charset="0"/>
              </a:rPr>
              <a:t> + </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(1 + </a:t>
            </a:r>
            <a:r>
              <a:rPr lang="en-US" sz="1400" dirty="0" err="1">
                <a:latin typeface="Courier New" panose="02070309020205020404" pitchFamily="49" charset="0"/>
                <a:cs typeface="Courier New" panose="02070309020205020404" pitchFamily="49" charset="0"/>
              </a:rPr>
              <a:t>LRT.cwc</a:t>
            </a:r>
            <a:r>
              <a:rPr lang="en-US" sz="1400" dirty="0">
                <a:latin typeface="Courier New" panose="02070309020205020404" pitchFamily="49" charset="0"/>
                <a:cs typeface="Courier New" panose="02070309020205020404" pitchFamily="49" charset="0"/>
              </a:rPr>
              <a:t> | school),</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data=</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Model failed to converge with </a:t>
            </a:r>
            <a:r>
              <a:rPr lang="en-US" sz="1400" dirty="0" err="1">
                <a:latin typeface="Courier New" panose="02070309020205020404" pitchFamily="49" charset="0"/>
                <a:cs typeface="Courier New" panose="02070309020205020404" pitchFamily="49" charset="0"/>
              </a:rPr>
              <a:t>max|grad</a:t>
            </a:r>
            <a:r>
              <a:rPr lang="en-US" sz="1400" dirty="0">
                <a:latin typeface="Courier New" panose="02070309020205020404" pitchFamily="49" charset="0"/>
                <a:cs typeface="Courier New" panose="02070309020205020404" pitchFamily="49" charset="0"/>
              </a:rPr>
              <a:t>| = 0.0042402 (</a:t>
            </a:r>
            <a:r>
              <a:rPr lang="en-US" sz="1400" dirty="0" err="1">
                <a:latin typeface="Courier New" panose="02070309020205020404" pitchFamily="49" charset="0"/>
                <a:cs typeface="Courier New" panose="02070309020205020404" pitchFamily="49" charset="0"/>
              </a:rPr>
              <a:t>tol</a:t>
            </a:r>
            <a:r>
              <a:rPr lang="en-US" sz="1400" dirty="0">
                <a:latin typeface="Courier New" panose="02070309020205020404" pitchFamily="49" charset="0"/>
                <a:cs typeface="Courier New" panose="02070309020205020404" pitchFamily="49" charset="0"/>
              </a:rPr>
              <a:t> = 0.002) &gt; display(lmer.4)</a:t>
            </a:r>
          </a:p>
          <a:p>
            <a:pPr marL="0" indent="0">
              <a:buNone/>
            </a:pP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(formula = Y ~ </a:t>
            </a:r>
            <a:r>
              <a:rPr lang="en-US" sz="1400" dirty="0" err="1">
                <a:latin typeface="Courier New" panose="02070309020205020404" pitchFamily="49" charset="0"/>
                <a:cs typeface="Courier New" panose="02070309020205020404" pitchFamily="49" charset="0"/>
              </a:rPr>
              <a:t>LRT.cwc</a:t>
            </a:r>
            <a:r>
              <a:rPr lang="en-US" sz="1400" dirty="0">
                <a:latin typeface="Courier New" panose="02070309020205020404" pitchFamily="49" charset="0"/>
                <a:cs typeface="Courier New" panose="02070309020205020404" pitchFamily="49" charset="0"/>
              </a:rPr>
              <a:t> + (1 + </a:t>
            </a:r>
            <a:r>
              <a:rPr lang="en-US" sz="1400" dirty="0" err="1">
                <a:latin typeface="Courier New" panose="02070309020205020404" pitchFamily="49" charset="0"/>
                <a:cs typeface="Courier New" panose="02070309020205020404" pitchFamily="49" charset="0"/>
              </a:rPr>
              <a:t>LRT.cwc</a:t>
            </a:r>
            <a:r>
              <a:rPr lang="en-US" sz="1400" dirty="0">
                <a:latin typeface="Courier New" panose="02070309020205020404" pitchFamily="49" charset="0"/>
                <a:cs typeface="Courier New" panose="02070309020205020404" pitchFamily="49" charset="0"/>
              </a:rPr>
              <a:t> | school), data = </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coef.est</a:t>
            </a:r>
            <a:r>
              <a:rPr lang="en-US" sz="1400" dirty="0">
                <a:latin typeface="Courier New" panose="02070309020205020404" pitchFamily="49" charset="0"/>
                <a:cs typeface="Courier New" panose="02070309020205020404" pitchFamily="49" charset="0"/>
              </a:rPr>
              <a:t> coef.se</a:t>
            </a:r>
          </a:p>
          <a:p>
            <a:pPr marL="0" indent="0">
              <a:buNone/>
            </a:pPr>
            <a:r>
              <a:rPr lang="en-US" sz="1400" dirty="0">
                <a:latin typeface="Courier New" panose="02070309020205020404" pitchFamily="49" charset="0"/>
                <a:cs typeface="Courier New" panose="02070309020205020404" pitchFamily="49" charset="0"/>
              </a:rPr>
              <a:t>(Intercept) -0.01     0.06  </a:t>
            </a:r>
          </a:p>
          <a:p>
            <a:pPr marL="0" indent="0">
              <a:buNone/>
            </a:pPr>
            <a:r>
              <a:rPr lang="en-US" sz="1400" dirty="0" err="1">
                <a:latin typeface="Courier New" panose="02070309020205020404" pitchFamily="49" charset="0"/>
                <a:cs typeface="Courier New" panose="02070309020205020404" pitchFamily="49" charset="0"/>
              </a:rPr>
              <a:t>LRT.cwc</a:t>
            </a:r>
            <a:r>
              <a:rPr lang="en-US" sz="1400" dirty="0">
                <a:latin typeface="Courier New" panose="02070309020205020404" pitchFamily="49" charset="0"/>
                <a:cs typeface="Courier New" panose="02070309020205020404" pitchFamily="49" charset="0"/>
              </a:rPr>
              <a:t>      0.05     0.00  </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Error terms:</a:t>
            </a:r>
          </a:p>
          <a:p>
            <a:pPr marL="0" indent="0">
              <a:buNone/>
            </a:pPr>
            <a:r>
              <a:rPr lang="en-US" sz="1400" dirty="0">
                <a:latin typeface="Courier New" panose="02070309020205020404" pitchFamily="49" charset="0"/>
                <a:cs typeface="Courier New" panose="02070309020205020404" pitchFamily="49" charset="0"/>
              </a:rPr>
              <a:t> Groups   Name        </a:t>
            </a:r>
            <a:r>
              <a:rPr lang="en-US" sz="1400" dirty="0" err="1">
                <a:latin typeface="Courier New" panose="02070309020205020404" pitchFamily="49" charset="0"/>
                <a:cs typeface="Courier New" panose="02070309020205020404" pitchFamily="49" charset="0"/>
              </a:rPr>
              <a:t>Std.Dev</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Corr</a:t>
            </a: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 school   (Intercept) 0.32          </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LRT.cwc</a:t>
            </a:r>
            <a:r>
              <a:rPr lang="en-US" sz="1400" dirty="0">
                <a:latin typeface="Courier New" panose="02070309020205020404" pitchFamily="49" charset="0"/>
                <a:cs typeface="Courier New" panose="02070309020205020404" pitchFamily="49" charset="0"/>
              </a:rPr>
              <a:t>     0.01     0.83 </a:t>
            </a:r>
          </a:p>
          <a:p>
            <a:pPr marL="0" indent="0">
              <a:buNone/>
            </a:pPr>
            <a:r>
              <a:rPr lang="en-US" sz="1400" dirty="0">
                <a:latin typeface="Courier New" panose="02070309020205020404" pitchFamily="49" charset="0"/>
                <a:cs typeface="Courier New" panose="02070309020205020404" pitchFamily="49" charset="0"/>
              </a:rPr>
              <a:t> Residual             0.79 </a:t>
            </a:r>
          </a:p>
        </p:txBody>
      </p:sp>
      <p:sp>
        <p:nvSpPr>
          <p:cNvPr id="4" name="Slide Number Placeholder 3">
            <a:extLst>
              <a:ext uri="{FF2B5EF4-FFF2-40B4-BE49-F238E27FC236}">
                <a16:creationId xmlns:a16="http://schemas.microsoft.com/office/drawing/2014/main" id="{962A5A5D-F409-498F-B395-C731EF6A4C83}"/>
              </a:ext>
            </a:extLst>
          </p:cNvPr>
          <p:cNvSpPr>
            <a:spLocks noGrp="1"/>
          </p:cNvSpPr>
          <p:nvPr>
            <p:ph type="sldNum" sz="quarter" idx="11"/>
          </p:nvPr>
        </p:nvSpPr>
        <p:spPr/>
        <p:txBody>
          <a:bodyPr/>
          <a:lstStyle/>
          <a:p>
            <a:pPr>
              <a:defRPr/>
            </a:pPr>
            <a:fld id="{700B34FC-5C85-440D-ADAA-932E1E025615}" type="slidenum">
              <a:rPr lang="en-US" altLang="en-US" smtClean="0"/>
              <a:pPr>
                <a:defRPr/>
              </a:pPr>
              <a:t>28</a:t>
            </a:fld>
            <a:endParaRPr lang="en-US" altLang="en-US"/>
          </a:p>
        </p:txBody>
      </p:sp>
      <p:sp>
        <p:nvSpPr>
          <p:cNvPr id="5" name="Date Placeholder 4">
            <a:extLst>
              <a:ext uri="{FF2B5EF4-FFF2-40B4-BE49-F238E27FC236}">
                <a16:creationId xmlns:a16="http://schemas.microsoft.com/office/drawing/2014/main" id="{72C7E81B-38EB-48FB-A3FF-919A23A65E31}"/>
              </a:ext>
            </a:extLst>
          </p:cNvPr>
          <p:cNvSpPr>
            <a:spLocks noGrp="1"/>
          </p:cNvSpPr>
          <p:nvPr>
            <p:ph type="dt" sz="half" idx="12"/>
          </p:nvPr>
        </p:nvSpPr>
        <p:spPr/>
        <p:txBody>
          <a:bodyPr/>
          <a:lstStyle/>
          <a:p>
            <a:pPr>
              <a:defRPr/>
            </a:pPr>
            <a:fld id="{EA0ABBD4-084A-4039-A74D-F36F63C9D928}" type="datetime1">
              <a:rPr lang="en-US" smtClean="0"/>
              <a:pPr>
                <a:defRPr/>
              </a:pPr>
              <a:t>11/16/2022</a:t>
            </a:fld>
            <a:endParaRPr lang="en-US" altLang="en-US"/>
          </a:p>
        </p:txBody>
      </p:sp>
      <p:pic>
        <p:nvPicPr>
          <p:cNvPr id="9" name="Picture 8">
            <a:extLst>
              <a:ext uri="{FF2B5EF4-FFF2-40B4-BE49-F238E27FC236}">
                <a16:creationId xmlns:a16="http://schemas.microsoft.com/office/drawing/2014/main" id="{F82E2943-6B44-43D9-AFFD-ADE03AA2D6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2609" y="1600200"/>
            <a:ext cx="4231982" cy="4231982"/>
          </a:xfrm>
          <a:prstGeom prst="rect">
            <a:avLst/>
          </a:prstGeom>
        </p:spPr>
      </p:pic>
    </p:spTree>
    <p:extLst>
      <p:ext uri="{BB962C8B-B14F-4D97-AF65-F5344CB8AC3E}">
        <p14:creationId xmlns:p14="http://schemas.microsoft.com/office/powerpoint/2010/main" val="1340746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1A6E-2311-4C32-8547-CD88A056B6BF}"/>
              </a:ext>
            </a:extLst>
          </p:cNvPr>
          <p:cNvSpPr>
            <a:spLocks noGrp="1"/>
          </p:cNvSpPr>
          <p:nvPr>
            <p:ph type="title"/>
          </p:nvPr>
        </p:nvSpPr>
        <p:spPr>
          <a:xfrm>
            <a:off x="457199" y="277813"/>
            <a:ext cx="8379439" cy="1139825"/>
          </a:xfrm>
        </p:spPr>
        <p:txBody>
          <a:bodyPr/>
          <a:lstStyle/>
          <a:p>
            <a:r>
              <a:rPr lang="en-US" sz="4000" dirty="0"/>
              <a:t>Random Intercept, individual and group predictor</a:t>
            </a:r>
          </a:p>
        </p:txBody>
      </p:sp>
      <p:sp>
        <p:nvSpPr>
          <p:cNvPr id="6" name="Content Placeholder 5">
            <a:extLst>
              <a:ext uri="{FF2B5EF4-FFF2-40B4-BE49-F238E27FC236}">
                <a16:creationId xmlns:a16="http://schemas.microsoft.com/office/drawing/2014/main" id="{43641489-0B49-45A2-80E2-3B97B811E2A4}"/>
              </a:ext>
            </a:extLst>
          </p:cNvPr>
          <p:cNvSpPr>
            <a:spLocks noGrp="1"/>
          </p:cNvSpPr>
          <p:nvPr>
            <p:ph sz="half" idx="1"/>
          </p:nvPr>
        </p:nvSpPr>
        <p:spPr/>
        <p:txBody>
          <a:bodyPr/>
          <a:lstStyle/>
          <a:p>
            <a:pPr marL="0" indent="0">
              <a:buNone/>
            </a:pPr>
            <a:r>
              <a:rPr lang="en-US" sz="1400" dirty="0">
                <a:latin typeface="Courier New" panose="02070309020205020404" pitchFamily="49" charset="0"/>
                <a:cs typeface="Courier New" panose="02070309020205020404" pitchFamily="49" charset="0"/>
              </a:rPr>
              <a:t>&gt; lmer.5 &lt;- </a:t>
            </a: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(Y ~ LRT + </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sch.avg</a:t>
            </a:r>
            <a:r>
              <a:rPr lang="en-US" sz="1400" dirty="0">
                <a:latin typeface="Courier New" panose="02070309020205020404" pitchFamily="49" charset="0"/>
                <a:cs typeface="Courier New" panose="02070309020205020404" pitchFamily="49" charset="0"/>
              </a:rPr>
              <a:t> + (1 + LRT | school),</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data=</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&gt; display(lmer.5)</a:t>
            </a:r>
          </a:p>
          <a:p>
            <a:pPr marL="0" indent="0">
              <a:buNone/>
            </a:pP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(formula = Y ~ LRT + </a:t>
            </a:r>
            <a:r>
              <a:rPr lang="en-US" sz="1400" dirty="0" err="1">
                <a:latin typeface="Courier New" panose="02070309020205020404" pitchFamily="49" charset="0"/>
                <a:cs typeface="Courier New" panose="02070309020205020404" pitchFamily="49" charset="0"/>
              </a:rPr>
              <a:t>sch.avg</a:t>
            </a:r>
            <a:r>
              <a:rPr lang="en-US" sz="1400" dirty="0">
                <a:latin typeface="Courier New" panose="02070309020205020404" pitchFamily="49" charset="0"/>
                <a:cs typeface="Courier New" panose="02070309020205020404" pitchFamily="49" charset="0"/>
              </a:rPr>
              <a:t> + (1 + LRT | school), data = </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coef.est</a:t>
            </a:r>
            <a:r>
              <a:rPr lang="en-US" sz="1400" dirty="0">
                <a:latin typeface="Courier New" panose="02070309020205020404" pitchFamily="49" charset="0"/>
                <a:cs typeface="Courier New" panose="02070309020205020404" pitchFamily="49" charset="0"/>
              </a:rPr>
              <a:t> coef.se</a:t>
            </a:r>
          </a:p>
          <a:p>
            <a:pPr marL="0" indent="0">
              <a:buNone/>
            </a:pPr>
            <a:r>
              <a:rPr lang="en-US" sz="1400" dirty="0">
                <a:latin typeface="Courier New" panose="02070309020205020404" pitchFamily="49" charset="0"/>
                <a:cs typeface="Courier New" panose="02070309020205020404" pitchFamily="49" charset="0"/>
              </a:rPr>
              <a:t>(Intercept)  0.00     0.05  </a:t>
            </a:r>
          </a:p>
          <a:p>
            <a:pPr marL="0" indent="0">
              <a:buNone/>
            </a:pPr>
            <a:r>
              <a:rPr lang="en-US" sz="1400" dirty="0">
                <a:latin typeface="Courier New" panose="02070309020205020404" pitchFamily="49" charset="0"/>
                <a:cs typeface="Courier New" panose="02070309020205020404" pitchFamily="49" charset="0"/>
              </a:rPr>
              <a:t>LRT          0.05     0.00  </a:t>
            </a:r>
          </a:p>
          <a:p>
            <a:pPr marL="0" indent="0">
              <a:buNone/>
            </a:pPr>
            <a:r>
              <a:rPr lang="en-US" sz="1400" dirty="0" err="1">
                <a:latin typeface="Courier New" panose="02070309020205020404" pitchFamily="49" charset="0"/>
                <a:cs typeface="Courier New" panose="02070309020205020404" pitchFamily="49" charset="0"/>
              </a:rPr>
              <a:t>sch.avg</a:t>
            </a:r>
            <a:r>
              <a:rPr lang="en-US" sz="1400" dirty="0">
                <a:latin typeface="Courier New" panose="02070309020205020404" pitchFamily="49" charset="0"/>
                <a:cs typeface="Courier New" panose="02070309020205020404" pitchFamily="49" charset="0"/>
              </a:rPr>
              <a:t>     -0.01     0.01  </a:t>
            </a:r>
          </a:p>
          <a:p>
            <a:pPr marL="0" indent="0">
              <a:buNone/>
            </a:pPr>
            <a:endParaRPr lang="en-US"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Error terms:</a:t>
            </a:r>
          </a:p>
          <a:p>
            <a:pPr marL="0" indent="0">
              <a:buNone/>
            </a:pPr>
            <a:r>
              <a:rPr lang="en-US" sz="1400" dirty="0">
                <a:latin typeface="Courier New" panose="02070309020205020404" pitchFamily="49" charset="0"/>
                <a:cs typeface="Courier New" panose="02070309020205020404" pitchFamily="49" charset="0"/>
              </a:rPr>
              <a:t> Groups   Name        </a:t>
            </a:r>
            <a:r>
              <a:rPr lang="en-US" sz="1400" dirty="0" err="1">
                <a:latin typeface="Courier New" panose="02070309020205020404" pitchFamily="49" charset="0"/>
                <a:cs typeface="Courier New" panose="02070309020205020404" pitchFamily="49" charset="0"/>
              </a:rPr>
              <a:t>Std.Dev</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Corr</a:t>
            </a: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 school   (Intercept) 0.24          </a:t>
            </a:r>
          </a:p>
          <a:p>
            <a:pPr marL="0" indent="0">
              <a:buNone/>
            </a:pPr>
            <a:r>
              <a:rPr lang="en-US" sz="1400" dirty="0">
                <a:latin typeface="Courier New" panose="02070309020205020404" pitchFamily="49" charset="0"/>
                <a:cs typeface="Courier New" panose="02070309020205020404" pitchFamily="49" charset="0"/>
              </a:rPr>
              <a:t>          LRT         0.01     0.62 </a:t>
            </a:r>
          </a:p>
          <a:p>
            <a:pPr marL="0" indent="0">
              <a:buNone/>
            </a:pPr>
            <a:r>
              <a:rPr lang="en-US" sz="1400" dirty="0">
                <a:latin typeface="Courier New" panose="02070309020205020404" pitchFamily="49" charset="0"/>
                <a:cs typeface="Courier New" panose="02070309020205020404" pitchFamily="49" charset="0"/>
              </a:rPr>
              <a:t> Residual             0.79          </a:t>
            </a:r>
          </a:p>
        </p:txBody>
      </p:sp>
      <p:sp>
        <p:nvSpPr>
          <p:cNvPr id="4" name="Slide Number Placeholder 3">
            <a:extLst>
              <a:ext uri="{FF2B5EF4-FFF2-40B4-BE49-F238E27FC236}">
                <a16:creationId xmlns:a16="http://schemas.microsoft.com/office/drawing/2014/main" id="{962A5A5D-F409-498F-B395-C731EF6A4C83}"/>
              </a:ext>
            </a:extLst>
          </p:cNvPr>
          <p:cNvSpPr>
            <a:spLocks noGrp="1"/>
          </p:cNvSpPr>
          <p:nvPr>
            <p:ph type="sldNum" sz="quarter" idx="11"/>
          </p:nvPr>
        </p:nvSpPr>
        <p:spPr/>
        <p:txBody>
          <a:bodyPr/>
          <a:lstStyle/>
          <a:p>
            <a:pPr>
              <a:defRPr/>
            </a:pPr>
            <a:fld id="{700B34FC-5C85-440D-ADAA-932E1E025615}" type="slidenum">
              <a:rPr lang="en-US" altLang="en-US" smtClean="0"/>
              <a:pPr>
                <a:defRPr/>
              </a:pPr>
              <a:t>29</a:t>
            </a:fld>
            <a:endParaRPr lang="en-US" altLang="en-US"/>
          </a:p>
        </p:txBody>
      </p:sp>
      <p:sp>
        <p:nvSpPr>
          <p:cNvPr id="5" name="Date Placeholder 4">
            <a:extLst>
              <a:ext uri="{FF2B5EF4-FFF2-40B4-BE49-F238E27FC236}">
                <a16:creationId xmlns:a16="http://schemas.microsoft.com/office/drawing/2014/main" id="{72C7E81B-38EB-48FB-A3FF-919A23A65E31}"/>
              </a:ext>
            </a:extLst>
          </p:cNvPr>
          <p:cNvSpPr>
            <a:spLocks noGrp="1"/>
          </p:cNvSpPr>
          <p:nvPr>
            <p:ph type="dt" sz="half" idx="12"/>
          </p:nvPr>
        </p:nvSpPr>
        <p:spPr/>
        <p:txBody>
          <a:bodyPr/>
          <a:lstStyle/>
          <a:p>
            <a:pPr>
              <a:defRPr/>
            </a:pPr>
            <a:fld id="{EA0ABBD4-084A-4039-A74D-F36F63C9D928}" type="datetime1">
              <a:rPr lang="en-US" smtClean="0"/>
              <a:pPr>
                <a:defRPr/>
              </a:pPr>
              <a:t>11/16/2022</a:t>
            </a:fld>
            <a:endParaRPr lang="en-US" altLang="en-US"/>
          </a:p>
        </p:txBody>
      </p:sp>
      <p:pic>
        <p:nvPicPr>
          <p:cNvPr id="9" name="Picture 8">
            <a:extLst>
              <a:ext uri="{FF2B5EF4-FFF2-40B4-BE49-F238E27FC236}">
                <a16:creationId xmlns:a16="http://schemas.microsoft.com/office/drawing/2014/main" id="{F82E2943-6B44-43D9-AFFD-ADE03AA2D6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2609" y="1600200"/>
            <a:ext cx="4231982" cy="4231982"/>
          </a:xfrm>
          <a:prstGeom prst="rect">
            <a:avLst/>
          </a:prstGeom>
        </p:spPr>
      </p:pic>
    </p:spTree>
    <p:extLst>
      <p:ext uri="{BB962C8B-B14F-4D97-AF65-F5344CB8AC3E}">
        <p14:creationId xmlns:p14="http://schemas.microsoft.com/office/powerpoint/2010/main" val="192485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7CEB-B397-6F7B-7B07-1555CF218E45}"/>
              </a:ext>
            </a:extLst>
          </p:cNvPr>
          <p:cNvSpPr>
            <a:spLocks noGrp="1"/>
          </p:cNvSpPr>
          <p:nvPr>
            <p:ph type="title"/>
          </p:nvPr>
        </p:nvSpPr>
        <p:spPr/>
        <p:txBody>
          <a:bodyPr/>
          <a:lstStyle/>
          <a:p>
            <a:r>
              <a:rPr lang="en-US" dirty="0"/>
              <a:t>Project stuff</a:t>
            </a:r>
          </a:p>
        </p:txBody>
      </p:sp>
      <p:sp>
        <p:nvSpPr>
          <p:cNvPr id="3" name="Content Placeholder 2">
            <a:extLst>
              <a:ext uri="{FF2B5EF4-FFF2-40B4-BE49-F238E27FC236}">
                <a16:creationId xmlns:a16="http://schemas.microsoft.com/office/drawing/2014/main" id="{BDE55EAA-3CE1-8C7D-1151-E270E3A55B31}"/>
              </a:ext>
            </a:extLst>
          </p:cNvPr>
          <p:cNvSpPr>
            <a:spLocks noGrp="1"/>
          </p:cNvSpPr>
          <p:nvPr>
            <p:ph idx="1"/>
          </p:nvPr>
        </p:nvSpPr>
        <p:spPr>
          <a:xfrm>
            <a:off x="457200" y="1077685"/>
            <a:ext cx="8229600" cy="4530725"/>
          </a:xfrm>
        </p:spPr>
        <p:txBody>
          <a:bodyPr/>
          <a:lstStyle/>
          <a:p>
            <a:r>
              <a:rPr lang="en-US" sz="2400" dirty="0"/>
              <a:t>HW09 (see hw09 folder) </a:t>
            </a:r>
          </a:p>
          <a:p>
            <a:pPr lvl="1"/>
            <a:r>
              <a:rPr lang="en-US" sz="2000" dirty="0"/>
              <a:t>Many raw materials for </a:t>
            </a:r>
            <a:r>
              <a:rPr lang="en-US" sz="2000" b="1" dirty="0"/>
              <a:t>Data, </a:t>
            </a:r>
            <a:r>
              <a:rPr lang="en-US" sz="2000" b="1"/>
              <a:t>Discussion</a:t>
            </a:r>
            <a:r>
              <a:rPr lang="en-US" sz="2000"/>
              <a:t> sections </a:t>
            </a:r>
            <a:r>
              <a:rPr lang="en-US" sz="2000" dirty="0"/>
              <a:t>and (especially) </a:t>
            </a:r>
            <a:r>
              <a:rPr lang="en-US" sz="2000" b="1" dirty="0"/>
              <a:t>Technical Appendix </a:t>
            </a:r>
            <a:endParaRPr lang="en-US" sz="2400" dirty="0"/>
          </a:p>
          <a:p>
            <a:r>
              <a:rPr lang="en-US" sz="2400" dirty="0"/>
              <a:t>Project assignment sheet (see project folder) provides</a:t>
            </a:r>
          </a:p>
          <a:p>
            <a:pPr lvl="1"/>
            <a:r>
              <a:rPr lang="en-US" sz="2000" dirty="0"/>
              <a:t>Raw materials for </a:t>
            </a:r>
            <a:r>
              <a:rPr lang="en-US" sz="2000" b="1" dirty="0"/>
              <a:t>Introduction</a:t>
            </a:r>
          </a:p>
          <a:p>
            <a:pPr lvl="1"/>
            <a:r>
              <a:rPr lang="en-US" sz="2000" dirty="0"/>
              <a:t>Timeline, guidelines and grading rubric for final IDMRAD paper</a:t>
            </a:r>
          </a:p>
          <a:p>
            <a:r>
              <a:rPr lang="en-US" sz="2400" dirty="0"/>
              <a:t>Project Due Dates</a:t>
            </a:r>
          </a:p>
          <a:p>
            <a:pPr lvl="1"/>
            <a:r>
              <a:rPr lang="en-US" sz="2000" b="1" dirty="0"/>
              <a:t>HW09:</a:t>
            </a:r>
            <a:r>
              <a:rPr lang="en-US" sz="2000" dirty="0"/>
              <a:t> Fri Nov 18 (grace till Sun Nov 20</a:t>
            </a:r>
            <a:r>
              <a:rPr lang="en-US" sz="2000" baseline="30000" dirty="0"/>
              <a:t>th</a:t>
            </a:r>
            <a:r>
              <a:rPr lang="en-US" sz="2000" dirty="0"/>
              <a:t>) </a:t>
            </a:r>
          </a:p>
          <a:p>
            <a:pPr lvl="1"/>
            <a:r>
              <a:rPr lang="en-US" sz="2000" b="1" dirty="0"/>
              <a:t>Rough IDMRAD draft: </a:t>
            </a:r>
            <a:r>
              <a:rPr lang="en-US" sz="2000" dirty="0"/>
              <a:t>Weds Nov 23 (grace till Fri Nov 25</a:t>
            </a:r>
            <a:r>
              <a:rPr lang="en-US" sz="2000" baseline="30000" dirty="0"/>
              <a:t>th</a:t>
            </a:r>
            <a:r>
              <a:rPr lang="en-US" sz="2000" dirty="0"/>
              <a:t>)</a:t>
            </a:r>
          </a:p>
          <a:p>
            <a:pPr lvl="1"/>
            <a:r>
              <a:rPr lang="en-US" sz="2000" b="1" dirty="0"/>
              <a:t>Peer review:</a:t>
            </a:r>
            <a:r>
              <a:rPr lang="en-US" sz="2000" dirty="0"/>
              <a:t> Fri Dec 2 (2 </a:t>
            </a:r>
            <a:r>
              <a:rPr lang="en-US" sz="2000" dirty="0" err="1"/>
              <a:t>hrs</a:t>
            </a:r>
            <a:r>
              <a:rPr lang="en-US" sz="2000" dirty="0"/>
              <a:t> grace!)</a:t>
            </a:r>
          </a:p>
          <a:p>
            <a:pPr lvl="1"/>
            <a:r>
              <a:rPr lang="en-US" sz="2000" b="1" dirty="0"/>
              <a:t>Final IDMRAD paper: </a:t>
            </a:r>
            <a:r>
              <a:rPr lang="en-US" sz="2000" dirty="0"/>
              <a:t>Fri Dec 9 (2 </a:t>
            </a:r>
            <a:r>
              <a:rPr lang="en-US" sz="2000" dirty="0" err="1"/>
              <a:t>hrs</a:t>
            </a:r>
            <a:r>
              <a:rPr lang="en-US" sz="2000" dirty="0"/>
              <a:t> grace!) </a:t>
            </a:r>
          </a:p>
        </p:txBody>
      </p:sp>
      <p:sp>
        <p:nvSpPr>
          <p:cNvPr id="4" name="Slide Number Placeholder 3">
            <a:extLst>
              <a:ext uri="{FF2B5EF4-FFF2-40B4-BE49-F238E27FC236}">
                <a16:creationId xmlns:a16="http://schemas.microsoft.com/office/drawing/2014/main" id="{98A58D2D-3263-BFB2-E013-B68A42B90B92}"/>
              </a:ext>
            </a:extLst>
          </p:cNvPr>
          <p:cNvSpPr>
            <a:spLocks noGrp="1"/>
          </p:cNvSpPr>
          <p:nvPr>
            <p:ph type="sldNum" sz="quarter" idx="11"/>
          </p:nvPr>
        </p:nvSpPr>
        <p:spPr/>
        <p:txBody>
          <a:bodyPr/>
          <a:lstStyle/>
          <a:p>
            <a:pPr>
              <a:defRPr/>
            </a:pPr>
            <a:fld id="{4B8CA2C1-55FD-4D57-93CC-82852D0F6A92}" type="slidenum">
              <a:rPr lang="en-US" altLang="en-US" smtClean="0"/>
              <a:pPr>
                <a:defRPr/>
              </a:pPr>
              <a:t>3</a:t>
            </a:fld>
            <a:endParaRPr lang="en-US" altLang="en-US"/>
          </a:p>
        </p:txBody>
      </p:sp>
      <p:sp>
        <p:nvSpPr>
          <p:cNvPr id="5" name="Date Placeholder 4">
            <a:extLst>
              <a:ext uri="{FF2B5EF4-FFF2-40B4-BE49-F238E27FC236}">
                <a16:creationId xmlns:a16="http://schemas.microsoft.com/office/drawing/2014/main" id="{19CFF2CE-5921-5D40-7B7F-BBDB37B0A106}"/>
              </a:ext>
            </a:extLst>
          </p:cNvPr>
          <p:cNvSpPr>
            <a:spLocks noGrp="1"/>
          </p:cNvSpPr>
          <p:nvPr>
            <p:ph type="dt" sz="half" idx="12"/>
          </p:nvPr>
        </p:nvSpPr>
        <p:spPr/>
        <p:txBody>
          <a:bodyPr/>
          <a:lstStyle/>
          <a:p>
            <a:pPr>
              <a:defRPr/>
            </a:pPr>
            <a:fld id="{B9205A51-82EE-41FA-BB78-036B1810AC6E}" type="datetime1">
              <a:rPr lang="en-US" smtClean="0"/>
              <a:pPr>
                <a:defRPr/>
              </a:pPr>
              <a:t>11/16/2022</a:t>
            </a:fld>
            <a:endParaRPr lang="en-US" altLang="en-US"/>
          </a:p>
        </p:txBody>
      </p:sp>
    </p:spTree>
    <p:extLst>
      <p:ext uri="{BB962C8B-B14F-4D97-AF65-F5344CB8AC3E}">
        <p14:creationId xmlns:p14="http://schemas.microsoft.com/office/powerpoint/2010/main" val="808017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1A6E-2311-4C32-8547-CD88A056B6BF}"/>
              </a:ext>
            </a:extLst>
          </p:cNvPr>
          <p:cNvSpPr>
            <a:spLocks noGrp="1"/>
          </p:cNvSpPr>
          <p:nvPr>
            <p:ph type="title"/>
          </p:nvPr>
        </p:nvSpPr>
        <p:spPr>
          <a:xfrm>
            <a:off x="457199" y="277813"/>
            <a:ext cx="8379439" cy="1139825"/>
          </a:xfrm>
        </p:spPr>
        <p:txBody>
          <a:bodyPr/>
          <a:lstStyle/>
          <a:p>
            <a:r>
              <a:rPr lang="en-US" sz="4000" dirty="0"/>
              <a:t>Random Intercept, Cross-Level Interaction</a:t>
            </a:r>
          </a:p>
        </p:txBody>
      </p:sp>
      <p:sp>
        <p:nvSpPr>
          <p:cNvPr id="6" name="Content Placeholder 5">
            <a:extLst>
              <a:ext uri="{FF2B5EF4-FFF2-40B4-BE49-F238E27FC236}">
                <a16:creationId xmlns:a16="http://schemas.microsoft.com/office/drawing/2014/main" id="{43641489-0B49-45A2-80E2-3B97B811E2A4}"/>
              </a:ext>
            </a:extLst>
          </p:cNvPr>
          <p:cNvSpPr>
            <a:spLocks noGrp="1"/>
          </p:cNvSpPr>
          <p:nvPr>
            <p:ph sz="half" idx="1"/>
          </p:nvPr>
        </p:nvSpPr>
        <p:spPr>
          <a:xfrm>
            <a:off x="457200" y="1515676"/>
            <a:ext cx="4038600" cy="4530725"/>
          </a:xfrm>
        </p:spPr>
        <p:txBody>
          <a:bodyPr/>
          <a:lstStyle/>
          <a:p>
            <a:pPr marL="0" indent="0">
              <a:buNone/>
            </a:pPr>
            <a:r>
              <a:rPr lang="en-US" sz="1400" dirty="0">
                <a:latin typeface="Courier New" panose="02070309020205020404" pitchFamily="49" charset="0"/>
                <a:cs typeface="Courier New" panose="02070309020205020404" pitchFamily="49" charset="0"/>
              </a:rPr>
              <a:t>&gt; lmer.6 &lt;- </a:t>
            </a: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(Y ~ LRT * </a:t>
            </a:r>
            <a:r>
              <a:rPr lang="en-US" sz="1400" dirty="0" err="1">
                <a:latin typeface="Courier New" panose="02070309020205020404" pitchFamily="49" charset="0"/>
                <a:cs typeface="Courier New" panose="02070309020205020404" pitchFamily="49" charset="0"/>
              </a:rPr>
              <a:t>sch.avg</a:t>
            </a:r>
            <a:r>
              <a:rPr lang="en-US" sz="1400" dirty="0">
                <a:latin typeface="Courier New" panose="02070309020205020404" pitchFamily="49" charset="0"/>
                <a:cs typeface="Courier New" panose="02070309020205020404" pitchFamily="49" charset="0"/>
              </a:rPr>
              <a:t> +</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(1 + LRT | school),</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data=</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Model failed to converge with </a:t>
            </a:r>
            <a:r>
              <a:rPr lang="en-US" sz="1400" dirty="0" err="1">
                <a:latin typeface="Courier New" panose="02070309020205020404" pitchFamily="49" charset="0"/>
                <a:cs typeface="Courier New" panose="02070309020205020404" pitchFamily="49" charset="0"/>
              </a:rPr>
              <a:t>max|grad</a:t>
            </a:r>
            <a:r>
              <a:rPr lang="en-US" sz="1400" dirty="0">
                <a:latin typeface="Courier New" panose="02070309020205020404" pitchFamily="49" charset="0"/>
                <a:cs typeface="Courier New" panose="02070309020205020404" pitchFamily="49" charset="0"/>
              </a:rPr>
              <a:t>| = 0.0309104 (</a:t>
            </a:r>
            <a:r>
              <a:rPr lang="en-US" sz="1400" dirty="0" err="1">
                <a:latin typeface="Courier New" panose="02070309020205020404" pitchFamily="49" charset="0"/>
                <a:cs typeface="Courier New" panose="02070309020205020404" pitchFamily="49" charset="0"/>
              </a:rPr>
              <a:t>tol</a:t>
            </a:r>
            <a:r>
              <a:rPr lang="en-US" sz="1400" dirty="0">
                <a:latin typeface="Courier New" panose="02070309020205020404" pitchFamily="49" charset="0"/>
                <a:cs typeface="Courier New" panose="02070309020205020404" pitchFamily="49" charset="0"/>
              </a:rPr>
              <a:t> = 0.002)</a:t>
            </a:r>
          </a:p>
          <a:p>
            <a:pPr marL="0" indent="0">
              <a:buNone/>
            </a:pPr>
            <a:r>
              <a:rPr lang="en-US" sz="1400" dirty="0">
                <a:latin typeface="Courier New" panose="02070309020205020404" pitchFamily="49" charset="0"/>
                <a:cs typeface="Courier New" panose="02070309020205020404" pitchFamily="49" charset="0"/>
              </a:rPr>
              <a:t>&gt; display(lmer.6)</a:t>
            </a:r>
          </a:p>
          <a:p>
            <a:pPr marL="0" indent="0">
              <a:buNone/>
            </a:pPr>
            <a:r>
              <a:rPr lang="en-US" sz="1400" dirty="0" err="1">
                <a:latin typeface="Courier New" panose="02070309020205020404" pitchFamily="49" charset="0"/>
                <a:cs typeface="Courier New" panose="02070309020205020404" pitchFamily="49" charset="0"/>
              </a:rPr>
              <a:t>lmer</a:t>
            </a:r>
            <a:r>
              <a:rPr lang="en-US" sz="1400" dirty="0">
                <a:latin typeface="Courier New" panose="02070309020205020404" pitchFamily="49" charset="0"/>
                <a:cs typeface="Courier New" panose="02070309020205020404" pitchFamily="49" charset="0"/>
              </a:rPr>
              <a:t>(formula = Y ~ LRT * </a:t>
            </a:r>
            <a:r>
              <a:rPr lang="en-US" sz="1400" dirty="0" err="1">
                <a:latin typeface="Courier New" panose="02070309020205020404" pitchFamily="49" charset="0"/>
                <a:cs typeface="Courier New" panose="02070309020205020404" pitchFamily="49" charset="0"/>
              </a:rPr>
              <a:t>sch.avg</a:t>
            </a:r>
            <a:r>
              <a:rPr lang="en-US" sz="1400" dirty="0">
                <a:latin typeface="Courier New" panose="02070309020205020404" pitchFamily="49" charset="0"/>
                <a:cs typeface="Courier New" panose="02070309020205020404" pitchFamily="49" charset="0"/>
              </a:rPr>
              <a:t> + (1 + LRT | school), data = </a:t>
            </a:r>
            <a:r>
              <a:rPr lang="en-US" sz="1400" dirty="0" err="1">
                <a:latin typeface="Courier New" panose="02070309020205020404" pitchFamily="49" charset="0"/>
                <a:cs typeface="Courier New" panose="02070309020205020404" pitchFamily="49" charset="0"/>
              </a:rPr>
              <a:t>school.frame</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coef.est</a:t>
            </a:r>
            <a:r>
              <a:rPr lang="en-US" sz="1400" dirty="0">
                <a:latin typeface="Courier New" panose="02070309020205020404" pitchFamily="49" charset="0"/>
                <a:cs typeface="Courier New" panose="02070309020205020404" pitchFamily="49" charset="0"/>
              </a:rPr>
              <a:t> coef.se</a:t>
            </a:r>
          </a:p>
          <a:p>
            <a:pPr marL="0" indent="0">
              <a:buNone/>
            </a:pPr>
            <a:r>
              <a:rPr lang="en-US" sz="1400" dirty="0">
                <a:latin typeface="Courier New" panose="02070309020205020404" pitchFamily="49" charset="0"/>
                <a:cs typeface="Courier New" panose="02070309020205020404" pitchFamily="49" charset="0"/>
              </a:rPr>
              <a:t>(Intercept) -0.01     0.05  </a:t>
            </a:r>
          </a:p>
          <a:p>
            <a:pPr marL="0" indent="0">
              <a:buNone/>
            </a:pPr>
            <a:r>
              <a:rPr lang="en-US" sz="1400" dirty="0">
                <a:latin typeface="Courier New" panose="02070309020205020404" pitchFamily="49" charset="0"/>
                <a:cs typeface="Courier New" panose="02070309020205020404" pitchFamily="49" charset="0"/>
              </a:rPr>
              <a:t>LRT          0.05     0.00  </a:t>
            </a:r>
          </a:p>
          <a:p>
            <a:pPr marL="0" indent="0">
              <a:buNone/>
            </a:pPr>
            <a:r>
              <a:rPr lang="en-US" sz="1400" dirty="0" err="1">
                <a:latin typeface="Courier New" panose="02070309020205020404" pitchFamily="49" charset="0"/>
                <a:cs typeface="Courier New" panose="02070309020205020404" pitchFamily="49" charset="0"/>
              </a:rPr>
              <a:t>sch.avg</a:t>
            </a:r>
            <a:r>
              <a:rPr lang="en-US" sz="1400" dirty="0">
                <a:latin typeface="Courier New" panose="02070309020205020404" pitchFamily="49" charset="0"/>
                <a:cs typeface="Courier New" panose="02070309020205020404" pitchFamily="49" charset="0"/>
              </a:rPr>
              <a:t>      0.00     0.01  </a:t>
            </a:r>
          </a:p>
          <a:p>
            <a:pPr marL="0" indent="0">
              <a:buNone/>
            </a:pPr>
            <a:r>
              <a:rPr lang="en-US" sz="1400" dirty="0" err="1">
                <a:latin typeface="Courier New" panose="02070309020205020404" pitchFamily="49" charset="0"/>
                <a:cs typeface="Courier New" panose="02070309020205020404" pitchFamily="49" charset="0"/>
              </a:rPr>
              <a:t>LRT:sch.avg</a:t>
            </a:r>
            <a:r>
              <a:rPr lang="en-US" sz="1400" dirty="0">
                <a:latin typeface="Courier New" panose="02070309020205020404" pitchFamily="49" charset="0"/>
                <a:cs typeface="Courier New" panose="02070309020205020404" pitchFamily="49" charset="0"/>
              </a:rPr>
              <a:t>  0.00     0.00  </a:t>
            </a:r>
          </a:p>
          <a:p>
            <a:pPr marL="0" indent="0">
              <a:buNone/>
            </a:pPr>
            <a:r>
              <a:rPr lang="en-US" sz="1400" dirty="0">
                <a:latin typeface="Courier New" panose="02070309020205020404" pitchFamily="49" charset="0"/>
                <a:cs typeface="Courier New" panose="02070309020205020404" pitchFamily="49" charset="0"/>
              </a:rPr>
              <a:t>Error terms:</a:t>
            </a:r>
          </a:p>
          <a:p>
            <a:pPr marL="0" indent="0">
              <a:buNone/>
            </a:pPr>
            <a:r>
              <a:rPr lang="en-US" sz="1400" dirty="0">
                <a:latin typeface="Courier New" panose="02070309020205020404" pitchFamily="49" charset="0"/>
                <a:cs typeface="Courier New" panose="02070309020205020404" pitchFamily="49" charset="0"/>
              </a:rPr>
              <a:t> Groups   Name        </a:t>
            </a:r>
            <a:r>
              <a:rPr lang="en-US" sz="1400" dirty="0" err="1">
                <a:latin typeface="Courier New" panose="02070309020205020404" pitchFamily="49" charset="0"/>
                <a:cs typeface="Courier New" panose="02070309020205020404" pitchFamily="49" charset="0"/>
              </a:rPr>
              <a:t>Std.Dev</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Corr</a:t>
            </a: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 school   (Intercept) 0.24          </a:t>
            </a:r>
          </a:p>
          <a:p>
            <a:pPr marL="0" indent="0">
              <a:buNone/>
            </a:pPr>
            <a:r>
              <a:rPr lang="en-US" sz="1400" dirty="0">
                <a:latin typeface="Courier New" panose="02070309020205020404" pitchFamily="49" charset="0"/>
                <a:cs typeface="Courier New" panose="02070309020205020404" pitchFamily="49" charset="0"/>
              </a:rPr>
              <a:t>          LRT         0.01     0.64 </a:t>
            </a:r>
          </a:p>
          <a:p>
            <a:pPr marL="0" indent="0">
              <a:buNone/>
            </a:pPr>
            <a:r>
              <a:rPr lang="en-US" sz="1400" dirty="0">
                <a:latin typeface="Courier New" panose="02070309020205020404" pitchFamily="49" charset="0"/>
                <a:cs typeface="Courier New" panose="02070309020205020404" pitchFamily="49" charset="0"/>
              </a:rPr>
              <a:t> Residual             0.79          </a:t>
            </a:r>
          </a:p>
        </p:txBody>
      </p:sp>
      <p:sp>
        <p:nvSpPr>
          <p:cNvPr id="4" name="Slide Number Placeholder 3">
            <a:extLst>
              <a:ext uri="{FF2B5EF4-FFF2-40B4-BE49-F238E27FC236}">
                <a16:creationId xmlns:a16="http://schemas.microsoft.com/office/drawing/2014/main" id="{962A5A5D-F409-498F-B395-C731EF6A4C83}"/>
              </a:ext>
            </a:extLst>
          </p:cNvPr>
          <p:cNvSpPr>
            <a:spLocks noGrp="1"/>
          </p:cNvSpPr>
          <p:nvPr>
            <p:ph type="sldNum" sz="quarter" idx="11"/>
          </p:nvPr>
        </p:nvSpPr>
        <p:spPr/>
        <p:txBody>
          <a:bodyPr/>
          <a:lstStyle/>
          <a:p>
            <a:pPr>
              <a:defRPr/>
            </a:pPr>
            <a:fld id="{700B34FC-5C85-440D-ADAA-932E1E025615}" type="slidenum">
              <a:rPr lang="en-US" altLang="en-US" smtClean="0"/>
              <a:pPr>
                <a:defRPr/>
              </a:pPr>
              <a:t>30</a:t>
            </a:fld>
            <a:endParaRPr lang="en-US" altLang="en-US"/>
          </a:p>
        </p:txBody>
      </p:sp>
      <p:sp>
        <p:nvSpPr>
          <p:cNvPr id="5" name="Date Placeholder 4">
            <a:extLst>
              <a:ext uri="{FF2B5EF4-FFF2-40B4-BE49-F238E27FC236}">
                <a16:creationId xmlns:a16="http://schemas.microsoft.com/office/drawing/2014/main" id="{72C7E81B-38EB-48FB-A3FF-919A23A65E31}"/>
              </a:ext>
            </a:extLst>
          </p:cNvPr>
          <p:cNvSpPr>
            <a:spLocks noGrp="1"/>
          </p:cNvSpPr>
          <p:nvPr>
            <p:ph type="dt" sz="half" idx="12"/>
          </p:nvPr>
        </p:nvSpPr>
        <p:spPr/>
        <p:txBody>
          <a:bodyPr/>
          <a:lstStyle/>
          <a:p>
            <a:pPr>
              <a:defRPr/>
            </a:pPr>
            <a:fld id="{EA0ABBD4-084A-4039-A74D-F36F63C9D928}" type="datetime1">
              <a:rPr lang="en-US" smtClean="0"/>
              <a:pPr>
                <a:defRPr/>
              </a:pPr>
              <a:t>11/16/2022</a:t>
            </a:fld>
            <a:endParaRPr lang="en-US" altLang="en-US" dirty="0"/>
          </a:p>
        </p:txBody>
      </p:sp>
      <p:pic>
        <p:nvPicPr>
          <p:cNvPr id="9" name="Picture 8">
            <a:extLst>
              <a:ext uri="{FF2B5EF4-FFF2-40B4-BE49-F238E27FC236}">
                <a16:creationId xmlns:a16="http://schemas.microsoft.com/office/drawing/2014/main" id="{F82E2943-6B44-43D9-AFFD-ADE03AA2D6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2609" y="1600200"/>
            <a:ext cx="4231982" cy="4231982"/>
          </a:xfrm>
          <a:prstGeom prst="rect">
            <a:avLst/>
          </a:prstGeom>
        </p:spPr>
      </p:pic>
    </p:spTree>
    <p:extLst>
      <p:ext uri="{BB962C8B-B14F-4D97-AF65-F5344CB8AC3E}">
        <p14:creationId xmlns:p14="http://schemas.microsoft.com/office/powerpoint/2010/main" val="2309159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DD70-4CD6-4F5C-BD12-EE7907338BB7}"/>
              </a:ext>
            </a:extLst>
          </p:cNvPr>
          <p:cNvSpPr>
            <a:spLocks noGrp="1"/>
          </p:cNvSpPr>
          <p:nvPr>
            <p:ph type="title"/>
          </p:nvPr>
        </p:nvSpPr>
        <p:spPr/>
        <p:txBody>
          <a:bodyPr/>
          <a:lstStyle/>
          <a:p>
            <a:r>
              <a:rPr lang="en-US" dirty="0"/>
              <a:t>Which Model Fits Best (so far…)?</a:t>
            </a:r>
          </a:p>
        </p:txBody>
      </p:sp>
      <p:sp>
        <p:nvSpPr>
          <p:cNvPr id="7" name="Content Placeholder 6">
            <a:extLst>
              <a:ext uri="{FF2B5EF4-FFF2-40B4-BE49-F238E27FC236}">
                <a16:creationId xmlns:a16="http://schemas.microsoft.com/office/drawing/2014/main" id="{478A6A98-4FFF-46BD-BBA7-615A2F6518A9}"/>
              </a:ext>
            </a:extLst>
          </p:cNvPr>
          <p:cNvSpPr>
            <a:spLocks noGrp="1"/>
          </p:cNvSpPr>
          <p:nvPr>
            <p:ph idx="1"/>
          </p:nvPr>
        </p:nvSpPr>
        <p:spPr>
          <a:xfrm>
            <a:off x="222837" y="1186689"/>
            <a:ext cx="8775165" cy="4893269"/>
          </a:xfrm>
        </p:spPr>
        <p:txBody>
          <a:bodyPr/>
          <a:lstStyle/>
          <a:p>
            <a:pPr marL="0" indent="0">
              <a:buNone/>
            </a:pPr>
            <a:r>
              <a:rPr lang="en-US" sz="1500" dirty="0">
                <a:latin typeface="Courier New" panose="02070309020205020404" pitchFamily="49" charset="0"/>
                <a:cs typeface="Courier New" panose="02070309020205020404" pitchFamily="49" charset="0"/>
              </a:rPr>
              <a:t>&gt; AIC.ml &lt;- function(M) {AIC(update(M,REML=F))}        ## We’ll talk about</a:t>
            </a:r>
          </a:p>
          <a:p>
            <a:pPr marL="0" indent="0">
              <a:buNone/>
            </a:pPr>
            <a:r>
              <a:rPr lang="en-US" sz="1500" dirty="0">
                <a:latin typeface="Courier New" panose="02070309020205020404" pitchFamily="49" charset="0"/>
                <a:cs typeface="Courier New" panose="02070309020205020404" pitchFamily="49" charset="0"/>
              </a:rPr>
              <a:t>&gt; BIC.ml &lt;- function(M) {BIC(update(M,REML=F))}        ## AIC/BIC/DIC and</a:t>
            </a:r>
          </a:p>
          <a:p>
            <a:pPr marL="0" indent="0">
              <a:buNone/>
            </a:pPr>
            <a:r>
              <a:rPr lang="en-US" sz="1500" dirty="0">
                <a:latin typeface="Courier New" panose="02070309020205020404" pitchFamily="49" charset="0"/>
                <a:cs typeface="Courier New" panose="02070309020205020404" pitchFamily="49" charset="0"/>
              </a:rPr>
              <a:t>&gt; DIC.ml &lt;- function(M) {</a:t>
            </a:r>
            <a:r>
              <a:rPr lang="en-US" sz="1500" dirty="0" err="1">
                <a:latin typeface="Courier New" panose="02070309020205020404" pitchFamily="49" charset="0"/>
                <a:cs typeface="Courier New" panose="02070309020205020404" pitchFamily="49" charset="0"/>
              </a:rPr>
              <a:t>extractDIC</a:t>
            </a:r>
            <a:r>
              <a:rPr lang="en-US" sz="1500" dirty="0">
                <a:latin typeface="Courier New" panose="02070309020205020404" pitchFamily="49" charset="0"/>
                <a:cs typeface="Courier New" panose="02070309020205020404" pitchFamily="49" charset="0"/>
              </a:rPr>
              <a:t>(update(M,REML=F))} ## REML next week</a:t>
            </a:r>
          </a:p>
          <a:p>
            <a:pPr marL="0" indent="0">
              <a:buNone/>
            </a:pPr>
            <a:r>
              <a:rPr lang="en-US" sz="1500" dirty="0">
                <a:latin typeface="Courier New" panose="02070309020205020404" pitchFamily="49" charset="0"/>
                <a:cs typeface="Courier New" panose="02070309020205020404" pitchFamily="49" charset="0"/>
              </a:rPr>
              <a:t>&gt; res &lt;-</a:t>
            </a:r>
            <a:br>
              <a:rPr lang="en-US" sz="1500" dirty="0">
                <a:latin typeface="Courier New" panose="02070309020205020404" pitchFamily="49" charset="0"/>
                <a:cs typeface="Courier New" panose="02070309020205020404" pitchFamily="49" charset="0"/>
              </a:rPr>
            </a:br>
            <a:r>
              <a:rPr lang="en-US" sz="1500" dirty="0">
                <a:latin typeface="Courier New" panose="02070309020205020404" pitchFamily="49" charset="0"/>
                <a:cs typeface="Courier New" panose="02070309020205020404" pitchFamily="49" charset="0"/>
              </a:rPr>
              <a:t>+ </a:t>
            </a:r>
            <a:r>
              <a:rPr lang="en-US" sz="1500" dirty="0" err="1">
                <a:latin typeface="Courier New" panose="02070309020205020404" pitchFamily="49" charset="0"/>
                <a:cs typeface="Courier New" panose="02070309020205020404" pitchFamily="49" charset="0"/>
              </a:rPr>
              <a:t>rbind</a:t>
            </a:r>
            <a:r>
              <a:rPr lang="en-US" sz="1500" dirty="0">
                <a:latin typeface="Courier New" panose="02070309020205020404" pitchFamily="49" charset="0"/>
                <a:cs typeface="Courier New" panose="02070309020205020404" pitchFamily="49" charset="0"/>
              </a:rPr>
              <a:t>(AIC=</a:t>
            </a:r>
            <a:r>
              <a:rPr lang="en-US" sz="1500" dirty="0" err="1">
                <a:latin typeface="Courier New" panose="02070309020205020404" pitchFamily="49" charset="0"/>
                <a:cs typeface="Courier New" panose="02070309020205020404" pitchFamily="49" charset="0"/>
              </a:rPr>
              <a:t>sapply</a:t>
            </a:r>
            <a:r>
              <a:rPr lang="en-US" sz="1500" dirty="0">
                <a:latin typeface="Courier New" panose="02070309020205020404" pitchFamily="49" charset="0"/>
                <a:cs typeface="Courier New" panose="02070309020205020404" pitchFamily="49" charset="0"/>
              </a:rPr>
              <a:t>(list(lmer.1,lmer.2,lmer.3,lmer.4,lmer.5,lmer.6),AIC.ml),</a:t>
            </a:r>
          </a:p>
          <a:p>
            <a:pPr marL="0" indent="0">
              <a:buNone/>
            </a:pPr>
            <a:r>
              <a:rPr lang="en-US" sz="1500" dirty="0">
                <a:latin typeface="Courier New" panose="02070309020205020404" pitchFamily="49" charset="0"/>
                <a:cs typeface="Courier New" panose="02070309020205020404" pitchFamily="49" charset="0"/>
              </a:rPr>
              <a:t>+       BIC=</a:t>
            </a:r>
            <a:r>
              <a:rPr lang="en-US" sz="1500" dirty="0" err="1">
                <a:latin typeface="Courier New" panose="02070309020205020404" pitchFamily="49" charset="0"/>
                <a:cs typeface="Courier New" panose="02070309020205020404" pitchFamily="49" charset="0"/>
              </a:rPr>
              <a:t>sapply</a:t>
            </a:r>
            <a:r>
              <a:rPr lang="en-US" sz="1500" dirty="0">
                <a:latin typeface="Courier New" panose="02070309020205020404" pitchFamily="49" charset="0"/>
                <a:cs typeface="Courier New" panose="02070309020205020404" pitchFamily="49" charset="0"/>
              </a:rPr>
              <a:t>(list(lmer.1,lmer.2,lmer.3,lmer.4,lmer.5,lmer.6),BIC.ml),</a:t>
            </a:r>
          </a:p>
          <a:p>
            <a:pPr marL="0" indent="0">
              <a:buNone/>
            </a:pPr>
            <a:r>
              <a:rPr lang="en-US" sz="1500" dirty="0">
                <a:latin typeface="Courier New" panose="02070309020205020404" pitchFamily="49" charset="0"/>
                <a:cs typeface="Courier New" panose="02070309020205020404" pitchFamily="49" charset="0"/>
              </a:rPr>
              <a:t>+       DIC=</a:t>
            </a:r>
            <a:r>
              <a:rPr lang="en-US" sz="1500" dirty="0" err="1">
                <a:latin typeface="Courier New" panose="02070309020205020404" pitchFamily="49" charset="0"/>
                <a:cs typeface="Courier New" panose="02070309020205020404" pitchFamily="49" charset="0"/>
              </a:rPr>
              <a:t>sapply</a:t>
            </a:r>
            <a:r>
              <a:rPr lang="en-US" sz="1500" dirty="0">
                <a:latin typeface="Courier New" panose="02070309020205020404" pitchFamily="49" charset="0"/>
                <a:cs typeface="Courier New" panose="02070309020205020404" pitchFamily="49" charset="0"/>
              </a:rPr>
              <a:t>(list(lmer.1,lmer.2,lmer.3,lmer.4,lmer.5,lmer.6),DIC.ml))</a:t>
            </a:r>
          </a:p>
          <a:p>
            <a:pPr marL="0" indent="0">
              <a:buNone/>
            </a:pPr>
            <a:r>
              <a:rPr lang="en-US" sz="1500" dirty="0">
                <a:latin typeface="Courier New" panose="02070309020205020404" pitchFamily="49" charset="0"/>
                <a:cs typeface="Courier New" panose="02070309020205020404" pitchFamily="49" charset="0"/>
              </a:rPr>
              <a:t>&gt; </a:t>
            </a:r>
            <a:r>
              <a:rPr lang="en-US" sz="1500" dirty="0" err="1">
                <a:latin typeface="Courier New" panose="02070309020205020404" pitchFamily="49" charset="0"/>
                <a:cs typeface="Courier New" panose="02070309020205020404" pitchFamily="49" charset="0"/>
              </a:rPr>
              <a:t>colnames</a:t>
            </a:r>
            <a:r>
              <a:rPr lang="en-US" sz="1500" dirty="0">
                <a:latin typeface="Courier New" panose="02070309020205020404" pitchFamily="49" charset="0"/>
                <a:cs typeface="Courier New" panose="02070309020205020404" pitchFamily="49" charset="0"/>
              </a:rPr>
              <a:t>(res) &lt;- c("lmer.1","lmer.2","lmer.3","lmer.4","lmer.5","lmer.6")</a:t>
            </a:r>
          </a:p>
          <a:p>
            <a:pPr marL="0" indent="0">
              <a:buNone/>
            </a:pPr>
            <a:r>
              <a:rPr lang="en-US" sz="1500" dirty="0">
                <a:latin typeface="Courier New" panose="02070309020205020404" pitchFamily="49" charset="0"/>
                <a:cs typeface="Courier New" panose="02070309020205020404" pitchFamily="49" charset="0"/>
              </a:rPr>
              <a:t>&gt; </a:t>
            </a:r>
          </a:p>
          <a:p>
            <a:pPr marL="0" indent="0">
              <a:buNone/>
            </a:pPr>
            <a:r>
              <a:rPr lang="en-US" sz="1500" dirty="0">
                <a:latin typeface="Courier New" panose="02070309020205020404" pitchFamily="49" charset="0"/>
                <a:cs typeface="Courier New" panose="02070309020205020404" pitchFamily="49" charset="0"/>
              </a:rPr>
              <a:t>&gt; t(round(res,2))</a:t>
            </a:r>
          </a:p>
          <a:p>
            <a:pPr marL="0" indent="0">
              <a:buNone/>
            </a:pPr>
            <a:r>
              <a:rPr lang="en-US" sz="1500" dirty="0">
                <a:latin typeface="Courier New" panose="02070309020205020404" pitchFamily="49" charset="0"/>
                <a:cs typeface="Courier New" panose="02070309020205020404" pitchFamily="49" charset="0"/>
              </a:rPr>
              <a:t>           AIC     BIC     DIC</a:t>
            </a:r>
          </a:p>
          <a:p>
            <a:pPr marL="0" indent="0">
              <a:buNone/>
            </a:pPr>
            <a:r>
              <a:rPr lang="en-US" sz="1500" dirty="0">
                <a:latin typeface="Courier New" panose="02070309020205020404" pitchFamily="49" charset="0"/>
                <a:cs typeface="Courier New" panose="02070309020205020404" pitchFamily="49" charset="0"/>
              </a:rPr>
              <a:t>lmer.1 5528.35 5545.12 5522.35</a:t>
            </a:r>
          </a:p>
          <a:p>
            <a:pPr marL="0" indent="0">
              <a:buNone/>
            </a:pPr>
            <a:r>
              <a:rPr lang="en-US" sz="1500" dirty="0">
                <a:latin typeface="Courier New" panose="02070309020205020404" pitchFamily="49" charset="0"/>
                <a:cs typeface="Courier New" panose="02070309020205020404" pitchFamily="49" charset="0"/>
              </a:rPr>
              <a:t>lmer.2 4752.30 </a:t>
            </a:r>
            <a:r>
              <a:rPr lang="en-US" sz="1500" dirty="0">
                <a:solidFill>
                  <a:srgbClr val="FF0000"/>
                </a:solidFill>
                <a:latin typeface="Courier New" panose="02070309020205020404" pitchFamily="49" charset="0"/>
                <a:cs typeface="Courier New" panose="02070309020205020404" pitchFamily="49" charset="0"/>
              </a:rPr>
              <a:t>4774.66</a:t>
            </a:r>
            <a:r>
              <a:rPr lang="en-US" sz="1500" dirty="0">
                <a:latin typeface="Courier New" panose="02070309020205020404" pitchFamily="49" charset="0"/>
                <a:cs typeface="Courier New" panose="02070309020205020404" pitchFamily="49" charset="0"/>
              </a:rPr>
              <a:t> 4744.30</a:t>
            </a:r>
          </a:p>
          <a:p>
            <a:pPr marL="0" indent="0">
              <a:buNone/>
            </a:pPr>
            <a:r>
              <a:rPr lang="en-US" sz="1500" dirty="0">
                <a:latin typeface="Courier New" panose="02070309020205020404" pitchFamily="49" charset="0"/>
                <a:cs typeface="Courier New" panose="02070309020205020404" pitchFamily="49" charset="0"/>
              </a:rPr>
              <a:t>lmer.3 4749.36 4782.90 4737.36</a:t>
            </a:r>
          </a:p>
          <a:p>
            <a:pPr marL="0" indent="0">
              <a:buNone/>
            </a:pPr>
            <a:r>
              <a:rPr lang="en-US" sz="1500" dirty="0">
                <a:latin typeface="Courier New" panose="02070309020205020404" pitchFamily="49" charset="0"/>
                <a:cs typeface="Courier New" panose="02070309020205020404" pitchFamily="49" charset="0"/>
              </a:rPr>
              <a:t>lmer.4 4761.55 4795.08 4749.55</a:t>
            </a:r>
          </a:p>
          <a:p>
            <a:pPr marL="0" indent="0">
              <a:buNone/>
            </a:pPr>
            <a:r>
              <a:rPr lang="en-US" sz="1500" dirty="0">
                <a:latin typeface="Courier New" panose="02070309020205020404" pitchFamily="49" charset="0"/>
                <a:cs typeface="Courier New" panose="02070309020205020404" pitchFamily="49" charset="0"/>
              </a:rPr>
              <a:t>lmer.5 4751.02 4790.15 4737.02</a:t>
            </a:r>
          </a:p>
          <a:p>
            <a:pPr marL="0" indent="0">
              <a:buNone/>
            </a:pPr>
            <a:r>
              <a:rPr lang="en-US" sz="1500" dirty="0">
                <a:latin typeface="Courier New" panose="02070309020205020404" pitchFamily="49" charset="0"/>
                <a:cs typeface="Courier New" panose="02070309020205020404" pitchFamily="49" charset="0"/>
              </a:rPr>
              <a:t>lmer.6 </a:t>
            </a:r>
            <a:r>
              <a:rPr lang="en-US" sz="1500" dirty="0">
                <a:solidFill>
                  <a:srgbClr val="FF0000"/>
                </a:solidFill>
                <a:latin typeface="Courier New" panose="02070309020205020404" pitchFamily="49" charset="0"/>
                <a:cs typeface="Courier New" panose="02070309020205020404" pitchFamily="49" charset="0"/>
              </a:rPr>
              <a:t>4745.94</a:t>
            </a:r>
            <a:r>
              <a:rPr lang="en-US" sz="1500" dirty="0">
                <a:latin typeface="Courier New" panose="02070309020205020404" pitchFamily="49" charset="0"/>
                <a:cs typeface="Courier New" panose="02070309020205020404" pitchFamily="49" charset="0"/>
              </a:rPr>
              <a:t> 4790.65 </a:t>
            </a:r>
            <a:r>
              <a:rPr lang="en-US" sz="1500" dirty="0">
                <a:solidFill>
                  <a:srgbClr val="FF0000"/>
                </a:solidFill>
                <a:latin typeface="Courier New" panose="02070309020205020404" pitchFamily="49" charset="0"/>
                <a:cs typeface="Courier New" panose="02070309020205020404" pitchFamily="49" charset="0"/>
              </a:rPr>
              <a:t>4729.94</a:t>
            </a:r>
          </a:p>
        </p:txBody>
      </p:sp>
      <p:sp>
        <p:nvSpPr>
          <p:cNvPr id="5" name="Slide Number Placeholder 4">
            <a:extLst>
              <a:ext uri="{FF2B5EF4-FFF2-40B4-BE49-F238E27FC236}">
                <a16:creationId xmlns:a16="http://schemas.microsoft.com/office/drawing/2014/main" id="{CA3AF252-52DD-4B25-9241-964D54A799FA}"/>
              </a:ext>
            </a:extLst>
          </p:cNvPr>
          <p:cNvSpPr>
            <a:spLocks noGrp="1"/>
          </p:cNvSpPr>
          <p:nvPr>
            <p:ph type="sldNum" sz="quarter" idx="11"/>
          </p:nvPr>
        </p:nvSpPr>
        <p:spPr/>
        <p:txBody>
          <a:bodyPr/>
          <a:lstStyle/>
          <a:p>
            <a:pPr>
              <a:defRPr/>
            </a:pPr>
            <a:fld id="{97E011A4-0B39-4D15-9DD7-1EDA6CB2FDEF}" type="slidenum">
              <a:rPr lang="en-US" altLang="en-US" smtClean="0"/>
              <a:pPr>
                <a:defRPr/>
              </a:pPr>
              <a:t>31</a:t>
            </a:fld>
            <a:endParaRPr lang="en-US" altLang="en-US"/>
          </a:p>
        </p:txBody>
      </p:sp>
      <p:sp>
        <p:nvSpPr>
          <p:cNvPr id="6" name="Date Placeholder 5">
            <a:extLst>
              <a:ext uri="{FF2B5EF4-FFF2-40B4-BE49-F238E27FC236}">
                <a16:creationId xmlns:a16="http://schemas.microsoft.com/office/drawing/2014/main" id="{A1366AF2-9ADE-4214-8D47-EDAFB99E6C2F}"/>
              </a:ext>
            </a:extLst>
          </p:cNvPr>
          <p:cNvSpPr>
            <a:spLocks noGrp="1"/>
          </p:cNvSpPr>
          <p:nvPr>
            <p:ph type="dt" sz="half" idx="12"/>
          </p:nvPr>
        </p:nvSpPr>
        <p:spPr/>
        <p:txBody>
          <a:bodyPr/>
          <a:lstStyle/>
          <a:p>
            <a:pPr>
              <a:defRPr/>
            </a:pPr>
            <a:fld id="{BF711DE8-BA69-4C3F-B986-FBF38878016F}" type="datetime1">
              <a:rPr lang="en-US" smtClean="0"/>
              <a:pPr>
                <a:defRPr/>
              </a:pPr>
              <a:t>11/16/2022</a:t>
            </a:fld>
            <a:endParaRPr lang="en-US" altLang="en-US"/>
          </a:p>
        </p:txBody>
      </p:sp>
      <p:sp>
        <p:nvSpPr>
          <p:cNvPr id="8" name="TextBox 7">
            <a:extLst>
              <a:ext uri="{FF2B5EF4-FFF2-40B4-BE49-F238E27FC236}">
                <a16:creationId xmlns:a16="http://schemas.microsoft.com/office/drawing/2014/main" id="{9F50D6F4-7A54-400C-9644-1191333DEA05}"/>
              </a:ext>
            </a:extLst>
          </p:cNvPr>
          <p:cNvSpPr txBox="1"/>
          <p:nvPr/>
        </p:nvSpPr>
        <p:spPr>
          <a:xfrm>
            <a:off x="3365608" y="4158389"/>
            <a:ext cx="4948516" cy="1705595"/>
          </a:xfrm>
          <a:prstGeom prst="rect">
            <a:avLst/>
          </a:prstGeom>
          <a:noFill/>
        </p:spPr>
        <p:txBody>
          <a:bodyPr wrap="square" rtlCol="0">
            <a:spAutoFit/>
          </a:bodyPr>
          <a:lstStyle/>
          <a:p>
            <a:pPr lvl="1">
              <a:spcBef>
                <a:spcPts val="500"/>
              </a:spcBef>
            </a:pPr>
            <a:r>
              <a:rPr lang="en-US" sz="1400" b="1" dirty="0">
                <a:solidFill>
                  <a:srgbClr val="FF0000"/>
                </a:solidFill>
                <a:latin typeface="Courier New" panose="02070309020205020404" pitchFamily="49" charset="0"/>
                <a:cs typeface="Courier New" panose="02070309020205020404" pitchFamily="49" charset="0"/>
              </a:rPr>
              <a:t>Y ~ 1 + (1 | school)</a:t>
            </a:r>
          </a:p>
          <a:p>
            <a:pPr lvl="1">
              <a:spcBef>
                <a:spcPts val="500"/>
              </a:spcBef>
            </a:pPr>
            <a:r>
              <a:rPr lang="en-US" sz="1400" b="1" dirty="0">
                <a:solidFill>
                  <a:srgbClr val="FF0000"/>
                </a:solidFill>
                <a:latin typeface="Courier New" panose="02070309020205020404" pitchFamily="49" charset="0"/>
                <a:cs typeface="Courier New" panose="02070309020205020404" pitchFamily="49" charset="0"/>
              </a:rPr>
              <a:t>Y ~ LRT + (1 | school)</a:t>
            </a:r>
          </a:p>
          <a:p>
            <a:pPr lvl="1">
              <a:spcBef>
                <a:spcPts val="500"/>
              </a:spcBef>
            </a:pPr>
            <a:r>
              <a:rPr lang="en-US" sz="1400" b="1" dirty="0">
                <a:solidFill>
                  <a:srgbClr val="FF0000"/>
                </a:solidFill>
                <a:latin typeface="Courier New" panose="02070309020205020404" pitchFamily="49" charset="0"/>
                <a:cs typeface="Courier New" panose="02070309020205020404" pitchFamily="49" charset="0"/>
              </a:rPr>
              <a:t>Y ~ LRT + (LRT | school) </a:t>
            </a:r>
          </a:p>
          <a:p>
            <a:pPr lvl="1">
              <a:spcBef>
                <a:spcPts val="500"/>
              </a:spcBef>
            </a:pPr>
            <a:r>
              <a:rPr lang="en-US" sz="1400" b="1" dirty="0">
                <a:solidFill>
                  <a:srgbClr val="FF0000"/>
                </a:solidFill>
                <a:latin typeface="Courier New" panose="02070309020205020404" pitchFamily="49" charset="0"/>
                <a:cs typeface="Courier New" panose="02070309020205020404" pitchFamily="49" charset="0"/>
              </a:rPr>
              <a:t>Y ~ </a:t>
            </a:r>
            <a:r>
              <a:rPr lang="en-US" sz="1400" b="1" dirty="0" err="1">
                <a:solidFill>
                  <a:srgbClr val="FF0000"/>
                </a:solidFill>
                <a:latin typeface="Courier New" panose="02070309020205020404" pitchFamily="49" charset="0"/>
                <a:cs typeface="Courier New" panose="02070309020205020404" pitchFamily="49" charset="0"/>
              </a:rPr>
              <a:t>LRT.cwc</a:t>
            </a:r>
            <a:r>
              <a:rPr lang="en-US" sz="1400" b="1" dirty="0">
                <a:solidFill>
                  <a:srgbClr val="FF0000"/>
                </a:solidFill>
                <a:latin typeface="Courier New" panose="02070309020205020404" pitchFamily="49" charset="0"/>
                <a:cs typeface="Courier New" panose="02070309020205020404" pitchFamily="49" charset="0"/>
              </a:rPr>
              <a:t> + (1 + </a:t>
            </a:r>
            <a:r>
              <a:rPr lang="en-US" sz="1400" b="1" dirty="0" err="1">
                <a:solidFill>
                  <a:srgbClr val="FF0000"/>
                </a:solidFill>
                <a:latin typeface="Courier New" panose="02070309020205020404" pitchFamily="49" charset="0"/>
                <a:cs typeface="Courier New" panose="02070309020205020404" pitchFamily="49" charset="0"/>
              </a:rPr>
              <a:t>LRT.cwc</a:t>
            </a:r>
            <a:r>
              <a:rPr lang="en-US" sz="1400" b="1" dirty="0">
                <a:solidFill>
                  <a:srgbClr val="FF0000"/>
                </a:solidFill>
                <a:latin typeface="Courier New" panose="02070309020205020404" pitchFamily="49" charset="0"/>
                <a:cs typeface="Courier New" panose="02070309020205020404" pitchFamily="49" charset="0"/>
              </a:rPr>
              <a:t> | school)</a:t>
            </a:r>
          </a:p>
          <a:p>
            <a:pPr lvl="1">
              <a:spcBef>
                <a:spcPts val="500"/>
              </a:spcBef>
            </a:pPr>
            <a:r>
              <a:rPr lang="en-US" sz="1400" b="1" dirty="0">
                <a:solidFill>
                  <a:srgbClr val="FF0000"/>
                </a:solidFill>
                <a:latin typeface="Courier New" panose="02070309020205020404" pitchFamily="49" charset="0"/>
                <a:cs typeface="Courier New" panose="02070309020205020404" pitchFamily="49" charset="0"/>
              </a:rPr>
              <a:t>Y ~ LRT + </a:t>
            </a:r>
            <a:r>
              <a:rPr lang="en-US" sz="1400" b="1" dirty="0" err="1">
                <a:solidFill>
                  <a:srgbClr val="FF0000"/>
                </a:solidFill>
                <a:latin typeface="Courier New" panose="02070309020205020404" pitchFamily="49" charset="0"/>
                <a:cs typeface="Courier New" panose="02070309020205020404" pitchFamily="49" charset="0"/>
              </a:rPr>
              <a:t>sch.avg</a:t>
            </a:r>
            <a:r>
              <a:rPr lang="en-US" sz="1400" b="1" dirty="0">
                <a:solidFill>
                  <a:srgbClr val="FF0000"/>
                </a:solidFill>
                <a:latin typeface="Courier New" panose="02070309020205020404" pitchFamily="49" charset="0"/>
                <a:cs typeface="Courier New" panose="02070309020205020404" pitchFamily="49" charset="0"/>
              </a:rPr>
              <a:t> + (1 + LRT | school)</a:t>
            </a:r>
          </a:p>
          <a:p>
            <a:pPr lvl="1">
              <a:spcBef>
                <a:spcPts val="500"/>
              </a:spcBef>
            </a:pPr>
            <a:r>
              <a:rPr lang="en-US" sz="1400" b="1" dirty="0">
                <a:solidFill>
                  <a:srgbClr val="FF0000"/>
                </a:solidFill>
                <a:latin typeface="Courier New" panose="02070309020205020404" pitchFamily="49" charset="0"/>
                <a:cs typeface="Courier New" panose="02070309020205020404" pitchFamily="49" charset="0"/>
              </a:rPr>
              <a:t>Y ~ LRT * </a:t>
            </a:r>
            <a:r>
              <a:rPr lang="en-US" sz="1400" b="1" dirty="0" err="1">
                <a:solidFill>
                  <a:srgbClr val="FF0000"/>
                </a:solidFill>
                <a:latin typeface="Courier New" panose="02070309020205020404" pitchFamily="49" charset="0"/>
                <a:cs typeface="Courier New" panose="02070309020205020404" pitchFamily="49" charset="0"/>
              </a:rPr>
              <a:t>sch.avg</a:t>
            </a:r>
            <a:r>
              <a:rPr lang="en-US" sz="1400" b="1" dirty="0">
                <a:solidFill>
                  <a:srgbClr val="FF0000"/>
                </a:solidFill>
                <a:latin typeface="Courier New" panose="02070309020205020404" pitchFamily="49" charset="0"/>
                <a:cs typeface="Courier New" panose="02070309020205020404" pitchFamily="49" charset="0"/>
              </a:rPr>
              <a:t> + (1 + LRT | school)</a:t>
            </a:r>
          </a:p>
        </p:txBody>
      </p:sp>
    </p:spTree>
    <p:extLst>
      <p:ext uri="{BB962C8B-B14F-4D97-AF65-F5344CB8AC3E}">
        <p14:creationId xmlns:p14="http://schemas.microsoft.com/office/powerpoint/2010/main" val="251767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a:extLst>
              <a:ext uri="{FF2B5EF4-FFF2-40B4-BE49-F238E27FC236}">
                <a16:creationId xmlns:a16="http://schemas.microsoft.com/office/drawing/2014/main" id="{B1F4BACB-D133-4E74-937F-CF60A9851D81}"/>
              </a:ext>
            </a:extLst>
          </p:cNvPr>
          <p:cNvSpPr>
            <a:spLocks noGrp="1" noChangeArrowheads="1"/>
          </p:cNvSpPr>
          <p:nvPr>
            <p:ph type="title"/>
          </p:nvPr>
        </p:nvSpPr>
        <p:spPr/>
        <p:txBody>
          <a:bodyPr/>
          <a:lstStyle/>
          <a:p>
            <a:r>
              <a:rPr lang="en-US" altLang="en-US"/>
              <a:t>Some Automatic &amp; Exact Methods</a:t>
            </a:r>
          </a:p>
        </p:txBody>
      </p:sp>
      <p:sp>
        <p:nvSpPr>
          <p:cNvPr id="25603" name="Content Placeholder 7">
            <a:extLst>
              <a:ext uri="{FF2B5EF4-FFF2-40B4-BE49-F238E27FC236}">
                <a16:creationId xmlns:a16="http://schemas.microsoft.com/office/drawing/2014/main" id="{492C8EB4-95B2-4640-A7C9-347817E9FB52}"/>
              </a:ext>
            </a:extLst>
          </p:cNvPr>
          <p:cNvSpPr>
            <a:spLocks noGrp="1" noChangeArrowheads="1"/>
          </p:cNvSpPr>
          <p:nvPr>
            <p:ph idx="1"/>
          </p:nvPr>
        </p:nvSpPr>
        <p:spPr/>
        <p:txBody>
          <a:bodyPr/>
          <a:lstStyle/>
          <a:p>
            <a:r>
              <a:rPr lang="en-US" altLang="en-US"/>
              <a:t>There are a number of R packages that will do variable selection for lmer models, including:</a:t>
            </a:r>
          </a:p>
          <a:p>
            <a:pPr lvl="1"/>
            <a:r>
              <a:rPr lang="en-US" altLang="en-US">
                <a:latin typeface="Courier New" panose="02070309020205020404" pitchFamily="49" charset="0"/>
                <a:cs typeface="Courier New" panose="02070309020205020404" pitchFamily="49" charset="0"/>
              </a:rPr>
              <a:t>LMERConvenienceFunctions</a:t>
            </a:r>
            <a:r>
              <a:rPr lang="en-US" altLang="en-US"/>
              <a:t> automates backwards selection of fixed effects and forward selection of random effects, using AIC, BIC, etc.</a:t>
            </a:r>
          </a:p>
          <a:p>
            <a:pPr lvl="2"/>
            <a:r>
              <a:rPr lang="en-US" altLang="en-US">
                <a:latin typeface="Courier New" panose="02070309020205020404" pitchFamily="49" charset="0"/>
                <a:cs typeface="Courier New" panose="02070309020205020404" pitchFamily="49" charset="0"/>
              </a:rPr>
              <a:t>fitLMER.fnc()</a:t>
            </a:r>
            <a:r>
              <a:rPr lang="en-US" altLang="en-US"/>
              <a:t> is general-purpose function for this</a:t>
            </a:r>
          </a:p>
          <a:p>
            <a:pPr lvl="1"/>
            <a:r>
              <a:rPr lang="en-US" altLang="en-US">
                <a:latin typeface="Courier New" panose="02070309020205020404" pitchFamily="49" charset="0"/>
                <a:cs typeface="Courier New" panose="02070309020205020404" pitchFamily="49" charset="0"/>
              </a:rPr>
              <a:t>RLRsim</a:t>
            </a:r>
            <a:r>
              <a:rPr lang="en-US" altLang="en-US"/>
              <a:t> provides simulation-based exact likelihood ratio tests for random effects</a:t>
            </a:r>
          </a:p>
          <a:p>
            <a:pPr lvl="2"/>
            <a:r>
              <a:rPr lang="en-US" altLang="en-US">
                <a:latin typeface="Courier New" panose="02070309020205020404" pitchFamily="49" charset="0"/>
                <a:cs typeface="Courier New" panose="02070309020205020404" pitchFamily="49" charset="0"/>
              </a:rPr>
              <a:t>exactLRT()</a:t>
            </a:r>
            <a:r>
              <a:rPr lang="en-US" altLang="en-US"/>
              <a:t> performs exact LRT test for true ML fits</a:t>
            </a:r>
          </a:p>
          <a:p>
            <a:pPr lvl="2"/>
            <a:r>
              <a:rPr lang="en-US" altLang="en-US">
                <a:latin typeface="Courier New" panose="02070309020205020404" pitchFamily="49" charset="0"/>
                <a:cs typeface="Courier New" panose="02070309020205020404" pitchFamily="49" charset="0"/>
              </a:rPr>
              <a:t>exactRLRT()</a:t>
            </a:r>
            <a:r>
              <a:rPr lang="en-US" altLang="en-US"/>
              <a:t> performs exact LRT test for REML fits</a:t>
            </a:r>
          </a:p>
          <a:p>
            <a:pPr lvl="1"/>
            <a:endParaRPr lang="en-US" altLang="en-US"/>
          </a:p>
          <a:p>
            <a:pPr lvl="1"/>
            <a:endParaRPr lang="en-US" altLang="en-US"/>
          </a:p>
        </p:txBody>
      </p:sp>
      <p:sp>
        <p:nvSpPr>
          <p:cNvPr id="25604" name="Slide Number Placeholder 4">
            <a:extLst>
              <a:ext uri="{FF2B5EF4-FFF2-40B4-BE49-F238E27FC236}">
                <a16:creationId xmlns:a16="http://schemas.microsoft.com/office/drawing/2014/main" id="{01620D84-FD1B-4C32-83FA-FADAA9795D13}"/>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BB6232F6-0558-463A-9D47-12202DE94A12}" type="slidenum">
              <a:rPr lang="en-US" altLang="en-US" sz="1200" smtClean="0">
                <a:latin typeface="Garamond" panose="02020404030301010803" pitchFamily="18" charset="0"/>
              </a:rPr>
              <a:pPr>
                <a:spcBef>
                  <a:spcPct val="0"/>
                </a:spcBef>
                <a:buClrTx/>
                <a:buSzTx/>
                <a:buFontTx/>
                <a:buNone/>
              </a:pPr>
              <a:t>32</a:t>
            </a:fld>
            <a:endParaRPr lang="en-US" altLang="en-US" sz="1200">
              <a:latin typeface="Garamond" panose="02020404030301010803" pitchFamily="18" charset="0"/>
            </a:endParaRPr>
          </a:p>
        </p:txBody>
      </p:sp>
      <p:sp>
        <p:nvSpPr>
          <p:cNvPr id="25605" name="Date Placeholder 5">
            <a:extLst>
              <a:ext uri="{FF2B5EF4-FFF2-40B4-BE49-F238E27FC236}">
                <a16:creationId xmlns:a16="http://schemas.microsoft.com/office/drawing/2014/main" id="{17D37789-CC76-4493-9A9A-3540A7CD5971}"/>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7316CAEF-9BE2-4081-BBB6-27F805D85E4C}" type="datetime1">
              <a:rPr lang="en-US" altLang="en-US" sz="1200" smtClean="0">
                <a:latin typeface="Garamond" panose="02020404030301010803" pitchFamily="18" charset="0"/>
              </a:rPr>
              <a:pPr>
                <a:spcBef>
                  <a:spcPct val="0"/>
                </a:spcBef>
                <a:buClrTx/>
                <a:buSzTx/>
                <a:buFontTx/>
                <a:buNone/>
              </a:pPr>
              <a:t>11/16/2022</a:t>
            </a:fld>
            <a:endParaRPr lang="en-US" altLang="en-US" sz="1200">
              <a:latin typeface="Garamond" panose="02020404030301010803"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373C486-BEA5-492B-8CD4-034402713E3D}"/>
              </a:ext>
            </a:extLst>
          </p:cNvPr>
          <p:cNvSpPr>
            <a:spLocks noGrp="1" noChangeArrowheads="1"/>
          </p:cNvSpPr>
          <p:nvPr>
            <p:ph type="title"/>
          </p:nvPr>
        </p:nvSpPr>
        <p:spPr/>
        <p:txBody>
          <a:bodyPr/>
          <a:lstStyle/>
          <a:p>
            <a:r>
              <a:rPr lang="en-US" altLang="en-US"/>
              <a:t>Automated Variable Selection…</a:t>
            </a:r>
          </a:p>
        </p:txBody>
      </p:sp>
      <p:sp>
        <p:nvSpPr>
          <p:cNvPr id="26627" name="Content Placeholder 5">
            <a:extLst>
              <a:ext uri="{FF2B5EF4-FFF2-40B4-BE49-F238E27FC236}">
                <a16:creationId xmlns:a16="http://schemas.microsoft.com/office/drawing/2014/main" id="{4F344DB7-81B2-447A-B29E-9F0C24A1502D}"/>
              </a:ext>
            </a:extLst>
          </p:cNvPr>
          <p:cNvSpPr>
            <a:spLocks noGrp="1" noChangeArrowheads="1"/>
          </p:cNvSpPr>
          <p:nvPr>
            <p:ph idx="1"/>
          </p:nvPr>
        </p:nvSpPr>
        <p:spPr>
          <a:xfrm>
            <a:off x="457200" y="1285875"/>
            <a:ext cx="8229600" cy="4530725"/>
          </a:xfrm>
        </p:spPr>
        <p:txBody>
          <a:bodyPr/>
          <a:lstStyle/>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library(</a:t>
            </a:r>
            <a:r>
              <a:rPr lang="en-US" altLang="en-US" sz="1400" b="1" i="1">
                <a:latin typeface="Courier New" panose="02070309020205020404" pitchFamily="49" charset="0"/>
                <a:cs typeface="Courier New" panose="02070309020205020404" pitchFamily="49" charset="0"/>
              </a:rPr>
              <a:t>LMERConvenienceFunctions</a:t>
            </a:r>
            <a:r>
              <a:rPr lang="en-US" altLang="en-US" sz="1400">
                <a:latin typeface="Courier New" panose="02070309020205020404" pitchFamily="49" charset="0"/>
                <a:cs typeface="Courier New" panose="02070309020205020404" pitchFamily="49" charset="0"/>
              </a:rPr>
              <a:t>) # for </a:t>
            </a:r>
            <a:r>
              <a:rPr lang="en-US" altLang="en-US" sz="1400" b="1" i="1">
                <a:latin typeface="Courier New" panose="02070309020205020404" pitchFamily="49" charset="0"/>
                <a:cs typeface="Courier New" panose="02070309020205020404" pitchFamily="49" charset="0"/>
              </a:rPr>
              <a:t>fitLMER.fnc()</a:t>
            </a:r>
            <a:r>
              <a:rPr lang="en-US" altLang="en-US" sz="1400">
                <a:latin typeface="Courier New" panose="02070309020205020404" pitchFamily="49" charset="0"/>
                <a:cs typeface="Courier New" panose="02070309020205020404" pitchFamily="49" charset="0"/>
              </a:rPr>
              <a:t> function...</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start with a "big fixed effects" model</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lmer.10 &lt;- lmer(Y ~ LRT + VR + Gender + School.gender +School.denom + </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(1+LRT|school), data=school.frame)</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lmer.11 &lt;- fitLMER.fnc(lmer.10,</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ran.effects=c("(School.gender|school)",</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"(School.denom|school)"),method="BIC")</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&gt; anova(lmer.5,lmer.10,lmer.11)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refitting model(s) with ML (instead of REML)</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Data: school.frame</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Models:</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lmer.11: Y ~ LRT + VR + Gender + (1 + LRT | school)</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lmer.5: Y ~ LRT + School.denom + VR + (1 + LRT | school)</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lmer.10: Y ~ LRT + VR + Gender + School.gender + School.denom + (1 + LRT | </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lmer.10:     school)</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Df    AIC    BIC  logLik deviance Chisq Chi Df Pr(&gt;Chisq)</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lmer.11  9 4566.9 4617.2 -2274.4   4548.9                        </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lmer.5  11 4577.2 4638.7 -2277.6   4555.2     0      2          1</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lmer.10 14 4618.9 4697.2 -2295.5   4590.9     0      3          1</a:t>
            </a:r>
          </a:p>
        </p:txBody>
      </p:sp>
      <p:sp>
        <p:nvSpPr>
          <p:cNvPr id="26628" name="Slide Number Placeholder 3">
            <a:extLst>
              <a:ext uri="{FF2B5EF4-FFF2-40B4-BE49-F238E27FC236}">
                <a16:creationId xmlns:a16="http://schemas.microsoft.com/office/drawing/2014/main" id="{2D911EC8-5AD7-43B5-876F-4424277BD93F}"/>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ACF212A9-0FB9-4196-BC47-EF781DEBA496}" type="slidenum">
              <a:rPr lang="en-US" altLang="en-US" sz="1200" smtClean="0">
                <a:latin typeface="Garamond" panose="02020404030301010803" pitchFamily="18" charset="0"/>
              </a:rPr>
              <a:pPr>
                <a:spcBef>
                  <a:spcPct val="0"/>
                </a:spcBef>
                <a:buClrTx/>
                <a:buSzTx/>
                <a:buFontTx/>
                <a:buNone/>
              </a:pPr>
              <a:t>33</a:t>
            </a:fld>
            <a:endParaRPr lang="en-US" altLang="en-US" sz="1200">
              <a:latin typeface="Garamond" panose="02020404030301010803" pitchFamily="18" charset="0"/>
            </a:endParaRPr>
          </a:p>
        </p:txBody>
      </p:sp>
      <p:sp>
        <p:nvSpPr>
          <p:cNvPr id="26629" name="Date Placeholder 4">
            <a:extLst>
              <a:ext uri="{FF2B5EF4-FFF2-40B4-BE49-F238E27FC236}">
                <a16:creationId xmlns:a16="http://schemas.microsoft.com/office/drawing/2014/main" id="{8C562533-CC62-4620-9B3D-1BDB85F642F5}"/>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F406C15B-B302-4BD8-BC19-CD20705814D4}" type="datetime1">
              <a:rPr lang="en-US" altLang="en-US" sz="1200" smtClean="0">
                <a:latin typeface="Garamond" panose="02020404030301010803" pitchFamily="18" charset="0"/>
              </a:rPr>
              <a:pPr>
                <a:spcBef>
                  <a:spcPct val="0"/>
                </a:spcBef>
                <a:buClrTx/>
                <a:buSzTx/>
                <a:buFontTx/>
                <a:buNone/>
              </a:pPr>
              <a:t>11/16/2022</a:t>
            </a:fld>
            <a:endParaRPr lang="en-US" altLang="en-US" sz="1200">
              <a:latin typeface="Garamond" panose="02020404030301010803" pitchFamily="18" charset="0"/>
            </a:endParaRPr>
          </a:p>
        </p:txBody>
      </p:sp>
      <p:sp>
        <p:nvSpPr>
          <p:cNvPr id="9" name="TextBox 8">
            <a:extLst>
              <a:ext uri="{FF2B5EF4-FFF2-40B4-BE49-F238E27FC236}">
                <a16:creationId xmlns:a16="http://schemas.microsoft.com/office/drawing/2014/main" id="{36C318A8-AB79-4522-B629-A91DB2524377}"/>
              </a:ext>
            </a:extLst>
          </p:cNvPr>
          <p:cNvSpPr txBox="1"/>
          <p:nvPr/>
        </p:nvSpPr>
        <p:spPr>
          <a:xfrm>
            <a:off x="5578475" y="2733675"/>
            <a:ext cx="3352800" cy="1076325"/>
          </a:xfrm>
          <a:prstGeom prst="rect">
            <a:avLst/>
          </a:prstGeom>
          <a:noFill/>
          <a:ln>
            <a:solidFill>
              <a:srgbClr val="FF0000"/>
            </a:solidFill>
          </a:ln>
        </p:spPr>
        <p:txBody>
          <a:bodyPr wrap="none">
            <a:spAutoFit/>
          </a:bodyPr>
          <a:lstStyle/>
          <a:p>
            <a:pPr eaLnBrk="1" hangingPunct="1">
              <a:defRPr/>
            </a:pPr>
            <a:r>
              <a:rPr lang="en-US" sz="1600" dirty="0" err="1">
                <a:solidFill>
                  <a:srgbClr val="FF0000"/>
                </a:solidFill>
                <a:latin typeface="Arial" charset="0"/>
                <a:cs typeface="Arial" charset="0"/>
              </a:rPr>
              <a:t>fitLMER.fnc</a:t>
            </a:r>
            <a:r>
              <a:rPr lang="en-US" sz="1600" dirty="0">
                <a:solidFill>
                  <a:srgbClr val="FF0000"/>
                </a:solidFill>
                <a:latin typeface="Arial" charset="0"/>
                <a:cs typeface="Arial" charset="0"/>
              </a:rPr>
              <a:t>:</a:t>
            </a:r>
          </a:p>
          <a:p>
            <a:pPr marL="342900" indent="-342900" eaLnBrk="1" hangingPunct="1">
              <a:buFontTx/>
              <a:buAutoNum type="arabicPeriod"/>
              <a:defRPr/>
            </a:pPr>
            <a:r>
              <a:rPr lang="en-US" sz="1600" dirty="0">
                <a:solidFill>
                  <a:srgbClr val="FF0000"/>
                </a:solidFill>
                <a:latin typeface="Arial" charset="0"/>
                <a:cs typeface="Arial" charset="0"/>
              </a:rPr>
              <a:t>Backwards elimination of F.E’s</a:t>
            </a:r>
          </a:p>
          <a:p>
            <a:pPr marL="342900" indent="-342900" eaLnBrk="1" hangingPunct="1">
              <a:buFontTx/>
              <a:buAutoNum type="arabicPeriod"/>
              <a:defRPr/>
            </a:pPr>
            <a:r>
              <a:rPr lang="en-US" sz="1600" dirty="0">
                <a:solidFill>
                  <a:srgbClr val="FF0000"/>
                </a:solidFill>
                <a:latin typeface="Arial" charset="0"/>
                <a:cs typeface="Arial" charset="0"/>
              </a:rPr>
              <a:t>Forward selection of R.E.’s</a:t>
            </a:r>
          </a:p>
          <a:p>
            <a:pPr marL="342900" indent="-342900" eaLnBrk="1" hangingPunct="1">
              <a:buFontTx/>
              <a:buAutoNum type="arabicPeriod"/>
              <a:defRPr/>
            </a:pPr>
            <a:r>
              <a:rPr lang="en-US" sz="1600" dirty="0">
                <a:solidFill>
                  <a:srgbClr val="FF0000"/>
                </a:solidFill>
                <a:latin typeface="Arial" charset="0"/>
                <a:cs typeface="Arial" charset="0"/>
              </a:rPr>
              <a:t>Backwards elimination of F.E.’s</a:t>
            </a:r>
          </a:p>
        </p:txBody>
      </p:sp>
      <p:cxnSp>
        <p:nvCxnSpPr>
          <p:cNvPr id="11" name="Straight Arrow Connector 10">
            <a:extLst>
              <a:ext uri="{FF2B5EF4-FFF2-40B4-BE49-F238E27FC236}">
                <a16:creationId xmlns:a16="http://schemas.microsoft.com/office/drawing/2014/main" id="{E0DF3C9E-FF07-4EBE-9724-52588B12561A}"/>
              </a:ext>
            </a:extLst>
          </p:cNvPr>
          <p:cNvCxnSpPr/>
          <p:nvPr/>
        </p:nvCxnSpPr>
        <p:spPr>
          <a:xfrm flipH="1" flipV="1">
            <a:off x="3011488" y="2555875"/>
            <a:ext cx="2552700" cy="3095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02E6700-12E0-4606-A21D-5C31A636D85A}"/>
              </a:ext>
            </a:extLst>
          </p:cNvPr>
          <p:cNvSpPr>
            <a:spLocks noGrp="1" noChangeArrowheads="1"/>
          </p:cNvSpPr>
          <p:nvPr>
            <p:ph type="title"/>
          </p:nvPr>
        </p:nvSpPr>
        <p:spPr/>
        <p:txBody>
          <a:bodyPr/>
          <a:lstStyle/>
          <a:p>
            <a:r>
              <a:rPr lang="en-US" altLang="en-US"/>
              <a:t>Exact Test of Random Effect..</a:t>
            </a:r>
          </a:p>
        </p:txBody>
      </p:sp>
      <p:sp>
        <p:nvSpPr>
          <p:cNvPr id="28675" name="Content Placeholder 2">
            <a:extLst>
              <a:ext uri="{FF2B5EF4-FFF2-40B4-BE49-F238E27FC236}">
                <a16:creationId xmlns:a16="http://schemas.microsoft.com/office/drawing/2014/main" id="{BDA995F7-A800-4578-9CF9-FC797CA7F81D}"/>
              </a:ext>
            </a:extLst>
          </p:cNvPr>
          <p:cNvSpPr>
            <a:spLocks noGrp="1" noChangeArrowheads="1"/>
          </p:cNvSpPr>
          <p:nvPr>
            <p:ph idx="1"/>
          </p:nvPr>
        </p:nvSpPr>
        <p:spPr>
          <a:xfrm>
            <a:off x="403225" y="1012825"/>
            <a:ext cx="8229600" cy="4530725"/>
          </a:xfrm>
        </p:spPr>
        <p:txBody>
          <a:bodyPr/>
          <a:lstStyle/>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library(</a:t>
            </a:r>
            <a:r>
              <a:rPr lang="en-US" altLang="en-US" sz="1400" b="1" i="1">
                <a:latin typeface="Courier New" panose="02070309020205020404" pitchFamily="49" charset="0"/>
                <a:cs typeface="Courier New" panose="02070309020205020404" pitchFamily="49" charset="0"/>
              </a:rPr>
              <a:t>RLRsim</a:t>
            </a:r>
            <a:r>
              <a:rPr lang="en-US" altLang="en-US" sz="1400">
                <a:latin typeface="Courier New" panose="02070309020205020404" pitchFamily="49" charset="0"/>
                <a:cs typeface="Courier New" panose="02070309020205020404" pitchFamily="49" charset="0"/>
              </a:rPr>
              <a:t>)</a:t>
            </a:r>
          </a:p>
          <a:p>
            <a:pPr marL="0" indent="0">
              <a:buFont typeface="Wingdings" panose="05000000000000000000" pitchFamily="2" charset="2"/>
              <a:buNone/>
            </a:pPr>
            <a:endParaRPr lang="en-US" altLang="en-US" sz="14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m0 &lt;- lmer(Y ~ LRT + VR + Gender + (1  | school), data=school.frame)</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lmer.11a &lt;- lmer(Y ~ LRT + VR + Gender + (1|school) + (0 + LRT | school),</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data=school.frame) # need indep rand effects for RLRsim...</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lmer.LRT.only &lt;- lmer(Y ~ LRT + VR + Gender + (0 + LRT | school),</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data=school.frame)</a:t>
            </a:r>
          </a:p>
          <a:p>
            <a:pPr marL="0" indent="0">
              <a:buFont typeface="Wingdings" panose="05000000000000000000" pitchFamily="2" charset="2"/>
              <a:buNone/>
            </a:pPr>
            <a:endParaRPr lang="en-US" altLang="en-US" sz="14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formula(m0) # formula under H0: no random slopes for LRT</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formula(lmer.11a) # model under HA: yes random slopes for LRT</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formula(lmer.LRT.only) # model with *only* random slopes for LRT</a:t>
            </a:r>
          </a:p>
          <a:p>
            <a:pPr marL="0" indent="0">
              <a:buFont typeface="Wingdings" panose="05000000000000000000" pitchFamily="2" charset="2"/>
              <a:buNone/>
            </a:pPr>
            <a:endParaRPr lang="en-US" altLang="en-US" sz="14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exactRLRT(lmer.LRT.only,lmer.11a,m0)</a:t>
            </a:r>
          </a:p>
          <a:p>
            <a:pPr marL="0" indent="0">
              <a:buFont typeface="Wingdings" panose="05000000000000000000" pitchFamily="2" charset="2"/>
              <a:buNone/>
            </a:pPr>
            <a:endParaRPr lang="en-US" altLang="en-US" sz="1400">
              <a:latin typeface="Courier New" panose="02070309020205020404" pitchFamily="49" charset="0"/>
              <a:cs typeface="Courier New" panose="02070309020205020404" pitchFamily="49" charset="0"/>
            </a:endParaRP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simulated finite sample distribution of RLRT.</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(p-value based on 10000 simulated values)</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data:  </a:t>
            </a:r>
          </a:p>
          <a:p>
            <a:pPr marL="0" indent="0">
              <a:buFont typeface="Wingdings" panose="05000000000000000000" pitchFamily="2" charset="2"/>
              <a:buNone/>
            </a:pPr>
            <a:r>
              <a:rPr lang="en-US" altLang="en-US" sz="1400">
                <a:latin typeface="Courier New" panose="02070309020205020404" pitchFamily="49" charset="0"/>
                <a:cs typeface="Courier New" panose="02070309020205020404" pitchFamily="49" charset="0"/>
              </a:rPr>
              <a:t># RLRT = 6.2561, p-value = 0.0055</a:t>
            </a:r>
          </a:p>
        </p:txBody>
      </p:sp>
      <p:sp>
        <p:nvSpPr>
          <p:cNvPr id="28676" name="Slide Number Placeholder 3">
            <a:extLst>
              <a:ext uri="{FF2B5EF4-FFF2-40B4-BE49-F238E27FC236}">
                <a16:creationId xmlns:a16="http://schemas.microsoft.com/office/drawing/2014/main" id="{70B8DD97-C68E-4688-B49F-4AD171786F32}"/>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94569FBF-CFDA-4F72-9F51-9B4D77E3F682}" type="slidenum">
              <a:rPr lang="en-US" altLang="en-US" sz="1200" smtClean="0">
                <a:latin typeface="Garamond" panose="02020404030301010803" pitchFamily="18" charset="0"/>
              </a:rPr>
              <a:pPr>
                <a:spcBef>
                  <a:spcPct val="0"/>
                </a:spcBef>
                <a:buClrTx/>
                <a:buSzTx/>
                <a:buFontTx/>
                <a:buNone/>
              </a:pPr>
              <a:t>34</a:t>
            </a:fld>
            <a:endParaRPr lang="en-US" altLang="en-US" sz="1200">
              <a:latin typeface="Garamond" panose="02020404030301010803" pitchFamily="18" charset="0"/>
            </a:endParaRPr>
          </a:p>
        </p:txBody>
      </p:sp>
      <p:sp>
        <p:nvSpPr>
          <p:cNvPr id="28677" name="Date Placeholder 4">
            <a:extLst>
              <a:ext uri="{FF2B5EF4-FFF2-40B4-BE49-F238E27FC236}">
                <a16:creationId xmlns:a16="http://schemas.microsoft.com/office/drawing/2014/main" id="{247FA1C1-4064-4440-B780-5DF844478852}"/>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4BB6190C-DF7B-4746-AE77-46BC7019D840}" type="datetime1">
              <a:rPr lang="en-US" altLang="en-US" sz="1200" smtClean="0">
                <a:latin typeface="Garamond" panose="02020404030301010803" pitchFamily="18" charset="0"/>
              </a:rPr>
              <a:pPr>
                <a:spcBef>
                  <a:spcPct val="0"/>
                </a:spcBef>
                <a:buClrTx/>
                <a:buSzTx/>
                <a:buFontTx/>
                <a:buNone/>
              </a:pPr>
              <a:t>11/16/2022</a:t>
            </a:fld>
            <a:endParaRPr lang="en-US" altLang="en-US" sz="1200">
              <a:latin typeface="Garamond" panose="02020404030301010803"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4">
            <a:extLst>
              <a:ext uri="{FF2B5EF4-FFF2-40B4-BE49-F238E27FC236}">
                <a16:creationId xmlns:a16="http://schemas.microsoft.com/office/drawing/2014/main" id="{853F6D0C-7109-4DCE-80C3-58E7A30D7B38}"/>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C06B2EBC-B1D5-4A4B-979C-137F6DF15E54}" type="slidenum">
              <a:rPr lang="en-US" altLang="en-US" sz="1200" smtClean="0">
                <a:latin typeface="Garamond" panose="02020404030301010803" pitchFamily="18" charset="0"/>
              </a:rPr>
              <a:pPr>
                <a:spcBef>
                  <a:spcPct val="0"/>
                </a:spcBef>
                <a:buClrTx/>
                <a:buSzTx/>
                <a:buFontTx/>
                <a:buNone/>
              </a:pPr>
              <a:t>35</a:t>
            </a:fld>
            <a:endParaRPr lang="en-US" altLang="en-US" sz="1200">
              <a:latin typeface="Garamond" panose="02020404030301010803" pitchFamily="18" charset="0"/>
            </a:endParaRPr>
          </a:p>
        </p:txBody>
      </p:sp>
      <p:sp>
        <p:nvSpPr>
          <p:cNvPr id="30723" name="Date Placeholder 5">
            <a:extLst>
              <a:ext uri="{FF2B5EF4-FFF2-40B4-BE49-F238E27FC236}">
                <a16:creationId xmlns:a16="http://schemas.microsoft.com/office/drawing/2014/main" id="{7427C9CB-D10F-4781-B2AD-EBBEDF41FECA}"/>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B45FCF14-B4F3-4DE4-BDC3-F26046615BF1}" type="datetime1">
              <a:rPr lang="en-US" altLang="en-US" sz="1200" smtClean="0">
                <a:latin typeface="Garamond" panose="02020404030301010803" pitchFamily="18" charset="0"/>
              </a:rPr>
              <a:pPr>
                <a:spcBef>
                  <a:spcPct val="0"/>
                </a:spcBef>
                <a:buClrTx/>
                <a:buSzTx/>
                <a:buFontTx/>
                <a:buNone/>
              </a:pPr>
              <a:t>11/16/2022</a:t>
            </a:fld>
            <a:endParaRPr lang="en-US" altLang="en-US" sz="1200">
              <a:latin typeface="Garamond" panose="02020404030301010803" pitchFamily="18" charset="0"/>
            </a:endParaRPr>
          </a:p>
        </p:txBody>
      </p:sp>
      <p:sp>
        <p:nvSpPr>
          <p:cNvPr id="30724" name="Rectangle 2">
            <a:extLst>
              <a:ext uri="{FF2B5EF4-FFF2-40B4-BE49-F238E27FC236}">
                <a16:creationId xmlns:a16="http://schemas.microsoft.com/office/drawing/2014/main" id="{C759D5EE-DC7F-45E0-A569-9F106B97BB81}"/>
              </a:ext>
            </a:extLst>
          </p:cNvPr>
          <p:cNvSpPr>
            <a:spLocks noGrp="1" noChangeArrowheads="1"/>
          </p:cNvSpPr>
          <p:nvPr>
            <p:ph type="title"/>
          </p:nvPr>
        </p:nvSpPr>
        <p:spPr/>
        <p:txBody>
          <a:bodyPr/>
          <a:lstStyle/>
          <a:p>
            <a:pPr eaLnBrk="1" hangingPunct="1"/>
            <a:r>
              <a:rPr lang="en-US" altLang="en-US"/>
              <a:t>Summary</a:t>
            </a:r>
          </a:p>
        </p:txBody>
      </p:sp>
      <p:sp>
        <p:nvSpPr>
          <p:cNvPr id="30725" name="Rectangle 3">
            <a:extLst>
              <a:ext uri="{FF2B5EF4-FFF2-40B4-BE49-F238E27FC236}">
                <a16:creationId xmlns:a16="http://schemas.microsoft.com/office/drawing/2014/main" id="{D0A05769-4750-4246-AC8D-A57F59BDA513}"/>
              </a:ext>
            </a:extLst>
          </p:cNvPr>
          <p:cNvSpPr>
            <a:spLocks noGrp="1" noChangeArrowheads="1"/>
          </p:cNvSpPr>
          <p:nvPr>
            <p:ph type="body" idx="1"/>
          </p:nvPr>
        </p:nvSpPr>
        <p:spPr>
          <a:xfrm>
            <a:off x="457200" y="983451"/>
            <a:ext cx="8229600" cy="4997450"/>
          </a:xfrm>
        </p:spPr>
        <p:txBody>
          <a:bodyPr/>
          <a:lstStyle/>
          <a:p>
            <a:pPr eaLnBrk="1" hangingPunct="1"/>
            <a:r>
              <a:rPr lang="en-US" altLang="en-US" sz="2800" dirty="0"/>
              <a:t>Marginal and Conditional Models</a:t>
            </a:r>
          </a:p>
          <a:p>
            <a:pPr eaLnBrk="1" hangingPunct="1"/>
            <a:r>
              <a:rPr lang="en-US" altLang="en-US" sz="2800" dirty="0"/>
              <a:t>Estimation</a:t>
            </a:r>
          </a:p>
          <a:p>
            <a:pPr lvl="1" eaLnBrk="1" hangingPunct="1"/>
            <a:r>
              <a:rPr lang="en-US" altLang="en-US" sz="2400" dirty="0"/>
              <a:t>MLE: Full maximum likelihood</a:t>
            </a:r>
          </a:p>
          <a:p>
            <a:pPr lvl="1" eaLnBrk="1" hangingPunct="1"/>
            <a:r>
              <a:rPr lang="en-US" altLang="en-US" sz="2400" dirty="0"/>
              <a:t>EB: Empirical Bayes</a:t>
            </a:r>
          </a:p>
          <a:p>
            <a:pPr lvl="1" eaLnBrk="1" hangingPunct="1"/>
            <a:r>
              <a:rPr lang="en-US" altLang="en-US" sz="2400" dirty="0"/>
              <a:t>REML: Restricted or Residual maximum likelihood</a:t>
            </a:r>
          </a:p>
          <a:p>
            <a:pPr eaLnBrk="1" hangingPunct="1"/>
            <a:r>
              <a:rPr lang="en-US" altLang="en-US" sz="2800" dirty="0"/>
              <a:t>Likelihood Ratio Tests, AIC, BIC</a:t>
            </a:r>
          </a:p>
          <a:p>
            <a:pPr lvl="1" eaLnBrk="1" hangingPunct="1"/>
            <a:r>
              <a:rPr lang="en-US" altLang="en-US" sz="2400" dirty="0"/>
              <a:t>Change from REML to MLE for all three</a:t>
            </a:r>
          </a:p>
          <a:p>
            <a:pPr eaLnBrk="1" hangingPunct="1"/>
            <a:r>
              <a:rPr lang="en-US" altLang="en-US" sz="2800" dirty="0"/>
              <a:t>Df for marginal and conditional models</a:t>
            </a:r>
          </a:p>
          <a:p>
            <a:pPr lvl="1" eaLnBrk="1" hangingPunct="1"/>
            <a:r>
              <a:rPr lang="en-US" altLang="en-US" sz="2400" dirty="0"/>
              <a:t>DIC, </a:t>
            </a:r>
            <a:r>
              <a:rPr lang="en-US" altLang="en-US" sz="2400" dirty="0" err="1"/>
              <a:t>cAIC</a:t>
            </a:r>
            <a:endParaRPr lang="en-US" altLang="en-US" sz="2400" dirty="0"/>
          </a:p>
          <a:p>
            <a:pPr eaLnBrk="1" hangingPunct="1"/>
            <a:r>
              <a:rPr lang="en-US" altLang="en-US" sz="2800" dirty="0"/>
              <a:t>Variable selection: Practical Advice</a:t>
            </a:r>
          </a:p>
          <a:p>
            <a:pPr eaLnBrk="1" hangingPunct="1"/>
            <a:r>
              <a:rPr lang="en-US" altLang="en-US" sz="2800" dirty="0"/>
              <a:t>Example (London Schools)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A755-7CDA-9402-5555-34C5EDC3770F}"/>
              </a:ext>
            </a:extLst>
          </p:cNvPr>
          <p:cNvSpPr>
            <a:spLocks noGrp="1"/>
          </p:cNvSpPr>
          <p:nvPr>
            <p:ph type="title"/>
          </p:nvPr>
        </p:nvSpPr>
        <p:spPr/>
        <p:txBody>
          <a:bodyPr/>
          <a:lstStyle/>
          <a:p>
            <a:r>
              <a:rPr lang="en-US" dirty="0"/>
              <a:t>Office hour this week</a:t>
            </a:r>
          </a:p>
        </p:txBody>
      </p:sp>
      <p:sp>
        <p:nvSpPr>
          <p:cNvPr id="3" name="Content Placeholder 2">
            <a:extLst>
              <a:ext uri="{FF2B5EF4-FFF2-40B4-BE49-F238E27FC236}">
                <a16:creationId xmlns:a16="http://schemas.microsoft.com/office/drawing/2014/main" id="{67D79D42-F3F4-0418-9925-63395442FADF}"/>
              </a:ext>
            </a:extLst>
          </p:cNvPr>
          <p:cNvSpPr>
            <a:spLocks noGrp="1"/>
          </p:cNvSpPr>
          <p:nvPr>
            <p:ph idx="1"/>
          </p:nvPr>
        </p:nvSpPr>
        <p:spPr>
          <a:xfrm>
            <a:off x="457200" y="1163637"/>
            <a:ext cx="8229600" cy="4530725"/>
          </a:xfrm>
        </p:spPr>
        <p:txBody>
          <a:bodyPr/>
          <a:lstStyle/>
          <a:p>
            <a:r>
              <a:rPr lang="en-US" dirty="0"/>
              <a:t>Mon and Weds at noon: BJ as usual</a:t>
            </a:r>
          </a:p>
          <a:p>
            <a:endParaRPr lang="en-US" dirty="0"/>
          </a:p>
          <a:p>
            <a:r>
              <a:rPr lang="en-US" dirty="0"/>
              <a:t>Friday: </a:t>
            </a:r>
          </a:p>
          <a:p>
            <a:pPr marL="0" indent="0">
              <a:buNone/>
            </a:pPr>
            <a:endParaRPr lang="en-US" dirty="0"/>
          </a:p>
          <a:p>
            <a:pPr lvl="1"/>
            <a:r>
              <a:rPr lang="en-US" dirty="0"/>
              <a:t>BJ will take Lorenzo’s 11am office hour in 132E Baker (my usual office)</a:t>
            </a:r>
            <a:br>
              <a:rPr lang="en-US" dirty="0"/>
            </a:br>
            <a:endParaRPr lang="en-US" sz="1200" dirty="0"/>
          </a:p>
          <a:p>
            <a:pPr lvl="1"/>
            <a:r>
              <a:rPr lang="en-US" dirty="0"/>
              <a:t>Lorenzo will be travelling but will hold a zoom office hour at </a:t>
            </a:r>
            <a:r>
              <a:rPr lang="en-US" b="1" i="1" u="sng" dirty="0"/>
              <a:t>4pm</a:t>
            </a:r>
            <a:r>
              <a:rPr lang="en-US" dirty="0"/>
              <a:t> Friday.  Zoom link:</a:t>
            </a:r>
            <a:br>
              <a:rPr lang="en-US" dirty="0"/>
            </a:br>
            <a:r>
              <a:rPr lang="en-US" dirty="0">
                <a:hlinkClick r:id="rId2"/>
              </a:rPr>
              <a:t>https://cmu.zoom.us/j/98282667112?pwd=dm8yWXR5NkdFemRlbnFYeXBEQXVVQT09</a:t>
            </a:r>
            <a:endParaRPr lang="en-US" dirty="0"/>
          </a:p>
        </p:txBody>
      </p:sp>
      <p:sp>
        <p:nvSpPr>
          <p:cNvPr id="4" name="Slide Number Placeholder 3">
            <a:extLst>
              <a:ext uri="{FF2B5EF4-FFF2-40B4-BE49-F238E27FC236}">
                <a16:creationId xmlns:a16="http://schemas.microsoft.com/office/drawing/2014/main" id="{68519DD7-1D52-E113-7707-51050A184514}"/>
              </a:ext>
            </a:extLst>
          </p:cNvPr>
          <p:cNvSpPr>
            <a:spLocks noGrp="1"/>
          </p:cNvSpPr>
          <p:nvPr>
            <p:ph type="sldNum" sz="quarter" idx="11"/>
          </p:nvPr>
        </p:nvSpPr>
        <p:spPr/>
        <p:txBody>
          <a:bodyPr/>
          <a:lstStyle/>
          <a:p>
            <a:pPr>
              <a:defRPr/>
            </a:pPr>
            <a:fld id="{4B8CA2C1-55FD-4D57-93CC-82852D0F6A92}" type="slidenum">
              <a:rPr lang="en-US" altLang="en-US" smtClean="0"/>
              <a:pPr>
                <a:defRPr/>
              </a:pPr>
              <a:t>4</a:t>
            </a:fld>
            <a:endParaRPr lang="en-US" altLang="en-US"/>
          </a:p>
        </p:txBody>
      </p:sp>
      <p:sp>
        <p:nvSpPr>
          <p:cNvPr id="5" name="Date Placeholder 4">
            <a:extLst>
              <a:ext uri="{FF2B5EF4-FFF2-40B4-BE49-F238E27FC236}">
                <a16:creationId xmlns:a16="http://schemas.microsoft.com/office/drawing/2014/main" id="{7835A542-FF8A-0F46-9BEE-7952D04B3287}"/>
              </a:ext>
            </a:extLst>
          </p:cNvPr>
          <p:cNvSpPr>
            <a:spLocks noGrp="1"/>
          </p:cNvSpPr>
          <p:nvPr>
            <p:ph type="dt" sz="half" idx="12"/>
          </p:nvPr>
        </p:nvSpPr>
        <p:spPr/>
        <p:txBody>
          <a:bodyPr/>
          <a:lstStyle/>
          <a:p>
            <a:pPr>
              <a:defRPr/>
            </a:pPr>
            <a:fld id="{B9205A51-82EE-41FA-BB78-036B1810AC6E}" type="datetime1">
              <a:rPr lang="en-US" smtClean="0"/>
              <a:pPr>
                <a:defRPr/>
              </a:pPr>
              <a:t>11/16/2022</a:t>
            </a:fld>
            <a:endParaRPr lang="en-US" altLang="en-US"/>
          </a:p>
        </p:txBody>
      </p:sp>
    </p:spTree>
    <p:extLst>
      <p:ext uri="{BB962C8B-B14F-4D97-AF65-F5344CB8AC3E}">
        <p14:creationId xmlns:p14="http://schemas.microsoft.com/office/powerpoint/2010/main" val="176784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a:extLst>
              <a:ext uri="{FF2B5EF4-FFF2-40B4-BE49-F238E27FC236}">
                <a16:creationId xmlns:a16="http://schemas.microsoft.com/office/drawing/2014/main" id="{E86B353B-62A3-4A42-BC85-275949512DFA}"/>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0733CC36-3B82-4E62-AF2F-B14B03D5593E}" type="slidenum">
              <a:rPr lang="en-US" altLang="en-US" sz="1200" smtClean="0">
                <a:latin typeface="Garamond" panose="02020404030301010803" pitchFamily="18" charset="0"/>
              </a:rPr>
              <a:pPr>
                <a:spcBef>
                  <a:spcPct val="0"/>
                </a:spcBef>
                <a:buClrTx/>
                <a:buSzTx/>
                <a:buFontTx/>
                <a:buNone/>
              </a:pPr>
              <a:t>5</a:t>
            </a:fld>
            <a:endParaRPr lang="en-US" altLang="en-US" sz="1200">
              <a:latin typeface="Garamond" panose="02020404030301010803" pitchFamily="18" charset="0"/>
            </a:endParaRPr>
          </a:p>
        </p:txBody>
      </p:sp>
      <p:sp>
        <p:nvSpPr>
          <p:cNvPr id="9219" name="Date Placeholder 5">
            <a:extLst>
              <a:ext uri="{FF2B5EF4-FFF2-40B4-BE49-F238E27FC236}">
                <a16:creationId xmlns:a16="http://schemas.microsoft.com/office/drawing/2014/main" id="{5E43E1B0-A6BB-4DDA-BCB2-71B89FBEF1E7}"/>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6A6268"/>
              </a:buClr>
              <a:buSzPct val="65000"/>
              <a:buFont typeface="Wingdings" panose="05000000000000000000" pitchFamily="2" charset="2"/>
              <a:buChar char="n"/>
              <a:defRPr sz="3000">
                <a:solidFill>
                  <a:schemeClr val="tx1"/>
                </a:solidFill>
                <a:latin typeface="Calibri" panose="020F0502020204030204" pitchFamily="34" charset="0"/>
                <a:cs typeface="Arial" panose="020B0604020202020204" pitchFamily="34" charset="0"/>
              </a:defRPr>
            </a:lvl1pPr>
            <a:lvl2pPr marL="742950" indent="-285750">
              <a:spcBef>
                <a:spcPct val="20000"/>
              </a:spcBef>
              <a:buClr>
                <a:srgbClr val="5B5559"/>
              </a:buClr>
              <a:buSzPct val="60000"/>
              <a:buFont typeface="Wingdings" panose="05000000000000000000" pitchFamily="2" charset="2"/>
              <a:buChar char="q"/>
              <a:defRPr sz="2600">
                <a:solidFill>
                  <a:schemeClr val="tx1"/>
                </a:solidFill>
                <a:latin typeface="Calibri" panose="020F0502020204030204" pitchFamily="34" charset="0"/>
                <a:cs typeface="Arial" panose="020B0604020202020204" pitchFamily="34" charset="0"/>
              </a:defRPr>
            </a:lvl2pPr>
            <a:lvl3pPr marL="1143000" indent="-228600">
              <a:spcBef>
                <a:spcPct val="20000"/>
              </a:spcBef>
              <a:buClr>
                <a:srgbClr val="6A6268"/>
              </a:buClr>
              <a:buSzPct val="65000"/>
              <a:buFont typeface="Wingdings" panose="05000000000000000000" pitchFamily="2" charset="2"/>
              <a:buChar char="n"/>
              <a:defRPr sz="2200">
                <a:solidFill>
                  <a:schemeClr val="tx1"/>
                </a:solidFill>
                <a:latin typeface="Calibri" panose="020F0502020204030204" pitchFamily="34" charset="0"/>
                <a:cs typeface="Arial" panose="020B0604020202020204" pitchFamily="34" charset="0"/>
              </a:defRPr>
            </a:lvl3pPr>
            <a:lvl4pPr marL="1600200" indent="-228600">
              <a:spcBef>
                <a:spcPct val="20000"/>
              </a:spcBef>
              <a:buClr>
                <a:srgbClr val="5B5559"/>
              </a:buClr>
              <a:buSzPct val="70000"/>
              <a:buFont typeface="Wingdings" panose="05000000000000000000" pitchFamily="2" charset="2"/>
              <a:buChar char="q"/>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lr>
                <a:srgbClr val="6A6268"/>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a:spcBef>
                <a:spcPct val="0"/>
              </a:spcBef>
              <a:buClrTx/>
              <a:buSzTx/>
              <a:buFontTx/>
              <a:buNone/>
            </a:pPr>
            <a:fld id="{8C16E566-218C-4807-9771-C12CA72C754B}" type="datetime1">
              <a:rPr lang="en-US" altLang="en-US" sz="1200" smtClean="0">
                <a:latin typeface="Garamond" panose="02020404030301010803" pitchFamily="18" charset="0"/>
              </a:rPr>
              <a:pPr>
                <a:spcBef>
                  <a:spcPct val="0"/>
                </a:spcBef>
                <a:buClrTx/>
                <a:buSzTx/>
                <a:buFontTx/>
                <a:buNone/>
              </a:pPr>
              <a:t>11/16/2022</a:t>
            </a:fld>
            <a:endParaRPr lang="en-US" altLang="en-US" sz="1200">
              <a:latin typeface="Garamond" panose="02020404030301010803" pitchFamily="18" charset="0"/>
            </a:endParaRPr>
          </a:p>
        </p:txBody>
      </p:sp>
      <p:sp>
        <p:nvSpPr>
          <p:cNvPr id="9220" name="Rectangle 2">
            <a:extLst>
              <a:ext uri="{FF2B5EF4-FFF2-40B4-BE49-F238E27FC236}">
                <a16:creationId xmlns:a16="http://schemas.microsoft.com/office/drawing/2014/main" id="{A40AC679-8DDF-4A57-A2CE-CDA3A3F96854}"/>
              </a:ext>
            </a:extLst>
          </p:cNvPr>
          <p:cNvSpPr>
            <a:spLocks noGrp="1" noChangeArrowheads="1"/>
          </p:cNvSpPr>
          <p:nvPr>
            <p:ph type="title"/>
          </p:nvPr>
        </p:nvSpPr>
        <p:spPr/>
        <p:txBody>
          <a:bodyPr/>
          <a:lstStyle/>
          <a:p>
            <a:pPr eaLnBrk="1" hangingPunct="1"/>
            <a:r>
              <a:rPr lang="en-US" altLang="en-US" dirty="0"/>
              <a:t>Outline</a:t>
            </a:r>
          </a:p>
        </p:txBody>
      </p:sp>
      <p:sp>
        <p:nvSpPr>
          <p:cNvPr id="9221" name="Rectangle 3">
            <a:extLst>
              <a:ext uri="{FF2B5EF4-FFF2-40B4-BE49-F238E27FC236}">
                <a16:creationId xmlns:a16="http://schemas.microsoft.com/office/drawing/2014/main" id="{BD4D997D-0704-4B81-B1BB-2504AFD79FDE}"/>
              </a:ext>
            </a:extLst>
          </p:cNvPr>
          <p:cNvSpPr>
            <a:spLocks noGrp="1" noChangeArrowheads="1"/>
          </p:cNvSpPr>
          <p:nvPr>
            <p:ph type="body" idx="1"/>
          </p:nvPr>
        </p:nvSpPr>
        <p:spPr>
          <a:xfrm>
            <a:off x="457200" y="1012030"/>
            <a:ext cx="8229600" cy="4997450"/>
          </a:xfrm>
        </p:spPr>
        <p:txBody>
          <a:bodyPr/>
          <a:lstStyle/>
          <a:p>
            <a:pPr eaLnBrk="1" hangingPunct="1"/>
            <a:r>
              <a:rPr lang="en-US" altLang="en-US" sz="2800" dirty="0"/>
              <a:t>Marginal and Conditional Models</a:t>
            </a:r>
          </a:p>
          <a:p>
            <a:pPr eaLnBrk="1" hangingPunct="1"/>
            <a:r>
              <a:rPr lang="en-US" altLang="en-US" sz="2800" dirty="0"/>
              <a:t>Estimation</a:t>
            </a:r>
          </a:p>
          <a:p>
            <a:pPr lvl="1" eaLnBrk="1" hangingPunct="1"/>
            <a:r>
              <a:rPr lang="en-US" altLang="en-US" sz="2400" dirty="0"/>
              <a:t>MLE: Full maximum likelihood</a:t>
            </a:r>
          </a:p>
          <a:p>
            <a:pPr lvl="1" eaLnBrk="1" hangingPunct="1"/>
            <a:r>
              <a:rPr lang="en-US" altLang="en-US" sz="2400" dirty="0"/>
              <a:t>EB: Empirical Bayes</a:t>
            </a:r>
          </a:p>
          <a:p>
            <a:pPr lvl="1" eaLnBrk="1" hangingPunct="1"/>
            <a:r>
              <a:rPr lang="en-US" altLang="en-US" sz="2400" dirty="0"/>
              <a:t>REML: Restricted or Residual maximum likelihood</a:t>
            </a:r>
          </a:p>
          <a:p>
            <a:pPr eaLnBrk="1" hangingPunct="1"/>
            <a:r>
              <a:rPr lang="en-US" altLang="en-US" sz="2800" dirty="0"/>
              <a:t>Likelihood Ratio Tests, AIC, BIC</a:t>
            </a:r>
          </a:p>
          <a:p>
            <a:pPr lvl="1" eaLnBrk="1" hangingPunct="1"/>
            <a:r>
              <a:rPr lang="en-US" altLang="en-US" sz="2400" dirty="0"/>
              <a:t>Change from REML to MLE for all three</a:t>
            </a:r>
          </a:p>
          <a:p>
            <a:pPr eaLnBrk="1" hangingPunct="1"/>
            <a:r>
              <a:rPr lang="en-US" altLang="en-US" sz="2800" dirty="0"/>
              <a:t>Df for marginal and conditional models</a:t>
            </a:r>
          </a:p>
          <a:p>
            <a:pPr lvl="1" eaLnBrk="1" hangingPunct="1"/>
            <a:r>
              <a:rPr lang="en-US" altLang="en-US" sz="2400" dirty="0"/>
              <a:t>DIC, </a:t>
            </a:r>
            <a:r>
              <a:rPr lang="en-US" altLang="en-US" sz="2400" dirty="0" err="1"/>
              <a:t>cAIC</a:t>
            </a:r>
            <a:endParaRPr lang="en-US" altLang="en-US" sz="2400" dirty="0"/>
          </a:p>
          <a:p>
            <a:pPr eaLnBrk="1" hangingPunct="1"/>
            <a:r>
              <a:rPr lang="en-US" altLang="en-US" sz="2800" dirty="0"/>
              <a:t>Variable selection: Practical Advice</a:t>
            </a:r>
          </a:p>
          <a:p>
            <a:pPr eaLnBrk="1" hangingPunct="1"/>
            <a:r>
              <a:rPr lang="en-US" altLang="en-US" sz="2800" dirty="0"/>
              <a:t>Example (London Schools)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592E-BA75-46E2-97B4-CC497C474F3C}"/>
              </a:ext>
            </a:extLst>
          </p:cNvPr>
          <p:cNvSpPr>
            <a:spLocks noGrp="1"/>
          </p:cNvSpPr>
          <p:nvPr>
            <p:ph type="title"/>
          </p:nvPr>
        </p:nvSpPr>
        <p:spPr/>
        <p:txBody>
          <a:bodyPr/>
          <a:lstStyle/>
          <a:p>
            <a:r>
              <a:rPr lang="en-US" dirty="0"/>
              <a:t>Marginal and Conditional Models</a:t>
            </a:r>
          </a:p>
        </p:txBody>
      </p:sp>
      <p:sp>
        <p:nvSpPr>
          <p:cNvPr id="4" name="Slide Number Placeholder 3">
            <a:extLst>
              <a:ext uri="{FF2B5EF4-FFF2-40B4-BE49-F238E27FC236}">
                <a16:creationId xmlns:a16="http://schemas.microsoft.com/office/drawing/2014/main" id="{A260648B-F542-4144-8F46-9B6DA61BF688}"/>
              </a:ext>
            </a:extLst>
          </p:cNvPr>
          <p:cNvSpPr>
            <a:spLocks noGrp="1"/>
          </p:cNvSpPr>
          <p:nvPr>
            <p:ph type="sldNum" sz="quarter" idx="11"/>
          </p:nvPr>
        </p:nvSpPr>
        <p:spPr/>
        <p:txBody>
          <a:bodyPr/>
          <a:lstStyle/>
          <a:p>
            <a:pPr>
              <a:defRPr/>
            </a:pPr>
            <a:fld id="{F8F74C14-203C-46B6-950F-B0D3471A928C}" type="slidenum">
              <a:rPr lang="en-US" altLang="en-US" smtClean="0"/>
              <a:pPr>
                <a:defRPr/>
              </a:pPr>
              <a:t>6</a:t>
            </a:fld>
            <a:endParaRPr lang="en-US" altLang="en-US"/>
          </a:p>
        </p:txBody>
      </p:sp>
      <p:sp>
        <p:nvSpPr>
          <p:cNvPr id="5" name="Date Placeholder 4">
            <a:extLst>
              <a:ext uri="{FF2B5EF4-FFF2-40B4-BE49-F238E27FC236}">
                <a16:creationId xmlns:a16="http://schemas.microsoft.com/office/drawing/2014/main" id="{EFFF843C-BD55-417F-A9C6-EB2EC8EC3EAC}"/>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pic>
        <p:nvPicPr>
          <p:cNvPr id="17" name="Picture 16">
            <a:extLst>
              <a:ext uri="{FF2B5EF4-FFF2-40B4-BE49-F238E27FC236}">
                <a16:creationId xmlns:a16="http://schemas.microsoft.com/office/drawing/2014/main" id="{9F2F5744-66B9-4D4F-86F2-9DB6DA448D84}"/>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46113" y="1104336"/>
            <a:ext cx="7416771" cy="4950417"/>
          </a:xfrm>
          <a:prstGeom prst="rect">
            <a:avLst/>
          </a:prstGeom>
          <a:noFill/>
          <a:ln>
            <a:noFill/>
          </a:ln>
        </p:spPr>
      </p:pic>
    </p:spTree>
    <p:extLst>
      <p:ext uri="{BB962C8B-B14F-4D97-AF65-F5344CB8AC3E}">
        <p14:creationId xmlns:p14="http://schemas.microsoft.com/office/powerpoint/2010/main" val="362774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23A4-844B-4D97-A25D-50036347E00A}"/>
              </a:ext>
            </a:extLst>
          </p:cNvPr>
          <p:cNvSpPr>
            <a:spLocks noGrp="1"/>
          </p:cNvSpPr>
          <p:nvPr>
            <p:ph type="title"/>
          </p:nvPr>
        </p:nvSpPr>
        <p:spPr/>
        <p:txBody>
          <a:bodyPr/>
          <a:lstStyle/>
          <a:p>
            <a:r>
              <a:rPr lang="en-US" dirty="0"/>
              <a:t>Marginal and Conditional Models</a:t>
            </a:r>
          </a:p>
        </p:txBody>
      </p:sp>
      <p:sp>
        <p:nvSpPr>
          <p:cNvPr id="4" name="Slide Number Placeholder 3">
            <a:extLst>
              <a:ext uri="{FF2B5EF4-FFF2-40B4-BE49-F238E27FC236}">
                <a16:creationId xmlns:a16="http://schemas.microsoft.com/office/drawing/2014/main" id="{B2783D8A-E965-48B4-90C9-7EE5AE27EC26}"/>
              </a:ext>
            </a:extLst>
          </p:cNvPr>
          <p:cNvSpPr>
            <a:spLocks noGrp="1"/>
          </p:cNvSpPr>
          <p:nvPr>
            <p:ph type="sldNum" sz="quarter" idx="11"/>
          </p:nvPr>
        </p:nvSpPr>
        <p:spPr/>
        <p:txBody>
          <a:bodyPr/>
          <a:lstStyle/>
          <a:p>
            <a:pPr>
              <a:defRPr/>
            </a:pPr>
            <a:fld id="{F8F74C14-203C-46B6-950F-B0D3471A928C}" type="slidenum">
              <a:rPr lang="en-US" altLang="en-US" smtClean="0"/>
              <a:pPr>
                <a:defRPr/>
              </a:pPr>
              <a:t>7</a:t>
            </a:fld>
            <a:endParaRPr lang="en-US" altLang="en-US"/>
          </a:p>
        </p:txBody>
      </p:sp>
      <p:sp>
        <p:nvSpPr>
          <p:cNvPr id="5" name="Date Placeholder 4">
            <a:extLst>
              <a:ext uri="{FF2B5EF4-FFF2-40B4-BE49-F238E27FC236}">
                <a16:creationId xmlns:a16="http://schemas.microsoft.com/office/drawing/2014/main" id="{EF16C4E2-94E2-40F3-9E0D-F73CAB14B3DF}"/>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pic>
        <p:nvPicPr>
          <p:cNvPr id="6" name="Picture 5" descr="\documentclass{article}&#10;\usepackage{amsmath}&#10;\pagestyle{empty}&#10;\begin{document}&#10;&#10;\def\Var{\mbox{Var}}&#10;\def\Cov{\mbox{Cov}}&#10;\def\Cor{\mbox{Corr}}&#10;\let\ul\underline&#10;&#10;\parbox{5.5in}{&#10;\noindent\sf&#10;The Laird-Ware formulation&#10;\begin{eqnarray*}&#10; \ul Y &amp; = &amp; X\ul\beta + Z\ul\eta + \ul\varepsilon \\&#10;\ul \varepsilon &amp; \sim &amp; N(\ul 0, \sigma^2 I) \\&#10;\ul \eta  &amp; \sim &amp; N(\ul 0, \Psi)&#10;\end{eqnarray*}&#10;tells us that the {\em joint pdf} for $\ul Y$ and $\ul \eta$, given $\sigma^2$ and $\ul\omega=($a few $\tau^2$'s and a few $\rho$'s$)$ is &#10;\[&#10;      f(\ul Y, \ul \eta | \ul\beta,\sigma^2, \ul\omega) = \mbox{\em(Some multivariate normal density)}&#10;\]&#10;We can figure out a lot about this density by factoring it &#10;\[&#10;      f(\ul Y, \ul \eta | \ul\beta,\sigma^2, \ul\omega) = f(\ul Y |\ul\beta, \ul\eta, \sigma^2) f(\ul \eta | \ul\omega)&#10;\]&#10;(abusing notation to use the ``f'' to refer to different densities).&#10;\begin{itemize}&#10;\item $f(\ul Y | \ul\beta, \ul \eta , \sigma^2)$ is the \ul{\em conditional model}&#10;\item $f(\ul Y | \ul\beta, \sigma^2, \ul\omega) = \int f(\ul Y |\ul\beta, \ul\eta, \sigma^2) f(\ul \eta | \ul\beta,\ul\omega) \,d\ul\eta$ is the \ul{\em marginal model}&#10;\end{itemize}&#10; These correspond to the conditional and marginal residuals we looked at last time!&#10;&#10;}&#10;&#10;\end{document}" title="IguanaTex Bitmap Display">
            <a:extLst>
              <a:ext uri="{FF2B5EF4-FFF2-40B4-BE49-F238E27FC236}">
                <a16:creationId xmlns:a16="http://schemas.microsoft.com/office/drawing/2014/main" id="{AA61A7AC-F76F-C372-FC8E-CDFD4EEEBDBE}"/>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52841" y="1054927"/>
            <a:ext cx="7731405" cy="5070549"/>
          </a:xfrm>
          <a:prstGeom prst="rect">
            <a:avLst/>
          </a:prstGeom>
          <a:noFill/>
          <a:ln>
            <a:noFill/>
          </a:ln>
        </p:spPr>
      </p:pic>
    </p:spTree>
    <p:extLst>
      <p:ext uri="{BB962C8B-B14F-4D97-AF65-F5344CB8AC3E}">
        <p14:creationId xmlns:p14="http://schemas.microsoft.com/office/powerpoint/2010/main" val="1114225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92CA4-0E97-45B7-9777-56D147B52FAD}"/>
              </a:ext>
            </a:extLst>
          </p:cNvPr>
          <p:cNvSpPr>
            <a:spLocks noGrp="1"/>
          </p:cNvSpPr>
          <p:nvPr>
            <p:ph type="title"/>
          </p:nvPr>
        </p:nvSpPr>
        <p:spPr/>
        <p:txBody>
          <a:bodyPr/>
          <a:lstStyle/>
          <a:p>
            <a:r>
              <a:rPr lang="en-US" dirty="0"/>
              <a:t>Marginal and Conditional Models</a:t>
            </a:r>
          </a:p>
        </p:txBody>
      </p:sp>
      <p:sp>
        <p:nvSpPr>
          <p:cNvPr id="4" name="Slide Number Placeholder 3">
            <a:extLst>
              <a:ext uri="{FF2B5EF4-FFF2-40B4-BE49-F238E27FC236}">
                <a16:creationId xmlns:a16="http://schemas.microsoft.com/office/drawing/2014/main" id="{2D06C319-6F9A-4A5E-AE73-E08A4C3529F0}"/>
              </a:ext>
            </a:extLst>
          </p:cNvPr>
          <p:cNvSpPr>
            <a:spLocks noGrp="1"/>
          </p:cNvSpPr>
          <p:nvPr>
            <p:ph type="sldNum" sz="quarter" idx="11"/>
          </p:nvPr>
        </p:nvSpPr>
        <p:spPr/>
        <p:txBody>
          <a:bodyPr/>
          <a:lstStyle/>
          <a:p>
            <a:pPr>
              <a:defRPr/>
            </a:pPr>
            <a:fld id="{F8F74C14-203C-46B6-950F-B0D3471A928C}" type="slidenum">
              <a:rPr lang="en-US" altLang="en-US" smtClean="0"/>
              <a:pPr>
                <a:defRPr/>
              </a:pPr>
              <a:t>8</a:t>
            </a:fld>
            <a:endParaRPr lang="en-US" altLang="en-US"/>
          </a:p>
        </p:txBody>
      </p:sp>
      <p:sp>
        <p:nvSpPr>
          <p:cNvPr id="5" name="Date Placeholder 4">
            <a:extLst>
              <a:ext uri="{FF2B5EF4-FFF2-40B4-BE49-F238E27FC236}">
                <a16:creationId xmlns:a16="http://schemas.microsoft.com/office/drawing/2014/main" id="{2C5027FE-DB19-4BBA-85E5-8E64285FC512}"/>
              </a:ext>
            </a:extLst>
          </p:cNvPr>
          <p:cNvSpPr>
            <a:spLocks noGrp="1"/>
          </p:cNvSpPr>
          <p:nvPr>
            <p:ph type="dt" sz="half" idx="12"/>
          </p:nvPr>
        </p:nvSpPr>
        <p:spPr/>
        <p:txBody>
          <a:bodyPr/>
          <a:lstStyle/>
          <a:p>
            <a:pPr>
              <a:defRPr/>
            </a:pPr>
            <a:fld id="{22B2D186-19A4-4FDD-A4A8-285A7E5C363E}" type="datetime1">
              <a:rPr lang="en-US" smtClean="0"/>
              <a:pPr>
                <a:defRPr/>
              </a:pPr>
              <a:t>11/16/2022</a:t>
            </a:fld>
            <a:endParaRPr lang="en-US" altLang="en-US"/>
          </a:p>
        </p:txBody>
      </p:sp>
      <p:pic>
        <p:nvPicPr>
          <p:cNvPr id="12" name="Picture 11">
            <a:extLst>
              <a:ext uri="{FF2B5EF4-FFF2-40B4-BE49-F238E27FC236}">
                <a16:creationId xmlns:a16="http://schemas.microsoft.com/office/drawing/2014/main" id="{B180E22C-F205-4CD5-8721-2D36C990FB0E}"/>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753692" y="1243183"/>
            <a:ext cx="7480342" cy="4504942"/>
          </a:xfrm>
          <a:prstGeom prst="rect">
            <a:avLst/>
          </a:prstGeom>
          <a:noFill/>
          <a:ln>
            <a:noFill/>
          </a:ln>
        </p:spPr>
      </p:pic>
    </p:spTree>
    <p:extLst>
      <p:ext uri="{BB962C8B-B14F-4D97-AF65-F5344CB8AC3E}">
        <p14:creationId xmlns:p14="http://schemas.microsoft.com/office/powerpoint/2010/main" val="280833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65D10BE-AAD9-478F-B75E-7B9988844D8F}"/>
              </a:ext>
            </a:extLst>
          </p:cNvPr>
          <p:cNvSpPr>
            <a:spLocks noGrp="1" noChangeArrowheads="1"/>
          </p:cNvSpPr>
          <p:nvPr>
            <p:ph type="title"/>
          </p:nvPr>
        </p:nvSpPr>
        <p:spPr/>
        <p:txBody>
          <a:bodyPr/>
          <a:lstStyle/>
          <a:p>
            <a:r>
              <a:rPr lang="en-US" altLang="en-US"/>
              <a:t>Estimation: Maximum Likelihood</a:t>
            </a:r>
          </a:p>
        </p:txBody>
      </p:sp>
      <p:sp>
        <p:nvSpPr>
          <p:cNvPr id="11267" name="Slide Number Placeholder 3">
            <a:extLst>
              <a:ext uri="{FF2B5EF4-FFF2-40B4-BE49-F238E27FC236}">
                <a16:creationId xmlns:a16="http://schemas.microsoft.com/office/drawing/2014/main" id="{A8034707-BB78-47AD-BC99-DE034D2ACC0D}"/>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01BBFF-1F7B-474A-A4A6-42254190552C}" type="slidenum">
              <a:rPr lang="en-US" altLang="en-US" smtClean="0">
                <a:latin typeface="Garamond" panose="02020404030301010803" pitchFamily="18" charset="0"/>
              </a:rPr>
              <a:pPr/>
              <a:t>9</a:t>
            </a:fld>
            <a:endParaRPr lang="en-US" altLang="en-US">
              <a:latin typeface="Garamond" panose="02020404030301010803" pitchFamily="18" charset="0"/>
            </a:endParaRPr>
          </a:p>
        </p:txBody>
      </p:sp>
      <p:sp>
        <p:nvSpPr>
          <p:cNvPr id="11268" name="Date Placeholder 4">
            <a:extLst>
              <a:ext uri="{FF2B5EF4-FFF2-40B4-BE49-F238E27FC236}">
                <a16:creationId xmlns:a16="http://schemas.microsoft.com/office/drawing/2014/main" id="{47D40E66-EF03-4899-A2C6-6C55A6C211D3}"/>
              </a:ext>
            </a:extLst>
          </p:cNvPr>
          <p:cNvSpPr>
            <a:spLocks noGrp="1"/>
          </p:cNvSpPr>
          <p:nvPr>
            <p:ph type="dt"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792975-463C-4801-96DB-B2A9968D6FA1}" type="datetime1">
              <a:rPr lang="en-US" altLang="en-US" smtClean="0">
                <a:latin typeface="Garamond" panose="02020404030301010803" pitchFamily="18" charset="0"/>
              </a:rPr>
              <a:pPr/>
              <a:t>11/16/2022</a:t>
            </a:fld>
            <a:endParaRPr lang="en-US" altLang="en-US">
              <a:latin typeface="Garamond" panose="02020404030301010803" pitchFamily="18" charset="0"/>
            </a:endParaRPr>
          </a:p>
        </p:txBody>
      </p:sp>
      <p:pic>
        <p:nvPicPr>
          <p:cNvPr id="18" name="Picture 17">
            <a:extLst>
              <a:ext uri="{FF2B5EF4-FFF2-40B4-BE49-F238E27FC236}">
                <a16:creationId xmlns:a16="http://schemas.microsoft.com/office/drawing/2014/main" id="{C9F9D574-F465-47EC-9577-FDFBD75D3CEE}"/>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646113" y="1164854"/>
            <a:ext cx="7759700" cy="4859851"/>
          </a:xfrm>
          <a:prstGeom prst="rect">
            <a:avLst/>
          </a:prstGeom>
          <a:noFill/>
          <a:ln>
            <a:noFill/>
          </a:ln>
        </p:spPr>
      </p:pic>
      <p:sp>
        <p:nvSpPr>
          <p:cNvPr id="13" name="TextBox 25">
            <a:extLst>
              <a:ext uri="{FF2B5EF4-FFF2-40B4-BE49-F238E27FC236}">
                <a16:creationId xmlns:a16="http://schemas.microsoft.com/office/drawing/2014/main" id="{916CAF49-EFF6-460F-B82D-C5559E42FE98}"/>
              </a:ext>
            </a:extLst>
          </p:cNvPr>
          <p:cNvSpPr txBox="1">
            <a:spLocks noChangeArrowheads="1"/>
          </p:cNvSpPr>
          <p:nvPr/>
        </p:nvSpPr>
        <p:spPr bwMode="auto">
          <a:xfrm flipH="1">
            <a:off x="4649788" y="6211888"/>
            <a:ext cx="3681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aseline="30000" dirty="0"/>
              <a:t>1</a:t>
            </a:r>
            <a:r>
              <a:rPr lang="en-US" altLang="en-US" sz="1400" dirty="0"/>
              <a:t>Here we define |A| = det(A).</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BRIAN@SKGPMENFUVWXY5ML" val="3853"/>
  <p:tag name="ACCESSLIST" val=""/>
</p:tagLst>
</file>

<file path=ppt/tags/tag10.xml><?xml version="1.0" encoding="utf-8"?>
<p:tagLst xmlns:a="http://schemas.openxmlformats.org/drawingml/2006/main" xmlns:r="http://schemas.openxmlformats.org/officeDocument/2006/relationships" xmlns:p="http://schemas.openxmlformats.org/presentationml/2006/main">
  <p:tag name="ORIGINALHEIGHT" val="135.7331"/>
  <p:tag name="ORIGINALWIDTH" val="602.9246"/>
  <p:tag name="OUTPUTDPI" val="1200"/>
  <p:tag name="LATEXADDIN" val="\documentclass{article}&#10;\usepackage{amsmath}&#10;\pagestyle{empty}&#10;\begin{document}&#10;&#10;$\tau_0^2 \mbox{~\sf large~} \Rightarrow$&#10;&#10;\end{document}"/>
  <p:tag name="IGUANATEXSIZE" val="20"/>
  <p:tag name="IGUANATEXCURSOR" val="122"/>
  <p:tag name="TRANSPARENCY" val="True"/>
  <p:tag name="FILENAME" val=""/>
  <p:tag name="INPUTTYPE" val="0"/>
  <p:tag name="LATEXENGINEID" val="0"/>
  <p:tag name="TEMPFOLDER" val="C:\Users\junke\tmp\"/>
</p:tagLst>
</file>

<file path=ppt/tags/tag11.xml><?xml version="1.0" encoding="utf-8"?>
<p:tagLst xmlns:a="http://schemas.openxmlformats.org/drawingml/2006/main" xmlns:r="http://schemas.openxmlformats.org/officeDocument/2006/relationships" xmlns:p="http://schemas.openxmlformats.org/presentationml/2006/main">
  <p:tag name="ORIGINALHEIGHT" val="135.7331"/>
  <p:tag name="ORIGINALWIDTH" val="622.4222"/>
  <p:tag name="OUTPUTDPI" val="1200"/>
  <p:tag name="LATEXADDIN" val="\documentclass{article}&#10;\usepackage{amsmath}&#10;\pagestyle{empty}&#10;\begin{document}&#10;&#10;$\tau_0^2 \mbox{~\sf small~} \Rightarrow$&#10;&#10;\end{document}"/>
  <p:tag name="IGUANATEXSIZE" val="20"/>
  <p:tag name="IGUANATEXCURSOR" val="122"/>
  <p:tag name="TRANSPARENCY" val="True"/>
  <p:tag name="FILENAME" val=""/>
  <p:tag name="INPUTTYPE" val="0"/>
  <p:tag name="LATEXENGINEID" val="0"/>
  <p:tag name="TEMPFOLDER" val="C:\Users\junke\tmp\"/>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3044.619"/>
  <p:tag name="ORIGINALWIDTH" val="4560.18"/>
  <p:tag name="LATEXADDIN" val="\documentclass{article}&#10;\usepackage{amsmath}&#10;\pagestyle{empty}&#10;\begin{document}&#10;&#10;\def\Var{\mbox{Var}}&#10;\def\Cov{\mbox{Cov}}&#10;\def\Cor{\mbox{Corr}}&#10;\let\ul\underline&#10;&#10;\parbox{5in}{&#10;\noindent\sf&#10;Consider the general Laird-Ware formulation (I'm being a little careful to underline things that are vectors\ldots)&#10;\begin{eqnarray*}&#10; \ul Y &amp; = &amp; X\ul\beta + Z\ul\eta + \ul\varepsilon \\&#10;\ul \varepsilon &amp; \sim &amp; N(\ul 0, \sigma^2 I) \\&#10;\ul \eta  &amp; \sim &amp; N(\ul 0, \Psi)&#10;\end{eqnarray*}&#10;The variance-covariance matrix $\sigma^2 I$ and the variance-covariance matrix $\Psi$ are both pretty big, but also pretty simple. For example in the random slopes / random intercepts model, &#10;\[&#10;\sigma^2 I = \left[\begin{array}{cccc}&#10;             \sigma^2 &amp; 0 &amp;  \cdots &amp; 0 \\&#10;             0 &amp; \sigma^2 &amp;  \cdots &amp; 0 \\&#10;             \vdots &amp; \vdots &amp; \cdots &amp; 0 \\&#10;              0 &amp;   0&amp; \cdots &amp; \sigma^2 &#10;             \end{array}\right]&#10;~~~~&#10;\Psi = \left[\begin{array}{cccccc}&#10;        \tau_0^2 &amp; \rho\tau_0\tau_1 &amp; 0 &amp; 0 &amp; \cdots &amp; 0 \\ &#10;        \rho\tau_0\tau_1 &amp; \tau_1^2 &amp; 0 &amp; 0 &amp; \cdots &amp; 0 \\&#10;        0 &amp; 0 &amp; \tau_0^2 &amp; \rho\tau_0\tau_1 &amp; \cdots &amp; 0 \\ &#10;        0 &amp; 0 &amp; \rho\tau_0\tau_1 &amp; \tau_1^2 &amp; \cdots &amp; 0 \\&#10;        \vdots &amp; \vdots &amp; &amp; \ddots &amp; &amp; \vdots \\&#10;        0 &amp; 0 &amp; \cdots &amp; 0 &amp; \tau_0^2 &amp; \rho\tau_0\tau_1 \\&#10;        0 &amp; 0 &amp; \cdots &amp; 0 &amp; \rho\tau_0\tau_1 &amp; \tau_1^2&#10;       \end{array}\right]&#10;\]&#10;and in general, $\Psi = \Psi(\ul\omega)$, where  $\ul\omega=($a few $\tau^2$'s and a few $\rho$'s$)$.&#10;&#10;}&#10;&#10;\end{document}"/>
  <p:tag name="IGUANATEXSIZE" val="20"/>
  <p:tag name="IGUANATEXCURSOR" val="172"/>
  <p:tag name="TRANSPARENCY" val="True"/>
  <p:tag name="LATEXENGINEID" val="0"/>
  <p:tag name="TEMPFOLDER" val="c:\temp\"/>
  <p:tag name="LATEXFORMHEIGHT" val="456.4"/>
  <p:tag name="LATEXFORMWIDTH" val="731.85"/>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943.382"/>
  <p:tag name="ORIGINALWIDTH" val="4486.689"/>
  <p:tag name="OUTPUTTYPE" val="PNG"/>
  <p:tag name="IGUANATEXVERSION" val="160"/>
  <p:tag name="LATEXADDIN" val="\documentclass{article}&#10;\usepackage{amsmath}&#10;\pagestyle{empty}&#10;\begin{document}&#10;&#10;\def\Var{\mbox{Var}}&#10;\def\Cov{\mbox{Cov}}&#10;\def\Cor{\mbox{Corr}}&#10;\let\ul\underline&#10;&#10;\parbox{5.5in}{&#10;\noindent\sf&#10;The Laird-Ware formulation&#10;\begin{eqnarray*}&#10; \ul Y &amp; = &amp; X\ul\beta + Z\ul\eta + \ul\varepsilon \\&#10;\ul \varepsilon &amp; \sim &amp; N(\ul 0, \sigma^2 I) \\&#10;\ul \eta  &amp; \sim &amp; N(\ul 0, \Psi)&#10;\end{eqnarray*}&#10;tells us that the {\em joint pdf} for $\ul Y$ and $\ul \eta$, given $\sigma^2$ and $\ul\omega=($a few $\tau^2$'s and a few $\rho$'s$)$ is &#10;\[&#10;      f(\ul Y, \ul \eta | \ul\beta,\sigma^2, \ul\omega) = \mbox{\em(Some multivariate normal density)}&#10;\]&#10;We can figure out a lot about this density by factoring it &#10;\[&#10;      f(\ul Y, \ul \eta | \ul\beta,\sigma^2, \ul\omega) = f(\ul Y |\ul\beta, \ul\eta, \sigma^2) f(\ul \eta | \ul\omega)&#10;\]&#10;(abusing notation to use the ``f'' to refer to different densities).&#10;\begin{itemize}&#10;\item $f(\ul Y | \ul\beta, \ul \eta , \sigma^2)$ is the \ul{\em conditional model}&#10;\item $f(\ul Y | \ul\beta, \sigma^2, \ul\omega) = \int f(\ul Y |\ul\beta, \ul\eta, \sigma^2) f(\ul \eta | \ul\beta,\ul\omega) \,d\ul\eta$ is the \ul{\em marginal model}&#10;\end{itemize}&#10; These correspond to the conditional and marginal residuals we looked at last time!&#10;&#10;}&#10;&#10;\end{document}"/>
  <p:tag name="IGUANATEXSIZE" val="20"/>
  <p:tag name="IGUANATEXCURSOR" val="778"/>
  <p:tag name="TRANSPARENCY" val="True"/>
  <p:tag name="LATEXENGINEID" val="0"/>
  <p:tag name="TEMPFOLDER" val="c:\temp\"/>
  <p:tag name="LATEXFORMHEIGHT" val="456.4"/>
  <p:tag name="LATEXFORMWIDTH" val="731.85"/>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2249.719"/>
  <p:tag name="ORIGINALWIDTH" val="3734.533"/>
  <p:tag name="LATEXADDIN" val="\documentclass{article}&#10;\usepackage{amsmath}&#10;\pagestyle{empty}&#10;\begin{document}&#10;&#10;\def\Var{\mbox{Var}}&#10;\def\Cov{\mbox{Cov}}&#10;\def\Cor{\mbox{Corr}}&#10;\let\ul\underline&#10;&#10;\parbox{4.25in}{&#10;\noindent\sf&#10;With the Laird-Ware formulation&#10;\begin{eqnarray*}&#10; \ul Y &amp; = &amp; X\ul\beta + Z\ul\eta + \ul\varepsilon \\&#10;\ul \varepsilon &amp; \sim &amp; N(\ul 0, \sigma^2 I) \\&#10;\ul \eta  &amp; \sim &amp; N(\ul 0, \Psi)&#10;\end{eqnarray*}&#10;we can see that&#10;\begin{itemize}&#10;\item The conditional model $f(\ul Y |\ul\beta, \ul \eta , \sigma^2 )$ specifies that&#10;\[&#10;     (\ul Y |\ul\beta, \ul \eta, \sigma^2) \sim N(X\ul\beta + Z\ul\eta, \sigma^2 I)&#10;\]&#10;\item The marginal model $f(\ul Y | \ul\beta, \sigma^2, \ul\omega)$ specifies that&#10;\[&#10;     (\ul Y | \ul\beta, \sigma^2, \ul\omega) \sim N(X\ul\beta, \Var(Z\eta + \varepsilon) = N(X\ul\beta, Z\Psi(\omega)Z^T + \sigma^2 I)&#10;\]&#10;\end{itemize}&#10;&#10;}&#10;&#10;\end{document}"/>
  <p:tag name="IGUANATEXSIZE" val="20"/>
  <p:tag name="IGUANATEXCURSOR" val="829"/>
  <p:tag name="TRANSPARENCY" val="True"/>
  <p:tag name="LATEXENGINEID" val="0"/>
  <p:tag name="TEMPFOLDER" val="c:\temp\"/>
  <p:tag name="LATEXFORMHEIGHT" val="456.4"/>
  <p:tag name="LATEXFORMWIDTH" val="731.85"/>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392.201"/>
  <p:tag name="ORIGINALWIDTH" val="3818.523"/>
  <p:tag name="LATEXADDIN" val="\documentclass{article}&#10;\usepackage{amsmath}&#10;\pagestyle{empty}&#10;\begin{document}&#10;&#10;\def\Var{\mbox{Var}}&#10;\def\Cov{\mbox{Cov}}&#10;\let\ul\underline&#10;&#10;\parbox{4.25in}{&#10;\noindent\sf&#10;Maximum Likelihood estimates are obtained from the marginal model&#10;\begin{eqnarray*}&#10; Y &amp; \sim &amp; N(X\beta,\Sigma(\omega,\sigma^2)) \\&#10; \mbox{where}~~~\Sigma(\ul\omega,\sigma^2) &amp; = &amp; Z\Psi(\omega)Z^T + \sigma^2 I&#10;\end{eqnarray*}&#10;which means that the likelihood for $Y$ is$^1$ &#10;\[&#10;    (2\pi)^{-n/2} |\Sigma(\ul\omega,\sigma^2)|^{-1/2} \exp\left( -\frac12 (\ul y - X\ul\beta)^T\Sigma(\ul\omega,\sigma^2)^{-1}(\ul y - X\ul\beta)\right)&#10;\]&#10;so $-2\log(\mbox{\em likelihood})$ is (up to an additive constant that we can ignore)&#10;$$&#10; (\ul Y - X\ul\beta)^T \Sigma^{-1}(\ul\omega,\sigma^2)(\ul Y - X\ul\beta) + \log |\Sigma(\ul\omega,\sigma^2)| &#10; \eqno{(*)}&#10;$$&#10;If we can minimize $(*)$ with respect to $\ul\beta, \ul\omega,\sigma^2$, we will have maximized the likelihood, and the values of the parameters that we find will be the MLE's $\hat{\ul\beta}, \hat{\ul\omega},\hat\sigma^2$.&#10;&#10;}&#10;&#10;\end{document}"/>
  <p:tag name="IGUANATEXSIZE" val="20"/>
  <p:tag name="IGUANATEXCURSOR" val="440"/>
  <p:tag name="TRANSPARENCY" val="True"/>
  <p:tag name="LATEXENGINEID" val="0"/>
  <p:tag name="TEMPFOLDER" val="c:\temp\"/>
  <p:tag name="LATEXFORMHEIGHT" val="409.5"/>
  <p:tag name="LATEXFORMWIDTH" val="628.95"/>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2923.885"/>
  <p:tag name="ORIGINALWIDTH" val="4495.688"/>
  <p:tag name="OUTPUTTYPE" val="PNG"/>
  <p:tag name="IGUANATEXVERSION" val="160"/>
  <p:tag name="LATEXADDIN" val="\documentclass{article}&#10;\usepackage{amsmath}&#10;\pagestyle{empty}&#10;\begin{document}&#10;&#10;\def\Var{\mbox{Var}}&#10;\def\Cov{\mbox{Cov}}&#10;\let\ul\underline&#10;&#10;\parbox{5in}{&#10;\noindent\sf&#10;To minimize&#10;$$&#10; (\ul Y - X\ul\beta)^T \Sigma^{-1}(\ul\omega,\sigma^2)(\ul Y - X\ul\beta) + \log |\Sigma(\ul\omega,\sigma^2)| &#10; \eqno{(*)}&#10;$$&#10;with respect to $\ul\beta,\ul\omega,\sigma^2$ we want to (schematically, anyway):&#10;&#10;\begin{itemize}&#10;\item Get an initial estimate for $\hat{\ul\beta}$, perhaps just the ordinary least-squares $\hat\beta$'s.&#10;\item Iterate the following three steps$^2$ until changes in the values of $(*)$ are less than some ``tolerance'' (like 0.0002 or something):&#10;\begin{enumerate}&#10;\item Plug our current estimate for $\hat{\ul\beta}$ into $(*)$, and then minimize $(*)$ with respect to $\ul\omega$ and $\sigma^2$ to get new estimates $\hat{\ul\omega}, \hat\sigma^2$.&#10;\item Use these new values for  $\ul\omega$ and $\hat\sigma^2$ to re-calculate $\Sigma(\hat{\ul\omega},\hat\sigma^2)$, plug the new value into $(*)$ and use the method of Generalized Least Squares (GLS) to obtain new estimates for $\hat\beta$.&#10;\item Evaluate $(*)$ at the new estimates of $\hat{\ul\beta}, \hat{\ul\omega}, \hat\sigma^2$.&#10;\end{enumerate}&#10;\end{itemize}&#10;Steps 2 and 3 are generally well-solved problems in numerical analysis.  On the other hand, Step 1 can be quite difficult.  That is part of the reason R makes 6 or 7 optimizers available for estimating MLM's.&#10;&#10;}&#10;&#10;\end{document}&#10;&#10;"/>
  <p:tag name="IGUANATEXSIZE" val="20"/>
  <p:tag name="IGUANATEXCURSOR" val="1398"/>
  <p:tag name="TRANSPARENCY" val="True"/>
  <p:tag name="LATEXENGINEID" val="0"/>
  <p:tag name="TEMPFOLDER" val="c:\temp\"/>
  <p:tag name="LATEXFORMHEIGHT" val="456.05"/>
  <p:tag name="LATEXFORMWIDTH" val="771.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2698.163"/>
  <p:tag name="ORIGINALWIDTH" val="4490.439"/>
  <p:tag name="LATEXADDIN" val="\documentclass{article}&#10;\usepackage{amsmath}&#10;\pagestyle{empty}&#10;\begin{document}&#10;&#10;\def\Var{\mbox{Var}}&#10;\def\Cov{\mbox{Cov}}&#10;\let\ul\underline&#10;&#10;\parbox{5in}{&#10;\sf&#10;\noindent&#10;&#10;For the MLM $\ul Y = X\ul\beta + Z\ul\eta + \ul\epsilon$, if we take $H=X(X^TX)^{-1}X^T$ again, we get that &#10;\begin{eqnarray*}&#10;(I-H)\ul Y &amp; = &amp; (I-H)(X\ul\beta + Z\ul\eta + \ul\epsilon) &#10;~ = ~ (I-H)Z\ul\eta + (I-H)\ul \epsilon \\&#10;&amp; \sim &amp; N(0,~(I-H)Z\Sigma(\ul\omega,\sigma^2)Z^T(I-H))&#10;\end{eqnarray*}&#10;\begin{itemize}&#10;\item We can use this fact to obtain obtain $\beta$-free estimates $\hat{\ul\omega}_{REML}$ and $\hat\sigma^2_{REML}$.  We still have a challenging optimization problem, but it only has to be done once (no iteration back and forth with $\hat{\ul\beta}$).&#10;\item Finally we obtain $\hat{\ul\beta}_{REML}$ estimates using a GLS procedure similar to what was done with $(*)$.&#10;\end{itemize}&#10;&#10;It can be shown that:&#10;\begin{itemize}\itemsep=0pt\parskip=0pt&#10;\item $\Sigma(\hat{\ul\omega}_{MLE},\hat\sigma^2_{MLE})$ is biased, but $\Sigma(\hat{\ul\omega}_{REML},\hat\sigma^2_{REML})$ is unbiased&#10;\item $\hat\beta_{REML}$ and $\Sigma(\hat{\ul\omega}_{REML},\hat\sigma^2_{REML})$ are not maximum likelihood estimates&#10;\end{itemize}&#10;Since people are often more interested in the random effects than the fixed effects in MLM's (and because it's fast), REML is often the default estimation method.&#10;&#10;}&#10;&#10;\end{document}&#10;&#10;Applying the change of variables formula for  $Y' = (I-H)Y$, the objective function  $(*)$ becomes: &#10;$$&#10; (Y - X\hat\beta)^T \Sigma^{-1}(\omega)(Y - X\hat\beta) + \log |\Sigma(\omega)| &#10; + \log |X^T\Sigma(\omega)X| &#10;      \eqno{(**)}&#10;$$&#10;REML obtains $\hat{\ul\omega}_{REML}$ and $\hat\sigma^2_{REML}$ by minimizing $(**)$ (difficult again, but only has to be done once) and then re-estimating $\hat\beta_{REML}$ by GLS as in $(*)$.  \\&#10;&#10;It can be shown that:&#10;\begin{itemize}\itemsep=0pt\parskip=0pt&#10;\item $\Sigma(\hat\omega_{MLE},\hat\sigma^2_{MLE})$ is biased, but $\Sigma(\hat\omega_{REML},\hat\sigma^2_{REML})$ is unbiased&#10;\item $\hat\beta_{REML}$ and $\Sigma(\hat\omega_{REML},\hat\sigma^2_{REML})$ are not maximum likelihood estimates&#10;\end{itemize}&#10;Since people are often more interested in the random effects than the fixed effects in MLM's, REML is often the default estimation method.&#10;&#10;}&#10;&#10;\end{document}"/>
  <p:tag name="IGUANATEXSIZE" val="20"/>
  <p:tag name="IGUANATEXCURSOR" val="1390"/>
  <p:tag name="TRANSPARENCY" val="True"/>
  <p:tag name="LATEXENGINEID" val="0"/>
  <p:tag name="TEMPFOLDER" val="c:\temp\"/>
  <p:tag name="LATEXFORMHEIGHT" val="467.25"/>
  <p:tag name="LATEXFORMWIDTH" val="579.6"/>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RIGINALHEIGHT" val="348.7064"/>
  <p:tag name="ORIGINALWIDTH" val="1742.782"/>
  <p:tag name="OUTPUTDPI" val="1200"/>
  <p:tag name="LATEXADDIN" val="\documentclass{article}\pagestyle{empty}&#10;\begin{document}&#10;\begin{eqnarray*}&#10; y_i &amp; = &amp; \alpha_{j[i]} + \epsilon_i, ~ \epsilon_i \sim N(0,\sigma^2)\\&#10; \alpha_j &amp; =&amp; \beta_0 + \eta_j, ~ \eta_j \sim N(0,\tau_0^2)&#10;\end{eqnarray*}&#10;\end{document}&#10;"/>
  <p:tag name="IGUANATEXSIZE" val="20"/>
  <p:tag name="IGUANATEXCURSOR" val="241"/>
  <p:tag name="TRANSPARENCY" val="False"/>
  <p:tag name="FILENAME" val=""/>
  <p:tag name="INPUTTYPE" val="0"/>
  <p:tag name="LATEXENGINEID" val="0"/>
  <p:tag name="TEMPFOLDER" val="C:\Users\junke\tmp\"/>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red-edge</Template>
  <TotalTime>5184</TotalTime>
  <Words>3853</Words>
  <Application>Microsoft Office PowerPoint</Application>
  <PresentationFormat>On-screen Show (4:3)</PresentationFormat>
  <Paragraphs>425</Paragraphs>
  <Slides>35</Slides>
  <Notes>6</Notes>
  <HiddenSlides>0</HiddenSlides>
  <MMClips>0</MMClips>
  <ScaleCrop>false</ScaleCrop>
  <HeadingPairs>
    <vt:vector size="6" baseType="variant">
      <vt:variant>
        <vt:lpstr>Fonts Used</vt:lpstr>
      </vt:variant>
      <vt:variant>
        <vt:i4>24</vt:i4>
      </vt:variant>
      <vt:variant>
        <vt:lpstr>Theme</vt:lpstr>
      </vt:variant>
      <vt:variant>
        <vt:i4>1</vt:i4>
      </vt:variant>
      <vt:variant>
        <vt:lpstr>Slide Titles</vt:lpstr>
      </vt:variant>
      <vt:variant>
        <vt:i4>35</vt:i4>
      </vt:variant>
    </vt:vector>
  </HeadingPairs>
  <TitlesOfParts>
    <vt:vector size="60" baseType="lpstr">
      <vt:lpstr>cmmi7</vt:lpstr>
      <vt:lpstr>Garamond</vt:lpstr>
      <vt:lpstr>cmsy5</vt:lpstr>
      <vt:lpstr>cmsl10</vt:lpstr>
      <vt:lpstr>Cambria Math</vt:lpstr>
      <vt:lpstr>cmmi6</vt:lpstr>
      <vt:lpstr>cmss8</vt:lpstr>
      <vt:lpstr>cmss10</vt:lpstr>
      <vt:lpstr>Arial</vt:lpstr>
      <vt:lpstr>Courier New</vt:lpstr>
      <vt:lpstr>cmr10</vt:lpstr>
      <vt:lpstr>cmex10</vt:lpstr>
      <vt:lpstr>Wingdings</vt:lpstr>
      <vt:lpstr>cmmi9</vt:lpstr>
      <vt:lpstr>cmsy10</vt:lpstr>
      <vt:lpstr>cmr6</vt:lpstr>
      <vt:lpstr>cmssi10</vt:lpstr>
      <vt:lpstr>cmr5</vt:lpstr>
      <vt:lpstr>cmr9</vt:lpstr>
      <vt:lpstr>cmmi5</vt:lpstr>
      <vt:lpstr>cmmi10</vt:lpstr>
      <vt:lpstr>cmr7</vt:lpstr>
      <vt:lpstr>Calibri</vt:lpstr>
      <vt:lpstr>cmsy10orig</vt:lpstr>
      <vt:lpstr>Edge</vt:lpstr>
      <vt:lpstr>36-617 Applied Linear Models </vt:lpstr>
      <vt:lpstr>Announcements</vt:lpstr>
      <vt:lpstr>Project stuff</vt:lpstr>
      <vt:lpstr>Office hour this week</vt:lpstr>
      <vt:lpstr>Outline</vt:lpstr>
      <vt:lpstr>Marginal and Conditional Models</vt:lpstr>
      <vt:lpstr>Marginal and Conditional Models</vt:lpstr>
      <vt:lpstr>Marginal and Conditional Models</vt:lpstr>
      <vt:lpstr>Estimation: Maximum Likelihood</vt:lpstr>
      <vt:lpstr>Estimation: Maximum Likelihood</vt:lpstr>
      <vt:lpstr>Estimation: Empirical Bayes</vt:lpstr>
      <vt:lpstr>Estimation: Maximum Likelihood</vt:lpstr>
      <vt:lpstr>Estimation: REML</vt:lpstr>
      <vt:lpstr>Estimation: REML</vt:lpstr>
      <vt:lpstr>Likelihood Ratio Tests</vt:lpstr>
      <vt:lpstr>Likelihood Ratio Tests</vt:lpstr>
      <vt:lpstr>Information Criteria: AIC &amp; BIC</vt:lpstr>
      <vt:lpstr>k=df for Marginal Model</vt:lpstr>
      <vt:lpstr>k=df for Conditional Model</vt:lpstr>
      <vt:lpstr>How to select random effects??</vt:lpstr>
      <vt:lpstr>Variable Selection: Practical Advice</vt:lpstr>
      <vt:lpstr>Variable Selection: Practical Advice</vt:lpstr>
      <vt:lpstr>Example: London Schools Data</vt:lpstr>
      <vt:lpstr>On the next pages, we’ll quickly compare six models</vt:lpstr>
      <vt:lpstr>Random Intercept Only</vt:lpstr>
      <vt:lpstr>Random Intercept, Fixed Slope</vt:lpstr>
      <vt:lpstr>Random Intercept, Random Slope</vt:lpstr>
      <vt:lpstr>Random Intercept, Random Slope, CWC</vt:lpstr>
      <vt:lpstr>Random Intercept, individual and group predictor</vt:lpstr>
      <vt:lpstr>Random Intercept, Cross-Level Interaction</vt:lpstr>
      <vt:lpstr>Which Model Fits Best (so far…)?</vt:lpstr>
      <vt:lpstr>Some Automatic &amp; Exact Methods</vt:lpstr>
      <vt:lpstr>Automated Variable Selection…</vt:lpstr>
      <vt:lpstr>Exact Test of Random Effect..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dc:creator>
  <cp:lastModifiedBy>Brian Junker</cp:lastModifiedBy>
  <cp:revision>260</cp:revision>
  <cp:lastPrinted>2017-11-07T17:54:19Z</cp:lastPrinted>
  <dcterms:created xsi:type="dcterms:W3CDTF">2010-08-21T13:04:59Z</dcterms:created>
  <dcterms:modified xsi:type="dcterms:W3CDTF">2022-11-16T16:57:41Z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