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5" r:id="rId3"/>
    <p:sldId id="311" r:id="rId4"/>
    <p:sldId id="297" r:id="rId5"/>
    <p:sldId id="331" r:id="rId6"/>
    <p:sldId id="332" r:id="rId7"/>
    <p:sldId id="333" r:id="rId8"/>
    <p:sldId id="334" r:id="rId9"/>
    <p:sldId id="335" r:id="rId10"/>
    <p:sldId id="336" r:id="rId11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mex10" panose="020B0604020202020204"/>
      <p:regular r:id="rId18"/>
    </p:embeddedFont>
    <p:embeddedFont>
      <p:font typeface="cmmi10" panose="020B0604020202020204"/>
      <p:regular r:id="rId19"/>
    </p:embeddedFont>
    <p:embeddedFont>
      <p:font typeface="cmmi5" panose="020B0604020202020204"/>
      <p:regular r:id="rId20"/>
    </p:embeddedFont>
    <p:embeddedFont>
      <p:font typeface="cmmi6" panose="020B0604020202020204"/>
      <p:regular r:id="rId21"/>
    </p:embeddedFont>
    <p:embeddedFont>
      <p:font typeface="cmmi7" panose="020B0604020202020204"/>
      <p:regular r:id="rId22"/>
    </p:embeddedFont>
    <p:embeddedFont>
      <p:font typeface="cmmi9" panose="020B0604020202020204"/>
      <p:regular r:id="rId23"/>
    </p:embeddedFont>
    <p:embeddedFont>
      <p:font typeface="cmr10" panose="020B0604020202020204"/>
      <p:regular r:id="rId24"/>
    </p:embeddedFont>
    <p:embeddedFont>
      <p:font typeface="cmr5" panose="020B0604020202020204"/>
      <p:regular r:id="rId25"/>
    </p:embeddedFont>
    <p:embeddedFont>
      <p:font typeface="cmr6" panose="020B0604020202020204"/>
      <p:regular r:id="rId26"/>
    </p:embeddedFont>
    <p:embeddedFont>
      <p:font typeface="cmr7" panose="020B0604020202020204"/>
      <p:regular r:id="rId27"/>
    </p:embeddedFont>
    <p:embeddedFont>
      <p:font typeface="cmr9" panose="020B0604020202020204"/>
      <p:regular r:id="rId28"/>
    </p:embeddedFont>
    <p:embeddedFont>
      <p:font typeface="cmsl10" panose="020B0604020202020204"/>
      <p:regular r:id="rId29"/>
    </p:embeddedFont>
    <p:embeddedFont>
      <p:font typeface="cmss10" panose="020B0604020202020204"/>
      <p:regular r:id="rId30"/>
    </p:embeddedFont>
    <p:embeddedFont>
      <p:font typeface="cmss8" panose="020B0604020202020204"/>
      <p:regular r:id="rId31"/>
    </p:embeddedFont>
    <p:embeddedFont>
      <p:font typeface="cmssi10" panose="020B0604020202020204"/>
      <p:regular r:id="rId32"/>
    </p:embeddedFont>
    <p:embeddedFont>
      <p:font typeface="cmsy10" panose="020B0604020202020204"/>
      <p:regular r:id="rId33"/>
    </p:embeddedFont>
    <p:embeddedFont>
      <p:font typeface="cmsy10orig" panose="020B0604020202020204" charset="0"/>
      <p:regular r:id="rId34"/>
    </p:embeddedFont>
    <p:embeddedFont>
      <p:font typeface="cmsy5" panose="020B0604020202020204"/>
      <p:regular r:id="rId35"/>
    </p:embeddedFont>
    <p:embeddedFont>
      <p:font typeface="Garamond" panose="02020404030301010803" pitchFamily="18" charset="0"/>
      <p:regular r:id="rId36"/>
      <p:bold r:id="rId37"/>
      <p:italic r:id="rId38"/>
    </p:embeddedFont>
  </p:embeddedFontLst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gs" Target="tags/tag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E6904B6-B23B-4F17-A9F6-5A83B85188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0D2CE30-03FD-47A0-8379-90892E44C5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E1311C9-11A2-4BF4-9C1C-1D34CAE9E9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23BF7E7-FD74-4685-8659-3EDD55EF61A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E43080-9DBF-4789-AD42-0C95795F3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F85A84-F852-44FF-B7C1-75EA1EC208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981C494-34E1-4D39-A95D-99EC8F209A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6C07673-81AC-4605-A41A-6E48229D883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07251C6-EF8A-4F02-9510-1E706648CA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D36DA28-2BDE-47BE-A23C-EAC4BA282F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1A8F05A-ABD7-4C79-8AE0-A087BCC0C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85834EA-F52B-454F-82C6-0488F928B5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C793AEF-85DE-43A6-A6B7-619D578DB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80B876-4688-4A9C-9B7C-CB02C294812C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BB01412-603E-4222-9884-6003C15489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2133252-FDC3-4789-87B6-4E6DBD3AE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0FDA6E5-0AE6-400E-A6D9-7F5A2B4FE8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2A17E4E-543F-43DC-B612-6C84E0D51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4E7B7C8-FCE3-4C6E-AB30-C2CDC9739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5BD3C8-2B32-4F14-9D64-4811696C258C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4822405-970E-483B-8625-6C7AE18C2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B0ACB1A-683F-44C0-9ABF-F52795F8C6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B1B2A4B-098B-4723-AAE0-E6384FB5C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8777D5-F3C5-447B-AC81-FD462CA4C35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25DAC754-40AD-4DF1-8755-49B0A9272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2902D33F-923D-49DD-AE94-A9B0241CA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8AD96C-8480-4B4C-AB71-2D9DD69B9F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52DBF8B-4C96-4921-AFE0-057466106B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3D6F6F-5A78-42C6-ABF2-0C7DA5A0F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95FA491-0496-4600-AA8D-AC8C1652FB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0530-FABB-4255-A658-3FB066D700A7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68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47F7BE-6924-46D6-A371-DC3BC0C7E5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935D8-352E-4852-A6D7-BA921880BE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BDDD0-218D-462B-9590-CA4997478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7931549-8763-4A85-A072-BAA71E3ECBE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B717-40F6-44ED-A432-03BC4C59AAD1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8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49AA60-D415-4AF5-9B8B-FBE29FEAD1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06767-9298-4C68-9AEE-3490BAF3E1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B63CD-F77E-48FF-B006-33467ADD3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8EB8E8B-FE84-4273-819C-851D5D34744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0B95-766D-4528-A560-8A4F281A69DC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8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56AAFD-F5DD-4749-B513-9C441B7416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469436-D875-45FA-BE18-AAE367286E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4C14-203C-46B6-950F-B0D3471A9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1EB4FF6-C254-4952-BA15-3BBEE00B81B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D186-19A4-4FDD-A4A8-285A7E5C363E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56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CB0E6F-858A-4BD6-A770-D9B1F93F6C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D1657D-2752-4C73-803E-E71ABF3463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817D-752D-46B1-93F8-B1FE33522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27DEFCA-AD5A-48DD-80DA-0BD82AED613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6CB6-CF79-4DD1-9E88-08F021CD5002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00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647DE-1AAA-4CF3-BA59-BC36D00849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E520F-1951-420B-9105-C95553EBA0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551EC-7BF8-4320-AD8E-CD54B35D4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20BD12-C6FA-4002-B6D8-4473A5C6FAD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2F08-D63C-4852-9AF2-3BCC8FD4ED73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09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D89480-E2DC-4EDF-BC1B-4579D9B7B8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34489E-B0A5-45C1-B64A-56887B04D4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32719-E6E4-44C4-8E63-8D75507D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8260F6-23E4-437C-B44E-2C724C9E8DD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AC25-4246-435B-B6AB-92A95ACB66AB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81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18B834-C65E-49CD-B922-E6CEB64064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9FD5B2-25CE-4C55-BA57-21653BE754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642B-5C79-49FD-9A5D-60121F455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A14AD76-9F85-4480-99F2-304EF557601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ECC7-D9A6-4D66-9816-1E43EA84DC9E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95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79F993-5FDC-4283-AD8B-C6A16775C4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5B97B2-B4BF-4BBB-8491-D85B8D4896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FBD-6C7B-407F-8D70-75E1AABCE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AB8A1DF-68EB-42AC-BCD5-9AC40060766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4834D-14C5-4BBE-9D89-895019CB3560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91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C5CCD4-0743-46FC-8B55-159E82C6B0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F72FF-9B2A-4BFA-A032-DD8F362250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C080-9BE1-44AA-9C2E-D53D1420B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4B37FB4-7D7C-49FA-AEDA-5429FB25F0E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2B7F-21E0-4CD7-9350-78DA2D95E2B0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9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E751-B786-4A1C-8B42-E9797B872F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3B81C1-77AE-4ECA-B143-88F669B936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7D74C-1CB4-4CAC-8E29-0611AB082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EA68E5A-C929-401A-B1AB-86543794EDC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20E1-8648-4229-A0A7-3A603790D131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29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01DF73-C720-43A0-8636-70C1EAA05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12C77A-63A6-48A8-8EF5-E1677B1F5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9B08B49-8992-4F1C-967A-6363F38C89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FBD3942-2672-4CA4-A57D-96BDF382C4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A393AFB-AC58-47C4-A027-D29560C91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DD419317-CE6A-42BC-B467-A9FFC42B2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504A841D-261D-4FC6-92AF-62DAD3021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E85DB7E6-AE16-4F02-99F2-CE1C7BC7A1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8FDF4E94-1903-4ABD-98A6-FE96F4FAAD9B}" type="datetime1">
              <a:rPr lang="en-US"/>
              <a:pPr>
                <a:defRPr/>
              </a:pPr>
              <a:t>11/10/2022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615FE59-69AA-4952-A533-4287275FD0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FDFBFE-40C8-4100-BF0B-5C0D2263DF84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1914C8BC-7E5C-4AAF-A4B6-911ABDD373F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AD8B73-8EE0-4BAC-8051-75DBE2967F9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2FE04A7A-039D-4D6F-BC40-F8C56E18A2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36-617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354540B-AFA3-458B-8120-8944A27080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Lmer</a:t>
            </a:r>
            <a:r>
              <a:rPr lang="en-US" altLang="en-US" sz="2400" dirty="0"/>
              <a:t> estimation and model selection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CE3C714A-DD2C-4748-8528-F8A06B441BB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ssi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r9" pitchFamily="34" charset="0"/>
              </a:rPr>
              <a:t>A</a:t>
            </a:r>
            <a:r>
              <a:rPr lang="en-US" altLang="en-US" sz="1800">
                <a:latin typeface="cmmi9" pitchFamily="34" charset="0"/>
              </a:rPr>
              <a:t>A</a:t>
            </a:r>
            <a:r>
              <a:rPr lang="en-US" altLang="en-US" sz="1800">
                <a:latin typeface="cmmi6" pitchFamily="34" charset="0"/>
              </a:rPr>
              <a:t>A</a:t>
            </a:r>
            <a:r>
              <a:rPr lang="en-US" altLang="en-US" sz="1800">
                <a:latin typeface="cmr5" pitchFamily="34" charset="0"/>
              </a:rPr>
              <a:t>A</a:t>
            </a:r>
            <a:r>
              <a:rPr lang="en-US" altLang="en-US" sz="1800">
                <a:latin typeface="cmss8" pitchFamily="34" charset="0"/>
              </a:rPr>
              <a:t>A</a:t>
            </a:r>
            <a:r>
              <a:rPr lang="en-US" altLang="en-US" sz="1800">
                <a:latin typeface="cmr6" pitchFamily="34" charset="0"/>
              </a:rPr>
              <a:t>A</a:t>
            </a:r>
            <a:r>
              <a:rPr lang="en-US" altLang="en-US" sz="1800">
                <a:latin typeface="cmsy10orig" pitchFamily="34" charset="0"/>
              </a:rPr>
              <a:t>A</a:t>
            </a:r>
            <a:r>
              <a:rPr lang="en-US" altLang="en-US" sz="1800">
                <a:latin typeface="cmsl10" pitchFamily="34" charset="0"/>
              </a:rPr>
              <a:t>A</a:t>
            </a:r>
            <a:r>
              <a:rPr lang="en-US" altLang="en-US" sz="1800">
                <a:latin typeface="cmsy5" pitchFamily="34" charset="0"/>
              </a:rPr>
              <a:t>A</a:t>
            </a:r>
            <a:endParaRPr lang="en-US" altLang="en-US" sz="1800">
              <a:latin typeface="cmr6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02E6700-12E0-4606-A21D-5C31A636D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Exact Test of Random Effect..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BDA995F7-A800-4578-9CF9-FC797CA7F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225" y="1012825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US" altLang="en-US" sz="1400" b="1" i="1">
                <a:latin typeface="Courier New" panose="02070309020205020404" pitchFamily="49" charset="0"/>
                <a:cs typeface="Courier New" panose="02070309020205020404" pitchFamily="49" charset="0"/>
              </a:rPr>
              <a:t>RLRsim</a:t>
            </a: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m0 &lt;- lmer(Y ~ LRT + VR + Gender + (1  | school), data=school.frame)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lmer.11a &lt;- lmer(Y ~ LRT + VR + Gender + (1|school) + (0 + LRT | school),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data=school.frame) # need indep rand effects for RLRsim...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lmer.LRT.only &lt;- lmer(Y ~ LRT + VR + Gender + (0 + LRT | school),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data=school.frame)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formula(m0) # formula under H0: no random slopes for LRT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formula(lmer.11a) # model under HA: yes random slopes for LRT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formula(lmer.LRT.only) # model with *only* random slopes for LRT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exactRLRT(lmer.LRT.only,lmer.11a,m0)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        simulated finite sample distribution of RLRT.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    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        (p-value based on 10000 simulated values)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data: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RLRT = 6.2561, p-value = 0.0055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0B8DD97-C68E-4688-B49F-4AD171786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569FBF-CFDA-4F72-9F51-9B4D77E3F68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8677" name="Date Placeholder 4">
            <a:extLst>
              <a:ext uri="{FF2B5EF4-FFF2-40B4-BE49-F238E27FC236}">
                <a16:creationId xmlns:a16="http://schemas.microsoft.com/office/drawing/2014/main" id="{247FA1C1-4064-4440-B780-5DF84447885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B6190C-DF7B-4746-AE77-46BC7019D84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DC56018-1D2B-42BD-A6CE-28DEC3C40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 to the London Schools Data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55FB1A4-E39E-43A7-BA92-41DADF2CFD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79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Student (1..1978)</a:t>
            </a:r>
          </a:p>
          <a:p>
            <a:pPr lvl="1" eaLnBrk="1" hangingPunct="1">
              <a:defRPr/>
            </a:pPr>
            <a:r>
              <a:rPr lang="en-US" altLang="en-US" dirty="0"/>
              <a:t>Gender (0=Female, 1=Male), per student</a:t>
            </a:r>
          </a:p>
          <a:p>
            <a:pPr lvl="1" eaLnBrk="1" hangingPunct="1">
              <a:defRPr/>
            </a:pPr>
            <a:r>
              <a:rPr lang="en-US" altLang="en-US" dirty="0"/>
              <a:t>VR = verbal reasoning level (High/Med/Low)</a:t>
            </a:r>
          </a:p>
          <a:p>
            <a:pPr lvl="1" eaLnBrk="1" hangingPunct="1">
              <a:defRPr/>
            </a:pPr>
            <a:r>
              <a:rPr lang="en-US" altLang="en-US" dirty="0"/>
              <a:t>LRT = London Reading test (at beginning of year)</a:t>
            </a:r>
          </a:p>
          <a:p>
            <a:pPr lvl="1" eaLnBrk="1" hangingPunct="1">
              <a:defRPr/>
            </a:pPr>
            <a:r>
              <a:rPr lang="en-US" altLang="en-US" dirty="0"/>
              <a:t>Y = end-of-year test</a:t>
            </a:r>
          </a:p>
          <a:p>
            <a:pPr eaLnBrk="1" hangingPunct="1">
              <a:defRPr/>
            </a:pPr>
            <a:r>
              <a:rPr lang="en-US" altLang="en-US" dirty="0"/>
              <a:t>School (1..38)</a:t>
            </a:r>
          </a:p>
          <a:p>
            <a:pPr lvl="1" eaLnBrk="1" hangingPunct="1">
              <a:defRPr/>
            </a:pPr>
            <a:r>
              <a:rPr lang="en-US" altLang="en-US" dirty="0" err="1"/>
              <a:t>School.gender</a:t>
            </a:r>
            <a:r>
              <a:rPr lang="en-US" altLang="en-US" dirty="0"/>
              <a:t>  (</a:t>
            </a:r>
            <a:r>
              <a:rPr lang="en-US" altLang="en-US" dirty="0" err="1"/>
              <a:t>All.Boy</a:t>
            </a:r>
            <a:r>
              <a:rPr lang="en-US" altLang="en-US" dirty="0"/>
              <a:t>, </a:t>
            </a:r>
            <a:r>
              <a:rPr lang="en-US" altLang="en-US" dirty="0" err="1"/>
              <a:t>All.Girl</a:t>
            </a:r>
            <a:r>
              <a:rPr lang="en-US" altLang="en-US" dirty="0"/>
              <a:t>, Mixed)</a:t>
            </a:r>
          </a:p>
          <a:p>
            <a:pPr lvl="1" eaLnBrk="1" hangingPunct="1">
              <a:defRPr/>
            </a:pPr>
            <a:r>
              <a:rPr lang="en-US" altLang="en-US" dirty="0" err="1"/>
              <a:t>School.denom</a:t>
            </a:r>
            <a:r>
              <a:rPr lang="en-US" altLang="en-US" dirty="0"/>
              <a:t> (</a:t>
            </a:r>
            <a:r>
              <a:rPr lang="en-US" altLang="en-US" dirty="0" err="1"/>
              <a:t>Other,CofE,RomCath,State</a:t>
            </a:r>
            <a:r>
              <a:rPr lang="en-US" altLang="en-US" dirty="0"/>
              <a:t>)</a:t>
            </a:r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sz="2800" dirty="0"/>
              <a:t>So far, we have fitted the model</a:t>
            </a:r>
          </a:p>
          <a:p>
            <a:pPr marL="0" lvl="1" indent="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2800" dirty="0"/>
              <a:t>	Y ~ 1 + LRT + (1 + </a:t>
            </a:r>
            <a:r>
              <a:rPr lang="en-US" sz="2800" dirty="0" err="1"/>
              <a:t>LRT|school</a:t>
            </a:r>
            <a:r>
              <a:rPr lang="en-US" sz="2800" dirty="0"/>
              <a:t>)</a:t>
            </a:r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715B881-AFDD-4C87-A665-2BF473BF0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B1C2C1-4710-4FD9-B61A-312D24E096C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1" name="Date Placeholder 4">
            <a:extLst>
              <a:ext uri="{FF2B5EF4-FFF2-40B4-BE49-F238E27FC236}">
                <a16:creationId xmlns:a16="http://schemas.microsoft.com/office/drawing/2014/main" id="{7D1F2289-BF28-47FF-8079-588ABA4F919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E2254E-B2DF-416C-9143-9C11F87BE36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>
            <a:extLst>
              <a:ext uri="{FF2B5EF4-FFF2-40B4-BE49-F238E27FC236}">
                <a16:creationId xmlns:a16="http://schemas.microsoft.com/office/drawing/2014/main" id="{13C8894B-56CD-427F-A7A7-ADC1FD6D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465263"/>
            <a:ext cx="443230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28472FCA-198D-4DD0-8ECC-D89E3F2D5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Our initial model…</a:t>
            </a:r>
          </a:p>
        </p:txBody>
      </p:sp>
      <p:sp>
        <p:nvSpPr>
          <p:cNvPr id="20484" name="Content Placeholder 5">
            <a:extLst>
              <a:ext uri="{FF2B5EF4-FFF2-40B4-BE49-F238E27FC236}">
                <a16:creationId xmlns:a16="http://schemas.microsoft.com/office/drawing/2014/main" id="{3E9EAA9C-1C66-4C57-AD99-F7306BB780A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2588" y="1533525"/>
            <a:ext cx="4238625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display(lmer.1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+ &lt;- lmer(Y ~ 1 + LRT +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+ (1 + LRT|school),data=school.frame))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coef.est coef.se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(Intercept) 0.01     0.05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LRT         0.05     0.00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Error terms: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Groups Name  Std.Dev. Corr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school (Int) 0.23      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LRT   0.01     0.56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Residual     0.79      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number of obs: 1978,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groups: school, 38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AIC = 4764.4, DIC = 4722.4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deviance = 4737.4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485" name="Slide Number Placeholder 3">
            <a:extLst>
              <a:ext uri="{FF2B5EF4-FFF2-40B4-BE49-F238E27FC236}">
                <a16:creationId xmlns:a16="http://schemas.microsoft.com/office/drawing/2014/main" id="{8491FEB4-0694-471A-B847-B3DAD2F91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B4746F-E9D5-427D-97AC-083C06719DC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0486" name="Date Placeholder 4">
            <a:extLst>
              <a:ext uri="{FF2B5EF4-FFF2-40B4-BE49-F238E27FC236}">
                <a16:creationId xmlns:a16="http://schemas.microsoft.com/office/drawing/2014/main" id="{E15E6CFC-CC38-4492-9A5F-23180437BC6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4D77CD-F104-429D-B73C-0293021EE767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pic>
        <p:nvPicPr>
          <p:cNvPr id="20487" name="Picture 3">
            <a:extLst>
              <a:ext uri="{FF2B5EF4-FFF2-40B4-BE49-F238E27FC236}">
                <a16:creationId xmlns:a16="http://schemas.microsoft.com/office/drawing/2014/main" id="{9AA56A29-E221-4DD0-89C3-D5B8DE10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-1936750"/>
            <a:ext cx="621982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116A7A5-8C9C-48D5-8592-E66DD6A74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London Schools Data – </a:t>
            </a:r>
            <a:br>
              <a:rPr lang="en-US" altLang="en-US" sz="4000"/>
            </a:br>
            <a:r>
              <a:rPr lang="en-US" altLang="en-US" sz="4000"/>
              <a:t>Variable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1F5D-2735-4E0D-9F34-3255ACC3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can we improve the model?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We have a bunch of other variables lying around:</a:t>
            </a:r>
          </a:p>
          <a:p>
            <a:pPr lvl="1" eaLnBrk="1" hangingPunct="1">
              <a:defRPr/>
            </a:pPr>
            <a:r>
              <a:rPr lang="en-US" dirty="0"/>
              <a:t>Unit-level (student): Gender, VR</a:t>
            </a:r>
          </a:p>
          <a:p>
            <a:pPr lvl="1" eaLnBrk="1" hangingPunct="1">
              <a:defRPr/>
            </a:pPr>
            <a:r>
              <a:rPr lang="en-US" dirty="0"/>
              <a:t>Group-level (school): </a:t>
            </a:r>
            <a:r>
              <a:rPr lang="en-US" dirty="0" err="1"/>
              <a:t>School.denom</a:t>
            </a:r>
            <a:r>
              <a:rPr lang="en-US" dirty="0"/>
              <a:t>, </a:t>
            </a:r>
            <a:r>
              <a:rPr lang="en-US" dirty="0" err="1"/>
              <a:t>School.gender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342900" lvl="1" indent="-342900" eaLnBrk="1" hangingPunct="1"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en-US" sz="3200" dirty="0"/>
              <a:t>Which ones to include?  Fixed effects or random effects? Interactions? Etc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1772A48-A09C-47DE-9285-CC19339503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AB778A-109D-4A49-B42A-99A2C9D6368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976C3A88-7CA9-4D6C-BCAD-0D20B9D4E1E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B4F29F-46CC-458D-A5EF-ED48661CBD7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1BE18AB-5ACB-4632-B04F-ACC75CEBD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 to London Schools Data</a:t>
            </a:r>
          </a:p>
        </p:txBody>
      </p:sp>
      <p:sp>
        <p:nvSpPr>
          <p:cNvPr id="22531" name="Content Placeholder 6">
            <a:extLst>
              <a:ext uri="{FF2B5EF4-FFF2-40B4-BE49-F238E27FC236}">
                <a16:creationId xmlns:a16="http://schemas.microsoft.com/office/drawing/2014/main" id="{E5DBD4C7-B259-4DCE-8710-BC8CDF504B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7425"/>
            <a:ext cx="8229600" cy="504983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&gt; names(tmp) # main variabes in school.frame…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[1] "Y"    "LRT"  "Gender"  "School.gender"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[5] "School.denom"  "VR"   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&gt; lmer.2 &lt;- update(lmer.1, . ~ . + Gender)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&gt; anova(lmer.1,lmer.2)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refitting model(s) with ML (instead of REML)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       npar    AIC    BIC  logLik deviance  Chisq Df Pr(&gt;Chisq)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lmer.1    6 4749.4 4782.9 -2368.7   4737.4                     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lmer.2    7 4738.2 4777.3 -2362.1   4724.2 13.202  1  0.0002797 ***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--&gt; </a:t>
            </a: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AIC, BIC prefer lmer.2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&gt; lmer.3 &lt;- update(lmer.2, . ~ . + School.gender)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&gt; anova(lmer.2,lmer.3)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refitting model(s) with ML (instead of REML)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       npar    AIC    BIC  logLik deviance  Chisq Df Pr(&gt;Chisq)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lmer.2    7 4738.2 4777.3 -2362.1   4724.2                   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lmer.3    9 4736.4 4786.7 -2359.2   4718.4 5.7284  2    0.05703 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# --&gt; AIC, BIC disagree; LR test weakly in favor of lmer.3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F38DA93-A83E-4F71-B24B-68BD844827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749A1A-D4B1-4006-BF64-70792D01C68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2533" name="Date Placeholder 4">
            <a:extLst>
              <a:ext uri="{FF2B5EF4-FFF2-40B4-BE49-F238E27FC236}">
                <a16:creationId xmlns:a16="http://schemas.microsoft.com/office/drawing/2014/main" id="{2E7A9B6E-3511-4335-94C4-B2D31BD7FE6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EA1679-A36E-4DC9-A08C-E745139C449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13CECD4D-3F56-406F-AE42-7CD8AF3430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840163" y="6243638"/>
            <a:ext cx="1281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Etc!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7203C7B-2328-41CF-9A88-D83B9BA85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London Schools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6099-B170-4455-B7CA-2AABC519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5063"/>
            <a:ext cx="8428038" cy="49672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Tried Gender, </a:t>
            </a:r>
            <a:r>
              <a:rPr lang="en-US" dirty="0" err="1"/>
              <a:t>School.gender</a:t>
            </a:r>
            <a:r>
              <a:rPr lang="en-US" dirty="0"/>
              <a:t>, </a:t>
            </a:r>
            <a:r>
              <a:rPr lang="en-US" dirty="0" err="1"/>
              <a:t>School.denom</a:t>
            </a:r>
            <a:r>
              <a:rPr lang="en-US" dirty="0"/>
              <a:t>, and VR as </a:t>
            </a:r>
            <a:r>
              <a:rPr lang="en-US" i="1" u="sng" dirty="0"/>
              <a:t>fixed effects</a:t>
            </a:r>
            <a:r>
              <a:rPr lang="en-US" dirty="0"/>
              <a:t>, found that Gender, </a:t>
            </a:r>
            <a:r>
              <a:rPr lang="en-US" dirty="0" err="1"/>
              <a:t>School.gender</a:t>
            </a:r>
            <a:r>
              <a:rPr lang="en-US" dirty="0"/>
              <a:t> and VR seem to improve the model. </a:t>
            </a:r>
            <a:br>
              <a:rPr lang="en-US" dirty="0"/>
            </a:br>
            <a:endParaRPr lang="en-US" dirty="0"/>
          </a:p>
          <a:p>
            <a:pPr eaLnBrk="1" hangingPunct="1">
              <a:defRPr/>
            </a:pPr>
            <a:r>
              <a:rPr lang="en-US" dirty="0"/>
              <a:t>Trying to convert </a:t>
            </a:r>
            <a:r>
              <a:rPr lang="en-US" dirty="0" err="1"/>
              <a:t>School.gender</a:t>
            </a:r>
            <a:r>
              <a:rPr lang="en-US" dirty="0"/>
              <a:t> and VR to </a:t>
            </a:r>
            <a:br>
              <a:rPr lang="en-US" dirty="0"/>
            </a:br>
            <a:r>
              <a:rPr lang="en-US" i="1" u="sng" dirty="0"/>
              <a:t>random effects </a:t>
            </a:r>
            <a:r>
              <a:rPr lang="en-US" dirty="0"/>
              <a:t>does not improve AIC enough </a:t>
            </a:r>
            <a:br>
              <a:rPr lang="en-US" dirty="0"/>
            </a:br>
            <a:r>
              <a:rPr lang="en-US" dirty="0"/>
              <a:t>to keep them, so the final model we obtain is</a:t>
            </a:r>
            <a:br>
              <a:rPr lang="en-US" dirty="0"/>
            </a:br>
            <a:endParaRPr lang="en-US" sz="16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&gt; formula(lmer.5)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Y ~ LRT + Gender +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School.gender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+ VR + (1 + LRT | school)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3292DA9-6535-4916-8C44-04DF236BED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DFAEBB-6164-4F20-BC2A-D0E4FA3A8F5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74AA90DA-7FB4-499B-9CC4-3F9067139A9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AB1029-955F-4172-A9AF-0957F10C9F4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7CE86D7-2135-4C9D-8870-D6509BD21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London Schools Data – “final” model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670515DA-98CA-46C4-8A39-53BAAFC832A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2588" y="1600200"/>
            <a:ext cx="4230687" cy="45307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display(lmer.5)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lmer(formula = Y ~ LRT + Gender + School.gender + VR + (1 + LRT |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school), data = school.frame)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coef.est coef.se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(Intercept)            0.47     0.09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LRT                    0.03     0.00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Gender1                0.16     0.05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School.genderAll.Girl  0.04     0.13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School.genderMixed    -0.17     0.09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VRLow                 -0.92     0.07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VRMed                 -0.57     0.05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Error terms: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Groups   Name        Std.Dev. Corr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school   (Intercept) 0.23      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LRT         0.01     0.75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Residual             0.75          </a:t>
            </a:r>
          </a:p>
        </p:txBody>
      </p:sp>
      <p:sp>
        <p:nvSpPr>
          <p:cNvPr id="24580" name="Content Placeholder 5">
            <a:extLst>
              <a:ext uri="{FF2B5EF4-FFF2-40B4-BE49-F238E27FC236}">
                <a16:creationId xmlns:a16="http://schemas.microsoft.com/office/drawing/2014/main" id="{DA2A3FCA-BAF6-4769-AAF3-7DD32C7C228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number of obs: 1978, groups: school, 38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AIC = 4599, DIC = 4509.8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deviance = 4543.4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anova(lmer.1,lmer.5)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refitting model(s) with ML (instead of REML)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npar    AIC    BIC  logLik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lmer.1    6 4749.4 4782.9 -2368.7                       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lmer.5   11 4565.4 4626.9 -2271.7</a:t>
            </a:r>
            <a:b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2271.7-2368.7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[1] -97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pchisq(-2*(-97),5,lower=F)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[1] 5.453246e-40</a:t>
            </a:r>
          </a:p>
        </p:txBody>
      </p:sp>
      <p:sp>
        <p:nvSpPr>
          <p:cNvPr id="24581" name="Slide Number Placeholder 3">
            <a:extLst>
              <a:ext uri="{FF2B5EF4-FFF2-40B4-BE49-F238E27FC236}">
                <a16:creationId xmlns:a16="http://schemas.microsoft.com/office/drawing/2014/main" id="{9EB6C3EF-3DE3-495A-A821-E98235081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A11EFE-16E7-4689-B675-E01042FB724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4582" name="Date Placeholder 4">
            <a:extLst>
              <a:ext uri="{FF2B5EF4-FFF2-40B4-BE49-F238E27FC236}">
                <a16:creationId xmlns:a16="http://schemas.microsoft.com/office/drawing/2014/main" id="{39B078AA-8E48-4F78-A2BB-0A3774586B7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6EE920-CED7-43E0-A316-4E810C54E94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C23421-62CF-4802-83F9-57BEF74E80C8}"/>
              </a:ext>
            </a:extLst>
          </p:cNvPr>
          <p:cNvCxnSpPr/>
          <p:nvPr/>
        </p:nvCxnSpPr>
        <p:spPr>
          <a:xfrm>
            <a:off x="4537075" y="1546225"/>
            <a:ext cx="0" cy="4468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>
            <a:extLst>
              <a:ext uri="{FF2B5EF4-FFF2-40B4-BE49-F238E27FC236}">
                <a16:creationId xmlns:a16="http://schemas.microsoft.com/office/drawing/2014/main" id="{B1F4BACB-D133-4E74-937F-CF60A9851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Automatic &amp; Exact Methods</a:t>
            </a:r>
          </a:p>
        </p:txBody>
      </p:sp>
      <p:sp>
        <p:nvSpPr>
          <p:cNvPr id="25603" name="Content Placeholder 7">
            <a:extLst>
              <a:ext uri="{FF2B5EF4-FFF2-40B4-BE49-F238E27FC236}">
                <a16:creationId xmlns:a16="http://schemas.microsoft.com/office/drawing/2014/main" id="{492C8EB4-95B2-4640-A7C9-347817E9FB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There are a number of R packages that will do variable selection for lmer models, including: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LMERConvenienceFunctions</a:t>
            </a:r>
            <a:r>
              <a:rPr lang="en-US" altLang="en-US"/>
              <a:t> automates backwards selection of fixed effects and forward selection of random effects, using AIC, BIC, etc.</a:t>
            </a:r>
          </a:p>
          <a:p>
            <a:pPr lvl="2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fitLMER.fnc()</a:t>
            </a:r>
            <a:r>
              <a:rPr lang="en-US" altLang="en-US"/>
              <a:t> is general-purpose function for this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RLRsim</a:t>
            </a:r>
            <a:r>
              <a:rPr lang="en-US" altLang="en-US"/>
              <a:t> provides simulation-based exact likelihood ratio tests for random effects</a:t>
            </a:r>
          </a:p>
          <a:p>
            <a:pPr lvl="2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exactLRT()</a:t>
            </a:r>
            <a:r>
              <a:rPr lang="en-US" altLang="en-US"/>
              <a:t> performs exact LRT test for true ML fits</a:t>
            </a:r>
          </a:p>
          <a:p>
            <a:pPr lvl="2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exactRLRT()</a:t>
            </a:r>
            <a:r>
              <a:rPr lang="en-US" altLang="en-US"/>
              <a:t> performs exact LRT test for REML fits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01620D84-FD1B-4C32-83FA-FADAA9795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6232F6-0558-463A-9D47-12202DE94A1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5" name="Date Placeholder 5">
            <a:extLst>
              <a:ext uri="{FF2B5EF4-FFF2-40B4-BE49-F238E27FC236}">
                <a16:creationId xmlns:a16="http://schemas.microsoft.com/office/drawing/2014/main" id="{17D37789-CC76-4493-9A9A-3540A7CD597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16CAEF-9BE2-4081-BBB6-27F805D85E4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373C486-BEA5-492B-8CD4-034402713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Automated Variable Selection…</a:t>
            </a:r>
          </a:p>
        </p:txBody>
      </p:sp>
      <p:sp>
        <p:nvSpPr>
          <p:cNvPr id="26627" name="Content Placeholder 5">
            <a:extLst>
              <a:ext uri="{FF2B5EF4-FFF2-40B4-BE49-F238E27FC236}">
                <a16:creationId xmlns:a16="http://schemas.microsoft.com/office/drawing/2014/main" id="{4F344DB7-81B2-447A-B29E-9F0C24A150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85875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altLang="en-US" sz="1400" b="1" i="1">
                <a:latin typeface="Courier New" panose="02070309020205020404" pitchFamily="49" charset="0"/>
                <a:cs typeface="Courier New" panose="02070309020205020404" pitchFamily="49" charset="0"/>
              </a:rPr>
              <a:t>LMERConvenienceFunctions</a:t>
            </a: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 # for </a:t>
            </a:r>
            <a:r>
              <a:rPr lang="en-US" altLang="en-US" sz="1400" b="1" i="1">
                <a:latin typeface="Courier New" panose="02070309020205020404" pitchFamily="49" charset="0"/>
                <a:cs typeface="Courier New" panose="02070309020205020404" pitchFamily="49" charset="0"/>
              </a:rPr>
              <a:t>fitLMER.fnc()</a:t>
            </a: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function...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start with a "big fixed effects" model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lmer.10 &lt;- lmer(Y ~ LRT + VR + Gender + School.gender +School.denom +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+ (1+LRT|school), data=school.frame)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lmer.11 &lt;- fitLMER.fnc(lmer.10,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+ ran.effects=c("(School.gender|school)",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+ "(School.denom|school)"),method="BIC")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anova(lmer.5,lmer.10,lmer.11)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refitting model(s) with ML (instead of REML)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Data: school.frame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Models: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lmer.11: Y ~ LRT + VR + Gender + (1 + LRT | school)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lmer.5: Y ~ LRT + School.denom + VR + (1 + LRT | school)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lmer.10: Y ~ LRT + VR + Gender + School.gender + School.denom + (1 + LRT |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lmer.10:     school)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Df    AIC    BIC  logLik deviance Chisq Chi Df Pr(&gt;Chisq)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lmer.11  9 4566.9 4617.2 -2274.4   4548.9                    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lmer.5  11 4577.2 4638.7 -2277.6   4555.2     0      2          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lmer.10 14 4618.9 4697.2 -2295.5   4590.9     0      3          1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D911EC8-5AD7-43B5-876F-4424277BD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F212A9-0FB9-4196-BC47-EF781DEBA49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8C562533-CC62-4620-9B3D-1BDB85F642F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06C15B-B302-4BD8-BC19-CD20705814D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11/10/2022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318A8-AB79-4522-B629-A91DB2524377}"/>
              </a:ext>
            </a:extLst>
          </p:cNvPr>
          <p:cNvSpPr txBox="1"/>
          <p:nvPr/>
        </p:nvSpPr>
        <p:spPr>
          <a:xfrm>
            <a:off x="5578475" y="2733675"/>
            <a:ext cx="3352800" cy="1076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fitLMER.fnc</a:t>
            </a: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Backwards elimination of F.E’s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Forward selection of R.E.’s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Backwards elimination of F.E.’s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DF3C9E-FF07-4EBE-9724-52588B12561A}"/>
              </a:ext>
            </a:extLst>
          </p:cNvPr>
          <p:cNvCxnSpPr/>
          <p:nvPr/>
        </p:nvCxnSpPr>
        <p:spPr>
          <a:xfrm flipH="1" flipV="1">
            <a:off x="3011488" y="2555875"/>
            <a:ext cx="2552700" cy="309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5158</TotalTime>
  <Words>1399</Words>
  <Application>Microsoft Office PowerPoint</Application>
  <PresentationFormat>On-screen Show (4:3)</PresentationFormat>
  <Paragraphs>178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cmsy10orig</vt:lpstr>
      <vt:lpstr>cmr7</vt:lpstr>
      <vt:lpstr>cmmi10</vt:lpstr>
      <vt:lpstr>cmmi7</vt:lpstr>
      <vt:lpstr>cmss8</vt:lpstr>
      <vt:lpstr>cmr5</vt:lpstr>
      <vt:lpstr>Calibri</vt:lpstr>
      <vt:lpstr>cmmi5</vt:lpstr>
      <vt:lpstr>cmr9</vt:lpstr>
      <vt:lpstr>cmssi10</vt:lpstr>
      <vt:lpstr>Garamond</vt:lpstr>
      <vt:lpstr>cmmi9</vt:lpstr>
      <vt:lpstr>Arial</vt:lpstr>
      <vt:lpstr>Courier New</vt:lpstr>
      <vt:lpstr>cmr6</vt:lpstr>
      <vt:lpstr>cmsy10</vt:lpstr>
      <vt:lpstr>cmmi6</vt:lpstr>
      <vt:lpstr>Wingdings</vt:lpstr>
      <vt:lpstr>cmex10</vt:lpstr>
      <vt:lpstr>cmsl10</vt:lpstr>
      <vt:lpstr>cmss10</vt:lpstr>
      <vt:lpstr>cmr10</vt:lpstr>
      <vt:lpstr>cmsy5</vt:lpstr>
      <vt:lpstr>Edge</vt:lpstr>
      <vt:lpstr>36-617 Applied Linear Models </vt:lpstr>
      <vt:lpstr>Back to the London Schools Data</vt:lpstr>
      <vt:lpstr>Our initial model…</vt:lpstr>
      <vt:lpstr>The London Schools Data –  Variable Selection</vt:lpstr>
      <vt:lpstr>Back to London Schools Data</vt:lpstr>
      <vt:lpstr>London Schools Data</vt:lpstr>
      <vt:lpstr>London Schools Data – “final” model</vt:lpstr>
      <vt:lpstr>Some Automatic &amp; Exact Methods</vt:lpstr>
      <vt:lpstr>Automated Variable Selection…</vt:lpstr>
      <vt:lpstr>Exact Test of Random Effect..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256</cp:revision>
  <cp:lastPrinted>2017-11-07T17:54:19Z</cp:lastPrinted>
  <dcterms:created xsi:type="dcterms:W3CDTF">2010-08-21T13:04:59Z</dcterms:created>
  <dcterms:modified xsi:type="dcterms:W3CDTF">2022-11-10T21:57:01Z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